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5" r:id="rId2"/>
    <p:sldMasterId id="2147483724" r:id="rId3"/>
    <p:sldMasterId id="2147483703" r:id="rId4"/>
    <p:sldMasterId id="2147483706" r:id="rId5"/>
    <p:sldMasterId id="2147483709" r:id="rId6"/>
    <p:sldMasterId id="2147483712" r:id="rId7"/>
    <p:sldMasterId id="2147483715" r:id="rId8"/>
    <p:sldMasterId id="2147483718" r:id="rId9"/>
  </p:sldMasterIdLst>
  <p:notesMasterIdLst>
    <p:notesMasterId r:id="rId18"/>
  </p:notesMasterIdLst>
  <p:handoutMasterIdLst>
    <p:handoutMasterId r:id="rId19"/>
  </p:handoutMasterIdLst>
  <p:sldIdLst>
    <p:sldId id="299" r:id="rId10"/>
    <p:sldId id="287" r:id="rId11"/>
    <p:sldId id="291" r:id="rId12"/>
    <p:sldId id="301" r:id="rId13"/>
    <p:sldId id="302" r:id="rId14"/>
    <p:sldId id="303" r:id="rId15"/>
    <p:sldId id="30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LP_Title" id="{6B626AA4-BA5D-4D32-93EF-DBBC2F782403}">
          <p14:sldIdLst>
            <p14:sldId id="299"/>
          </p14:sldIdLst>
        </p14:section>
        <p14:section name="IQ" id="{2DCB904F-FD08-4947-941C-FEA6DB02F0FA}">
          <p14:sldIdLst>
            <p14:sldId id="287"/>
          </p14:sldIdLst>
        </p14:section>
        <p14:section name="MS" id="{D5999F0B-1B72-4169-897F-04B7AC628456}">
          <p14:sldIdLst>
            <p14:sldId id="291"/>
            <p14:sldId id="301"/>
            <p14:sldId id="302"/>
          </p14:sldIdLst>
        </p14:section>
        <p14:section name="DD" id="{893503E9-36A2-4F67-A3A4-F47D7BEA5CD0}">
          <p14:sldIdLst>
            <p14:sldId id="303"/>
          </p14:sldIdLst>
        </p14:section>
        <p14:section name="IA" id="{E3B6FFC3-ED1B-40B9-8B5C-817756C79A05}">
          <p14:sldIdLst>
            <p14:sldId id="304"/>
          </p14:sldIdLst>
        </p14:section>
        <p14:section name="QA" id="{4D285A77-8423-422F-83D2-7E6DE753A074}">
          <p14:sldIdLst/>
        </p14:section>
        <p14:section name="SA" id="{C76B19E0-8267-489C-B5BB-BA23087C75B7}">
          <p14:sldIdLst/>
        </p14:section>
        <p14:section name="VC" id="{D909E318-D914-443C-9FE1-4ED22658A7EE}">
          <p14:sldIdLst/>
        </p14:section>
        <p14:section name="Attribution" id="{2BD668D8-2D90-4CBF-86B2-CFB5A75F1EE3}">
          <p14:sldIdLst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93302" autoAdjust="0"/>
  </p:normalViewPr>
  <p:slideViewPr>
    <p:cSldViewPr snapToGrid="0" showGuides="1">
      <p:cViewPr varScale="1">
        <p:scale>
          <a:sx n="111" d="100"/>
          <a:sy n="111" d="100"/>
        </p:scale>
        <p:origin x="3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966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8311AD-E730-4716-23B5-5DF4375143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D2727-782E-D253-FC19-48FB82C38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2DA7F-E0F8-4D1F-B605-A30715B2DF51}" type="datetimeFigureOut">
              <a:rPr lang="en-IN" smtClean="0"/>
              <a:t>18-01-2024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69FD7-7C6B-A60F-24F6-693E673EBD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877C3-E570-6DF6-E545-C5B3FEF7F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B71C-4582-455B-82D6-8BB031D342F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53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83AA-05B1-4BE7-A299-7BB48A5CCE87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  <a:endParaRPr lang="en-US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82B13-599C-4672-8AC8-930C8AAFB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formats and uses of the letters shown can be written on the blackboard or taught orally as all will be shown in the class.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phrasal-verbs-travelling - https://www.flickr.com/photos/133912735@N07/34570532285 ( trongduc</a:t>
            </a:r>
            <a:r>
              <a:rPr lang="en-I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25789)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sentence ‘Gobind was brought up in a village in Assam’ on the PPT.  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the students the meanings of the words 'brought' and 'up' separately. Then give them the dictionary meaning.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ask them the meaning of 'brought up' in the above sentence. Give the dictionary meaning.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what they have observed.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discover that the meaning of the two word combination ‘brought up’ is not the sum of the meaning of the two words ‘brought’ and ‘up’. 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8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Show images on the screen and ask the students to make sentences corresponding to 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what a phrasal verb is and its form with the above examples.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Aeroplane - https://www.publicdomainpictures.net/en/free-download.php?image=takeoff&amp;id=112273 (Peter</a:t>
            </a:r>
            <a:r>
              <a:rPr lang="en-US" baseline="0" dirty="0"/>
              <a:t> Griffin)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Mother &amp; Child - https://www.freepik.com/free-photo/mother-kissing-hand-baby-arms_4142191.htm (freepik)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9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en-US" sz="12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above exercise and the next one to be given to the students for practice and understanding.</a:t>
            </a:r>
            <a:endParaRPr lang="en-US" b="0" dirty="0">
              <a:effectLst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this paragraph on the PPT and ask the students to identify the phrasal verbs and give their meanings.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https://www.freepik.com/free-photo/hiker-stand-camping-front-orange-tent-backpack-mountains_4351628.htm (jcomp)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https://www.freepik.com/free-photo/waterfall-cascada-de-texolo-xico-mexico_10944880.htm (wirestock)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4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/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sentence ‘My father's bike has </a:t>
            </a:r>
            <a:r>
              <a:rPr lang="en-IE" sz="120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out of</a:t>
            </a: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petrol’ on the PPT.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notice the form of the verb and ask them if it is a phrasal verb.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them it is a </a:t>
            </a:r>
            <a:r>
              <a:rPr lang="en-IE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phrasal-prepositional verb</a:t>
            </a:r>
            <a:r>
              <a:rPr lang="en-I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it contains a verb and both an adverb and a preposition.</a:t>
            </a:r>
            <a:endParaRPr lang="en-IN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9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MLP_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F838FF9A-5317-A8A8-44A0-21C74893AB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0125A18B-0AF0-49DE-7DB6-CAA88406DB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14;p5">
            <a:extLst>
              <a:ext uri="{FF2B5EF4-FFF2-40B4-BE49-F238E27FC236}">
                <a16:creationId xmlns:a16="http://schemas.microsoft.com/office/drawing/2014/main" id="{DD041DD2-3BF3-2439-CC4A-12CDBD3665BE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3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942DA6F-1009-0A0C-9D10-73CB9AEEF6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26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08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9C5CB5-97D2-3625-D9D7-0932D04ECE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2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70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7A325DB-D4BD-0B2B-9853-B4DC89BB1F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42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88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ribution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2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MLP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6">
            <a:extLst>
              <a:ext uri="{FF2B5EF4-FFF2-40B4-BE49-F238E27FC236}">
                <a16:creationId xmlns:a16="http://schemas.microsoft.com/office/drawing/2014/main" id="{B713672C-4C83-3792-9E6D-296113CBF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" name="Google Shape;21;p6">
            <a:extLst>
              <a:ext uri="{FF2B5EF4-FFF2-40B4-BE49-F238E27FC236}">
                <a16:creationId xmlns:a16="http://schemas.microsoft.com/office/drawing/2014/main" id="{6D2E89A9-5021-D80F-8801-28AFC04CE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8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DD_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F838FF9A-5317-A8A8-44A0-21C74893AB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0125A18B-0AF0-49DE-7DB6-CAA88406DB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14;p5">
            <a:extLst>
              <a:ext uri="{FF2B5EF4-FFF2-40B4-BE49-F238E27FC236}">
                <a16:creationId xmlns:a16="http://schemas.microsoft.com/office/drawing/2014/main" id="{DD041DD2-3BF3-2439-CC4A-12CDBD3665BE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98EBD0-DC26-AD24-936D-1C833447C6F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3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D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6">
            <a:extLst>
              <a:ext uri="{FF2B5EF4-FFF2-40B4-BE49-F238E27FC236}">
                <a16:creationId xmlns:a16="http://schemas.microsoft.com/office/drawing/2014/main" id="{B713672C-4C83-3792-9E6D-296113CBF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" name="Google Shape;21;p6">
            <a:extLst>
              <a:ext uri="{FF2B5EF4-FFF2-40B4-BE49-F238E27FC236}">
                <a16:creationId xmlns:a16="http://schemas.microsoft.com/office/drawing/2014/main" id="{6D2E89A9-5021-D80F-8801-28AFC04CE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0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BA5ACE6-4AD1-2DD7-CADB-8963E57DFC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6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8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Q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E00D278-0C8F-D404-27E9-631D25648F8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7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Q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9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C49CE3E-0B72-054F-9D7D-549C48E5725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isathyasaividyavahini.org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176D82F-BDCF-8590-8A54-BE30B7F84F1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;p5">
            <a:extLst>
              <a:ext uri="{FF2B5EF4-FFF2-40B4-BE49-F238E27FC236}">
                <a16:creationId xmlns:a16="http://schemas.microsoft.com/office/drawing/2014/main" id="{B94700B9-0533-85C1-CD73-124C9E0E369C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8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;p5" descr="Graphical user interface&#10;&#10;Description automatically generated">
            <a:extLst>
              <a:ext uri="{FF2B5EF4-FFF2-40B4-BE49-F238E27FC236}">
                <a16:creationId xmlns:a16="http://schemas.microsoft.com/office/drawing/2014/main" id="{1D61F54E-4AE9-4CD1-F2F2-41087B4B9CB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23857" y="6093376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08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;p5" descr="A close - up of a flame&#10;&#10;Description automatically generated with medium confidence">
            <a:extLst>
              <a:ext uri="{FF2B5EF4-FFF2-40B4-BE49-F238E27FC236}">
                <a16:creationId xmlns:a16="http://schemas.microsoft.com/office/drawing/2014/main" id="{5293D979-2412-AE92-409B-03BBA11F1FC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277600" y="6034851"/>
            <a:ext cx="7152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5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88CD64-CD81-7080-A480-BDFE1C40D14F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55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;p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D92CFA4-240F-397C-B597-6E0ECD97798C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5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;p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C5C26C-CE82-BBD8-9C15-5894883E5D5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31299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;p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B23A585-8A62-72F1-10F0-99922BFF517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82943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;p5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C243C0DB-A816-CD8F-EDEF-40B4425DD2DB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31546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8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3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DB7C42-773F-04FD-AB55-8B866F38414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5">
            <a:extLst>
              <a:ext uri="{FF2B5EF4-FFF2-40B4-BE49-F238E27FC236}">
                <a16:creationId xmlns:a16="http://schemas.microsoft.com/office/drawing/2014/main" id="{F64C43DD-E8EF-524F-6A80-6D90AFDF057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4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45" y="2360276"/>
            <a:ext cx="5071110" cy="36004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0BAFC2-F7A4-CBC2-3E8E-B5A25ADB7FF1}"/>
              </a:ext>
            </a:extLst>
          </p:cNvPr>
          <p:cNvSpPr txBox="1">
            <a:spLocks/>
          </p:cNvSpPr>
          <p:nvPr/>
        </p:nvSpPr>
        <p:spPr>
          <a:xfrm>
            <a:off x="2556898" y="1276369"/>
            <a:ext cx="7078205" cy="17526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Phrasal Verbs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C78F4-FADE-550F-27C4-69BF267A158A}"/>
              </a:ext>
            </a:extLst>
          </p:cNvPr>
          <p:cNvSpPr txBox="1"/>
          <p:nvPr/>
        </p:nvSpPr>
        <p:spPr>
          <a:xfrm>
            <a:off x="6551628" y="3428943"/>
            <a:ext cx="83898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E60A2-EDE6-7322-6439-8362402857B1}"/>
              </a:ext>
            </a:extLst>
          </p:cNvPr>
          <p:cNvSpPr txBox="1"/>
          <p:nvPr/>
        </p:nvSpPr>
        <p:spPr>
          <a:xfrm>
            <a:off x="6438507" y="3336609"/>
            <a:ext cx="1263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doni MT Black" panose="02070A03080606020203" pitchFamily="18" charset="0"/>
              </a:rPr>
              <a:t>To arrive at a place</a:t>
            </a:r>
          </a:p>
        </p:txBody>
      </p:sp>
    </p:spTree>
    <p:extLst>
      <p:ext uri="{BB962C8B-B14F-4D97-AF65-F5344CB8AC3E}">
        <p14:creationId xmlns:p14="http://schemas.microsoft.com/office/powerpoint/2010/main" val="173585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A2B7DA-0A62-8C39-133F-08CD325A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277" y="71414"/>
            <a:ext cx="6349585" cy="654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r>
              <a:rPr lang="en-US" dirty="0"/>
              <a:t>Parts versus Whole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86776560"/>
            <a:ext cx="573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Gobind was brought up in a village in Assam 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06411" y="1118259"/>
            <a:ext cx="676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Gobind was </a:t>
            </a:r>
            <a:r>
              <a:rPr lang="en-US" sz="2800" dirty="0">
                <a:solidFill>
                  <a:srgbClr val="FF0000"/>
                </a:solidFill>
              </a:rPr>
              <a:t>brought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up </a:t>
            </a:r>
            <a:r>
              <a:rPr lang="en-US" sz="2800" dirty="0"/>
              <a:t>in a village in Assam. </a:t>
            </a:r>
            <a:endParaRPr lang="en-IN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39415" y="1608069"/>
            <a:ext cx="16416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5834" y="2301762"/>
            <a:ext cx="117872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sz="2400" dirty="0"/>
              <a:t>brought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28956" y="3431604"/>
            <a:ext cx="5084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sz="2400" dirty="0"/>
              <a:t>up</a:t>
            </a:r>
            <a:endParaRPr lang="en-IN" sz="2400" dirty="0"/>
          </a:p>
        </p:txBody>
      </p:sp>
      <p:sp>
        <p:nvSpPr>
          <p:cNvPr id="10" name="Right Bracket 9"/>
          <p:cNvSpPr/>
          <p:nvPr/>
        </p:nvSpPr>
        <p:spPr>
          <a:xfrm>
            <a:off x="2940277" y="2203546"/>
            <a:ext cx="73152" cy="1781907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468408" y="2284776"/>
            <a:ext cx="32646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 anchor="ctr">
            <a:spAutoFit/>
          </a:bodyPr>
          <a:lstStyle/>
          <a:p>
            <a:r>
              <a:rPr lang="en-US" sz="2400" dirty="0"/>
              <a:t>came up with something</a:t>
            </a:r>
            <a:endParaRPr lang="en-I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8408" y="3424458"/>
            <a:ext cx="26312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in a higher position</a:t>
            </a:r>
            <a:endParaRPr lang="en-I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639510" y="2177108"/>
            <a:ext cx="180581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 anchor="ctr">
            <a:spAutoFit/>
          </a:bodyPr>
          <a:lstStyle/>
          <a:p>
            <a:r>
              <a:rPr lang="en-US" sz="2800" dirty="0"/>
              <a:t>brought up</a:t>
            </a:r>
            <a:endParaRPr lang="en-IN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18638" y="2760170"/>
            <a:ext cx="0" cy="679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21840" y="3457535"/>
            <a:ext cx="100174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 anchor="ctr">
            <a:spAutoFit/>
          </a:bodyPr>
          <a:lstStyle/>
          <a:p>
            <a:r>
              <a:rPr lang="en-US" sz="2600" dirty="0"/>
              <a:t>raised</a:t>
            </a:r>
            <a:endParaRPr lang="en-IN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1937362" y="4840004"/>
            <a:ext cx="831214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 anchor="ctr">
            <a:spAutoFit/>
          </a:bodyPr>
          <a:lstStyle/>
          <a:p>
            <a:pPr algn="just"/>
            <a:r>
              <a:rPr lang="en-US" sz="2800" dirty="0"/>
              <a:t>The meaning of the two word combination `brought up’</a:t>
            </a:r>
          </a:p>
          <a:p>
            <a:pPr algn="just"/>
            <a:r>
              <a:rPr lang="en-US" sz="2800" dirty="0"/>
              <a:t>is not the same as the meaning of the two words 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829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B78ADD-D832-BF08-1B2C-224B6AF7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98" y="71414"/>
            <a:ext cx="6984543" cy="65403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/>
          <a:lstStyle/>
          <a:p>
            <a:r>
              <a:rPr lang="en-US" dirty="0"/>
              <a:t>Decoding Phrasal Verbs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552" t="26351" r="13799" b="27804"/>
          <a:stretch/>
        </p:blipFill>
        <p:spPr>
          <a:xfrm>
            <a:off x="285494" y="2885304"/>
            <a:ext cx="3823450" cy="1966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26244" y="5064553"/>
            <a:ext cx="4988106" cy="7322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IE" sz="2400" dirty="0"/>
          </a:p>
          <a:p>
            <a:r>
              <a:rPr lang="en-IE" sz="2400" dirty="0"/>
              <a:t>The aeroplane has </a:t>
            </a:r>
            <a:r>
              <a:rPr lang="en-IE" sz="2400" b="1" dirty="0">
                <a:solidFill>
                  <a:srgbClr val="FF0000"/>
                </a:solidFill>
              </a:rPr>
              <a:t>taken off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/>
              <a:t>from the runway.</a:t>
            </a:r>
            <a:endParaRPr lang="en-IN" sz="2400" dirty="0"/>
          </a:p>
          <a:p>
            <a:endParaRPr lang="en-I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1295" r="35834"/>
          <a:stretch/>
        </p:blipFill>
        <p:spPr>
          <a:xfrm>
            <a:off x="7271425" y="2885305"/>
            <a:ext cx="2320881" cy="2073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6747639" y="4961709"/>
            <a:ext cx="4308295" cy="6159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endParaRPr lang="en-IE" sz="2400" dirty="0"/>
          </a:p>
          <a:p>
            <a:r>
              <a:rPr lang="en-IE" sz="2400" dirty="0"/>
              <a:t>The mother </a:t>
            </a:r>
            <a:r>
              <a:rPr lang="en-IE" sz="2400" b="1" dirty="0">
                <a:solidFill>
                  <a:srgbClr val="FF0000"/>
                </a:solidFill>
              </a:rPr>
              <a:t>looks after</a:t>
            </a:r>
            <a:r>
              <a:rPr lang="en-IE" sz="2400" dirty="0"/>
              <a:t> her baby.</a:t>
            </a:r>
            <a:endParaRPr lang="en-IN" sz="2400" dirty="0"/>
          </a:p>
          <a:p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44604" y="2102822"/>
            <a:ext cx="1995675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2600" b="1" dirty="0"/>
              <a:t>Phrasal Verb </a:t>
            </a:r>
            <a:endParaRPr lang="en-IN" sz="2600" b="1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2532302" y="432915"/>
            <a:ext cx="302924" cy="2608891"/>
          </a:xfrm>
          <a:prstGeom prst="righ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005840" y="1012597"/>
            <a:ext cx="7812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Verb</a:t>
            </a:r>
            <a:endParaRPr lang="en-I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13786" y="990600"/>
            <a:ext cx="270785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Adverb/Preposition</a:t>
            </a:r>
            <a:endParaRPr lang="en-IN" sz="2400" b="1" dirty="0"/>
          </a:p>
        </p:txBody>
      </p:sp>
      <p:sp>
        <p:nvSpPr>
          <p:cNvPr id="13" name="Plus 12"/>
          <p:cNvSpPr/>
          <p:nvPr/>
        </p:nvSpPr>
        <p:spPr>
          <a:xfrm>
            <a:off x="2453713" y="1116743"/>
            <a:ext cx="426575" cy="38779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178250" y="970810"/>
            <a:ext cx="5447071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Regular verbs express dictionary meaning.</a:t>
            </a:r>
            <a:endParaRPr lang="en-IN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Phrasal verbs are mostly idiomatic.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Phrasal verbs have connotative meanings.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Mostly less formal than a single word with same  meaning.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36520" y="5415442"/>
            <a:ext cx="1156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67262" y="5461162"/>
            <a:ext cx="1399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4862" y="5853738"/>
            <a:ext cx="8106835" cy="568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 anchor="ctr">
            <a:spAutoFit/>
          </a:bodyPr>
          <a:lstStyle/>
          <a:p>
            <a:endParaRPr lang="en-IE" sz="2200" dirty="0"/>
          </a:p>
          <a:p>
            <a:r>
              <a:rPr lang="en-IE" sz="2200" dirty="0"/>
              <a:t>In the above examples, </a:t>
            </a:r>
            <a:r>
              <a:rPr lang="en-IE" sz="2200" dirty="0">
                <a:solidFill>
                  <a:srgbClr val="FF0000"/>
                </a:solidFill>
              </a:rPr>
              <a:t>‘taken off’</a:t>
            </a:r>
            <a:r>
              <a:rPr lang="en-IE" sz="2200" dirty="0"/>
              <a:t> and </a:t>
            </a:r>
            <a:r>
              <a:rPr lang="en-IE" sz="2200" dirty="0">
                <a:solidFill>
                  <a:srgbClr val="FF0000"/>
                </a:solidFill>
              </a:rPr>
              <a:t>‘looks after’</a:t>
            </a:r>
            <a:r>
              <a:rPr lang="en-IE" sz="2200" dirty="0"/>
              <a:t> are </a:t>
            </a:r>
            <a:r>
              <a:rPr lang="en-IE" sz="2200" b="1" u="sng" dirty="0">
                <a:solidFill>
                  <a:srgbClr val="7030A0"/>
                </a:solidFill>
              </a:rPr>
              <a:t>phrasal verbs</a:t>
            </a:r>
            <a:r>
              <a:rPr lang="en-IE" sz="2200" dirty="0"/>
              <a:t>.</a:t>
            </a:r>
            <a:endParaRPr lang="en-IN" sz="2200" dirty="0"/>
          </a:p>
          <a:p>
            <a:endParaRPr lang="en-IN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4145280" y="3726966"/>
            <a:ext cx="1884747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verb  +  adverb</a:t>
            </a:r>
            <a:endParaRPr lang="en-IN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9657426" y="3697016"/>
            <a:ext cx="2401555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verb  +  preposition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9449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B78ADD-D832-BF08-1B2C-224B6AF7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98" y="71414"/>
            <a:ext cx="6984543" cy="65403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/>
          <a:lstStyle/>
          <a:p>
            <a:r>
              <a:rPr lang="en-US" dirty="0"/>
              <a:t>Decoding Phrasal Verbs (continued)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506709" y="975342"/>
            <a:ext cx="71560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2400" b="1" dirty="0"/>
              <a:t>Underline the phrasal verbs in the following sentences.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6619" y="2005100"/>
            <a:ext cx="7596888" cy="4346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514350" lvl="0" indent="-514350">
              <a:lnSpc>
                <a:spcPct val="200000"/>
              </a:lnSpc>
              <a:buAutoNum type="arabicParenR"/>
            </a:pPr>
            <a:r>
              <a:rPr lang="en-IE" sz="2600" dirty="0"/>
              <a:t>You can rely on me for any help you need.</a:t>
            </a:r>
          </a:p>
          <a:p>
            <a:pPr marL="514350" lvl="0" indent="-514350">
              <a:lnSpc>
                <a:spcPct val="200000"/>
              </a:lnSpc>
              <a:buAutoNum type="arabicParenR" startAt="2"/>
            </a:pPr>
            <a:r>
              <a:rPr lang="en-IE" sz="2600" dirty="0"/>
              <a:t>The match was called off due to rain.</a:t>
            </a:r>
          </a:p>
          <a:p>
            <a:pPr lvl="0">
              <a:lnSpc>
                <a:spcPct val="200000"/>
              </a:lnSpc>
            </a:pPr>
            <a:r>
              <a:rPr lang="en-IE" sz="2600" dirty="0"/>
              <a:t>3)    I am trying to figure out how to solve the problem.</a:t>
            </a:r>
            <a:endParaRPr lang="en-IN" sz="2600" dirty="0"/>
          </a:p>
          <a:p>
            <a:pPr lvl="0">
              <a:lnSpc>
                <a:spcPct val="200000"/>
              </a:lnSpc>
            </a:pPr>
            <a:r>
              <a:rPr lang="en-IE" sz="2600" dirty="0"/>
              <a:t>4)    Winter has finally set in.</a:t>
            </a:r>
            <a:endParaRPr lang="en-IN" sz="2600" dirty="0"/>
          </a:p>
          <a:p>
            <a:pPr lvl="0">
              <a:lnSpc>
                <a:spcPct val="200000"/>
              </a:lnSpc>
            </a:pPr>
            <a:r>
              <a:rPr lang="en-IE" sz="2600" dirty="0"/>
              <a:t>5)    I came across an elephant in the forest.</a:t>
            </a:r>
            <a:endParaRPr lang="en-IN" sz="2600" dirty="0"/>
          </a:p>
          <a:p>
            <a:pPr>
              <a:lnSpc>
                <a:spcPct val="200000"/>
              </a:lnSpc>
            </a:pPr>
            <a:endParaRPr lang="en-IN" sz="2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0282" y="2743200"/>
            <a:ext cx="10015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86519" y="3494691"/>
            <a:ext cx="1211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55224" y="4309246"/>
            <a:ext cx="13330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12630" y="5076503"/>
            <a:ext cx="8277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3785" y="5884400"/>
            <a:ext cx="16129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B78ADD-D832-BF08-1B2C-224B6AF7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18" y="71414"/>
            <a:ext cx="6984543" cy="65403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/>
          <a:lstStyle/>
          <a:p>
            <a:r>
              <a:rPr lang="en-US" dirty="0"/>
              <a:t>Decoding Phrasal Verbs (continued)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874520" y="1005840"/>
            <a:ext cx="8391593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IE" sz="2500" b="1" dirty="0"/>
              <a:t>Fill in the blank with the correct phrasal verb given in the box.</a:t>
            </a:r>
            <a:endParaRPr lang="en-IN" sz="2500" dirty="0"/>
          </a:p>
        </p:txBody>
      </p:sp>
      <p:sp>
        <p:nvSpPr>
          <p:cNvPr id="6" name="Rectangle 5"/>
          <p:cNvSpPr/>
          <p:nvPr/>
        </p:nvSpPr>
        <p:spPr>
          <a:xfrm>
            <a:off x="2974466" y="1616443"/>
            <a:ext cx="6151629" cy="51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300" b="1" dirty="0"/>
              <a:t>watch out      set up     call in    turn down   put on</a:t>
            </a:r>
            <a:endParaRPr lang="en-IN" sz="2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0160" y="2386485"/>
            <a:ext cx="9580508" cy="4044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IE" sz="2600" dirty="0"/>
              <a:t>1) My washbasin tap is leaking. I need to             the plumber.</a:t>
            </a:r>
            <a:endParaRPr lang="en-IN" sz="2600" dirty="0"/>
          </a:p>
          <a:p>
            <a:pPr lvl="0">
              <a:lnSpc>
                <a:spcPct val="200000"/>
              </a:lnSpc>
            </a:pPr>
            <a:r>
              <a:rPr lang="en-IE" sz="2600" dirty="0"/>
              <a:t>2) The noise from the TV is high.                       the volume please.</a:t>
            </a:r>
            <a:endParaRPr lang="en-IN" sz="2600" dirty="0"/>
          </a:p>
          <a:p>
            <a:pPr lvl="0">
              <a:lnSpc>
                <a:spcPct val="200000"/>
              </a:lnSpc>
            </a:pPr>
            <a:r>
              <a:rPr lang="en-IE" sz="2600" dirty="0"/>
              <a:t>3)                       There is a car coming towards us.</a:t>
            </a:r>
            <a:endParaRPr lang="en-IN" sz="2600" dirty="0"/>
          </a:p>
          <a:p>
            <a:pPr lvl="0">
              <a:lnSpc>
                <a:spcPct val="200000"/>
              </a:lnSpc>
            </a:pPr>
            <a:r>
              <a:rPr lang="en-IE" sz="2600" dirty="0"/>
              <a:t>4) It’s cold outside.              your sweater.</a:t>
            </a:r>
            <a:endParaRPr lang="en-IN" sz="2600" dirty="0"/>
          </a:p>
          <a:p>
            <a:pPr lvl="0">
              <a:lnSpc>
                <a:spcPct val="200000"/>
              </a:lnSpc>
            </a:pPr>
            <a:r>
              <a:rPr lang="en-IE" sz="2600" dirty="0"/>
              <a:t>5) We need to make some decisions. Let’s             a meeting tomorrow.</a:t>
            </a:r>
            <a:endParaRPr lang="en-IN" sz="2600" dirty="0"/>
          </a:p>
          <a:p>
            <a:pPr>
              <a:lnSpc>
                <a:spcPct val="200000"/>
              </a:lnSpc>
            </a:pPr>
            <a:endParaRPr lang="en-IN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84800" y="3137338"/>
            <a:ext cx="7977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67750" y="3888838"/>
            <a:ext cx="14132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55848" y="4703389"/>
            <a:ext cx="15545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9809" y="5486411"/>
            <a:ext cx="8775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52588" y="6281135"/>
            <a:ext cx="8775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01579" y="2644895"/>
            <a:ext cx="9641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600" dirty="0"/>
              <a:t>call in</a:t>
            </a:r>
            <a:endParaRPr lang="en-IN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9822" y="3453598"/>
            <a:ext cx="1631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600" dirty="0"/>
              <a:t>Turn down</a:t>
            </a:r>
            <a:endParaRPr lang="en-IN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23823" y="4273414"/>
            <a:ext cx="16984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600" dirty="0"/>
              <a:t>Watch out!</a:t>
            </a:r>
            <a:endParaRPr lang="en-IN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62532" y="5053306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600" dirty="0"/>
              <a:t>Put on</a:t>
            </a:r>
            <a:endParaRPr lang="en-IN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6952588" y="29977765"/>
            <a:ext cx="1014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600" dirty="0"/>
              <a:t>set up</a:t>
            </a:r>
            <a:endParaRPr lang="en-IN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52588" y="5832723"/>
            <a:ext cx="1149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set up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5951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F76144-8729-5F57-39C7-F006C185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205" y="71414"/>
            <a:ext cx="5247591" cy="65403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r>
              <a:rPr lang="en-US" dirty="0"/>
              <a:t>A Trip to Kodaikanal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01041" y="1344140"/>
            <a:ext cx="7577652" cy="5162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IE" sz="2200" dirty="0"/>
          </a:p>
          <a:p>
            <a:pPr>
              <a:lnSpc>
                <a:spcPct val="150000"/>
              </a:lnSpc>
            </a:pPr>
            <a:r>
              <a:rPr lang="en-IE" sz="2200" dirty="0"/>
              <a:t>During our thrilling trip to Kodaikanal in the summer, we eagerly 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set off early and set up our tents by the tranquil lake, 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where we looked out for rare water birds.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We gazed at the starlit sky at night and played antakshari. 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As the dawn broke, we woke up to a breathtaking sunrise 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and checked out the cascading waterfalls nearby. 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Climbing up the hills, we explored mysterious caves and 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stumbled upon some playful monkeys. We capped off the day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with a cozy bonfire and a delightful dinner.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8147" y="2648096"/>
            <a:ext cx="7309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8487" y="2648096"/>
            <a:ext cx="7309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53084" y="3139241"/>
            <a:ext cx="11771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9434" y="4147399"/>
            <a:ext cx="9728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0650" y="5682296"/>
            <a:ext cx="17235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30796" y="5682296"/>
            <a:ext cx="11771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4077" y="4622804"/>
            <a:ext cx="14244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9290" y="796150"/>
            <a:ext cx="3033523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/>
              <a:t>Identify the phrasal verbs</a:t>
            </a:r>
            <a:endParaRPr lang="en-IN" sz="2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516" y="879008"/>
            <a:ext cx="3597733" cy="2650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997" y="3579309"/>
            <a:ext cx="2129140" cy="2927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656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6FF81B-38BF-D83B-9443-FBB73A79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277" y="71414"/>
            <a:ext cx="6349585" cy="65403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r>
              <a:rPr lang="en-US" dirty="0"/>
              <a:t>Identifying Phrasal Verbs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437120" y="2164080"/>
            <a:ext cx="3053656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500" b="1" dirty="0"/>
              <a:t>Is this a phrasal verb?</a:t>
            </a:r>
            <a:endParaRPr lang="en-IN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59480" y="1143000"/>
            <a:ext cx="5217775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E" sz="2600" dirty="0"/>
              <a:t>My father's bike has </a:t>
            </a:r>
            <a:r>
              <a:rPr lang="en-IE" sz="2600" u="sng" dirty="0">
                <a:solidFill>
                  <a:srgbClr val="FF0000"/>
                </a:solidFill>
              </a:rPr>
              <a:t>run out of</a:t>
            </a:r>
            <a:r>
              <a:rPr lang="en-IE" sz="2600" dirty="0"/>
              <a:t> petrol</a:t>
            </a:r>
            <a:endParaRPr lang="en-IN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148840"/>
            <a:ext cx="16482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run out of</a:t>
            </a:r>
            <a:endParaRPr lang="en-IN" sz="2800" dirty="0"/>
          </a:p>
        </p:txBody>
      </p:sp>
      <p:sp>
        <p:nvSpPr>
          <p:cNvPr id="8" name="Right Arrow 7"/>
          <p:cNvSpPr/>
          <p:nvPr/>
        </p:nvSpPr>
        <p:spPr>
          <a:xfrm>
            <a:off x="4898286" y="2179320"/>
            <a:ext cx="2307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329736"/>
            <a:ext cx="5294719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a phrasal prepositional verb</a:t>
            </a:r>
            <a:endParaRPr lang="en-IN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2713"/>
              </p:ext>
            </p:extLst>
          </p:nvPr>
        </p:nvGraphicFramePr>
        <p:xfrm>
          <a:off x="2672080" y="3090025"/>
          <a:ext cx="677333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run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of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(verb)</a:t>
                      </a:r>
                      <a:endParaRPr lang="en-IN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(adverb)</a:t>
                      </a:r>
                      <a:endParaRPr lang="en-IN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(preposition)</a:t>
                      </a:r>
                      <a:endParaRPr lang="en-IN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lus 10"/>
          <p:cNvSpPr/>
          <p:nvPr/>
        </p:nvSpPr>
        <p:spPr>
          <a:xfrm>
            <a:off x="4214158" y="3389882"/>
            <a:ext cx="387795" cy="3525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Plus 11"/>
          <p:cNvSpPr/>
          <p:nvPr/>
        </p:nvSpPr>
        <p:spPr>
          <a:xfrm>
            <a:off x="6736384" y="3374112"/>
            <a:ext cx="469233" cy="3525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" y="5516880"/>
            <a:ext cx="1343829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300" b="1" dirty="0"/>
              <a:t>Examples</a:t>
            </a:r>
            <a:endParaRPr lang="en-IN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0955" y="5338170"/>
            <a:ext cx="7076745" cy="914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dirty="0"/>
              <a:t>You have to </a:t>
            </a:r>
            <a:r>
              <a:rPr lang="en-IE" sz="2400" u="sng" dirty="0">
                <a:solidFill>
                  <a:srgbClr val="FF0000"/>
                </a:solidFill>
              </a:rPr>
              <a:t>cut down on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/>
              <a:t>sweets to remain healthy.</a:t>
            </a: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dirty="0"/>
              <a:t>She is nice, so she </a:t>
            </a:r>
            <a:r>
              <a:rPr lang="en-IE" sz="2400" u="sng" dirty="0">
                <a:solidFill>
                  <a:srgbClr val="FF0000"/>
                </a:solidFill>
              </a:rPr>
              <a:t>gets along with</a:t>
            </a:r>
            <a:r>
              <a:rPr lang="en-IE" sz="2400" dirty="0"/>
              <a:t> all her classmates.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494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46;p3">
            <a:extLst>
              <a:ext uri="{FF2B5EF4-FFF2-40B4-BE49-F238E27FC236}">
                <a16:creationId xmlns:a16="http://schemas.microsoft.com/office/drawing/2014/main" id="{68A28B81-9865-C098-9158-D9BF4023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88052"/>
              </p:ext>
            </p:extLst>
          </p:nvPr>
        </p:nvGraphicFramePr>
        <p:xfrm>
          <a:off x="1151222" y="953871"/>
          <a:ext cx="9913325" cy="553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Slide #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Thumbnail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Source link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Author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https://www.flickr.com/photos/133912735@N07/34570532285 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trongduc</a:t>
                      </a:r>
                      <a:r>
                        <a:rPr lang="en-IN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25789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 https://www.publicdomainpictures.net/en/free-download.php?image=takeoff&amp;id=112273 </a:t>
                      </a:r>
                      <a:endParaRPr lang="en-US" sz="900" baseline="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900" baseline="0" dirty="0"/>
                        <a:t> https://www.freepik.com/free-photo/mother-kissing-hand-baby-arms_4142191.htm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Peter</a:t>
                      </a:r>
                      <a:r>
                        <a:rPr lang="en-US" sz="900" baseline="0" dirty="0"/>
                        <a:t> Griffin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aseline="0" dirty="0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6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 https://www.freepik.com/free-photo/hiker-stand-camping-front-orange-tent-backpack-mountains_4351628.htm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 https://www.freepik.com/free-photo/waterfall-cascada-de-texolo-xico-mexico_10944880.htm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Jcomp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wirestock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78025897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68273690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759374915"/>
                  </a:ext>
                </a:extLst>
              </a:tr>
            </a:tbl>
          </a:graphicData>
        </a:graphic>
      </p:graphicFrame>
      <p:sp>
        <p:nvSpPr>
          <p:cNvPr id="5" name="Google Shape;47;p3">
            <a:extLst>
              <a:ext uri="{FF2B5EF4-FFF2-40B4-BE49-F238E27FC236}">
                <a16:creationId xmlns:a16="http://schemas.microsoft.com/office/drawing/2014/main" id="{6D42FD62-34E5-791E-E3C2-E1B0F48A0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9975" y="14401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06" y="1402703"/>
            <a:ext cx="425495" cy="30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552" t="26351" r="13799" b="27804"/>
          <a:stretch/>
        </p:blipFill>
        <p:spPr>
          <a:xfrm>
            <a:off x="2191775" y="1759574"/>
            <a:ext cx="625165" cy="32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1295" r="35834"/>
          <a:stretch/>
        </p:blipFill>
        <p:spPr>
          <a:xfrm>
            <a:off x="3162120" y="1775340"/>
            <a:ext cx="379484" cy="32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08" y="2169266"/>
            <a:ext cx="584432" cy="39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964" y="2169266"/>
            <a:ext cx="261557" cy="39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13578"/>
      </p:ext>
    </p:extLst>
  </p:cSld>
  <p:clrMapOvr>
    <a:masterClrMapping/>
  </p:clrMapOvr>
</p:sld>
</file>

<file path=ppt/theme/theme1.xml><?xml version="1.0" encoding="utf-8"?>
<a:theme xmlns:a="http://schemas.openxmlformats.org/drawingml/2006/main" name="ML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Q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Q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V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ttribu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1250</Words>
  <Application>Microsoft Office PowerPoint</Application>
  <PresentationFormat>Widescreen</PresentationFormat>
  <Paragraphs>146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Bodoni MT Black</vt:lpstr>
      <vt:lpstr>Calibri</vt:lpstr>
      <vt:lpstr>Wingdings</vt:lpstr>
      <vt:lpstr>MLP</vt:lpstr>
      <vt:lpstr>1_DD</vt:lpstr>
      <vt:lpstr>IA</vt:lpstr>
      <vt:lpstr>IQ</vt:lpstr>
      <vt:lpstr>MS</vt:lpstr>
      <vt:lpstr>QA</vt:lpstr>
      <vt:lpstr>SA</vt:lpstr>
      <vt:lpstr>VC</vt:lpstr>
      <vt:lpstr>Attribution</vt:lpstr>
      <vt:lpstr>PowerPoint Presentation</vt:lpstr>
      <vt:lpstr>Parts versus Whole</vt:lpstr>
      <vt:lpstr>Decoding Phrasal Verbs</vt:lpstr>
      <vt:lpstr>Decoding Phrasal Verbs (continued)</vt:lpstr>
      <vt:lpstr>Decoding Phrasal Verbs (continued)</vt:lpstr>
      <vt:lpstr>A Trip to Kodaikanal</vt:lpstr>
      <vt:lpstr>Identifying Phrasal Verbs </vt:lpstr>
      <vt:lpstr>Attribution / Citation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 acharya</dc:creator>
  <cp:lastModifiedBy>Veneeta Tandon</cp:lastModifiedBy>
  <cp:revision>61</cp:revision>
  <dcterms:created xsi:type="dcterms:W3CDTF">2023-08-23T08:06:50Z</dcterms:created>
  <dcterms:modified xsi:type="dcterms:W3CDTF">2024-01-18T12:53:39Z</dcterms:modified>
</cp:coreProperties>
</file>