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E/6vTdAvrm+Adqwx5aOLxmtmG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46BACA7-EECF-46A6-BD6D-167F0B80F1B9}">
  <a:tblStyle styleId="{B46BACA7-EECF-46A6-BD6D-167F0B80F1B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568" autoAdjust="0"/>
  </p:normalViewPr>
  <p:slideViewPr>
    <p:cSldViewPr snapToGrid="0">
      <p:cViewPr varScale="1">
        <p:scale>
          <a:sx n="60" d="100"/>
          <a:sy n="60" d="100"/>
        </p:scale>
        <p:origin x="11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</a:t>
            </a:r>
            <a:r>
              <a:rPr lang="en-US" sz="1200" b="0" i="0" u="none" strike="noStrik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Begin with an emphasis on the use of tenses for meaningful communication.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Draw the students’ attention to the fact that every spoken/written sentence has reference to time.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Hence, tenses are an integral part of effective English communication skills.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This ppt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has been provided to aid this understanding. The nine tense forms learnt so far (and commonly used) have been highlighted to recapitulate.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Allow the students to read and observe the use of tenses.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classroom background used connects the concept to reality. 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Relatable topics from different subjects bring in an interdisciplinary approach.</a:t>
            </a:r>
            <a:endParaRPr lang="en-US" b="0" dirty="0">
              <a:effectLst/>
            </a:endParaRPr>
          </a:p>
          <a:p>
            <a:endParaRPr lang="en-IN" sz="1200" b="0" i="0" u="none" strike="noStrik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https://www.freepik.com/free-vector/cartoon-children-back-school-background_4823867.htm</a:t>
            </a:r>
            <a:endParaRPr b="0" dirty="0"/>
          </a:p>
        </p:txBody>
      </p:sp>
      <p:sp>
        <p:nvSpPr>
          <p:cNvPr id="32" name="Google Shape;3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&lt;Please provide source URL where we find the image and the license agreement&gt; 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2</a:t>
            </a:fld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https://www.freepik.com/free-vector/hand-drawn-ethnic-beauty-illustration_38477117.htm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N" sz="1200" b="0" i="0" u="none" strike="noStrik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/>
              <a:t>https://www.freepik.com/free-vector/student-classroom-template_4428227.htm</a:t>
            </a:r>
            <a:endParaRPr dirty="0"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2632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5046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https://www.freepik.com/free-vector/hand-drawn-ethnic-beauty-illustration_38477117.htm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N" sz="1200" b="0" i="0" u="none" strike="noStrik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/>
              <a:t>https://www.freepik.com/free-vector/student-classroom-template_4428227.htm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8471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032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6094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5236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&lt;Please provide source URL where we find the image and the license agreement&gt; </a:t>
            </a:r>
            <a:endParaRPr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6" name="Google Shape;4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5"/>
          <p:cNvSpPr txBox="1">
            <a:spLocks noGrp="1"/>
          </p:cNvSpPr>
          <p:nvPr>
            <p:ph type="ctrTitle"/>
          </p:nvPr>
        </p:nvSpPr>
        <p:spPr>
          <a:xfrm>
            <a:off x="1026533" y="890666"/>
            <a:ext cx="9718104" cy="1615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ubTitle" idx="1"/>
          </p:nvPr>
        </p:nvSpPr>
        <p:spPr>
          <a:xfrm>
            <a:off x="1703512" y="2933144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/>
          <p:nvPr/>
        </p:nvSpPr>
        <p:spPr>
          <a:xfrm>
            <a:off x="7635688" y="6509319"/>
            <a:ext cx="4467257" cy="412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8482B"/>
              </a:buClr>
              <a:buSzPts val="1400"/>
              <a:buFont typeface="Calibri"/>
              <a:buNone/>
            </a:pPr>
            <a:r>
              <a:rPr lang="en-IN" sz="1400" b="1" i="0" u="none" strike="noStrike" cap="none">
                <a:solidFill>
                  <a:srgbClr val="08482B"/>
                </a:solidFill>
                <a:latin typeface="Calibri"/>
                <a:ea typeface="Calibri"/>
                <a:cs typeface="Calibri"/>
                <a:sym typeface="Calibri"/>
              </a:rPr>
              <a:t>Integral Education</a:t>
            </a:r>
            <a:r>
              <a:rPr lang="en-IN" sz="1400" b="0" i="0" u="none" strike="noStrike" cap="none">
                <a:solidFill>
                  <a:srgbClr val="08482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4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FOR  </a:t>
            </a:r>
            <a:r>
              <a:rPr lang="en-IN" sz="14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ALL, </a:t>
            </a:r>
            <a:r>
              <a:rPr lang="en-IN" sz="14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en-IN" sz="14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ALL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5" descr="A picture containing text, clock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7648" y="104115"/>
            <a:ext cx="678726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5" descr="Calendar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23857" y="104115"/>
            <a:ext cx="7387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5" descr="Graphical user interfac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23857" y="6093376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1466857" y="71414"/>
            <a:ext cx="9296427" cy="654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920341" y="1169591"/>
            <a:ext cx="10351317" cy="4518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3" name="Google Shape;23;p6" descr="Calendar&#10;&#10;Description automatically generated with low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27827" y="104115"/>
            <a:ext cx="7387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6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27827" y="6093376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7" descr="Calendar&#10;&#10;Description automatically generated with low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27827" y="104115"/>
            <a:ext cx="7387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7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27827" y="6093296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risathyasaividyavahini.org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;p5">
            <a:hlinkClick r:id="rId5"/>
            <a:extLst>
              <a:ext uri="{FF2B5EF4-FFF2-40B4-BE49-F238E27FC236}">
                <a16:creationId xmlns:a16="http://schemas.microsoft.com/office/drawing/2014/main" id="{23A86DD4-EE6B-2845-804B-CEFE6B5DB661}"/>
              </a:ext>
            </a:extLst>
          </p:cNvPr>
          <p:cNvSpPr/>
          <p:nvPr userDrawn="1"/>
        </p:nvSpPr>
        <p:spPr>
          <a:xfrm>
            <a:off x="-406400" y="6488116"/>
            <a:ext cx="394208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100"/>
              <a:buFont typeface="Calibri"/>
              <a:buNone/>
            </a:pPr>
            <a:r>
              <a:rPr lang="en-IN" sz="1100" b="1" i="0" u="none" strike="noStrike" cap="none" dirty="0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rPr>
              <a:t>©Sri Sathya Sai Central Trust, </a:t>
            </a:r>
            <a:r>
              <a:rPr lang="en-IN" sz="1100" b="1" i="0" u="none" strike="noStrike" cap="none" dirty="0" err="1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rPr>
              <a:t>Prasanthi</a:t>
            </a:r>
            <a:r>
              <a:rPr lang="en-IN" sz="1100" b="1" i="0" u="none" strike="noStrike" cap="none" dirty="0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rPr>
              <a:t> Nilayam, 2023  </a:t>
            </a:r>
            <a:endParaRPr sz="1100" b="1" i="0" u="none" strike="noStrike" cap="none" dirty="0">
              <a:solidFill>
                <a:srgbClr val="0000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microsoft.com/office/2007/relationships/hdphoto" Target="../media/hdphoto2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DF234D1-FF06-D2CD-17E3-133F97C2726F}"/>
              </a:ext>
            </a:extLst>
          </p:cNvPr>
          <p:cNvSpPr/>
          <p:nvPr/>
        </p:nvSpPr>
        <p:spPr>
          <a:xfrm>
            <a:off x="1940312" y="479502"/>
            <a:ext cx="8430322" cy="47504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2050" name="Picture 2" descr="Free vector cartoon children back to school background">
            <a:extLst>
              <a:ext uri="{FF2B5EF4-FFF2-40B4-BE49-F238E27FC236}">
                <a16:creationId xmlns:a16="http://schemas.microsoft.com/office/drawing/2014/main" id="{8712F64E-C666-D7E3-DA66-A366A2C29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827" y="685800"/>
            <a:ext cx="4268262" cy="300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que 2">
            <a:extLst>
              <a:ext uri="{FF2B5EF4-FFF2-40B4-BE49-F238E27FC236}">
                <a16:creationId xmlns:a16="http://schemas.microsoft.com/office/drawing/2014/main" id="{AD6215EB-5165-CBA3-5506-0F0037107D8F}"/>
              </a:ext>
            </a:extLst>
          </p:cNvPr>
          <p:cNvSpPr/>
          <p:nvPr/>
        </p:nvSpPr>
        <p:spPr>
          <a:xfrm>
            <a:off x="2358887" y="3429000"/>
            <a:ext cx="7474226" cy="914400"/>
          </a:xfrm>
          <a:prstGeom prst="plaque">
            <a:avLst>
              <a:gd name="adj" fmla="val 3405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TENSES COME TO CLASS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>
            <a:extLst>
              <a:ext uri="{FF2B5EF4-FFF2-40B4-BE49-F238E27FC236}">
                <a16:creationId xmlns:a16="http://schemas.microsoft.com/office/drawing/2014/main" id="{E62DABD8-69A3-1208-0CFF-0CFE756A9CC3}"/>
              </a:ext>
            </a:extLst>
          </p:cNvPr>
          <p:cNvSpPr/>
          <p:nvPr/>
        </p:nvSpPr>
        <p:spPr>
          <a:xfrm>
            <a:off x="2189922" y="357809"/>
            <a:ext cx="7474226" cy="914400"/>
          </a:xfrm>
          <a:prstGeom prst="plaque">
            <a:avLst>
              <a:gd name="adj" fmla="val 3405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TENSE</a:t>
            </a:r>
          </a:p>
        </p:txBody>
      </p:sp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4413FE86-CE1D-0717-2D38-D484CF7E0C98}"/>
              </a:ext>
            </a:extLst>
          </p:cNvPr>
          <p:cNvSpPr/>
          <p:nvPr/>
        </p:nvSpPr>
        <p:spPr>
          <a:xfrm>
            <a:off x="2395331" y="2032552"/>
            <a:ext cx="7401339" cy="2792896"/>
          </a:xfrm>
          <a:prstGeom prst="round2DiagRect">
            <a:avLst>
              <a:gd name="adj1" fmla="val 16667"/>
              <a:gd name="adj2" fmla="val 2828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Tenses bring in the time element to our communications, both written and oral, which is a vital part of effective communication.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>
            <a:extLst>
              <a:ext uri="{FF2B5EF4-FFF2-40B4-BE49-F238E27FC236}">
                <a16:creationId xmlns:a16="http://schemas.microsoft.com/office/drawing/2014/main" id="{E62DABD8-69A3-1208-0CFF-0CFE756A9CC3}"/>
              </a:ext>
            </a:extLst>
          </p:cNvPr>
          <p:cNvSpPr/>
          <p:nvPr/>
        </p:nvSpPr>
        <p:spPr>
          <a:xfrm>
            <a:off x="1077687" y="120475"/>
            <a:ext cx="10080170" cy="914400"/>
          </a:xfrm>
          <a:prstGeom prst="plaque">
            <a:avLst>
              <a:gd name="adj" fmla="val 34058"/>
            </a:avLst>
          </a:prstGeom>
          <a:solidFill>
            <a:schemeClr val="tx2">
              <a:lumMod val="50000"/>
            </a:schemeClr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TENSE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ADF8AB6-3E66-F9A7-F138-BF6E549EE933}"/>
              </a:ext>
            </a:extLst>
          </p:cNvPr>
          <p:cNvGrpSpPr/>
          <p:nvPr/>
        </p:nvGrpSpPr>
        <p:grpSpPr>
          <a:xfrm>
            <a:off x="963991" y="1334561"/>
            <a:ext cx="11228009" cy="5426457"/>
            <a:chOff x="1302327" y="1272209"/>
            <a:chExt cx="10792235" cy="5422089"/>
          </a:xfrm>
        </p:grpSpPr>
        <p:sp>
          <p:nvSpPr>
            <p:cNvPr id="9" name="Rectangle: Diagonal Corners Rounded 8">
              <a:extLst>
                <a:ext uri="{FF2B5EF4-FFF2-40B4-BE49-F238E27FC236}">
                  <a16:creationId xmlns:a16="http://schemas.microsoft.com/office/drawing/2014/main" id="{DB81E4A7-876D-FBD3-EED8-C625B07DC1BC}"/>
                </a:ext>
              </a:extLst>
            </p:cNvPr>
            <p:cNvSpPr/>
            <p:nvPr/>
          </p:nvSpPr>
          <p:spPr>
            <a:xfrm>
              <a:off x="1302327" y="1272209"/>
              <a:ext cx="10141528" cy="5081245"/>
            </a:xfrm>
            <a:prstGeom prst="round2Diag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pic>
          <p:nvPicPr>
            <p:cNvPr id="1028" name="Picture 4" descr="Free vector student in classroom template">
              <a:extLst>
                <a:ext uri="{FF2B5EF4-FFF2-40B4-BE49-F238E27FC236}">
                  <a16:creationId xmlns:a16="http://schemas.microsoft.com/office/drawing/2014/main" id="{9B029D94-7746-01A2-C48C-A9508B2308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471" b="89970" l="9904" r="89936">
                          <a14:foregroundMark x1="30831" y1="12110" x2="30831" y2="6836"/>
                          <a14:foregroundMark x1="29828" y1="4528" x2="28027" y2="5017"/>
                          <a14:foregroundMark x1="27456" y1="7923" x2="28644" y2="10577"/>
                          <a14:foregroundMark x1="48243" y1="82371" x2="52556" y2="88450"/>
                          <a14:foregroundMark x1="26677" y1="10942" x2="32268" y2="8511"/>
                          <a14:foregroundMark x1="32268" y1="8511" x2="32109" y2="10638"/>
                          <a14:foregroundMark x1="26358" y1="8207" x2="32268" y2="7295"/>
                          <a14:foregroundMark x1="32268" y1="7295" x2="32428" y2="8207"/>
                          <a14:backgroundMark x1="31949" y1="14590" x2="30831" y2="15502"/>
                          <a14:backgroundMark x1="27157" y1="3951" x2="26198" y2="6383"/>
                          <a14:backgroundMark x1="31949" y1="13374" x2="30990" y2="16109"/>
                          <a14:backgroundMark x1="53411" y1="86933" x2="56070" y2="89058"/>
                          <a14:backgroundMark x1="56070" y1="89058" x2="56070" y2="8905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3590" y="3158980"/>
              <a:ext cx="8200972" cy="3535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Free vector hand drawn ethnic beauty illustration">
              <a:extLst>
                <a:ext uri="{FF2B5EF4-FFF2-40B4-BE49-F238E27FC236}">
                  <a16:creationId xmlns:a16="http://schemas.microsoft.com/office/drawing/2014/main" id="{41D51D3B-5FF0-49FD-F74F-6A48678AE0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904" b="93291" l="9904" r="89936">
                          <a14:foregroundMark x1="33706" y1="93291" x2="64162" y2="93291"/>
                          <a14:backgroundMark x1="64696" y1="15495" x2="84185" y2="35942"/>
                          <a14:backgroundMark x1="84185" y1="35942" x2="76518" y2="65016"/>
                          <a14:backgroundMark x1="65815" y1="14377" x2="90895" y2="10383"/>
                          <a14:backgroundMark x1="90895" y1="10383" x2="97284" y2="34185"/>
                          <a14:backgroundMark x1="97284" y1="34185" x2="91853" y2="57029"/>
                          <a14:backgroundMark x1="91853" y1="57029" x2="77476" y2="61342"/>
                          <a14:backgroundMark x1="70607" y1="15495" x2="86581" y2="24601"/>
                          <a14:backgroundMark x1="78115" y1="62460" x2="79073" y2="83546"/>
                          <a14:backgroundMark x1="79073" y1="83546" x2="90256" y2="67572"/>
                          <a14:backgroundMark x1="90256" y1="67572" x2="78594" y2="64058"/>
                          <a14:backgroundMark x1="11981" y1="14856" x2="31150" y2="15176"/>
                          <a14:backgroundMark x1="31150" y1="15176" x2="26677" y2="88498"/>
                          <a14:backgroundMark x1="26677" y1="88498" x2="9265" y2="29233"/>
                          <a14:backgroundMark x1="9265" y1="29233" x2="13578" y2="20288"/>
                          <a14:backgroundMark x1="28435" y1="39936" x2="38498" y2="23323"/>
                          <a14:backgroundMark x1="38498" y1="23323" x2="30032" y2="38339"/>
                          <a14:backgroundMark x1="34824" y1="13898" x2="26518" y2="30351"/>
                          <a14:backgroundMark x1="26518" y1="30351" x2="36422" y2="15495"/>
                          <a14:backgroundMark x1="67412" y1="20767" x2="70767" y2="42173"/>
                          <a14:backgroundMark x1="70767" y1="42173" x2="77796" y2="21086"/>
                          <a14:backgroundMark x1="77796" y1="21086" x2="72204" y2="25559"/>
                          <a14:backgroundMark x1="76518" y1="31949" x2="71565" y2="36262"/>
                          <a14:backgroundMark x1="78115" y1="31949" x2="78275" y2="50479"/>
                          <a14:backgroundMark x1="78275" y1="50479" x2="73323" y2="36741"/>
                          <a14:backgroundMark x1="61022" y1="14377" x2="75559" y2="49201"/>
                          <a14:backgroundMark x1="75559" y1="49201" x2="75399" y2="69010"/>
                          <a14:backgroundMark x1="75399" y1="69010" x2="86102" y2="84824"/>
                          <a14:backgroundMark x1="86102" y1="84824" x2="82588" y2="28754"/>
                          <a14:backgroundMark x1="82588" y1="28754" x2="66294" y2="13898"/>
                          <a14:backgroundMark x1="66294" y1="13898" x2="61981" y2="18211"/>
                          <a14:backgroundMark x1="65176" y1="31470" x2="65815" y2="34665"/>
                          <a14:backgroundMark x1="37540" y1="14377" x2="32268" y2="37061"/>
                          <a14:backgroundMark x1="32268" y1="37061" x2="38978" y2="19489"/>
                          <a14:backgroundMark x1="38978" y1="19489" x2="39137" y2="15974"/>
                          <a14:backgroundMark x1="80192" y1="67732" x2="75080" y2="87061"/>
                          <a14:backgroundMark x1="75080" y1="87061" x2="90895" y2="73323"/>
                          <a14:backgroundMark x1="90895" y1="73323" x2="78594" y2="74121"/>
                          <a14:backgroundMark x1="75399" y1="70447" x2="75399" y2="70447"/>
                          <a14:backgroundMark x1="75399" y1="70447" x2="72364" y2="89137"/>
                          <a14:backgroundMark x1="72364" y1="89137" x2="75879" y2="70767"/>
                          <a14:backgroundMark x1="75879" y1="70767" x2="77476" y2="74601"/>
                          <a14:backgroundMark x1="65176" y1="89617" x2="67412" y2="88498"/>
                          <a14:backgroundMark x1="39936" y1="24121" x2="39936" y2="26997"/>
                          <a14:backgroundMark x1="39936" y1="27796" x2="38498" y2="25559"/>
                          <a14:backgroundMark x1="38498" y1="27796" x2="40735" y2="30671"/>
                          <a14:backgroundMark x1="62620" y1="35783" x2="72843" y2="38658"/>
                          <a14:backgroundMark x1="66294" y1="85304" x2="73482" y2="84505"/>
                          <a14:backgroundMark x1="68371" y1="91853" x2="66933" y2="9552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6263" y="3540556"/>
              <a:ext cx="982908" cy="982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607E49F6-7CF4-051C-9EAE-ED0D11B540D1}"/>
              </a:ext>
            </a:extLst>
          </p:cNvPr>
          <p:cNvSpPr/>
          <p:nvPr/>
        </p:nvSpPr>
        <p:spPr>
          <a:xfrm>
            <a:off x="963991" y="1521820"/>
            <a:ext cx="4477542" cy="1031520"/>
          </a:xfrm>
          <a:prstGeom prst="wedgeEllipseCallout">
            <a:avLst>
              <a:gd name="adj1" fmla="val 101915"/>
              <a:gd name="adj2" fmla="val 18233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E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have told</a:t>
            </a:r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you about the nine planets in our galaxy called the ‘Milky Way’.</a:t>
            </a:r>
          </a:p>
          <a:p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DAACEEB2-E189-D6F2-2F8F-FD3124DBB6C7}"/>
              </a:ext>
            </a:extLst>
          </p:cNvPr>
          <p:cNvSpPr/>
          <p:nvPr/>
        </p:nvSpPr>
        <p:spPr>
          <a:xfrm>
            <a:off x="7692797" y="1274003"/>
            <a:ext cx="4261958" cy="1159257"/>
          </a:xfrm>
          <a:prstGeom prst="wedgeEllipseCallout">
            <a:avLst>
              <a:gd name="adj1" fmla="val -46933"/>
              <a:gd name="adj2" fmla="val 16218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planet, the </a:t>
            </a:r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Earth</a:t>
            </a:r>
            <a:r>
              <a:rPr lang="en-IE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goes </a:t>
            </a:r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around the Sun which is called Revolution.</a:t>
            </a:r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AD7E38FC-EDAE-748B-B2BF-937202E7F4AE}"/>
              </a:ext>
            </a:extLst>
          </p:cNvPr>
          <p:cNvSpPr/>
          <p:nvPr/>
        </p:nvSpPr>
        <p:spPr>
          <a:xfrm>
            <a:off x="524254" y="2740599"/>
            <a:ext cx="4892296" cy="1956093"/>
          </a:xfrm>
          <a:prstGeom prst="wedgeEllipseCallout">
            <a:avLst>
              <a:gd name="adj1" fmla="val 93949"/>
              <a:gd name="adj2" fmla="val 54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experience</a:t>
            </a:r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different seasons due to this. The </a:t>
            </a:r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Earth rotates</a:t>
            </a:r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its own axis and this </a:t>
            </a:r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rotation causes</a:t>
            </a:r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days and nights. 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6994E01C-61B5-2AB5-50EC-EECE39BBF02A}"/>
              </a:ext>
            </a:extLst>
          </p:cNvPr>
          <p:cNvSpPr/>
          <p:nvPr/>
        </p:nvSpPr>
        <p:spPr>
          <a:xfrm>
            <a:off x="8083745" y="2654181"/>
            <a:ext cx="3871010" cy="1282041"/>
          </a:xfrm>
          <a:prstGeom prst="wedgeEllipseCallout">
            <a:avLst>
              <a:gd name="adj1" fmla="val -50540"/>
              <a:gd name="adj2" fmla="val 6810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IE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Earth is moving</a:t>
            </a:r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around the sun and on its axis continuously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Graphic 13" descr="Solar system">
            <a:extLst>
              <a:ext uri="{FF2B5EF4-FFF2-40B4-BE49-F238E27FC236}">
                <a16:creationId xmlns:a16="http://schemas.microsoft.com/office/drawing/2014/main" id="{1AB84D2F-E688-F24F-27F0-504F63DFD8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64653" y="3933135"/>
            <a:ext cx="725237" cy="725237"/>
          </a:xfrm>
          <a:prstGeom prst="rect">
            <a:avLst/>
          </a:prstGeom>
        </p:spPr>
      </p:pic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ED34295A-1231-BECB-5791-2EDD86526A5A}"/>
              </a:ext>
            </a:extLst>
          </p:cNvPr>
          <p:cNvSpPr/>
          <p:nvPr/>
        </p:nvSpPr>
        <p:spPr>
          <a:xfrm>
            <a:off x="6096000" y="2049583"/>
            <a:ext cx="6012873" cy="1110917"/>
          </a:xfrm>
          <a:prstGeom prst="wedgeEllipseCallout">
            <a:avLst>
              <a:gd name="adj1" fmla="val 6402"/>
              <a:gd name="adj2" fmla="val 16900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E" sz="2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dirty="0">
                <a:solidFill>
                  <a:schemeClr val="tx1"/>
                </a:solidFill>
              </a:rPr>
              <a:t>M</a:t>
            </a:r>
            <a:r>
              <a:rPr lang="en-I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a’am, </a:t>
            </a:r>
            <a:r>
              <a:rPr lang="en-IE" sz="20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sister has seen</a:t>
            </a:r>
            <a:r>
              <a:rPr lang="en-I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all of this in the planetarium. </a:t>
            </a:r>
            <a:r>
              <a:rPr lang="en-IE" sz="20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am reading</a:t>
            </a:r>
            <a:r>
              <a:rPr lang="en-I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about it in a book about planets.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8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5FB8E1DF-8638-4338-4BAA-E5E2D20D7A9A}"/>
              </a:ext>
            </a:extLst>
          </p:cNvPr>
          <p:cNvSpPr/>
          <p:nvPr/>
        </p:nvSpPr>
        <p:spPr>
          <a:xfrm>
            <a:off x="1066800" y="1316182"/>
            <a:ext cx="9836727" cy="4518818"/>
          </a:xfrm>
          <a:prstGeom prst="round2Diag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14300">
              <a:lnSpc>
                <a:spcPct val="114000"/>
              </a:lnSpc>
            </a:pPr>
            <a:r>
              <a:rPr lang="en-I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am reading, Earth is moving- Present Continuous Tense</a:t>
            </a:r>
          </a:p>
          <a:p>
            <a:pPr marR="114300">
              <a:lnSpc>
                <a:spcPct val="114000"/>
              </a:lnSpc>
            </a:pPr>
            <a:endParaRPr lang="en-IN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14300">
              <a:lnSpc>
                <a:spcPct val="114000"/>
              </a:lnSpc>
            </a:pPr>
            <a:r>
              <a:rPr lang="en-I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Earth goes, we experience, earth rotates, rotation causes - Simple Present Tense</a:t>
            </a:r>
          </a:p>
          <a:p>
            <a:pPr marR="114300">
              <a:lnSpc>
                <a:spcPct val="114000"/>
              </a:lnSpc>
            </a:pPr>
            <a:endParaRPr lang="en-IN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14300">
              <a:lnSpc>
                <a:spcPct val="114000"/>
              </a:lnSpc>
            </a:pPr>
            <a:r>
              <a:rPr lang="en-I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have told, my sister has seen - Present Perfect Tense</a:t>
            </a:r>
            <a:endParaRPr lang="en-IN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B12F2-B80D-4EDC-7D70-07242804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03199"/>
            <a:ext cx="9296400" cy="961571"/>
          </a:xfrm>
          <a:prstGeom prst="plaque">
            <a:avLst>
              <a:gd name="adj" fmla="val 34058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IDENTIFICATION OF TENSES</a:t>
            </a:r>
          </a:p>
        </p:txBody>
      </p:sp>
    </p:spTree>
    <p:extLst>
      <p:ext uri="{BB962C8B-B14F-4D97-AF65-F5344CB8AC3E}">
        <p14:creationId xmlns:p14="http://schemas.microsoft.com/office/powerpoint/2010/main" val="24358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>
            <a:extLst>
              <a:ext uri="{FF2B5EF4-FFF2-40B4-BE49-F238E27FC236}">
                <a16:creationId xmlns:a16="http://schemas.microsoft.com/office/drawing/2014/main" id="{E62DABD8-69A3-1208-0CFF-0CFE756A9CC3}"/>
              </a:ext>
            </a:extLst>
          </p:cNvPr>
          <p:cNvSpPr/>
          <p:nvPr/>
        </p:nvSpPr>
        <p:spPr>
          <a:xfrm>
            <a:off x="1208313" y="109031"/>
            <a:ext cx="9949543" cy="843648"/>
          </a:xfrm>
          <a:prstGeom prst="plaque">
            <a:avLst>
              <a:gd name="adj" fmla="val 34058"/>
            </a:avLst>
          </a:prstGeom>
          <a:solidFill>
            <a:srgbClr val="0070C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TENSE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ADF8AB6-3E66-F9A7-F138-BF6E549EE933}"/>
              </a:ext>
            </a:extLst>
          </p:cNvPr>
          <p:cNvGrpSpPr/>
          <p:nvPr/>
        </p:nvGrpSpPr>
        <p:grpSpPr>
          <a:xfrm>
            <a:off x="963991" y="1494981"/>
            <a:ext cx="11228009" cy="5426457"/>
            <a:chOff x="1302327" y="1272209"/>
            <a:chExt cx="10792235" cy="5422089"/>
          </a:xfrm>
        </p:grpSpPr>
        <p:sp>
          <p:nvSpPr>
            <p:cNvPr id="9" name="Rectangle: Diagonal Corners Rounded 8">
              <a:extLst>
                <a:ext uri="{FF2B5EF4-FFF2-40B4-BE49-F238E27FC236}">
                  <a16:creationId xmlns:a16="http://schemas.microsoft.com/office/drawing/2014/main" id="{DB81E4A7-876D-FBD3-EED8-C625B07DC1BC}"/>
                </a:ext>
              </a:extLst>
            </p:cNvPr>
            <p:cNvSpPr/>
            <p:nvPr/>
          </p:nvSpPr>
          <p:spPr>
            <a:xfrm>
              <a:off x="1302327" y="1272209"/>
              <a:ext cx="10141528" cy="5081245"/>
            </a:xfrm>
            <a:prstGeom prst="round2Diag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pic>
          <p:nvPicPr>
            <p:cNvPr id="1028" name="Picture 4" descr="Free vector student in classroom template">
              <a:extLst>
                <a:ext uri="{FF2B5EF4-FFF2-40B4-BE49-F238E27FC236}">
                  <a16:creationId xmlns:a16="http://schemas.microsoft.com/office/drawing/2014/main" id="{9B029D94-7746-01A2-C48C-A9508B2308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5471" b="89970" l="9904" r="89936">
                          <a14:foregroundMark x1="30831" y1="12617" x2="30831" y2="12007"/>
                          <a14:foregroundMark x1="29712" y1="4559" x2="28266" y2="4952"/>
                          <a14:foregroundMark x1="29113" y1="11624" x2="30032" y2="13678"/>
                          <a14:foregroundMark x1="27150" y1="7240" x2="28782" y2="10884"/>
                          <a14:foregroundMark x1="30032" y1="13678" x2="30330" y2="13773"/>
                          <a14:foregroundMark x1="49521" y1="84498" x2="50160" y2="88754"/>
                          <a14:foregroundMark x1="26677" y1="8207" x2="29061" y2="8904"/>
                          <a14:foregroundMark x1="26677" y1="9119" x2="28650" y2="7711"/>
                          <a14:backgroundMark x1="32907" y1="8511" x2="32907" y2="10638"/>
                          <a14:backgroundMark x1="31949" y1="14590" x2="31310" y2="15502"/>
                          <a14:backgroundMark x1="32428" y1="12766" x2="31949" y2="13678"/>
                          <a14:backgroundMark x1="31949" y1="13678" x2="31629" y2="14894"/>
                          <a14:backgroundMark x1="26997" y1="3647" x2="26518" y2="5167"/>
                          <a14:backgroundMark x1="26518" y1="5167" x2="26358" y2="6991"/>
                          <a14:backgroundMark x1="30671" y1="3040" x2="32428" y2="607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3590" y="3158980"/>
              <a:ext cx="8200972" cy="3535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Free vector hand drawn ethnic beauty illustration">
              <a:extLst>
                <a:ext uri="{FF2B5EF4-FFF2-40B4-BE49-F238E27FC236}">
                  <a16:creationId xmlns:a16="http://schemas.microsoft.com/office/drawing/2014/main" id="{41D51D3B-5FF0-49FD-F74F-6A48678AE0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904" b="93291" l="9904" r="89936">
                          <a14:foregroundMark x1="33706" y1="93291" x2="64162" y2="93291"/>
                          <a14:backgroundMark x1="64696" y1="15495" x2="84185" y2="35942"/>
                          <a14:backgroundMark x1="84185" y1="35942" x2="76518" y2="65016"/>
                          <a14:backgroundMark x1="65815" y1="14377" x2="90895" y2="10383"/>
                          <a14:backgroundMark x1="90895" y1="10383" x2="97284" y2="34185"/>
                          <a14:backgroundMark x1="97284" y1="34185" x2="91853" y2="57029"/>
                          <a14:backgroundMark x1="91853" y1="57029" x2="77476" y2="61342"/>
                          <a14:backgroundMark x1="70607" y1="15495" x2="86581" y2="24601"/>
                          <a14:backgroundMark x1="78115" y1="62460" x2="79073" y2="83546"/>
                          <a14:backgroundMark x1="79073" y1="83546" x2="90256" y2="67572"/>
                          <a14:backgroundMark x1="90256" y1="67572" x2="78594" y2="64058"/>
                          <a14:backgroundMark x1="11981" y1="14856" x2="31150" y2="15176"/>
                          <a14:backgroundMark x1="31150" y1="15176" x2="26677" y2="88498"/>
                          <a14:backgroundMark x1="26677" y1="88498" x2="9265" y2="29233"/>
                          <a14:backgroundMark x1="9265" y1="29233" x2="13578" y2="20288"/>
                          <a14:backgroundMark x1="28435" y1="39936" x2="38498" y2="23323"/>
                          <a14:backgroundMark x1="38498" y1="23323" x2="30032" y2="38339"/>
                          <a14:backgroundMark x1="34824" y1="13898" x2="26518" y2="30351"/>
                          <a14:backgroundMark x1="26518" y1="30351" x2="36422" y2="15495"/>
                          <a14:backgroundMark x1="67412" y1="20767" x2="70767" y2="42173"/>
                          <a14:backgroundMark x1="70767" y1="42173" x2="77796" y2="21086"/>
                          <a14:backgroundMark x1="77796" y1="21086" x2="72204" y2="25559"/>
                          <a14:backgroundMark x1="76518" y1="31949" x2="71565" y2="36262"/>
                          <a14:backgroundMark x1="78115" y1="31949" x2="78275" y2="50479"/>
                          <a14:backgroundMark x1="78275" y1="50479" x2="73323" y2="36741"/>
                          <a14:backgroundMark x1="61022" y1="14377" x2="75559" y2="49201"/>
                          <a14:backgroundMark x1="75559" y1="49201" x2="75399" y2="69010"/>
                          <a14:backgroundMark x1="75399" y1="69010" x2="86102" y2="84824"/>
                          <a14:backgroundMark x1="86102" y1="84824" x2="82588" y2="28754"/>
                          <a14:backgroundMark x1="82588" y1="28754" x2="66294" y2="13898"/>
                          <a14:backgroundMark x1="66294" y1="13898" x2="61981" y2="18211"/>
                          <a14:backgroundMark x1="65176" y1="31470" x2="65815" y2="34665"/>
                          <a14:backgroundMark x1="37540" y1="14377" x2="32268" y2="37061"/>
                          <a14:backgroundMark x1="32268" y1="37061" x2="38978" y2="19489"/>
                          <a14:backgroundMark x1="38978" y1="19489" x2="39137" y2="15974"/>
                          <a14:backgroundMark x1="80192" y1="67732" x2="75080" y2="87061"/>
                          <a14:backgroundMark x1="75080" y1="87061" x2="90895" y2="73323"/>
                          <a14:backgroundMark x1="90895" y1="73323" x2="78594" y2="74121"/>
                          <a14:backgroundMark x1="75399" y1="70447" x2="75399" y2="70447"/>
                          <a14:backgroundMark x1="75399" y1="70447" x2="72364" y2="89137"/>
                          <a14:backgroundMark x1="72364" y1="89137" x2="75879" y2="70767"/>
                          <a14:backgroundMark x1="75879" y1="70767" x2="77476" y2="74601"/>
                          <a14:backgroundMark x1="65176" y1="89617" x2="67412" y2="88498"/>
                          <a14:backgroundMark x1="39936" y1="24121" x2="39936" y2="26997"/>
                          <a14:backgroundMark x1="39936" y1="27796" x2="38498" y2="25559"/>
                          <a14:backgroundMark x1="38498" y1="27796" x2="40735" y2="30671"/>
                          <a14:backgroundMark x1="62620" y1="35783" x2="72843" y2="38658"/>
                          <a14:backgroundMark x1="66294" y1="85304" x2="73482" y2="84505"/>
                          <a14:backgroundMark x1="68371" y1="91853" x2="66933" y2="9552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6263" y="3540556"/>
              <a:ext cx="982908" cy="982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607E49F6-7CF4-051C-9EAE-ED0D11B540D1}"/>
              </a:ext>
            </a:extLst>
          </p:cNvPr>
          <p:cNvSpPr/>
          <p:nvPr/>
        </p:nvSpPr>
        <p:spPr>
          <a:xfrm>
            <a:off x="963991" y="2049583"/>
            <a:ext cx="4477542" cy="1428329"/>
          </a:xfrm>
          <a:prstGeom prst="wedgeEllipseCallout">
            <a:avLst>
              <a:gd name="adj1" fmla="val 101915"/>
              <a:gd name="adj2" fmla="val 626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Yesterday 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was explaining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about India's freedom struggle. Rani Lakshmi Bai was the Queen of Jhansi. </a:t>
            </a:r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DAACEEB2-E189-D6F2-2F8F-FD3124DBB6C7}"/>
              </a:ext>
            </a:extLst>
          </p:cNvPr>
          <p:cNvSpPr/>
          <p:nvPr/>
        </p:nvSpPr>
        <p:spPr>
          <a:xfrm>
            <a:off x="7592291" y="1334561"/>
            <a:ext cx="4261958" cy="1159257"/>
          </a:xfrm>
          <a:prstGeom prst="wedgeEllipseCallout">
            <a:avLst>
              <a:gd name="adj1" fmla="val -46933"/>
              <a:gd name="adj2" fmla="val 16218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fought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fearlessly against the British. 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Jhansi Rani refused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surrender.</a:t>
            </a:r>
            <a:endParaRPr lang="en-IE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AD7E38FC-EDAE-748B-B2BF-937202E7F4AE}"/>
              </a:ext>
            </a:extLst>
          </p:cNvPr>
          <p:cNvSpPr/>
          <p:nvPr/>
        </p:nvSpPr>
        <p:spPr>
          <a:xfrm>
            <a:off x="1208313" y="3540263"/>
            <a:ext cx="4233219" cy="1343443"/>
          </a:xfrm>
          <a:prstGeom prst="wedgeEllipseCallout">
            <a:avLst>
              <a:gd name="adj1" fmla="val 98093"/>
              <a:gd name="adj2" fmla="val -2371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a little girl, 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had shown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great interest in archery and horse riding</a:t>
            </a:r>
            <a:r>
              <a:rPr lang="en-IE" dirty="0"/>
              <a:t>.</a:t>
            </a:r>
            <a:endParaRPr lang="en-I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6994E01C-61B5-2AB5-50EC-EECE39BBF02A}"/>
              </a:ext>
            </a:extLst>
          </p:cNvPr>
          <p:cNvSpPr/>
          <p:nvPr/>
        </p:nvSpPr>
        <p:spPr>
          <a:xfrm>
            <a:off x="8058762" y="2875700"/>
            <a:ext cx="3871010" cy="919109"/>
          </a:xfrm>
          <a:prstGeom prst="wedgeEllipseCallout">
            <a:avLst>
              <a:gd name="adj1" fmla="val -50540"/>
              <a:gd name="adj2" fmla="val 6810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E" sz="18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helped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her when 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became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Queen.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ED34295A-1231-BECB-5791-2EDD86526A5A}"/>
              </a:ext>
            </a:extLst>
          </p:cNvPr>
          <p:cNvSpPr/>
          <p:nvPr/>
        </p:nvSpPr>
        <p:spPr>
          <a:xfrm>
            <a:off x="4288971" y="1817057"/>
            <a:ext cx="4068827" cy="1561178"/>
          </a:xfrm>
          <a:prstGeom prst="wedgeEllipseCallout">
            <a:avLst>
              <a:gd name="adj1" fmla="val -25095"/>
              <a:gd name="adj2" fmla="val 17885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had carried</a:t>
            </a:r>
            <a:r>
              <a:rPr lang="en-IE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her son on her back to the battle field. </a:t>
            </a:r>
            <a:r>
              <a:rPr lang="en-IE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saw</a:t>
            </a:r>
            <a:r>
              <a:rPr lang="en-IE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this while </a:t>
            </a:r>
            <a:r>
              <a:rPr lang="en-IE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were watching</a:t>
            </a:r>
            <a:r>
              <a:rPr lang="en-IE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movie about her</a:t>
            </a:r>
            <a:endParaRPr lang="en-IE" sz="1800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9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5FB8E1DF-8638-4338-4BAA-E5E2D20D7A9A}"/>
              </a:ext>
            </a:extLst>
          </p:cNvPr>
          <p:cNvSpPr/>
          <p:nvPr/>
        </p:nvSpPr>
        <p:spPr>
          <a:xfrm>
            <a:off x="1181104" y="1507295"/>
            <a:ext cx="9836727" cy="4108016"/>
          </a:xfrm>
          <a:prstGeom prst="round2Diag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fought, Jhansi Rani refused, this helped, she became, I saw- Simple Past tense</a:t>
            </a:r>
          </a:p>
          <a:p>
            <a:endParaRPr lang="en-IE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had shown, she had carried -Past perfect tense</a:t>
            </a:r>
          </a:p>
          <a:p>
            <a:endParaRPr lang="en-IN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was explaining, we were watching - Past Continuous Tense</a:t>
            </a:r>
            <a:endParaRPr lang="en-IN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IE" dirty="0"/>
              <a:t> </a:t>
            </a:r>
            <a:endParaRPr lang="en-IN" dirty="0"/>
          </a:p>
          <a:p>
            <a:pPr algn="ctr"/>
            <a:endParaRPr lang="en-I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B12F2-B80D-4EDC-7D70-07242804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03200"/>
            <a:ext cx="9296400" cy="654050"/>
          </a:xfrm>
          <a:prstGeom prst="plaque">
            <a:avLst>
              <a:gd name="adj" fmla="val 34058"/>
            </a:avLst>
          </a:prstGeom>
          <a:solidFill>
            <a:srgbClr val="00206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IDENTIFICATION OF TENSES</a:t>
            </a:r>
          </a:p>
        </p:txBody>
      </p:sp>
    </p:spTree>
    <p:extLst>
      <p:ext uri="{BB962C8B-B14F-4D97-AF65-F5344CB8AC3E}">
        <p14:creationId xmlns:p14="http://schemas.microsoft.com/office/powerpoint/2010/main" val="81190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B8E1DF-8638-4338-4BAA-E5E2D20D7A9A}"/>
              </a:ext>
            </a:extLst>
          </p:cNvPr>
          <p:cNvSpPr/>
          <p:nvPr/>
        </p:nvSpPr>
        <p:spPr>
          <a:xfrm>
            <a:off x="657726" y="657726"/>
            <a:ext cx="10764253" cy="55986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E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E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E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2nd July 2023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From,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Priya,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 5- B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To,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Mrs. Gupta,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 Teacher,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 5- B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SUB:APPLICATION FOR LEAVE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Dear Ma’am,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be travelling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attend my cousin’s wedding, 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be absent 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school for 2 days on the 5th and 6th of July.  I request you to grant me leave for the above mentioned days.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have completed and submitted 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assignment before I leave. </a:t>
            </a:r>
            <a:r>
              <a:rPr lang="en-IE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return</a:t>
            </a:r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before the terminal exams begin.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</a:t>
            </a:r>
          </a:p>
          <a:p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Yours sincerely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Priya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dirty="0"/>
              <a:t> </a:t>
            </a:r>
            <a:endParaRPr lang="en-IN" dirty="0"/>
          </a:p>
          <a:p>
            <a:endParaRPr lang="en-IN" dirty="0"/>
          </a:p>
          <a:p>
            <a:r>
              <a:rPr lang="en-IE" dirty="0"/>
              <a:t> </a:t>
            </a:r>
            <a:endParaRPr lang="en-IN" dirty="0"/>
          </a:p>
          <a:p>
            <a:pPr algn="ctr"/>
            <a:endParaRPr lang="en-I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B12F2-B80D-4EDC-7D70-07242804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39079"/>
            <a:ext cx="9296400" cy="474268"/>
          </a:xfrm>
          <a:prstGeom prst="plaque">
            <a:avLst>
              <a:gd name="adj" fmla="val 34058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E" sz="32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LEAVE APPLICATION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7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5FB8E1DF-8638-4338-4BAA-E5E2D20D7A9A}"/>
              </a:ext>
            </a:extLst>
          </p:cNvPr>
          <p:cNvSpPr/>
          <p:nvPr/>
        </p:nvSpPr>
        <p:spPr>
          <a:xfrm>
            <a:off x="1066800" y="1339042"/>
            <a:ext cx="9836727" cy="3408218"/>
          </a:xfrm>
          <a:prstGeom prst="round2Diag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be absent, I will return: Simple Future Tense</a:t>
            </a:r>
          </a:p>
          <a:p>
            <a:endParaRPr lang="en-IN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be travelling: Future Continuous Tense</a:t>
            </a:r>
          </a:p>
          <a:p>
            <a:endParaRPr lang="en-IE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E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will have completed and submitted: Future Perfect Tense</a:t>
            </a:r>
            <a:r>
              <a:rPr lang="en-IE" dirty="0">
                <a:solidFill>
                  <a:schemeClr val="tx1"/>
                </a:solidFill>
              </a:rPr>
              <a:t>.</a:t>
            </a:r>
            <a:endParaRPr lang="en-IN" dirty="0">
              <a:solidFill>
                <a:schemeClr val="tx1"/>
              </a:solidFill>
            </a:endParaRPr>
          </a:p>
          <a:p>
            <a:endParaRPr lang="en-IN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 </a:t>
            </a:r>
            <a:endParaRPr lang="en-IN" dirty="0">
              <a:solidFill>
                <a:schemeClr val="tx1"/>
              </a:solidFill>
            </a:endParaRPr>
          </a:p>
          <a:p>
            <a:pPr algn="ctr"/>
            <a:endParaRPr lang="en-I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B12F2-B80D-4EDC-7D70-07242804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03200"/>
            <a:ext cx="9296400" cy="654050"/>
          </a:xfrm>
          <a:prstGeom prst="plaque">
            <a:avLst>
              <a:gd name="adj" fmla="val 34058"/>
            </a:avLst>
          </a:prstGeom>
          <a:solidFill>
            <a:srgbClr val="00206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IDENTIFICATION OF TENSES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2726F6-BA18-FA14-4693-1C86F190807E}"/>
              </a:ext>
            </a:extLst>
          </p:cNvPr>
          <p:cNvSpPr/>
          <p:nvPr/>
        </p:nvSpPr>
        <p:spPr>
          <a:xfrm>
            <a:off x="653142" y="4963886"/>
            <a:ext cx="10548257" cy="827314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Tenses are very important to make our communication meaningful</a:t>
            </a:r>
            <a:r>
              <a:rPr lang="en-IE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544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 txBox="1">
            <a:spLocks noGrp="1"/>
          </p:cNvSpPr>
          <p:nvPr>
            <p:ph type="title"/>
          </p:nvPr>
        </p:nvSpPr>
        <p:spPr>
          <a:xfrm>
            <a:off x="3287688" y="44624"/>
            <a:ext cx="5092048" cy="500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IN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Attribution / Citation</a:t>
            </a:r>
            <a:endParaRPr dirty="0"/>
          </a:p>
        </p:txBody>
      </p:sp>
      <p:graphicFrame>
        <p:nvGraphicFramePr>
          <p:cNvPr id="49" name="Google Shape;49;p3"/>
          <p:cNvGraphicFramePr/>
          <p:nvPr>
            <p:extLst>
              <p:ext uri="{D42A27DB-BD31-4B8C-83A1-F6EECF244321}">
                <p14:modId xmlns:p14="http://schemas.microsoft.com/office/powerpoint/2010/main" val="55323093"/>
              </p:ext>
            </p:extLst>
          </p:nvPr>
        </p:nvGraphicFramePr>
        <p:xfrm>
          <a:off x="1127448" y="700345"/>
          <a:ext cx="9937100" cy="4540265"/>
        </p:xfrm>
        <a:graphic>
          <a:graphicData uri="http://schemas.openxmlformats.org/drawingml/2006/table">
            <a:tbl>
              <a:tblPr firstRow="1" bandRow="1">
                <a:noFill/>
                <a:tableStyleId>{B46BACA7-EECF-46A6-BD6D-167F0B80F1B9}</a:tableStyleId>
              </a:tblPr>
              <a:tblGrid>
                <a:gridCol w="100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3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 dirty="0"/>
                        <a:t>Slide #</a:t>
                      </a:r>
                      <a:endParaRPr sz="20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 dirty="0"/>
                        <a:t>Thumbnail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 dirty="0"/>
                        <a:t>Source link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u="none" strike="noStrike" cap="none" dirty="0"/>
                        <a:t>Author 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900" dirty="0"/>
                        <a:t>1</a:t>
                      </a: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https://www.freepik.com/free-vector/cartoon-children-back-school-background_4823867.htm</a:t>
                      </a: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900" dirty="0"/>
                        <a:t>FREEPIK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900" dirty="0"/>
                        <a:t>3,5</a:t>
                      </a: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https://www.freepik.com/free-vector/hand-drawn-ethnic-beauty-illustration_38477117.htm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900" b="0" i="0" u="none" strike="noStrik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900" dirty="0"/>
                        <a:t>https://www.freepik.com/free-vector/student-classroom-template_4428227.htm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900" dirty="0"/>
                        <a:t>BRGFX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" name="Picture 2" descr="Free vector cartoon children back to school background">
            <a:extLst>
              <a:ext uri="{FF2B5EF4-FFF2-40B4-BE49-F238E27FC236}">
                <a16:creationId xmlns:a16="http://schemas.microsoft.com/office/drawing/2014/main" id="{E8E90E04-BF7F-520E-45F1-6856F4663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860" y="1066799"/>
            <a:ext cx="968828" cy="48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ree vector student in classroom template">
            <a:extLst>
              <a:ext uri="{FF2B5EF4-FFF2-40B4-BE49-F238E27FC236}">
                <a16:creationId xmlns:a16="http://schemas.microsoft.com/office/drawing/2014/main" id="{F7BCC33F-8346-D9D8-4086-794212405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471" b="89970" l="9904" r="89936">
                        <a14:foregroundMark x1="30831" y1="12110" x2="30831" y2="6836"/>
                        <a14:foregroundMark x1="29828" y1="4528" x2="28027" y2="5017"/>
                        <a14:foregroundMark x1="27456" y1="7923" x2="28644" y2="10577"/>
                        <a14:foregroundMark x1="48243" y1="82371" x2="52556" y2="88450"/>
                        <a14:foregroundMark x1="26677" y1="10942" x2="32268" y2="8511"/>
                        <a14:foregroundMark x1="32268" y1="8511" x2="32109" y2="10638"/>
                        <a14:foregroundMark x1="26358" y1="8207" x2="32268" y2="7295"/>
                        <a14:foregroundMark x1="32268" y1="7295" x2="32428" y2="8207"/>
                        <a14:backgroundMark x1="31949" y1="14590" x2="30831" y2="15502"/>
                        <a14:backgroundMark x1="27157" y1="3951" x2="26198" y2="6383"/>
                        <a14:backgroundMark x1="31949" y1="13374" x2="30990" y2="16109"/>
                        <a14:backgroundMark x1="53411" y1="86933" x2="56070" y2="89058"/>
                        <a14:backgroundMark x1="56070" y1="89058" x2="56070" y2="890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577" y="1719447"/>
            <a:ext cx="668111" cy="31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ree vector hand drawn ethnic beauty illustration">
            <a:extLst>
              <a:ext uri="{FF2B5EF4-FFF2-40B4-BE49-F238E27FC236}">
                <a16:creationId xmlns:a16="http://schemas.microsoft.com/office/drawing/2014/main" id="{DB446AD3-D2F6-27B9-CB5B-E81BCF5F9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904" b="93291" l="9904" r="89936">
                        <a14:foregroundMark x1="33706" y1="93291" x2="64162" y2="93291"/>
                        <a14:backgroundMark x1="64696" y1="15495" x2="84185" y2="35942"/>
                        <a14:backgroundMark x1="84185" y1="35942" x2="76518" y2="65016"/>
                        <a14:backgroundMark x1="65815" y1="14377" x2="90895" y2="10383"/>
                        <a14:backgroundMark x1="90895" y1="10383" x2="97284" y2="34185"/>
                        <a14:backgroundMark x1="97284" y1="34185" x2="91853" y2="57029"/>
                        <a14:backgroundMark x1="91853" y1="57029" x2="77476" y2="61342"/>
                        <a14:backgroundMark x1="70607" y1="15495" x2="86581" y2="24601"/>
                        <a14:backgroundMark x1="78115" y1="62460" x2="79073" y2="83546"/>
                        <a14:backgroundMark x1="79073" y1="83546" x2="90256" y2="67572"/>
                        <a14:backgroundMark x1="90256" y1="67572" x2="78594" y2="64058"/>
                        <a14:backgroundMark x1="11981" y1="14856" x2="31150" y2="15176"/>
                        <a14:backgroundMark x1="31150" y1="15176" x2="26677" y2="88498"/>
                        <a14:backgroundMark x1="26677" y1="88498" x2="9265" y2="29233"/>
                        <a14:backgroundMark x1="9265" y1="29233" x2="13578" y2="20288"/>
                        <a14:backgroundMark x1="28435" y1="39936" x2="38498" y2="23323"/>
                        <a14:backgroundMark x1="38498" y1="23323" x2="30032" y2="38339"/>
                        <a14:backgroundMark x1="34824" y1="13898" x2="26518" y2="30351"/>
                        <a14:backgroundMark x1="26518" y1="30351" x2="36422" y2="15495"/>
                        <a14:backgroundMark x1="67412" y1="20767" x2="70767" y2="42173"/>
                        <a14:backgroundMark x1="70767" y1="42173" x2="77796" y2="21086"/>
                        <a14:backgroundMark x1="77796" y1="21086" x2="72204" y2="25559"/>
                        <a14:backgroundMark x1="76518" y1="31949" x2="71565" y2="36262"/>
                        <a14:backgroundMark x1="78115" y1="31949" x2="78275" y2="50479"/>
                        <a14:backgroundMark x1="78275" y1="50479" x2="73323" y2="36741"/>
                        <a14:backgroundMark x1="61022" y1="14377" x2="75559" y2="49201"/>
                        <a14:backgroundMark x1="75559" y1="49201" x2="75399" y2="69010"/>
                        <a14:backgroundMark x1="75399" y1="69010" x2="86102" y2="84824"/>
                        <a14:backgroundMark x1="86102" y1="84824" x2="82588" y2="28754"/>
                        <a14:backgroundMark x1="82588" y1="28754" x2="66294" y2="13898"/>
                        <a14:backgroundMark x1="66294" y1="13898" x2="61981" y2="18211"/>
                        <a14:backgroundMark x1="65176" y1="31470" x2="65815" y2="34665"/>
                        <a14:backgroundMark x1="37540" y1="14377" x2="32268" y2="37061"/>
                        <a14:backgroundMark x1="32268" y1="37061" x2="38978" y2="19489"/>
                        <a14:backgroundMark x1="38978" y1="19489" x2="39137" y2="15974"/>
                        <a14:backgroundMark x1="80192" y1="67732" x2="75080" y2="87061"/>
                        <a14:backgroundMark x1="75080" y1="87061" x2="90895" y2="73323"/>
                        <a14:backgroundMark x1="90895" y1="73323" x2="78594" y2="74121"/>
                        <a14:backgroundMark x1="75399" y1="70447" x2="75399" y2="70447"/>
                        <a14:backgroundMark x1="75399" y1="70447" x2="72364" y2="89137"/>
                        <a14:backgroundMark x1="72364" y1="89137" x2="75879" y2="70767"/>
                        <a14:backgroundMark x1="75879" y1="70767" x2="77476" y2="74601"/>
                        <a14:backgroundMark x1="65176" y1="89617" x2="67412" y2="88498"/>
                        <a14:backgroundMark x1="39936" y1="24121" x2="39936" y2="26997"/>
                        <a14:backgroundMark x1="39936" y1="27796" x2="38498" y2="25559"/>
                        <a14:backgroundMark x1="38498" y1="27796" x2="40735" y2="30671"/>
                        <a14:backgroundMark x1="62620" y1="35783" x2="72843" y2="38658"/>
                        <a14:backgroundMark x1="66294" y1="85304" x2="73482" y2="84505"/>
                        <a14:backgroundMark x1="68371" y1="91853" x2="66933" y2="955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233" y="1712336"/>
            <a:ext cx="345253" cy="33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1078</Words>
  <Application>Microsoft Office PowerPoint</Application>
  <PresentationFormat>Widescreen</PresentationFormat>
  <Paragraphs>131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DD</vt:lpstr>
      <vt:lpstr>PowerPoint Presentation</vt:lpstr>
      <vt:lpstr>PowerPoint Presentation</vt:lpstr>
      <vt:lpstr>PowerPoint Presentation</vt:lpstr>
      <vt:lpstr>IDENTIFICATION OF TENSES</vt:lpstr>
      <vt:lpstr>PowerPoint Presentation</vt:lpstr>
      <vt:lpstr>IDENTIFICATION OF TENSES</vt:lpstr>
      <vt:lpstr>LEAVE APPLICATION</vt:lpstr>
      <vt:lpstr>IDENTIFICATION OF TENSES</vt:lpstr>
      <vt:lpstr>Attribution / Citation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sssvv</dc:creator>
  <cp:lastModifiedBy>vsekar Sekar</cp:lastModifiedBy>
  <cp:revision>24</cp:revision>
  <dcterms:created xsi:type="dcterms:W3CDTF">2020-08-28T09:38:22Z</dcterms:created>
  <dcterms:modified xsi:type="dcterms:W3CDTF">2023-07-27T09:29:19Z</dcterms:modified>
</cp:coreProperties>
</file>