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91" r:id="rId4"/>
    <p:sldId id="277" r:id="rId5"/>
    <p:sldId id="279" r:id="rId6"/>
    <p:sldId id="280" r:id="rId7"/>
    <p:sldId id="289" r:id="rId8"/>
    <p:sldId id="287" r:id="rId9"/>
    <p:sldId id="288" r:id="rId10"/>
    <p:sldId id="281" r:id="rId11"/>
    <p:sldId id="258" r:id="rId12"/>
  </p:sldIdLst>
  <p:sldSz cx="9144000" cy="6858000" type="screen4x3"/>
  <p:notesSz cx="6858000" cy="9144000"/>
  <p:custShowLst>
    <p:custShow name="Custom Show 1" id="0">
      <p:sldLst>
        <p:sld r:id="rId2"/>
        <p:sld r:id="rId3"/>
        <p:sld r:id="rId1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3399"/>
    <a:srgbClr val="990099"/>
    <a:srgbClr val="00FF00"/>
    <a:srgbClr val="CC0000"/>
    <a:srgbClr val="FF6600"/>
    <a:srgbClr val="FF33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85484" autoAdjust="0"/>
  </p:normalViewPr>
  <p:slideViewPr>
    <p:cSldViewPr>
      <p:cViewPr varScale="1">
        <p:scale>
          <a:sx n="63" d="100"/>
          <a:sy n="63" d="100"/>
        </p:scale>
        <p:origin x="15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30-10-2020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&lt;Short Description&gt; - &lt;SOURCE URL&gt;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pPr marL="228600" indent="-228600">
              <a:buAutoNum type="arabicPeriod"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&lt;Short Description&gt; - &lt;SOURCE URL&gt;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MAP OF INDIA --</a:t>
            </a:r>
            <a:r>
              <a:rPr lang="en-IN" sz="1200" dirty="0" smtClean="0">
                <a:solidFill>
                  <a:schemeClr val="tx1"/>
                </a:solidFill>
              </a:rPr>
              <a:t>OC_piyalidas1485@gmail.com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4057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pPr marL="228600" indent="-228600">
              <a:buAutoNum type="arabicPeriod"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&lt;Short Description&gt; - &lt;SOURCE URL&gt;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MAP OF INDIA – </a:t>
            </a:r>
            <a:r>
              <a:rPr lang="en-IN" sz="1200" dirty="0" smtClean="0">
                <a:solidFill>
                  <a:schemeClr val="tx1"/>
                </a:solidFill>
              </a:rPr>
              <a:t>SSSVV</a:t>
            </a:r>
            <a:r>
              <a:rPr lang="en-IN" sz="1200" baseline="0" dirty="0" smtClean="0">
                <a:solidFill>
                  <a:schemeClr val="tx1"/>
                </a:solidFill>
              </a:rPr>
              <a:t> GALLERY</a:t>
            </a:r>
            <a:endParaRPr lang="en-US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endParaRPr lang="en-US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&gt;left- states, Right- UT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pPr marL="228600" indent="-228600">
              <a:buAutoNum type="arabicPeriod"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&lt;Short Description&gt; - &lt;SOURCE URL&gt;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TEACHER --</a:t>
            </a:r>
            <a:r>
              <a:rPr lang="en-US" sz="1200" b="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https://pixabay.com/illustrations/businessman-cartoons-training-607831/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b="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BOARD -- https://pixabay.com/vectors/pencil-draw-write-school-education-1302150/</a:t>
            </a:r>
            <a:endParaRPr lang="en-US" sz="12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1200" b="0" i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1491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pPr marL="228600" indent="-228600">
              <a:buAutoNum type="arabicPeriod"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&lt;Short Description&gt; - &lt;SOURCE URL&gt;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MAP OF INDIA  --</a:t>
            </a:r>
            <a:r>
              <a:rPr lang="en-IN" sz="1200" dirty="0" smtClean="0">
                <a:solidFill>
                  <a:schemeClr val="tx1"/>
                </a:solidFill>
              </a:rPr>
              <a:t>OC_piyalidas1485@gmail.com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0988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pPr marL="228600" indent="-228600">
              <a:buAutoNum type="arabicPeriod"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&lt;Short Description&gt; - &lt;SOURCE URL&gt;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MAP OF INDIA --</a:t>
            </a:r>
            <a:r>
              <a:rPr lang="en-IN" sz="1200" dirty="0" smtClean="0">
                <a:solidFill>
                  <a:schemeClr val="tx1"/>
                </a:solidFill>
              </a:rPr>
              <a:t>OC_piyalidas1485@gmail.com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7687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pPr marL="228600" indent="-228600">
              <a:buAutoNum type="arabicPeriod"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&lt;Short Description&gt; - &lt;SOURCE URL&gt;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MAP OF INDIA --</a:t>
            </a:r>
            <a:r>
              <a:rPr lang="en-IN" sz="1200" dirty="0" smtClean="0">
                <a:solidFill>
                  <a:schemeClr val="tx1"/>
                </a:solidFill>
              </a:rPr>
              <a:t>OC_piyalidas1485@gmail.com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02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pPr marL="228600" indent="-228600">
              <a:buAutoNum type="arabicPeriod"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&lt;Short Description&gt; - &lt;SOURCE URL&gt;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MAP OF INDIA --</a:t>
            </a:r>
            <a:r>
              <a:rPr lang="en-IN" sz="1200" dirty="0" smtClean="0">
                <a:solidFill>
                  <a:schemeClr val="tx1"/>
                </a:solidFill>
              </a:rPr>
              <a:t>OC_piyalidas1485@gmail.com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4057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pPr marL="228600" indent="-228600">
              <a:buAutoNum type="arabicPeriod"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&lt;Short Description&gt; - &lt;SOURCE URL&gt;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MAP OF INDIA --</a:t>
            </a:r>
            <a:r>
              <a:rPr lang="en-IN" sz="1200" dirty="0" smtClean="0">
                <a:solidFill>
                  <a:schemeClr val="tx1"/>
                </a:solidFill>
              </a:rPr>
              <a:t>OC_piyalidas1485@gmail.com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4057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&lt; Information for further reference or explanation &gt;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&lt;Ideas/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Images/ Animations / Others – To make better representation of the content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</a:t>
            </a:r>
            <a:b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pPr marL="228600" indent="-228600">
              <a:buAutoNum type="arabicPeriod"/>
            </a:pP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&lt;Short Description&gt; - &lt;SOURCE URL&gt;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MAP OF INDIA --</a:t>
            </a:r>
            <a:r>
              <a:rPr lang="en-IN" sz="1200" dirty="0" smtClean="0">
                <a:solidFill>
                  <a:schemeClr val="tx1"/>
                </a:solidFill>
              </a:rPr>
              <a:t>OC_piyalidas1485@gmail.com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405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8482B"/>
                </a:solidFill>
              </a:rPr>
              <a:t>Integral Education</a:t>
            </a:r>
            <a:r>
              <a:rPr lang="en-US" sz="1400" dirty="0" smtClean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 (Size 28)</a:t>
            </a:r>
          </a:p>
          <a:p>
            <a:pPr lvl="2"/>
            <a:r>
              <a:rPr lang="en-US" dirty="0" smtClean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MM Index</a:t>
            </a:r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45411247"/>
              </p:ext>
            </p:extLst>
          </p:nvPr>
        </p:nvGraphicFramePr>
        <p:xfrm>
          <a:off x="457200" y="1397000"/>
          <a:ext cx="8229600" cy="485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95400"/>
                <a:gridCol w="6019800"/>
              </a:tblGrid>
              <a:tr h="6930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Slide#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Thumbnail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Source and Attribution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057"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057"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057"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057"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057"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3057"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69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risathyasaividyavahini.org/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6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  <a:endParaRPr lang="en-US" sz="110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0"/>
            <a:ext cx="9144000" cy="1755775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b="1" dirty="0" smtClean="0">
                <a:solidFill>
                  <a:schemeClr val="bg1"/>
                </a:solidFill>
              </a:rPr>
              <a:t>Newly Formed States And Union Territories</a:t>
            </a:r>
            <a:br>
              <a:rPr lang="en-IN" b="1" dirty="0" smtClean="0">
                <a:solidFill>
                  <a:schemeClr val="bg1"/>
                </a:solidFill>
              </a:rPr>
            </a:br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3914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Union </a:t>
            </a:r>
            <a:r>
              <a:rPr lang="en-US" b="1" dirty="0" smtClean="0"/>
              <a:t>Territory - </a:t>
            </a:r>
            <a:r>
              <a:rPr lang="en-IN" b="1" dirty="0" smtClean="0">
                <a:solidFill>
                  <a:schemeClr val="bg1"/>
                </a:solidFill>
              </a:rPr>
              <a:t>Dadra </a:t>
            </a:r>
            <a:r>
              <a:rPr lang="en-IN" b="1" dirty="0" smtClean="0">
                <a:solidFill>
                  <a:schemeClr val="bg1"/>
                </a:solidFill>
              </a:rPr>
              <a:t>&amp; </a:t>
            </a:r>
            <a:r>
              <a:rPr lang="en-IN" b="1" dirty="0" smtClean="0">
                <a:solidFill>
                  <a:schemeClr val="bg1"/>
                </a:solidFill>
              </a:rPr>
              <a:t>Nagar Haveli and</a:t>
            </a:r>
            <a:r>
              <a:rPr lang="en-IN" dirty="0" smtClean="0">
                <a:solidFill>
                  <a:schemeClr val="bg1"/>
                </a:solidFill>
              </a:rPr>
              <a:t> </a:t>
            </a:r>
            <a:r>
              <a:rPr lang="en-IN" b="1" dirty="0" smtClean="0">
                <a:solidFill>
                  <a:schemeClr val="bg1"/>
                </a:solidFill>
              </a:rPr>
              <a:t>Daman </a:t>
            </a:r>
            <a:r>
              <a:rPr lang="en-IN" b="1" dirty="0" smtClean="0">
                <a:solidFill>
                  <a:schemeClr val="bg1"/>
                </a:solidFill>
              </a:rPr>
              <a:t>&amp; </a:t>
            </a:r>
            <a:r>
              <a:rPr lang="en-IN" b="1" dirty="0" smtClean="0">
                <a:solidFill>
                  <a:schemeClr val="bg1"/>
                </a:solidFill>
              </a:rPr>
              <a:t>Diu</a:t>
            </a:r>
            <a:r>
              <a:rPr lang="en-US" b="1" u="sng" dirty="0" smtClean="0">
                <a:solidFill>
                  <a:srgbClr val="990099"/>
                </a:solidFill>
              </a:rPr>
              <a:t/>
            </a:r>
            <a:br>
              <a:rPr lang="en-US" b="1" u="sng" dirty="0" smtClean="0">
                <a:solidFill>
                  <a:srgbClr val="990099"/>
                </a:solidFill>
              </a:rPr>
            </a:br>
            <a:endParaRPr lang="en-US" b="1" u="sng" dirty="0"/>
          </a:p>
        </p:txBody>
      </p:sp>
      <p:sp>
        <p:nvSpPr>
          <p:cNvPr id="5" name="Rectangle 4"/>
          <p:cNvSpPr/>
          <p:nvPr/>
        </p:nvSpPr>
        <p:spPr>
          <a:xfrm>
            <a:off x="304801" y="1371600"/>
            <a:ext cx="4495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New Union Territories of India:</a:t>
            </a:r>
            <a:endParaRPr lang="en-US" sz="2400" i="1" u="sng" dirty="0"/>
          </a:p>
        </p:txBody>
      </p:sp>
      <p:sp>
        <p:nvSpPr>
          <p:cNvPr id="9" name="Rectangle 8"/>
          <p:cNvSpPr/>
          <p:nvPr/>
        </p:nvSpPr>
        <p:spPr>
          <a:xfrm>
            <a:off x="304801" y="2510135"/>
            <a:ext cx="1955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Formation: </a:t>
            </a:r>
            <a:endParaRPr lang="en-US" sz="2400" u="sng" dirty="0"/>
          </a:p>
        </p:txBody>
      </p:sp>
      <p:sp>
        <p:nvSpPr>
          <p:cNvPr id="10" name="Rectangle 9"/>
          <p:cNvSpPr/>
          <p:nvPr/>
        </p:nvSpPr>
        <p:spPr>
          <a:xfrm>
            <a:off x="304801" y="4186535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Language spoken:</a:t>
            </a:r>
            <a:endParaRPr lang="en-US" sz="2400" u="sng" dirty="0"/>
          </a:p>
        </p:txBody>
      </p:sp>
      <p:sp>
        <p:nvSpPr>
          <p:cNvPr id="12" name="Rectangle 11"/>
          <p:cNvSpPr/>
          <p:nvPr/>
        </p:nvSpPr>
        <p:spPr>
          <a:xfrm>
            <a:off x="304801" y="5177135"/>
            <a:ext cx="2290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i="1" u="sng" dirty="0" smtClean="0"/>
              <a:t>Special features:</a:t>
            </a:r>
            <a:endParaRPr lang="en-US" sz="2400" u="sng" dirty="0"/>
          </a:p>
        </p:txBody>
      </p:sp>
      <p:sp>
        <p:nvSpPr>
          <p:cNvPr id="16" name="Rectangle 15"/>
          <p:cNvSpPr/>
          <p:nvPr/>
        </p:nvSpPr>
        <p:spPr>
          <a:xfrm>
            <a:off x="498661" y="2914471"/>
            <a:ext cx="388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lvl="0" indent="-282575"/>
            <a:r>
              <a:rPr lang="en-IN" sz="2400" b="1" dirty="0" smtClean="0">
                <a:solidFill>
                  <a:srgbClr val="990099"/>
                </a:solidFill>
              </a:rPr>
              <a:t>1. The two union  territories                                              were  merged together.</a:t>
            </a:r>
            <a:endParaRPr lang="en-US" sz="2400" b="1" dirty="0" smtClean="0">
              <a:solidFill>
                <a:srgbClr val="990099"/>
              </a:solidFill>
            </a:endParaRPr>
          </a:p>
          <a:p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8661" y="3653135"/>
            <a:ext cx="28463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990099"/>
                </a:solidFill>
              </a:rPr>
              <a:t>2. Formed in 2020.</a:t>
            </a:r>
            <a:endParaRPr lang="en-US" sz="2400" b="1" dirty="0">
              <a:solidFill>
                <a:srgbClr val="990099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8661" y="4643735"/>
            <a:ext cx="236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990099"/>
                </a:solidFill>
              </a:rPr>
              <a:t>Gujarati / Hindi</a:t>
            </a:r>
            <a:endParaRPr lang="en-US" sz="2400" b="1" dirty="0">
              <a:solidFill>
                <a:srgbClr val="990099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5375" y="1371600"/>
            <a:ext cx="3248025" cy="4237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ectangle 22"/>
          <p:cNvSpPr/>
          <p:nvPr/>
        </p:nvSpPr>
        <p:spPr>
          <a:xfrm>
            <a:off x="498661" y="1752600"/>
            <a:ext cx="358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990099"/>
                </a:solidFill>
              </a:rPr>
              <a:t>Dadra </a:t>
            </a:r>
            <a:r>
              <a:rPr lang="en-IN" sz="2400" b="1" dirty="0">
                <a:solidFill>
                  <a:srgbClr val="990099"/>
                </a:solidFill>
              </a:rPr>
              <a:t>&amp;</a:t>
            </a:r>
            <a:r>
              <a:rPr lang="en-IN" sz="2400" b="1" dirty="0" smtClean="0">
                <a:solidFill>
                  <a:srgbClr val="990099"/>
                </a:solidFill>
              </a:rPr>
              <a:t> </a:t>
            </a:r>
            <a:r>
              <a:rPr lang="en-IN" sz="2400" b="1" dirty="0" smtClean="0">
                <a:solidFill>
                  <a:srgbClr val="990099"/>
                </a:solidFill>
              </a:rPr>
              <a:t>Nagar Haveli and</a:t>
            </a:r>
            <a:r>
              <a:rPr lang="en-IN" sz="2400" dirty="0" smtClean="0">
                <a:solidFill>
                  <a:srgbClr val="990099"/>
                </a:solidFill>
              </a:rPr>
              <a:t> </a:t>
            </a:r>
            <a:r>
              <a:rPr lang="en-IN" sz="2400" b="1" dirty="0" smtClean="0">
                <a:solidFill>
                  <a:srgbClr val="990099"/>
                </a:solidFill>
              </a:rPr>
              <a:t>Daman </a:t>
            </a:r>
            <a:r>
              <a:rPr lang="en-IN" sz="2400" b="1" dirty="0" smtClean="0">
                <a:solidFill>
                  <a:srgbClr val="990099"/>
                </a:solidFill>
              </a:rPr>
              <a:t>&amp; </a:t>
            </a:r>
            <a:r>
              <a:rPr lang="en-IN" sz="2400" b="1" dirty="0" smtClean="0">
                <a:solidFill>
                  <a:srgbClr val="990099"/>
                </a:solidFill>
              </a:rPr>
              <a:t>Diu</a:t>
            </a:r>
            <a:endParaRPr lang="en-US" sz="2400" b="1" dirty="0">
              <a:solidFill>
                <a:srgbClr val="99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8661" y="5634335"/>
            <a:ext cx="79595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990099"/>
                </a:solidFill>
              </a:rPr>
              <a:t> Tribal group make up more than 60% of the population.</a:t>
            </a:r>
            <a:endParaRPr lang="en-US" sz="2400" b="1" dirty="0">
              <a:solidFill>
                <a:srgbClr val="990099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8661" y="6015335"/>
            <a:ext cx="73749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990099"/>
                </a:solidFill>
              </a:rPr>
              <a:t> Industrial hub has attracted people from  all over India.</a:t>
            </a:r>
            <a:endParaRPr lang="en-US" sz="2400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2" grpId="0"/>
      <p:bldP spid="16" grpId="0"/>
      <p:bldP spid="17" grpId="0"/>
      <p:bldP spid="18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2667000" cy="7159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>
            <a:lvl1pPr>
              <a:defRPr sz="3600" baseline="0"/>
            </a:lvl1pPr>
          </a:lstStyle>
          <a:p>
            <a:r>
              <a:rPr lang="en-US" dirty="0" smtClean="0"/>
              <a:t>MM </a:t>
            </a:r>
            <a:r>
              <a:rPr lang="en-US" b="1" dirty="0" smtClean="0"/>
              <a:t>Index</a:t>
            </a:r>
            <a:endParaRPr lang="en-IN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573949"/>
              </p:ext>
            </p:extLst>
          </p:nvPr>
        </p:nvGraphicFramePr>
        <p:xfrm>
          <a:off x="457200" y="1397001"/>
          <a:ext cx="8229600" cy="4470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295400"/>
                <a:gridCol w="6019800"/>
              </a:tblGrid>
              <a:tr h="6386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Slide#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Thumbnail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Source and Attribution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8629"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tx1"/>
                          </a:solidFill>
                        </a:rPr>
                        <a:t>4,5,6,7,8,19,10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800" dirty="0" smtClean="0">
                          <a:solidFill>
                            <a:schemeClr val="tx1"/>
                          </a:solidFill>
                        </a:rPr>
                        <a:t>OC_piyalidas1485@gmail.com</a:t>
                      </a:r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8629"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800" dirty="0" smtClean="0">
                          <a:solidFill>
                            <a:schemeClr val="tx1"/>
                          </a:solidFill>
                        </a:rPr>
                        <a:t>SSSVV GALLERY</a:t>
                      </a:r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8629"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TEACHER --</a:t>
                      </a:r>
                      <a:r>
                        <a:rPr lang="en-US" sz="8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https://pixabay.com/illustrations/businessman-cartoons-training-607831/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8629">
                <a:tc>
                  <a:txBody>
                    <a:bodyPr/>
                    <a:lstStyle/>
                    <a:p>
                      <a:r>
                        <a:rPr lang="en-IN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8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Board-- https://pixabay.com/vectors/pencil-draw-write-school-education-1302150/</a:t>
                      </a:r>
                      <a:endParaRPr lang="en-US" sz="8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8629"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8629"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743200"/>
            <a:ext cx="381000" cy="399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209800"/>
            <a:ext cx="304800" cy="39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429000"/>
            <a:ext cx="533400" cy="42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5" descr="Pencil, Draw, Write, School, Education, Teach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752600" y="4038600"/>
            <a:ext cx="381000" cy="335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56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371600"/>
            <a:ext cx="3733800" cy="441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09600" y="1689316"/>
            <a:ext cx="4419600" cy="18158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2575" lvl="0" indent="-282575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Indian states and Union   Territories were formed for  conveniently governing the   country.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720405"/>
            <a:ext cx="4419600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The states of India were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formed on the </a:t>
            </a:r>
            <a:r>
              <a:rPr lang="en-US" sz="28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basis of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2800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predominant language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spoken.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04800"/>
            <a:ext cx="73152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Indian States and Union territories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1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5248" y="2514600"/>
            <a:ext cx="377015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2390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Newly formed States and Union Territories</a:t>
            </a:r>
            <a:endParaRPr lang="en-US" b="1" dirty="0"/>
          </a:p>
        </p:txBody>
      </p:sp>
      <p:pic>
        <p:nvPicPr>
          <p:cNvPr id="5" name="Picture 5" descr="Pencil, Draw, Write, School, Education, Teach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295400"/>
            <a:ext cx="6061362" cy="5257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12596" y="2667000"/>
            <a:ext cx="21336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CHHATTISGARH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3200400"/>
            <a:ext cx="21336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JHARKHAND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3733800"/>
            <a:ext cx="21336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UTTARAKHAND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4089737"/>
            <a:ext cx="236220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DADRA </a:t>
            </a:r>
            <a:r>
              <a:rPr lang="en-US" sz="2000" b="1" dirty="0" smtClean="0"/>
              <a:t>&amp; </a:t>
            </a:r>
            <a:r>
              <a:rPr lang="en-US" sz="2000" b="1" dirty="0" smtClean="0"/>
              <a:t>NAGAR HAVELI AND DAMAN </a:t>
            </a:r>
            <a:r>
              <a:rPr lang="en-US" sz="2000" b="1" dirty="0" smtClean="0"/>
              <a:t>&amp; </a:t>
            </a:r>
            <a:r>
              <a:rPr lang="en-US" sz="2000" b="1" dirty="0" smtClean="0"/>
              <a:t>DIU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1824335"/>
            <a:ext cx="213360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STATES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70788" y="1759803"/>
            <a:ext cx="2438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UNION TERRITORIES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76600" y="2667000"/>
            <a:ext cx="21336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JAMMU &amp; KASHMIR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76600" y="3581400"/>
            <a:ext cx="2133600" cy="40011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LADAKH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14400" y="4343400"/>
            <a:ext cx="21336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TELANGANA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4953000" cy="7921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State - </a:t>
            </a:r>
            <a:r>
              <a:rPr lang="en-US" b="1" dirty="0" smtClean="0">
                <a:solidFill>
                  <a:schemeClr val="bg1"/>
                </a:solidFill>
              </a:rPr>
              <a:t>Chhattisgarh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9513" y="1447799"/>
            <a:ext cx="3193487" cy="403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1219200"/>
            <a:ext cx="304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i="1" u="sng" dirty="0" smtClean="0"/>
              <a:t>New States of India:</a:t>
            </a:r>
            <a:endParaRPr lang="en-US" sz="2400" i="1" u="sng" dirty="0"/>
          </a:p>
        </p:txBody>
      </p:sp>
      <p:sp>
        <p:nvSpPr>
          <p:cNvPr id="9" name="Rectangle 8"/>
          <p:cNvSpPr/>
          <p:nvPr/>
        </p:nvSpPr>
        <p:spPr>
          <a:xfrm>
            <a:off x="381000" y="1752600"/>
            <a:ext cx="167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Formation: </a:t>
            </a:r>
            <a:endParaRPr lang="en-US" sz="2400" u="sng" dirty="0"/>
          </a:p>
        </p:txBody>
      </p:sp>
      <p:sp>
        <p:nvSpPr>
          <p:cNvPr id="10" name="Rectangle 9"/>
          <p:cNvSpPr/>
          <p:nvPr/>
        </p:nvSpPr>
        <p:spPr>
          <a:xfrm>
            <a:off x="381000" y="3195935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Language spoken:</a:t>
            </a:r>
            <a:endParaRPr lang="en-US" sz="2400" u="sng" dirty="0"/>
          </a:p>
        </p:txBody>
      </p:sp>
      <p:sp>
        <p:nvSpPr>
          <p:cNvPr id="11" name="Rectangle 10"/>
          <p:cNvSpPr/>
          <p:nvPr/>
        </p:nvSpPr>
        <p:spPr>
          <a:xfrm>
            <a:off x="381000" y="3805535"/>
            <a:ext cx="1749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i="1" u="sng" dirty="0" smtClean="0"/>
              <a:t>Handicrafts:</a:t>
            </a:r>
            <a:endParaRPr lang="en-US" sz="2400" u="sng" dirty="0"/>
          </a:p>
        </p:txBody>
      </p:sp>
      <p:sp>
        <p:nvSpPr>
          <p:cNvPr id="12" name="Rectangle 11"/>
          <p:cNvSpPr/>
          <p:nvPr/>
        </p:nvSpPr>
        <p:spPr>
          <a:xfrm>
            <a:off x="385132" y="4495800"/>
            <a:ext cx="2205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i="1" u="sng" dirty="0" smtClean="0"/>
              <a:t>Special features</a:t>
            </a:r>
            <a:endParaRPr lang="en-US" sz="2400" u="sng" dirty="0"/>
          </a:p>
        </p:txBody>
      </p:sp>
      <p:sp>
        <p:nvSpPr>
          <p:cNvPr id="15" name="Rectangle 14"/>
          <p:cNvSpPr/>
          <p:nvPr/>
        </p:nvSpPr>
        <p:spPr>
          <a:xfrm>
            <a:off x="2979543" y="1219200"/>
            <a:ext cx="19734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FF6600"/>
                </a:solidFill>
              </a:rPr>
              <a:t>Chhattisgarh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57400" y="1752600"/>
            <a:ext cx="342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IN" sz="2400" b="1" dirty="0" smtClean="0">
                <a:solidFill>
                  <a:srgbClr val="FF6600"/>
                </a:solidFill>
              </a:rPr>
              <a:t>1. Previously Part   </a:t>
            </a:r>
          </a:p>
          <a:p>
            <a:pPr marL="457200" indent="-457200"/>
            <a:r>
              <a:rPr lang="en-IN" sz="2400" b="1" dirty="0" smtClean="0">
                <a:solidFill>
                  <a:srgbClr val="FF6600"/>
                </a:solidFill>
              </a:rPr>
              <a:t>    of Madhya Pradesh</a:t>
            </a:r>
            <a:endParaRPr lang="en-US" sz="2400" b="1" dirty="0">
              <a:solidFill>
                <a:srgbClr val="FF66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57400" y="2590800"/>
            <a:ext cx="289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FF6600"/>
                </a:solidFill>
              </a:rPr>
              <a:t>2. Formed in 2000</a:t>
            </a:r>
            <a:endParaRPr lang="en-US" sz="2400" b="1" dirty="0">
              <a:solidFill>
                <a:srgbClr val="FF66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19400" y="3195935"/>
            <a:ext cx="859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FF6600"/>
                </a:solidFill>
              </a:rPr>
              <a:t>Hindi</a:t>
            </a:r>
            <a:endParaRPr lang="en-US" sz="2400" b="1" dirty="0">
              <a:solidFill>
                <a:srgbClr val="FF66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33600" y="3805535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FF6600"/>
                </a:solidFill>
              </a:rPr>
              <a:t>Kosha Silk, </a:t>
            </a:r>
            <a:r>
              <a:rPr lang="en-IN" sz="2400" b="1" dirty="0" err="1" smtClean="0">
                <a:solidFill>
                  <a:srgbClr val="FF6600"/>
                </a:solidFill>
              </a:rPr>
              <a:t>Dokra</a:t>
            </a:r>
            <a:endParaRPr lang="en-US" sz="2400" b="1" dirty="0">
              <a:solidFill>
                <a:srgbClr val="FF66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05000" y="4876800"/>
            <a:ext cx="3432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FF6600"/>
                </a:solidFill>
              </a:rPr>
              <a:t> Fastest developing state</a:t>
            </a:r>
            <a:endParaRPr lang="en-US" sz="2400" b="1" dirty="0">
              <a:solidFill>
                <a:srgbClr val="FF66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05000" y="5334000"/>
            <a:ext cx="3197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FF6600"/>
                </a:solidFill>
              </a:rPr>
              <a:t> Cleanest state of India</a:t>
            </a:r>
            <a:endParaRPr lang="en-US" sz="2400" b="1" dirty="0">
              <a:solidFill>
                <a:srgbClr val="FF66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05000" y="5791200"/>
            <a:ext cx="2775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FF6600"/>
                </a:solidFill>
              </a:rPr>
              <a:t> Resource rich state</a:t>
            </a:r>
            <a:endParaRPr lang="en-US" sz="24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4267200" cy="7159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State - Jharkhand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295400"/>
            <a:ext cx="297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i="1" u="sng" dirty="0" smtClean="0"/>
              <a:t>New States of India:</a:t>
            </a:r>
            <a:endParaRPr lang="en-US" sz="2400" i="1" u="sng" dirty="0"/>
          </a:p>
        </p:txBody>
      </p:sp>
      <p:sp>
        <p:nvSpPr>
          <p:cNvPr id="9" name="Rectangle 8"/>
          <p:cNvSpPr/>
          <p:nvPr/>
        </p:nvSpPr>
        <p:spPr>
          <a:xfrm>
            <a:off x="235424" y="1828800"/>
            <a:ext cx="1669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Formation:</a:t>
            </a:r>
            <a:endParaRPr lang="en-US" sz="2400" u="sng" dirty="0"/>
          </a:p>
        </p:txBody>
      </p:sp>
      <p:sp>
        <p:nvSpPr>
          <p:cNvPr id="10" name="Rectangle 9"/>
          <p:cNvSpPr/>
          <p:nvPr/>
        </p:nvSpPr>
        <p:spPr>
          <a:xfrm>
            <a:off x="228600" y="2971800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Language spoken:</a:t>
            </a:r>
            <a:endParaRPr lang="en-US" sz="2400" u="sng" dirty="0"/>
          </a:p>
        </p:txBody>
      </p:sp>
      <p:sp>
        <p:nvSpPr>
          <p:cNvPr id="11" name="Rectangle 10"/>
          <p:cNvSpPr/>
          <p:nvPr/>
        </p:nvSpPr>
        <p:spPr>
          <a:xfrm>
            <a:off x="228600" y="3810000"/>
            <a:ext cx="1749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i="1" u="sng" dirty="0" smtClean="0"/>
              <a:t>Handicrafts:</a:t>
            </a:r>
            <a:endParaRPr lang="en-US" sz="2400" u="sng" dirty="0"/>
          </a:p>
        </p:txBody>
      </p:sp>
      <p:sp>
        <p:nvSpPr>
          <p:cNvPr id="12" name="Rectangle 11"/>
          <p:cNvSpPr/>
          <p:nvPr/>
        </p:nvSpPr>
        <p:spPr>
          <a:xfrm>
            <a:off x="152400" y="4719935"/>
            <a:ext cx="2290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i="1" u="sng" dirty="0" smtClean="0"/>
              <a:t>Special features:</a:t>
            </a:r>
            <a:endParaRPr lang="en-US" sz="2400" u="sng" dirty="0"/>
          </a:p>
        </p:txBody>
      </p:sp>
      <p:sp>
        <p:nvSpPr>
          <p:cNvPr id="15" name="Rectangle 14"/>
          <p:cNvSpPr/>
          <p:nvPr/>
        </p:nvSpPr>
        <p:spPr>
          <a:xfrm>
            <a:off x="2598543" y="1295400"/>
            <a:ext cx="2049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0070C0"/>
                </a:solidFill>
              </a:rPr>
              <a:t>Jharkhand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7040" y="2133600"/>
            <a:ext cx="360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IN" sz="2400" b="1" dirty="0" smtClean="0">
                <a:solidFill>
                  <a:srgbClr val="0070C0"/>
                </a:solidFill>
              </a:rPr>
              <a:t>1. Previously Part of Bihar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7040" y="2514600"/>
            <a:ext cx="2886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0070C0"/>
                </a:solidFill>
              </a:rPr>
              <a:t>2. Formed in 2000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17040" y="3424535"/>
            <a:ext cx="274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0070C0"/>
                </a:solidFill>
              </a:rPr>
              <a:t>Bhojpuri / Hindi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17040" y="4267200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Sahrai</a:t>
            </a:r>
            <a:r>
              <a:rPr lang="en-US" sz="2400" b="1" dirty="0" smtClean="0">
                <a:solidFill>
                  <a:srgbClr val="0070C0"/>
                </a:solidFill>
              </a:rPr>
              <a:t> Paintings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17040" y="5265003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0070C0"/>
                </a:solidFill>
              </a:rPr>
              <a:t> 40 % of Mineral resource concentrated in this state.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7040" y="5638800"/>
            <a:ext cx="5428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0070C0"/>
                </a:solidFill>
              </a:rPr>
              <a:t> Leading state in economic development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9701" y="1295400"/>
            <a:ext cx="3200899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4495800" cy="7159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State- </a:t>
            </a:r>
            <a:r>
              <a:rPr lang="en-US" b="1" dirty="0" smtClean="0">
                <a:solidFill>
                  <a:schemeClr val="bg1"/>
                </a:solidFill>
              </a:rPr>
              <a:t>Uttarakhand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066800"/>
            <a:ext cx="289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i="1" u="sng" dirty="0" smtClean="0"/>
              <a:t>New States of India:</a:t>
            </a:r>
            <a:endParaRPr lang="en-US" sz="2400" i="1" u="sng" dirty="0"/>
          </a:p>
        </p:txBody>
      </p:sp>
      <p:sp>
        <p:nvSpPr>
          <p:cNvPr id="9" name="Rectangle 8"/>
          <p:cNvSpPr/>
          <p:nvPr/>
        </p:nvSpPr>
        <p:spPr>
          <a:xfrm>
            <a:off x="317082" y="1524000"/>
            <a:ext cx="1587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Formation:</a:t>
            </a:r>
            <a:endParaRPr lang="en-US" sz="2400" u="sng" dirty="0"/>
          </a:p>
        </p:txBody>
      </p:sp>
      <p:sp>
        <p:nvSpPr>
          <p:cNvPr id="10" name="Rectangle 9"/>
          <p:cNvSpPr/>
          <p:nvPr/>
        </p:nvSpPr>
        <p:spPr>
          <a:xfrm>
            <a:off x="304800" y="2895600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Language spoken:</a:t>
            </a:r>
            <a:endParaRPr lang="en-US" sz="2400" u="sng" dirty="0"/>
          </a:p>
        </p:txBody>
      </p:sp>
      <p:sp>
        <p:nvSpPr>
          <p:cNvPr id="11" name="Rectangle 10"/>
          <p:cNvSpPr/>
          <p:nvPr/>
        </p:nvSpPr>
        <p:spPr>
          <a:xfrm>
            <a:off x="308203" y="3729335"/>
            <a:ext cx="1749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i="1" u="sng" dirty="0" smtClean="0"/>
              <a:t>Handicrafts:</a:t>
            </a:r>
            <a:endParaRPr lang="en-US" sz="2400" u="sng" dirty="0"/>
          </a:p>
        </p:txBody>
      </p:sp>
      <p:sp>
        <p:nvSpPr>
          <p:cNvPr id="12" name="Rectangle 11"/>
          <p:cNvSpPr/>
          <p:nvPr/>
        </p:nvSpPr>
        <p:spPr>
          <a:xfrm>
            <a:off x="304800" y="4953000"/>
            <a:ext cx="2290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i="1" u="sng" dirty="0" smtClean="0"/>
              <a:t>Special features:</a:t>
            </a:r>
            <a:endParaRPr lang="en-US" sz="2400" u="sng" dirty="0"/>
          </a:p>
        </p:txBody>
      </p:sp>
      <p:sp>
        <p:nvSpPr>
          <p:cNvPr id="15" name="Rectangle 14"/>
          <p:cNvSpPr/>
          <p:nvPr/>
        </p:nvSpPr>
        <p:spPr>
          <a:xfrm>
            <a:off x="2903343" y="1066800"/>
            <a:ext cx="2049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CC0000"/>
                </a:solidFill>
              </a:rPr>
              <a:t>Uttarakhand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8462" y="1981200"/>
            <a:ext cx="502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IN" sz="2400" b="1" dirty="0" smtClean="0">
                <a:solidFill>
                  <a:srgbClr val="CC0000"/>
                </a:solidFill>
              </a:rPr>
              <a:t>1. Previously Part of Uttar Pradesh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8462" y="2514600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CC0000"/>
                </a:solidFill>
              </a:rPr>
              <a:t>2. Formed in 2000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462" y="3352800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CC0000"/>
                </a:solidFill>
              </a:rPr>
              <a:t>Garhwali / Hindi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462" y="4114800"/>
            <a:ext cx="449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C0000"/>
                </a:solidFill>
              </a:rPr>
              <a:t>Wood Carving, Pahadi Painting,</a:t>
            </a:r>
          </a:p>
          <a:p>
            <a:r>
              <a:rPr lang="en-US" sz="2400" b="1" dirty="0" err="1" smtClean="0">
                <a:solidFill>
                  <a:srgbClr val="CC0000"/>
                </a:solidFill>
              </a:rPr>
              <a:t>Woollen</a:t>
            </a:r>
            <a:r>
              <a:rPr lang="en-US" sz="2400" b="1" dirty="0" smtClean="0">
                <a:solidFill>
                  <a:srgbClr val="CC0000"/>
                </a:solidFill>
              </a:rPr>
              <a:t> Shawls, Basketry.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462" y="5791200"/>
            <a:ext cx="7939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CC0000"/>
                </a:solidFill>
              </a:rPr>
              <a:t> Chipko Movement on environment was started in this state.</a:t>
            </a:r>
            <a:endParaRPr lang="en-US" sz="2400" b="1" dirty="0">
              <a:solidFill>
                <a:srgbClr val="CC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4822" y="1189976"/>
            <a:ext cx="3170978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Rectangle 21"/>
          <p:cNvSpPr/>
          <p:nvPr/>
        </p:nvSpPr>
        <p:spPr>
          <a:xfrm>
            <a:off x="518462" y="5410200"/>
            <a:ext cx="5975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CC0000"/>
                </a:solidFill>
              </a:rPr>
              <a:t> Epic Mahabharata was scripted in this state.</a:t>
            </a:r>
            <a:endParaRPr lang="en-US" sz="24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4191000" cy="762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State- Telangana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143000"/>
            <a:ext cx="2811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New states of India:</a:t>
            </a:r>
            <a:endParaRPr lang="en-US" sz="2400" i="1" u="sng" dirty="0"/>
          </a:p>
        </p:txBody>
      </p:sp>
      <p:sp>
        <p:nvSpPr>
          <p:cNvPr id="9" name="Rectangle 8"/>
          <p:cNvSpPr/>
          <p:nvPr/>
        </p:nvSpPr>
        <p:spPr>
          <a:xfrm>
            <a:off x="304800" y="3276600"/>
            <a:ext cx="1955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Handicrafts: </a:t>
            </a:r>
            <a:endParaRPr lang="en-US" sz="2400" u="sng" dirty="0"/>
          </a:p>
        </p:txBody>
      </p:sp>
      <p:sp>
        <p:nvSpPr>
          <p:cNvPr id="10" name="Rectangle 9"/>
          <p:cNvSpPr/>
          <p:nvPr/>
        </p:nvSpPr>
        <p:spPr>
          <a:xfrm>
            <a:off x="304800" y="2662535"/>
            <a:ext cx="289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Language spoken:</a:t>
            </a:r>
            <a:endParaRPr lang="en-US" sz="2400" u="sng" dirty="0"/>
          </a:p>
        </p:txBody>
      </p:sp>
      <p:sp>
        <p:nvSpPr>
          <p:cNvPr id="16" name="Rectangle 15"/>
          <p:cNvSpPr/>
          <p:nvPr/>
        </p:nvSpPr>
        <p:spPr>
          <a:xfrm>
            <a:off x="609600" y="21336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en-IN" sz="2400" b="1" dirty="0" smtClean="0">
                <a:solidFill>
                  <a:srgbClr val="FF3399"/>
                </a:solidFill>
              </a:rPr>
              <a:t>Formed in 2014</a:t>
            </a:r>
            <a:endParaRPr lang="en-US" sz="2400" b="1" dirty="0">
              <a:solidFill>
                <a:srgbClr val="FF3399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43200" y="2667000"/>
            <a:ext cx="1334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3399"/>
                </a:solidFill>
              </a:rPr>
              <a:t>Telugu</a:t>
            </a:r>
            <a:endParaRPr lang="en-US" sz="2400" b="1" dirty="0">
              <a:solidFill>
                <a:srgbClr val="FF3399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71800" y="1143000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FF3399"/>
                </a:solidFill>
              </a:rPr>
              <a:t>Telangana</a:t>
            </a:r>
            <a:endParaRPr lang="en-US" sz="2400" b="1" dirty="0">
              <a:solidFill>
                <a:srgbClr val="FF3399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3810000"/>
            <a:ext cx="297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err="1" smtClean="0">
                <a:solidFill>
                  <a:srgbClr val="FF3399"/>
                </a:solidFill>
              </a:rPr>
              <a:t>Bidri</a:t>
            </a:r>
            <a:r>
              <a:rPr lang="en-IN" sz="2400" b="1" dirty="0" smtClean="0">
                <a:solidFill>
                  <a:srgbClr val="FF3399"/>
                </a:solidFill>
              </a:rPr>
              <a:t> Art, </a:t>
            </a:r>
            <a:r>
              <a:rPr lang="en-IN" sz="2400" b="1" dirty="0">
                <a:solidFill>
                  <a:srgbClr val="FF3399"/>
                </a:solidFill>
              </a:rPr>
              <a:t>S</a:t>
            </a:r>
            <a:r>
              <a:rPr lang="en-IN" sz="2400" b="1" dirty="0" smtClean="0">
                <a:solidFill>
                  <a:srgbClr val="FF3399"/>
                </a:solidFill>
              </a:rPr>
              <a:t>ilver </a:t>
            </a:r>
            <a:r>
              <a:rPr lang="en-IN" sz="2400" b="1" dirty="0" err="1" smtClean="0">
                <a:solidFill>
                  <a:srgbClr val="FF3399"/>
                </a:solidFill>
              </a:rPr>
              <a:t>Filigri</a:t>
            </a:r>
            <a:r>
              <a:rPr lang="en-IN" sz="2400" b="1" dirty="0" smtClean="0">
                <a:solidFill>
                  <a:srgbClr val="FF3399"/>
                </a:solidFill>
              </a:rPr>
              <a:t>, </a:t>
            </a:r>
            <a:r>
              <a:rPr lang="en-IN" sz="2400" b="1" dirty="0" err="1" smtClean="0">
                <a:solidFill>
                  <a:srgbClr val="FF3399"/>
                </a:solidFill>
              </a:rPr>
              <a:t>Dokra</a:t>
            </a:r>
            <a:r>
              <a:rPr lang="en-IN" sz="2400" b="1" dirty="0" smtClean="0">
                <a:solidFill>
                  <a:srgbClr val="FF3399"/>
                </a:solidFill>
              </a:rPr>
              <a:t> Casting.</a:t>
            </a:r>
            <a:endParaRPr lang="en-US" sz="2400" b="1" dirty="0">
              <a:solidFill>
                <a:srgbClr val="FF3399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800" y="1676400"/>
            <a:ext cx="1955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Formation: </a:t>
            </a:r>
            <a:endParaRPr lang="en-US" sz="2400" u="sng" dirty="0"/>
          </a:p>
        </p:txBody>
      </p:sp>
      <p:sp>
        <p:nvSpPr>
          <p:cNvPr id="12" name="Rectangle 11"/>
          <p:cNvSpPr/>
          <p:nvPr/>
        </p:nvSpPr>
        <p:spPr>
          <a:xfrm>
            <a:off x="304800" y="4724400"/>
            <a:ext cx="274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Special </a:t>
            </a:r>
            <a:r>
              <a:rPr lang="en-IN" sz="2400" b="1" i="1" u="sng" dirty="0" smtClean="0"/>
              <a:t>feature </a:t>
            </a:r>
            <a:r>
              <a:rPr lang="en-IN" sz="2400" b="1" i="1" u="sng" dirty="0" smtClean="0"/>
              <a:t>: </a:t>
            </a:r>
            <a:endParaRPr lang="en-US" sz="2400" u="sng" dirty="0"/>
          </a:p>
        </p:txBody>
      </p:sp>
      <p:sp>
        <p:nvSpPr>
          <p:cNvPr id="13" name="Rectangle 12"/>
          <p:cNvSpPr/>
          <p:nvPr/>
        </p:nvSpPr>
        <p:spPr>
          <a:xfrm>
            <a:off x="609600" y="5257800"/>
            <a:ext cx="449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FF3399"/>
                </a:solidFill>
              </a:rPr>
              <a:t>One of the top IT exporting states in India</a:t>
            </a:r>
            <a:endParaRPr lang="en-US" sz="2400" b="1" dirty="0">
              <a:solidFill>
                <a:srgbClr val="FF3399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1219200"/>
            <a:ext cx="33147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6" grpId="0"/>
      <p:bldP spid="18" grpId="0"/>
      <p:bldP spid="23" grpId="0"/>
      <p:bldP spid="15" grpId="0"/>
      <p:bldP spid="19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467600" cy="762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Union Territory- Jammu</a:t>
            </a:r>
            <a:r>
              <a:rPr lang="en-IN" b="1" dirty="0" smtClean="0">
                <a:solidFill>
                  <a:schemeClr val="bg1"/>
                </a:solidFill>
              </a:rPr>
              <a:t> and Kashmir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219200"/>
            <a:ext cx="419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New Union Territories of India:</a:t>
            </a:r>
            <a:endParaRPr lang="en-US" sz="2400" i="1" u="sng" dirty="0"/>
          </a:p>
        </p:txBody>
      </p:sp>
      <p:sp>
        <p:nvSpPr>
          <p:cNvPr id="9" name="Rectangle 8"/>
          <p:cNvSpPr/>
          <p:nvPr/>
        </p:nvSpPr>
        <p:spPr>
          <a:xfrm>
            <a:off x="228600" y="3657600"/>
            <a:ext cx="1955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Handicrafts: </a:t>
            </a:r>
            <a:endParaRPr lang="en-US" sz="2400" u="sng" dirty="0"/>
          </a:p>
        </p:txBody>
      </p:sp>
      <p:sp>
        <p:nvSpPr>
          <p:cNvPr id="10" name="Rectangle 9"/>
          <p:cNvSpPr/>
          <p:nvPr/>
        </p:nvSpPr>
        <p:spPr>
          <a:xfrm>
            <a:off x="228600" y="2819400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Language spoken:</a:t>
            </a:r>
            <a:endParaRPr lang="en-US" sz="2400" u="sng" dirty="0"/>
          </a:p>
        </p:txBody>
      </p:sp>
      <p:sp>
        <p:nvSpPr>
          <p:cNvPr id="12" name="Rectangle 11"/>
          <p:cNvSpPr/>
          <p:nvPr/>
        </p:nvSpPr>
        <p:spPr>
          <a:xfrm>
            <a:off x="228600" y="5257800"/>
            <a:ext cx="2168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i="1" u="sng" dirty="0" smtClean="0"/>
              <a:t>Special </a:t>
            </a:r>
            <a:r>
              <a:rPr lang="en-IN" sz="2400" b="1" i="1" u="sng" dirty="0" smtClean="0"/>
              <a:t>feature:</a:t>
            </a:r>
            <a:endParaRPr lang="en-US" sz="2400" u="sng" dirty="0"/>
          </a:p>
        </p:txBody>
      </p:sp>
      <p:sp>
        <p:nvSpPr>
          <p:cNvPr id="16" name="Rectangle 15"/>
          <p:cNvSpPr/>
          <p:nvPr/>
        </p:nvSpPr>
        <p:spPr>
          <a:xfrm>
            <a:off x="685800" y="24384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en-IN" sz="2400" b="1" dirty="0" smtClean="0">
                <a:solidFill>
                  <a:srgbClr val="006600"/>
                </a:solidFill>
              </a:rPr>
              <a:t>Formed in 2019</a:t>
            </a:r>
            <a:endParaRPr lang="en-US" sz="2400" b="1" dirty="0">
              <a:solidFill>
                <a:srgbClr val="0066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" y="3276600"/>
            <a:ext cx="327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006600"/>
                </a:solidFill>
              </a:rPr>
              <a:t>Kashmiri / Urdu / Hindi</a:t>
            </a:r>
            <a:endParaRPr lang="en-US" sz="2400" b="1" dirty="0">
              <a:solidFill>
                <a:srgbClr val="0066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5800" y="1676400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006600"/>
                </a:solidFill>
              </a:rPr>
              <a:t>Jammu &amp; Kashmir</a:t>
            </a:r>
            <a:endParaRPr lang="en-US" sz="2400" b="1" dirty="0">
              <a:solidFill>
                <a:srgbClr val="0066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5800" y="5715000"/>
            <a:ext cx="518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006600"/>
                </a:solidFill>
              </a:rPr>
              <a:t> Tourism serves as a major livelihood</a:t>
            </a:r>
            <a:endParaRPr lang="en-US" sz="2400" b="1" dirty="0">
              <a:solidFill>
                <a:srgbClr val="0066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800" y="4114800"/>
            <a:ext cx="365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006600"/>
                </a:solidFill>
              </a:rPr>
              <a:t>Kashmiri shawls, carpets, </a:t>
            </a:r>
            <a:r>
              <a:rPr lang="en-IN" sz="2400" b="1" dirty="0" smtClean="0">
                <a:solidFill>
                  <a:srgbClr val="006600"/>
                </a:solidFill>
              </a:rPr>
              <a:t>calico -</a:t>
            </a:r>
            <a:r>
              <a:rPr lang="en-IN" sz="2400" dirty="0" smtClean="0">
                <a:solidFill>
                  <a:srgbClr val="006600"/>
                </a:solidFill>
              </a:rPr>
              <a:t> </a:t>
            </a:r>
            <a:r>
              <a:rPr lang="en-IN" sz="2400" b="1" dirty="0" smtClean="0">
                <a:solidFill>
                  <a:srgbClr val="006600"/>
                </a:solidFill>
              </a:rPr>
              <a:t>painting, </a:t>
            </a:r>
            <a:r>
              <a:rPr lang="en-IN" sz="2400" b="1" dirty="0" err="1" smtClean="0">
                <a:solidFill>
                  <a:srgbClr val="006600"/>
                </a:solidFill>
              </a:rPr>
              <a:t>Basohli</a:t>
            </a:r>
            <a:r>
              <a:rPr lang="en-IN" sz="2400" b="1" dirty="0" smtClean="0">
                <a:solidFill>
                  <a:srgbClr val="006600"/>
                </a:solidFill>
              </a:rPr>
              <a:t> painting </a:t>
            </a:r>
            <a:endParaRPr lang="en-US" sz="2400" b="1" dirty="0">
              <a:solidFill>
                <a:srgbClr val="0066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2057400"/>
            <a:ext cx="1955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Formation: </a:t>
            </a:r>
            <a:endParaRPr lang="en-US" sz="2400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1295400"/>
            <a:ext cx="33147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2" grpId="0"/>
      <p:bldP spid="16" grpId="0"/>
      <p:bldP spid="18" grpId="0"/>
      <p:bldP spid="23" grpId="0"/>
      <p:bldP spid="24" grpId="0"/>
      <p:bldP spid="15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5638800" cy="762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 Union Territory- </a:t>
            </a:r>
            <a:r>
              <a:rPr lang="en-US" b="1" dirty="0" smtClean="0">
                <a:solidFill>
                  <a:schemeClr val="bg1"/>
                </a:solidFill>
              </a:rPr>
              <a:t>Ladakh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343" y="1219200"/>
            <a:ext cx="44880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New Union Territories of India:</a:t>
            </a:r>
            <a:endParaRPr lang="en-US" sz="2400" i="1" u="sng" dirty="0"/>
          </a:p>
        </p:txBody>
      </p:sp>
      <p:sp>
        <p:nvSpPr>
          <p:cNvPr id="9" name="Rectangle 8"/>
          <p:cNvSpPr/>
          <p:nvPr/>
        </p:nvSpPr>
        <p:spPr>
          <a:xfrm>
            <a:off x="236343" y="4639270"/>
            <a:ext cx="1955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Handicrafts: </a:t>
            </a:r>
            <a:endParaRPr lang="en-US" sz="2400" u="sng" dirty="0"/>
          </a:p>
        </p:txBody>
      </p:sp>
      <p:sp>
        <p:nvSpPr>
          <p:cNvPr id="10" name="Rectangle 9"/>
          <p:cNvSpPr/>
          <p:nvPr/>
        </p:nvSpPr>
        <p:spPr>
          <a:xfrm>
            <a:off x="236343" y="3405664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Language spoken:</a:t>
            </a:r>
            <a:endParaRPr lang="en-US" sz="2400" u="sng" dirty="0"/>
          </a:p>
        </p:txBody>
      </p:sp>
      <p:sp>
        <p:nvSpPr>
          <p:cNvPr id="16" name="Rectangle 15"/>
          <p:cNvSpPr/>
          <p:nvPr/>
        </p:nvSpPr>
        <p:spPr>
          <a:xfrm>
            <a:off x="457200" y="2738735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en-IN" sz="2400" b="1" dirty="0" smtClean="0">
                <a:solidFill>
                  <a:srgbClr val="FFC000"/>
                </a:solidFill>
              </a:rPr>
              <a:t>Formed in 2019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3881735"/>
            <a:ext cx="396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FFC000"/>
                </a:solidFill>
              </a:rPr>
              <a:t>Ladakhi / Hindi / English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7200" y="1676400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FFC000"/>
                </a:solidFill>
              </a:rPr>
              <a:t>Ladakh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5177135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FFC000"/>
                </a:solidFill>
              </a:rPr>
              <a:t>Weaving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6343" y="2281535"/>
            <a:ext cx="19550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i="1" u="sng" dirty="0" smtClean="0"/>
              <a:t>Formation: </a:t>
            </a:r>
            <a:endParaRPr lang="en-US" sz="2400" u="sng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5350" y="1295400"/>
            <a:ext cx="32956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6" grpId="1"/>
      <p:bldP spid="18" grpId="0"/>
      <p:bldP spid="23" grpId="0"/>
      <p:bldP spid="15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2101</TotalTime>
  <Words>778</Words>
  <Application>Microsoft Office PowerPoint</Application>
  <PresentationFormat>On-screen Show (4:3)</PresentationFormat>
  <Paragraphs>183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1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Newly Formed States And Union Territories </vt:lpstr>
      <vt:lpstr>PowerPoint Presentation</vt:lpstr>
      <vt:lpstr>Newly formed States and Union Territories</vt:lpstr>
      <vt:lpstr>State - Chhattisgarh</vt:lpstr>
      <vt:lpstr> State - Jharkhand</vt:lpstr>
      <vt:lpstr>State- Uttarakhand</vt:lpstr>
      <vt:lpstr>State- Telangana</vt:lpstr>
      <vt:lpstr>Union Territory- Jammu and Kashmir</vt:lpstr>
      <vt:lpstr> Union Territory- Ladakh</vt:lpstr>
      <vt:lpstr>Union Territory - Dadra &amp; Nagar Haveli and Daman &amp; Diu </vt:lpstr>
      <vt:lpstr>MM Index</vt:lpstr>
      <vt:lpstr>Custom Show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user</cp:lastModifiedBy>
  <cp:revision>64</cp:revision>
  <dcterms:created xsi:type="dcterms:W3CDTF">2018-12-16T04:20:25Z</dcterms:created>
  <dcterms:modified xsi:type="dcterms:W3CDTF">2020-10-30T10:52:35Z</dcterms:modified>
</cp:coreProperties>
</file>