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2" r:id="rId4"/>
    <p:sldId id="278" r:id="rId5"/>
    <p:sldId id="261" r:id="rId6"/>
    <p:sldId id="259" r:id="rId7"/>
    <p:sldId id="274" r:id="rId8"/>
    <p:sldId id="260" r:id="rId9"/>
    <p:sldId id="277" r:id="rId10"/>
    <p:sldId id="276" r:id="rId11"/>
    <p:sldId id="275" r:id="rId12"/>
    <p:sldId id="263" r:id="rId13"/>
    <p:sldId id="273" r:id="rId14"/>
    <p:sldId id="258" r:id="rId15"/>
    <p:sldId id="270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0251" autoAdjust="0"/>
  </p:normalViewPr>
  <p:slideViewPr>
    <p:cSldViewPr>
      <p:cViewPr varScale="1">
        <p:scale>
          <a:sx n="50" d="100"/>
          <a:sy n="5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398F4-68C7-45DD-917F-850F0F97DF8C}" type="datetimeFigureOut">
              <a:rPr lang="en-IN" smtClean="0"/>
              <a:pPr/>
              <a:t>19-10-2020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D701E-2B11-4C64-8620-9E97557E8B0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2372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&lt; Information for further reference or explanation &gt;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Suggestions: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&lt;Ideas/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Images/ Animations / Others – To make better representation of the content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of Multimedia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Objects (Image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/audio/ Video/Animation) used in this slide - </a:t>
            </a:r>
          </a:p>
          <a:p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&lt;Short Description&gt; - &lt;SOURCE URL&gt;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72324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&lt; Information for further reference or explanation &gt;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Suggestions: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&lt;Ideas/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Images/ Animations / Others – To make better representation of the content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of Multimedia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Objects (Image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/audio/ Video/Animation) used in this slide - </a:t>
            </a:r>
          </a:p>
          <a:p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&lt;Short Description&gt; - &lt;SOURCE URL&gt;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/>
              <a:t>2.MAP OF INDIA -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OC_piyalidas1485@gmail.com</a:t>
            </a:r>
            <a:endParaRPr lang="en-IN" sz="120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 smtClean="0">
                <a:solidFill>
                  <a:schemeClr val="tx1"/>
                </a:solidFill>
              </a:rPr>
              <a:t>3. </a:t>
            </a:r>
            <a:r>
              <a:rPr lang="en-IN" sz="1200" dirty="0" smtClean="0">
                <a:solidFill>
                  <a:schemeClr val="tx1"/>
                </a:solidFill>
              </a:rPr>
              <a:t>TIGER --https://pixabay.com/photos/tiger-tiger-of-bengal-animal-feline-3028943/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 smtClean="0">
                <a:solidFill>
                  <a:schemeClr val="tx1"/>
                </a:solidFill>
              </a:rPr>
              <a:t>4. </a:t>
            </a:r>
            <a:r>
              <a:rPr lang="en-IN" sz="1200" dirty="0" smtClean="0">
                <a:solidFill>
                  <a:schemeClr val="tx1"/>
                </a:solidFill>
              </a:rPr>
              <a:t>ELEPHANT -https://pixabay.com/illustrations/elephant-white-background-isolated-2362696/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 smtClean="0">
                <a:solidFill>
                  <a:schemeClr val="tx1"/>
                </a:solidFill>
              </a:rPr>
              <a:t>5.BLACK </a:t>
            </a:r>
            <a:r>
              <a:rPr lang="en-IN" sz="1200" dirty="0" smtClean="0">
                <a:solidFill>
                  <a:schemeClr val="tx1"/>
                </a:solidFill>
              </a:rPr>
              <a:t>BIRD -https://pixabay.com/photos/blackbird-isolated-white-background-2781554/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 smtClean="0">
                <a:solidFill>
                  <a:schemeClr val="tx1"/>
                </a:solidFill>
              </a:rPr>
              <a:t>6.LION </a:t>
            </a:r>
            <a:r>
              <a:rPr lang="en-IN" sz="1200" dirty="0" smtClean="0">
                <a:solidFill>
                  <a:schemeClr val="tx1"/>
                </a:solidFill>
              </a:rPr>
              <a:t>-https://pixabay.com/photos/lion-feline-big-cat-1840092/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 smtClean="0">
                <a:solidFill>
                  <a:schemeClr val="tx1"/>
                </a:solidFill>
              </a:rPr>
              <a:t>7.ZEBRA </a:t>
            </a:r>
            <a:r>
              <a:rPr lang="en-IN" sz="1200" dirty="0" smtClean="0">
                <a:solidFill>
                  <a:schemeClr val="tx1"/>
                </a:solidFill>
              </a:rPr>
              <a:t>- https://pixabay.com/vectors/zebra-animal-mammal-black-white-41054/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 smtClean="0">
                <a:solidFill>
                  <a:schemeClr val="tx1"/>
                </a:solidFill>
              </a:rPr>
              <a:t>8.FOX </a:t>
            </a:r>
            <a:r>
              <a:rPr lang="en-IN" sz="1200" dirty="0" smtClean="0">
                <a:solidFill>
                  <a:schemeClr val="tx1"/>
                </a:solidFill>
              </a:rPr>
              <a:t>- https://pixabay.com/photos/red-fox-wildlife-snow-winter-2230734/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 smtClean="0">
                <a:solidFill>
                  <a:schemeClr val="tx1"/>
                </a:solidFill>
              </a:rPr>
              <a:t>9.GIRAFFE </a:t>
            </a:r>
            <a:r>
              <a:rPr lang="en-IN" sz="1200" dirty="0" smtClean="0">
                <a:solidFill>
                  <a:schemeClr val="tx1"/>
                </a:solidFill>
              </a:rPr>
              <a:t>-https://pixabay.com/vectors/giraffe-tall-spots-long-neck-tail-48393/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 smtClean="0">
                <a:solidFill>
                  <a:schemeClr val="tx1"/>
                </a:solidFill>
              </a:rPr>
              <a:t>10.RHINO </a:t>
            </a:r>
            <a:r>
              <a:rPr lang="en-IN" sz="1200" dirty="0" smtClean="0">
                <a:solidFill>
                  <a:schemeClr val="tx1"/>
                </a:solidFill>
              </a:rPr>
              <a:t>- https://pixabay.com/photos/animal-wild-animal-rhino-africa-2765319/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 smtClean="0">
                <a:solidFill>
                  <a:schemeClr val="tx1"/>
                </a:solidFill>
              </a:rPr>
              <a:t>11.BIRD </a:t>
            </a:r>
            <a:r>
              <a:rPr lang="en-IN" sz="1200" dirty="0" smtClean="0">
                <a:solidFill>
                  <a:schemeClr val="tx1"/>
                </a:solidFill>
              </a:rPr>
              <a:t>- https://pixabay.com/photos/alcedo-atthis-common-kingfisher-bird-881594/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 smtClean="0">
                <a:solidFill>
                  <a:schemeClr val="tx1"/>
                </a:solidFill>
              </a:rPr>
              <a:t>12.SNAKE </a:t>
            </a:r>
            <a:r>
              <a:rPr lang="en-IN" sz="1200" dirty="0" smtClean="0">
                <a:solidFill>
                  <a:schemeClr val="tx1"/>
                </a:solidFill>
              </a:rPr>
              <a:t>- https://pixabay.com/photos/snake-terrarium-bastards-animals-1519996/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 dirty="0" smtClean="0">
              <a:solidFill>
                <a:schemeClr val="tx1"/>
              </a:solidFill>
            </a:endParaRPr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64767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&lt; Information for further reference or explanation &gt;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Suggestions: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&lt;Ideas/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Images/ Animations / Others – To make better representation of the content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of Multimedia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Objects (Image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/audio/ Video/Animation) used in this slide - </a:t>
            </a:r>
          </a:p>
          <a:p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&lt;Short Description&gt; - &lt;SOURCE URL&gt;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/>
              <a:t>2.MAP OF INDIA -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OC_piyalidas1485@gmail.com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64767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&lt; Information for further reference or explanation &gt;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Suggestions: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&lt;Ideas/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Images/ Animations / Others – To make better representation of the content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of Multimedia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Objects (Image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/audio/ Video/Animation) used in this slide - </a:t>
            </a:r>
          </a:p>
          <a:p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&lt;Short Description&gt; - &lt;SOURCE URL&gt;</a:t>
            </a:r>
          </a:p>
          <a:p>
            <a:pPr marL="228600" indent="-228600">
              <a:buAutoNum type="arabicPeriod"/>
            </a:pPr>
            <a:r>
              <a:rPr lang="en-IN" dirty="0" smtClean="0"/>
              <a:t>Map</a:t>
            </a:r>
            <a:r>
              <a:rPr lang="en-IN" baseline="0" dirty="0" smtClean="0"/>
              <a:t> OF INDIA –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OC_piyalidas1485@gmail.com</a:t>
            </a:r>
            <a:endParaRPr lang="en-US" sz="1200" b="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699809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&lt; Information for further reference or explanation &gt;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Suggestions: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&lt;Ideas/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Images/ Animations / Others – To make better representation of the content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of Multimedia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Objects (Image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/audio/ Video/Animation) used in this slide - </a:t>
            </a:r>
          </a:p>
          <a:p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&lt;Short Description&gt; - &lt;SOURCE URL&gt;</a:t>
            </a:r>
          </a:p>
          <a:p>
            <a:r>
              <a:rPr lang="en-IN" dirty="0" smtClean="0"/>
              <a:t>Map</a:t>
            </a:r>
            <a:r>
              <a:rPr lang="en-IN" baseline="0" dirty="0" smtClean="0"/>
              <a:t> OF INDIA – </a:t>
            </a:r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SSSVV Gallery </a:t>
            </a:r>
            <a:endParaRPr lang="en-I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515494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&lt; Information for further reference or explanation &gt;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Suggestions: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&lt;Ideas/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Images/ Animations / Others – To make better representation of the content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of Multimedia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Objects (Image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/audio/ Video/Animation) used in this slide - </a:t>
            </a:r>
          </a:p>
          <a:p>
            <a:pPr marL="228600" indent="-228600">
              <a:buAutoNum type="arabicPeriod"/>
            </a:pP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&lt;Short Description&gt; - &lt;SOURCE URL&gt;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WORLD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MAP -- https://pixabay.com/vectors/world-map-robinson-projection-globe-42641/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en-US" sz="1200" b="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6476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&lt; Information for further reference or explanation &gt;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Suggestions: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&lt;Ideas/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Images/ Animations / Others – To make better representation of the content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of Multimedia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Objects (Image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/audio/ Video/Animation) used in this slide - </a:t>
            </a:r>
          </a:p>
          <a:p>
            <a:pPr marL="228600" indent="-228600">
              <a:buAutoNum type="arabicPeriod"/>
            </a:pP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&lt;Short Description&gt; - &lt;SOURCE URL&gt;</a:t>
            </a:r>
          </a:p>
          <a:p>
            <a:pPr marL="228600" indent="-228600">
              <a:buAutoNum type="arabicPeriod"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 of India – OC_piyalidas1485@gmail.com</a:t>
            </a:r>
            <a:endParaRPr lang="en-US" sz="1200" b="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64767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&lt; Information for further reference or explanation &gt;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Suggestions: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&lt;Ideas/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Images/ Animations / Others – To make better representation of the content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of Multimedia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Objects (Image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/audio/ Video/Animation) used in this slide - </a:t>
            </a:r>
          </a:p>
          <a:p>
            <a:pPr marL="228600" indent="-228600">
              <a:buAutoNum type="arabicPeriod"/>
            </a:pP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&lt;Short Description&gt; - &lt;SOURCE URL&gt;</a:t>
            </a:r>
          </a:p>
          <a:p>
            <a:pPr marL="228600" indent="-228600">
              <a:buAutoNum type="arabicPeriod"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 of India – OC_piyalidas1485@gmail.com</a:t>
            </a:r>
            <a:endParaRPr lang="en-US" sz="1200" b="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64767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&lt; Information for further reference or explanation &gt;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Suggestions: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&lt;Ideas/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Images/ Animations / Others – To make better representation of the content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of Multimedia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Objects (Image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/audio/ Video/Animation) used in this slide - </a:t>
            </a:r>
          </a:p>
          <a:p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&lt;Short Description&gt; - &lt;SOURCE URL&gt;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/>
              <a:t>Map</a:t>
            </a:r>
            <a:r>
              <a:rPr lang="en-IN" baseline="0" dirty="0" smtClean="0"/>
              <a:t> OF INDIA –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OC_piyalidas1485@gmail.com</a:t>
            </a:r>
            <a:endParaRPr lang="en-US" sz="1200" b="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64767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&lt; Information for further reference or explanation &gt;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Suggestions: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&lt;Ideas/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Images/ Animations / Others – To make better representation of the content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of Multimedia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Objects (Image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/audio/ Video/Animation) used in this slide - </a:t>
            </a:r>
          </a:p>
          <a:p>
            <a:pPr marL="228600" indent="-228600">
              <a:buAutoNum type="arabicPeriod"/>
            </a:pP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&lt;Short Description&gt; - &lt;SOURCE URL&gt;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 OF INDIA 1-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OC_piyalidas1485@gmail.com</a:t>
            </a:r>
            <a:endParaRPr lang="en-US" sz="1200" b="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WOMEN -- https://pixabay.com/illustrations/crowd-men-women-casserole-2152653/</a:t>
            </a:r>
            <a:endParaRPr lang="en-US" sz="1200" b="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64767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&lt; Information for further reference or explanation &gt;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Suggestions: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&lt;Ideas/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Images/ Animations / Others – To make better representation of the content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of Multimedia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Objects (Image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/audio/ Video/Animation) used in this slide - </a:t>
            </a:r>
          </a:p>
          <a:p>
            <a:pPr marL="228600" indent="-228600">
              <a:buAutoNum type="arabicPeriod"/>
            </a:pP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&lt;Short Description&gt; - &lt;SOURCE URL&gt;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OD INDIA 2 - https://pixabay.com/illustrations/map-india-country-geography-5505725/</a:t>
            </a:r>
          </a:p>
          <a:p>
            <a:pPr marL="228600" indent="-228600">
              <a:buNone/>
            </a:pPr>
            <a:endParaRPr lang="en-US" sz="1200" b="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64767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&lt; Information for further reference or explanation &gt;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Suggestions: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&lt;Ideas/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Images/ Animations / Others – To make better representation of the content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of Multimedia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Objects (Image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/audio/ Video/Animation) used in this slide - </a:t>
            </a:r>
          </a:p>
          <a:p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&lt;Short Description&gt; - &lt;SOURCE URL&gt;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/>
              <a:t>2.MAP OF INDIA -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OC_piyalidas1485@gmail.com</a:t>
            </a: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64767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&lt; Information for further reference or explanation &gt;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Suggestions: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&lt;Ideas/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Images/ Animations / Others – To make better representation of the content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of Multimedia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Objects (Image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/audio/ Video/Animation) used in this slide - </a:t>
            </a:r>
          </a:p>
          <a:p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&lt;Short Description&gt; - &lt;SOURCE URL&gt;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/>
              <a:t>2.MAP OF INDIA -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OC_piyalidas1485@gmail.com</a:t>
            </a:r>
            <a:endParaRPr lang="en-IN" dirty="0" smtClean="0"/>
          </a:p>
          <a:p>
            <a:r>
              <a:rPr lang="en-IN" dirty="0" smtClean="0"/>
              <a:t>3.</a:t>
            </a:r>
            <a:r>
              <a:rPr lang="en-IN" baseline="0" dirty="0" smtClean="0"/>
              <a:t> CARROT --https://pixabay.com/photos/carrots-vegetable-food-fresh-1082251/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baseline="0" dirty="0" smtClean="0"/>
              <a:t>4.SUNFLOWER --</a:t>
            </a:r>
            <a:r>
              <a:rPr lang="en-IN" sz="1200" dirty="0" smtClean="0">
                <a:solidFill>
                  <a:schemeClr val="tx1"/>
                </a:solidFill>
              </a:rPr>
              <a:t>https://pixabay.com/photos/flower-sunflower-karnataka-india-204161/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 smtClean="0">
                <a:solidFill>
                  <a:schemeClr val="tx1"/>
                </a:solidFill>
              </a:rPr>
              <a:t>5. PUMPKIN -https://pixabay.com/photos/pumpkin-kabocha-squash-autumn-3806393/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 smtClean="0">
                <a:solidFill>
                  <a:schemeClr val="tx1"/>
                </a:solidFill>
              </a:rPr>
              <a:t>6.SCENERY --https://pixabay.com/photos/bach-creek-stream-brook-meadow-5598321/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 smtClean="0">
                <a:solidFill>
                  <a:schemeClr val="tx1"/>
                </a:solidFill>
              </a:rPr>
              <a:t>7.VEGETABLES - https://pixabay.com/photos/vegetables-carrot-food-healthy-1085063/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 smtClean="0">
                <a:solidFill>
                  <a:schemeClr val="tx1"/>
                </a:solidFill>
              </a:rPr>
              <a:t>8.LETTUCE - https://pixabay.com/photos/lettuce-food-fresh-green-healthy-1239155/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 smtClean="0">
                <a:solidFill>
                  <a:schemeClr val="tx1"/>
                </a:solidFill>
              </a:rPr>
              <a:t>9. ORANGE --https://pixabay.com/photos/autumn-decoration-fall-food-fresh-2905/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 smtClean="0">
                <a:solidFill>
                  <a:schemeClr val="tx1"/>
                </a:solidFill>
              </a:rPr>
              <a:t>10.SCENERY2 </a:t>
            </a:r>
            <a:r>
              <a:rPr lang="en-IN" sz="1200" dirty="0" smtClean="0">
                <a:solidFill>
                  <a:schemeClr val="tx1"/>
                </a:solidFill>
              </a:rPr>
              <a:t>- https://pixabay.com/photos/pond-banks-vegetation-tree-3790066/</a:t>
            </a:r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6476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Asset Title (Size 54)</a:t>
            </a:r>
            <a:endParaRPr lang="en-IN" dirty="0"/>
          </a:p>
        </p:txBody>
      </p:sp>
      <p:grpSp>
        <p:nvGrpSpPr>
          <p:cNvPr id="7" name="Group 14"/>
          <p:cNvGrpSpPr>
            <a:grpSpLocks/>
          </p:cNvGrpSpPr>
          <p:nvPr userDrawn="1"/>
        </p:nvGrpSpPr>
        <p:grpSpPr bwMode="auto">
          <a:xfrm>
            <a:off x="0" y="0"/>
            <a:ext cx="873125" cy="852488"/>
            <a:chOff x="0" y="0"/>
            <a:chExt cx="872351" cy="85210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71855" y="79223"/>
              <a:ext cx="228600" cy="228600"/>
            </a:xfrm>
            <a:prstGeom prst="round2DiagRect">
              <a:avLst/>
            </a:prstGeom>
            <a:solidFill>
              <a:srgbClr val="00B0F0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I</a:t>
              </a: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376655" y="79223"/>
              <a:ext cx="228600" cy="228600"/>
            </a:xfrm>
            <a:prstGeom prst="round2DiagRect">
              <a:avLst/>
            </a:prstGeom>
            <a:solidFill>
              <a:srgbClr val="FB3B69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I</a:t>
              </a:r>
            </a:p>
          </p:txBody>
        </p:sp>
        <p:sp>
          <p:nvSpPr>
            <p:cNvPr id="10" name="Round Diagonal Corner Rectangle 9"/>
            <p:cNvSpPr/>
            <p:nvPr/>
          </p:nvSpPr>
          <p:spPr>
            <a:xfrm>
              <a:off x="65362" y="392172"/>
              <a:ext cx="228600" cy="228600"/>
            </a:xfrm>
            <a:prstGeom prst="round2Diag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E</a:t>
              </a:r>
            </a:p>
          </p:txBody>
        </p:sp>
        <p:sp>
          <p:nvSpPr>
            <p:cNvPr id="11" name="Round Diagonal Corner Rectangle 10"/>
            <p:cNvSpPr/>
            <p:nvPr/>
          </p:nvSpPr>
          <p:spPr>
            <a:xfrm>
              <a:off x="370162" y="392172"/>
              <a:ext cx="228600" cy="228600"/>
            </a:xfrm>
            <a:prstGeom prst="round2DiagRect">
              <a:avLst/>
            </a:prstGeom>
            <a:solidFill>
              <a:srgbClr val="008000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P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82020" y="0"/>
              <a:ext cx="0" cy="814025"/>
            </a:xfrm>
            <a:prstGeom prst="line">
              <a:avLst/>
            </a:prstGeom>
            <a:ln w="12700">
              <a:solidFill>
                <a:srgbClr val="FE6E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51981"/>
              <a:ext cx="828291" cy="0"/>
            </a:xfrm>
            <a:prstGeom prst="line">
              <a:avLst/>
            </a:prstGeom>
            <a:ln w="12700">
              <a:solidFill>
                <a:srgbClr val="FE6E2E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48636" y="218977"/>
              <a:ext cx="0" cy="633131"/>
            </a:xfrm>
            <a:prstGeom prst="line">
              <a:avLst/>
            </a:prstGeom>
            <a:ln w="12700">
              <a:solidFill>
                <a:srgbClr val="FE6E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96227" y="712914"/>
              <a:ext cx="676124" cy="0"/>
            </a:xfrm>
            <a:prstGeom prst="line">
              <a:avLst/>
            </a:prstGeom>
            <a:ln w="12700">
              <a:solidFill>
                <a:srgbClr val="FE6E2E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 userDrawn="1"/>
        </p:nvSpPr>
        <p:spPr>
          <a:xfrm>
            <a:off x="5726764" y="6509319"/>
            <a:ext cx="3350443" cy="412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8482B"/>
                </a:solidFill>
              </a:rPr>
              <a:t>Integral Education</a:t>
            </a:r>
            <a:r>
              <a:rPr lang="en-US" sz="1400" dirty="0" smtClean="0">
                <a:solidFill>
                  <a:srgbClr val="08482B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FOR  </a:t>
            </a:r>
            <a:r>
              <a:rPr lang="en-US" sz="1400" b="1" dirty="0">
                <a:solidFill>
                  <a:srgbClr val="C00000"/>
                </a:solidFill>
              </a:rPr>
              <a:t>ALL, </a:t>
            </a:r>
            <a:r>
              <a:rPr lang="en-US" sz="1400" b="1" dirty="0">
                <a:solidFill>
                  <a:srgbClr val="002060"/>
                </a:solidFill>
              </a:rPr>
              <a:t>BY</a:t>
            </a:r>
            <a:r>
              <a:rPr lang="en-US" sz="1400" b="1" dirty="0">
                <a:solidFill>
                  <a:srgbClr val="C00000"/>
                </a:solidFill>
              </a:rPr>
              <a:t> ALL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807" y="55434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126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 smtClean="0"/>
              <a:t>Slide Title (Size 36)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>
              <a:defRPr/>
            </a:lvl2pPr>
            <a:lvl3pPr>
              <a:defRPr/>
            </a:lvl3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Sub Title (Size 32) Second level (Size 28) Third level (Size 24)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/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 (Size 28)</a:t>
            </a:r>
          </a:p>
          <a:p>
            <a:pPr lvl="2"/>
            <a:r>
              <a:rPr lang="en-US" dirty="0" smtClean="0"/>
              <a:t>Third level (Size 24)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931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risathyasaividyavahini.org/" TargetMode="Externa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090" y="52321"/>
            <a:ext cx="967390" cy="938279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 userDrawn="1"/>
        </p:nvSpPr>
        <p:spPr>
          <a:xfrm>
            <a:off x="-304800" y="6488113"/>
            <a:ext cx="2762250" cy="3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©www.srisathyasaividyavahini.org</a:t>
            </a:r>
            <a:endParaRPr lang="en-US" sz="1100" b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197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png"/><Relationship Id="rId7" Type="http://schemas.openxmlformats.org/officeDocument/2006/relationships/image" Target="../media/image86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2.png"/><Relationship Id="rId7" Type="http://schemas.openxmlformats.org/officeDocument/2006/relationships/image" Target="../media/image96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4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jpeg"/><Relationship Id="rId18" Type="http://schemas.openxmlformats.org/officeDocument/2006/relationships/image" Target="../media/image47.jpeg"/><Relationship Id="rId26" Type="http://schemas.openxmlformats.org/officeDocument/2006/relationships/image" Target="../media/image55.jpeg"/><Relationship Id="rId3" Type="http://schemas.openxmlformats.org/officeDocument/2006/relationships/image" Target="../media/image4.png"/><Relationship Id="rId21" Type="http://schemas.openxmlformats.org/officeDocument/2006/relationships/image" Target="../media/image50.jpeg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17" Type="http://schemas.openxmlformats.org/officeDocument/2006/relationships/image" Target="../media/image46.jpeg"/><Relationship Id="rId25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5.jpeg"/><Relationship Id="rId20" Type="http://schemas.openxmlformats.org/officeDocument/2006/relationships/image" Target="../media/image49.jpeg"/><Relationship Id="rId29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24" Type="http://schemas.openxmlformats.org/officeDocument/2006/relationships/image" Target="../media/image53.jpeg"/><Relationship Id="rId5" Type="http://schemas.openxmlformats.org/officeDocument/2006/relationships/image" Target="../media/image34.jpeg"/><Relationship Id="rId15" Type="http://schemas.openxmlformats.org/officeDocument/2006/relationships/image" Target="../media/image44.png"/><Relationship Id="rId23" Type="http://schemas.openxmlformats.org/officeDocument/2006/relationships/image" Target="../media/image52.jpeg"/><Relationship Id="rId28" Type="http://schemas.openxmlformats.org/officeDocument/2006/relationships/image" Target="../media/image57.png"/><Relationship Id="rId10" Type="http://schemas.openxmlformats.org/officeDocument/2006/relationships/image" Target="../media/image39.jpeg"/><Relationship Id="rId19" Type="http://schemas.openxmlformats.org/officeDocument/2006/relationships/image" Target="../media/image48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Relationship Id="rId22" Type="http://schemas.openxmlformats.org/officeDocument/2006/relationships/image" Target="../media/image51.jpeg"/><Relationship Id="rId27" Type="http://schemas.openxmlformats.org/officeDocument/2006/relationships/image" Target="../media/image56.jpeg"/><Relationship Id="rId30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981201"/>
            <a:ext cx="8153400" cy="228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Locational Setting of India and Her </a:t>
            </a:r>
            <a:r>
              <a:rPr lang="en-US" b="1" dirty="0" err="1"/>
              <a:t>N</a:t>
            </a:r>
            <a:r>
              <a:rPr lang="en-US" b="1" dirty="0" err="1" smtClean="0"/>
              <a:t>eighbours</a:t>
            </a:r>
            <a:endParaRPr lang="en-IN" b="1" dirty="0"/>
          </a:p>
        </p:txBody>
      </p:sp>
    </p:spTree>
    <p:extLst>
      <p:ext uri="{BB962C8B-B14F-4D97-AF65-F5344CB8AC3E}">
        <p14:creationId xmlns="" xmlns:p14="http://schemas.microsoft.com/office/powerpoint/2010/main" val="22507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086600" cy="1143000"/>
          </a:xfrm>
        </p:spPr>
        <p:txBody>
          <a:bodyPr/>
          <a:lstStyle/>
          <a:p>
            <a:r>
              <a:rPr lang="en-IN" b="1" u="sng" dirty="0" smtClean="0"/>
              <a:t>Diversity</a:t>
            </a:r>
            <a:r>
              <a:rPr lang="en-IN" sz="4000" b="1" u="sng" dirty="0" smtClean="0"/>
              <a:t> in India</a:t>
            </a:r>
            <a:endParaRPr lang="en-IN" sz="4000" b="1" u="sng" dirty="0"/>
          </a:p>
        </p:txBody>
      </p:sp>
      <p:sp>
        <p:nvSpPr>
          <p:cNvPr id="7" name="Rectangle 6"/>
          <p:cNvSpPr/>
          <p:nvPr/>
        </p:nvSpPr>
        <p:spPr>
          <a:xfrm>
            <a:off x="533400" y="1524000"/>
            <a:ext cx="29998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Diversity in India is</a:t>
            </a:r>
          </a:p>
          <a:p>
            <a:r>
              <a:rPr lang="en-US" sz="2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witnessed in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533400" y="2590800"/>
            <a:ext cx="2971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1.Climate Type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3200400"/>
            <a:ext cx="2971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2.Vegetation</a:t>
            </a:r>
            <a:endParaRPr lang="en-US" sz="2800" b="1" dirty="0"/>
          </a:p>
        </p:txBody>
      </p:sp>
      <p:sp>
        <p:nvSpPr>
          <p:cNvPr id="55" name="Rectangle 54"/>
          <p:cNvSpPr/>
          <p:nvPr/>
        </p:nvSpPr>
        <p:spPr>
          <a:xfrm>
            <a:off x="533400" y="3810000"/>
            <a:ext cx="29718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3.Wildlife</a:t>
            </a:r>
            <a:endParaRPr lang="en-US" sz="2800" b="1" dirty="0"/>
          </a:p>
        </p:txBody>
      </p:sp>
      <p:pic>
        <p:nvPicPr>
          <p:cNvPr id="2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524000"/>
            <a:ext cx="48006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943600" y="3276600"/>
            <a:ext cx="62103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6545" y="4048125"/>
            <a:ext cx="85605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9" name="Picture 12" descr="Zebra, Animal, Mammal, Black, White, Stripes, Stand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4038600"/>
            <a:ext cx="651203" cy="457199"/>
          </a:xfrm>
          <a:prstGeom prst="rect">
            <a:avLst/>
          </a:prstGeom>
          <a:noFill/>
        </p:spPr>
      </p:pic>
      <p:pic>
        <p:nvPicPr>
          <p:cNvPr id="240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2981325"/>
            <a:ext cx="609600" cy="38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" name="Picture 15" descr="Giraffe, Tall, Spots, Long, Neck, Tail, Wildlif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1838325"/>
            <a:ext cx="762000" cy="1524000"/>
          </a:xfrm>
          <a:prstGeom prst="rect">
            <a:avLst/>
          </a:prstGeom>
          <a:noFill/>
        </p:spPr>
      </p:pic>
      <p:pic>
        <p:nvPicPr>
          <p:cNvPr id="242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4581112">
            <a:off x="4731791" y="4995891"/>
            <a:ext cx="80170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3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32414" y="2905125"/>
            <a:ext cx="330186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4" name="Picture 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2800" y="3124200"/>
            <a:ext cx="39425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" name="Picture 24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7467600" y="2905125"/>
            <a:ext cx="304800" cy="1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6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4581112">
            <a:off x="4771430" y="1939299"/>
            <a:ext cx="435771" cy="28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7" name="Picture 2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77837" y="5724525"/>
            <a:ext cx="2037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8" name="Picture 2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29325" y="3743325"/>
            <a:ext cx="2037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9" name="Picture 2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10200" y="3962400"/>
            <a:ext cx="2037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0" name="Picture 2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52925" y="4048125"/>
            <a:ext cx="2037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1" name="Picture 2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87437" y="4648200"/>
            <a:ext cx="2037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2" name="Picture 2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20637" y="4352925"/>
            <a:ext cx="2037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" name="Picture 2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82637" y="2676525"/>
            <a:ext cx="2037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" name="Picture 2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49237" y="1685925"/>
            <a:ext cx="2037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5" name="Picture 2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34000" y="3200400"/>
            <a:ext cx="426629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" name="Picture 3" descr="Elephant, White Background, Isolated, Cut Out, Gian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49353" y="3276600"/>
            <a:ext cx="1318047" cy="990600"/>
          </a:xfrm>
          <a:prstGeom prst="rect">
            <a:avLst/>
          </a:prstGeom>
          <a:noFill/>
        </p:spPr>
      </p:pic>
      <p:pic>
        <p:nvPicPr>
          <p:cNvPr id="257" name="Picture 2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81600" y="3200400"/>
            <a:ext cx="2037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8" name="Picture 18" descr="Snake, Terrarium, Bastards, Animals, Camo, Venomous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71925" y="3514725"/>
            <a:ext cx="1142999" cy="339328"/>
          </a:xfrm>
          <a:prstGeom prst="rect">
            <a:avLst/>
          </a:prstGeom>
          <a:noFill/>
        </p:spPr>
      </p:pic>
      <p:pic>
        <p:nvPicPr>
          <p:cNvPr id="259" name="Picture 25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5715000" y="3238212"/>
            <a:ext cx="548272" cy="3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0" name="Picture 2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641450" y="3657600"/>
            <a:ext cx="31540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1" name="Picture 12" descr="Zebra, Animal, Mammal, Black, White, Stripes, Standi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flipH="1">
            <a:off x="4495800" y="4038600"/>
            <a:ext cx="325601" cy="228599"/>
          </a:xfrm>
          <a:prstGeom prst="rect">
            <a:avLst/>
          </a:prstGeom>
          <a:noFill/>
        </p:spPr>
      </p:pic>
      <p:pic>
        <p:nvPicPr>
          <p:cNvPr id="262" name="Picture 2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4419600" y="4572000"/>
            <a:ext cx="29154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3" name="Picture 2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48200" y="5029200"/>
            <a:ext cx="2037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6" name="Straight Connector 315"/>
          <p:cNvCxnSpPr/>
          <p:nvPr/>
        </p:nvCxnSpPr>
        <p:spPr>
          <a:xfrm rot="5400000">
            <a:off x="1143794" y="3885406"/>
            <a:ext cx="5029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9441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086600" cy="1143000"/>
          </a:xfrm>
        </p:spPr>
        <p:txBody>
          <a:bodyPr/>
          <a:lstStyle/>
          <a:p>
            <a:r>
              <a:rPr lang="en-IN" b="1" u="sng" dirty="0" smtClean="0"/>
              <a:t>Diversity in India</a:t>
            </a:r>
            <a:endParaRPr lang="en-IN" b="1" u="sng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219200" y="914400"/>
            <a:ext cx="7346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Unity is seen in traditions which bind the nation as one.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1524000"/>
            <a:ext cx="29998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Diversity in India is</a:t>
            </a:r>
          </a:p>
          <a:p>
            <a:r>
              <a:rPr lang="en-US" sz="2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witnessed in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533400" y="2590800"/>
            <a:ext cx="2971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1.Climate Type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3200400"/>
            <a:ext cx="2971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2.Vegetation</a:t>
            </a:r>
            <a:endParaRPr lang="en-US" sz="2800" b="1" dirty="0"/>
          </a:p>
        </p:txBody>
      </p:sp>
      <p:sp>
        <p:nvSpPr>
          <p:cNvPr id="55" name="Rectangle 54"/>
          <p:cNvSpPr/>
          <p:nvPr/>
        </p:nvSpPr>
        <p:spPr>
          <a:xfrm>
            <a:off x="533400" y="3810000"/>
            <a:ext cx="29718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3.Wildlife</a:t>
            </a:r>
            <a:endParaRPr lang="en-US" sz="2800" b="1" dirty="0"/>
          </a:p>
        </p:txBody>
      </p:sp>
      <p:sp>
        <p:nvSpPr>
          <p:cNvPr id="79" name="Rectangle 78"/>
          <p:cNvSpPr/>
          <p:nvPr/>
        </p:nvSpPr>
        <p:spPr>
          <a:xfrm>
            <a:off x="533400" y="4415135"/>
            <a:ext cx="2971800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4.Language </a:t>
            </a:r>
            <a:r>
              <a:rPr lang="en-US" sz="2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</a:t>
            </a:r>
          </a:p>
          <a:p>
            <a:r>
              <a:rPr lang="en-US" sz="2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   Spoken</a:t>
            </a:r>
            <a:endParaRPr lang="en-US" sz="2800" b="1" dirty="0"/>
          </a:p>
        </p:txBody>
      </p:sp>
      <p:sp>
        <p:nvSpPr>
          <p:cNvPr id="128" name="Rectangle 127"/>
          <p:cNvSpPr/>
          <p:nvPr/>
        </p:nvSpPr>
        <p:spPr>
          <a:xfrm>
            <a:off x="533400" y="5410200"/>
            <a:ext cx="2971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5.Culture </a:t>
            </a:r>
            <a:r>
              <a:rPr lang="en-US" sz="2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Followed </a:t>
            </a:r>
            <a:endParaRPr lang="en-US" sz="2800" b="1" dirty="0"/>
          </a:p>
        </p:txBody>
      </p:sp>
      <p:pic>
        <p:nvPicPr>
          <p:cNvPr id="26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371600"/>
            <a:ext cx="4538661" cy="545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5" name="Rectangle 264"/>
          <p:cNvSpPr/>
          <p:nvPr/>
        </p:nvSpPr>
        <p:spPr>
          <a:xfrm>
            <a:off x="4233861" y="3657600"/>
            <a:ext cx="7692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Gujarati</a:t>
            </a:r>
            <a:endParaRPr lang="en-US" sz="1400" dirty="0"/>
          </a:p>
        </p:txBody>
      </p:sp>
      <p:sp>
        <p:nvSpPr>
          <p:cNvPr id="266" name="Rectangle 265"/>
          <p:cNvSpPr/>
          <p:nvPr/>
        </p:nvSpPr>
        <p:spPr>
          <a:xfrm>
            <a:off x="5834061" y="3013044"/>
            <a:ext cx="5693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Hindi</a:t>
            </a:r>
            <a:endParaRPr lang="en-US" sz="1400" dirty="0"/>
          </a:p>
        </p:txBody>
      </p:sp>
      <p:sp>
        <p:nvSpPr>
          <p:cNvPr id="267" name="Rectangle 266"/>
          <p:cNvSpPr/>
          <p:nvPr/>
        </p:nvSpPr>
        <p:spPr>
          <a:xfrm>
            <a:off x="4767261" y="4841844"/>
            <a:ext cx="818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Kannada</a:t>
            </a:r>
            <a:endParaRPr lang="en-US" sz="1400" dirty="0"/>
          </a:p>
        </p:txBody>
      </p:sp>
      <p:sp>
        <p:nvSpPr>
          <p:cNvPr id="268" name="Rectangle 267"/>
          <p:cNvSpPr/>
          <p:nvPr/>
        </p:nvSpPr>
        <p:spPr>
          <a:xfrm>
            <a:off x="4995861" y="1717644"/>
            <a:ext cx="8149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Kashmiri</a:t>
            </a:r>
            <a:endParaRPr lang="en-US" sz="1400" dirty="0"/>
          </a:p>
        </p:txBody>
      </p:sp>
      <p:sp>
        <p:nvSpPr>
          <p:cNvPr id="269" name="Rectangle 268"/>
          <p:cNvSpPr/>
          <p:nvPr/>
        </p:nvSpPr>
        <p:spPr>
          <a:xfrm>
            <a:off x="6367461" y="3317844"/>
            <a:ext cx="7855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Konkani</a:t>
            </a:r>
            <a:endParaRPr lang="en-US" sz="1400" dirty="0"/>
          </a:p>
        </p:txBody>
      </p:sp>
      <p:sp>
        <p:nvSpPr>
          <p:cNvPr id="270" name="Rectangle 269"/>
          <p:cNvSpPr/>
          <p:nvPr/>
        </p:nvSpPr>
        <p:spPr>
          <a:xfrm>
            <a:off x="4691061" y="4384644"/>
            <a:ext cx="768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Maithili</a:t>
            </a:r>
            <a:endParaRPr lang="en-US" sz="1400" dirty="0"/>
          </a:p>
        </p:txBody>
      </p:sp>
      <p:sp>
        <p:nvSpPr>
          <p:cNvPr id="271" name="Rectangle 270"/>
          <p:cNvSpPr/>
          <p:nvPr/>
        </p:nvSpPr>
        <p:spPr>
          <a:xfrm>
            <a:off x="5453061" y="4460844"/>
            <a:ext cx="9865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Malayalam</a:t>
            </a:r>
            <a:endParaRPr lang="en-US" sz="1400" dirty="0"/>
          </a:p>
        </p:txBody>
      </p:sp>
      <p:sp>
        <p:nvSpPr>
          <p:cNvPr id="272" name="Rectangle 271"/>
          <p:cNvSpPr/>
          <p:nvPr/>
        </p:nvSpPr>
        <p:spPr>
          <a:xfrm>
            <a:off x="4767261" y="3241644"/>
            <a:ext cx="6543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Nepali</a:t>
            </a:r>
            <a:endParaRPr lang="en-US" sz="1400" dirty="0"/>
          </a:p>
        </p:txBody>
      </p:sp>
      <p:sp>
        <p:nvSpPr>
          <p:cNvPr id="273" name="Rectangle 272"/>
          <p:cNvSpPr/>
          <p:nvPr/>
        </p:nvSpPr>
        <p:spPr>
          <a:xfrm>
            <a:off x="4310061" y="3165444"/>
            <a:ext cx="5261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Odia</a:t>
            </a:r>
            <a:endParaRPr lang="en-US" sz="1400" dirty="0"/>
          </a:p>
        </p:txBody>
      </p:sp>
      <p:sp>
        <p:nvSpPr>
          <p:cNvPr id="274" name="Rectangle 273"/>
          <p:cNvSpPr/>
          <p:nvPr/>
        </p:nvSpPr>
        <p:spPr>
          <a:xfrm>
            <a:off x="5148262" y="2126445"/>
            <a:ext cx="8381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Punjabi</a:t>
            </a:r>
            <a:endParaRPr lang="en-US" sz="1200" dirty="0"/>
          </a:p>
        </p:txBody>
      </p:sp>
      <p:sp>
        <p:nvSpPr>
          <p:cNvPr id="275" name="Rectangle 274"/>
          <p:cNvSpPr/>
          <p:nvPr/>
        </p:nvSpPr>
        <p:spPr>
          <a:xfrm>
            <a:off x="5831108" y="4308444"/>
            <a:ext cx="7649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Sanskrit</a:t>
            </a:r>
            <a:endParaRPr lang="en-US" sz="1400" dirty="0"/>
          </a:p>
        </p:txBody>
      </p:sp>
      <p:sp>
        <p:nvSpPr>
          <p:cNvPr id="276" name="Rectangle 275"/>
          <p:cNvSpPr/>
          <p:nvPr/>
        </p:nvSpPr>
        <p:spPr>
          <a:xfrm>
            <a:off x="4310061" y="3502223"/>
            <a:ext cx="6745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Santali</a:t>
            </a:r>
            <a:endParaRPr lang="en-US" sz="1400" dirty="0"/>
          </a:p>
        </p:txBody>
      </p:sp>
      <p:sp>
        <p:nvSpPr>
          <p:cNvPr id="277" name="Rectangle 276"/>
          <p:cNvSpPr/>
          <p:nvPr/>
        </p:nvSpPr>
        <p:spPr>
          <a:xfrm>
            <a:off x="5300661" y="4991267"/>
            <a:ext cx="61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Tamil </a:t>
            </a:r>
            <a:endParaRPr lang="en-US" sz="1400" dirty="0"/>
          </a:p>
        </p:txBody>
      </p:sp>
      <p:sp>
        <p:nvSpPr>
          <p:cNvPr id="278" name="Rectangle 277"/>
          <p:cNvSpPr/>
          <p:nvPr/>
        </p:nvSpPr>
        <p:spPr>
          <a:xfrm>
            <a:off x="5300661" y="4689444"/>
            <a:ext cx="662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Telugu</a:t>
            </a:r>
            <a:endParaRPr lang="en-US" sz="1400" dirty="0"/>
          </a:p>
        </p:txBody>
      </p:sp>
      <p:sp>
        <p:nvSpPr>
          <p:cNvPr id="279" name="Rectangle 278"/>
          <p:cNvSpPr/>
          <p:nvPr/>
        </p:nvSpPr>
        <p:spPr>
          <a:xfrm>
            <a:off x="5224461" y="2784444"/>
            <a:ext cx="549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Urdu</a:t>
            </a:r>
            <a:endParaRPr lang="en-US" sz="1400" dirty="0"/>
          </a:p>
        </p:txBody>
      </p:sp>
      <p:sp>
        <p:nvSpPr>
          <p:cNvPr id="280" name="Rectangle 279"/>
          <p:cNvSpPr/>
          <p:nvPr/>
        </p:nvSpPr>
        <p:spPr>
          <a:xfrm>
            <a:off x="4767261" y="2632044"/>
            <a:ext cx="7649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Sanskrit</a:t>
            </a:r>
            <a:endParaRPr lang="en-US" sz="1400" dirty="0"/>
          </a:p>
        </p:txBody>
      </p:sp>
      <p:sp>
        <p:nvSpPr>
          <p:cNvPr id="281" name="Rectangle 280"/>
          <p:cNvSpPr/>
          <p:nvPr/>
        </p:nvSpPr>
        <p:spPr>
          <a:xfrm>
            <a:off x="5376861" y="4308444"/>
            <a:ext cx="61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Tamil </a:t>
            </a:r>
            <a:endParaRPr lang="en-US" sz="1400" dirty="0"/>
          </a:p>
        </p:txBody>
      </p:sp>
      <p:sp>
        <p:nvSpPr>
          <p:cNvPr id="282" name="Rectangle 281"/>
          <p:cNvSpPr/>
          <p:nvPr/>
        </p:nvSpPr>
        <p:spPr>
          <a:xfrm>
            <a:off x="5072061" y="2327244"/>
            <a:ext cx="6745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Santali</a:t>
            </a:r>
            <a:endParaRPr lang="en-US" sz="1400" dirty="0"/>
          </a:p>
        </p:txBody>
      </p:sp>
      <p:sp>
        <p:nvSpPr>
          <p:cNvPr id="283" name="Rectangle 282"/>
          <p:cNvSpPr/>
          <p:nvPr/>
        </p:nvSpPr>
        <p:spPr>
          <a:xfrm>
            <a:off x="4843461" y="5070444"/>
            <a:ext cx="6543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Nepali</a:t>
            </a:r>
            <a:endParaRPr lang="en-US" sz="1400" dirty="0"/>
          </a:p>
        </p:txBody>
      </p:sp>
      <p:sp>
        <p:nvSpPr>
          <p:cNvPr id="284" name="Rectangle 283"/>
          <p:cNvSpPr/>
          <p:nvPr/>
        </p:nvSpPr>
        <p:spPr>
          <a:xfrm>
            <a:off x="6443661" y="3546444"/>
            <a:ext cx="7183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Bengali</a:t>
            </a:r>
            <a:endParaRPr lang="en-US" sz="1400" dirty="0"/>
          </a:p>
        </p:txBody>
      </p:sp>
      <p:sp>
        <p:nvSpPr>
          <p:cNvPr id="285" name="Rectangle 284"/>
          <p:cNvSpPr/>
          <p:nvPr/>
        </p:nvSpPr>
        <p:spPr>
          <a:xfrm>
            <a:off x="6062661" y="4156044"/>
            <a:ext cx="5693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Hindi</a:t>
            </a:r>
            <a:endParaRPr lang="en-US" sz="1400" dirty="0"/>
          </a:p>
        </p:txBody>
      </p:sp>
      <p:sp>
        <p:nvSpPr>
          <p:cNvPr id="286" name="Rectangle 285"/>
          <p:cNvSpPr/>
          <p:nvPr/>
        </p:nvSpPr>
        <p:spPr>
          <a:xfrm>
            <a:off x="5224461" y="3013044"/>
            <a:ext cx="5693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Hindi</a:t>
            </a:r>
            <a:endParaRPr lang="en-US" sz="1400" dirty="0"/>
          </a:p>
        </p:txBody>
      </p:sp>
      <p:sp>
        <p:nvSpPr>
          <p:cNvPr id="287" name="Rectangle 286"/>
          <p:cNvSpPr/>
          <p:nvPr/>
        </p:nvSpPr>
        <p:spPr>
          <a:xfrm>
            <a:off x="6138861" y="3165444"/>
            <a:ext cx="6543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Nepali</a:t>
            </a:r>
            <a:endParaRPr lang="en-US" sz="1400" dirty="0"/>
          </a:p>
        </p:txBody>
      </p:sp>
      <p:sp>
        <p:nvSpPr>
          <p:cNvPr id="288" name="Rectangle 287"/>
          <p:cNvSpPr/>
          <p:nvPr/>
        </p:nvSpPr>
        <p:spPr>
          <a:xfrm>
            <a:off x="5488465" y="2479644"/>
            <a:ext cx="574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/>
              <a:t>Bodo</a:t>
            </a:r>
            <a:endParaRPr lang="en-US" sz="1400" dirty="0"/>
          </a:p>
        </p:txBody>
      </p:sp>
      <p:sp>
        <p:nvSpPr>
          <p:cNvPr id="289" name="Rectangle 288"/>
          <p:cNvSpPr/>
          <p:nvPr/>
        </p:nvSpPr>
        <p:spPr>
          <a:xfrm>
            <a:off x="4919661" y="5222844"/>
            <a:ext cx="633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Sindhi</a:t>
            </a:r>
            <a:endParaRPr lang="en-US" sz="1400" dirty="0"/>
          </a:p>
        </p:txBody>
      </p:sp>
      <p:sp>
        <p:nvSpPr>
          <p:cNvPr id="290" name="Rectangle 289"/>
          <p:cNvSpPr/>
          <p:nvPr/>
        </p:nvSpPr>
        <p:spPr>
          <a:xfrm>
            <a:off x="5453061" y="3772067"/>
            <a:ext cx="7692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Gujarati</a:t>
            </a:r>
            <a:endParaRPr lang="en-US" sz="1400" dirty="0"/>
          </a:p>
        </p:txBody>
      </p:sp>
      <p:sp>
        <p:nvSpPr>
          <p:cNvPr id="291" name="Rectangle 290"/>
          <p:cNvSpPr/>
          <p:nvPr/>
        </p:nvSpPr>
        <p:spPr>
          <a:xfrm>
            <a:off x="5757861" y="3394044"/>
            <a:ext cx="5693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Hindi</a:t>
            </a:r>
            <a:endParaRPr lang="en-US" sz="1400" dirty="0"/>
          </a:p>
        </p:txBody>
      </p:sp>
      <p:sp>
        <p:nvSpPr>
          <p:cNvPr id="292" name="Rectangle 291"/>
          <p:cNvSpPr/>
          <p:nvPr/>
        </p:nvSpPr>
        <p:spPr>
          <a:xfrm>
            <a:off x="4995861" y="1489044"/>
            <a:ext cx="549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Urdu</a:t>
            </a:r>
            <a:endParaRPr lang="en-US" sz="1400" dirty="0"/>
          </a:p>
        </p:txBody>
      </p:sp>
      <p:sp>
        <p:nvSpPr>
          <p:cNvPr id="293" name="Rectangle 292"/>
          <p:cNvSpPr/>
          <p:nvPr/>
        </p:nvSpPr>
        <p:spPr>
          <a:xfrm>
            <a:off x="4683811" y="4156044"/>
            <a:ext cx="7692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Gujarati</a:t>
            </a:r>
            <a:endParaRPr lang="en-US" sz="1400" dirty="0"/>
          </a:p>
        </p:txBody>
      </p:sp>
      <p:sp>
        <p:nvSpPr>
          <p:cNvPr id="294" name="Rectangle 293"/>
          <p:cNvSpPr/>
          <p:nvPr/>
        </p:nvSpPr>
        <p:spPr>
          <a:xfrm>
            <a:off x="5681661" y="4000667"/>
            <a:ext cx="5261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Odia</a:t>
            </a:r>
            <a:endParaRPr lang="en-US" sz="1400" dirty="0"/>
          </a:p>
        </p:txBody>
      </p:sp>
      <p:sp>
        <p:nvSpPr>
          <p:cNvPr id="295" name="Rectangle 294"/>
          <p:cNvSpPr/>
          <p:nvPr/>
        </p:nvSpPr>
        <p:spPr>
          <a:xfrm>
            <a:off x="4691061" y="4613244"/>
            <a:ext cx="5693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Hindi</a:t>
            </a:r>
            <a:endParaRPr lang="en-US" sz="1400" dirty="0"/>
          </a:p>
        </p:txBody>
      </p:sp>
      <p:sp>
        <p:nvSpPr>
          <p:cNvPr id="296" name="Rectangle 295"/>
          <p:cNvSpPr/>
          <p:nvPr/>
        </p:nvSpPr>
        <p:spPr>
          <a:xfrm>
            <a:off x="5859424" y="3543467"/>
            <a:ext cx="6604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Meitei</a:t>
            </a:r>
            <a:endParaRPr lang="en-US" sz="1400" dirty="0"/>
          </a:p>
        </p:txBody>
      </p:sp>
      <p:sp>
        <p:nvSpPr>
          <p:cNvPr id="297" name="Rectangle 296"/>
          <p:cNvSpPr/>
          <p:nvPr/>
        </p:nvSpPr>
        <p:spPr>
          <a:xfrm>
            <a:off x="6443661" y="3927444"/>
            <a:ext cx="5261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Odia</a:t>
            </a:r>
            <a:endParaRPr lang="en-US" sz="1400" dirty="0"/>
          </a:p>
        </p:txBody>
      </p:sp>
      <p:sp>
        <p:nvSpPr>
          <p:cNvPr id="298" name="Rectangle 297"/>
          <p:cNvSpPr/>
          <p:nvPr/>
        </p:nvSpPr>
        <p:spPr>
          <a:xfrm rot="20862365">
            <a:off x="7739061" y="2784444"/>
            <a:ext cx="574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/>
              <a:t>Bodo</a:t>
            </a:r>
            <a:endParaRPr lang="en-US" sz="1400" dirty="0"/>
          </a:p>
        </p:txBody>
      </p:sp>
      <p:sp>
        <p:nvSpPr>
          <p:cNvPr id="299" name="Rectangle 298"/>
          <p:cNvSpPr/>
          <p:nvPr/>
        </p:nvSpPr>
        <p:spPr>
          <a:xfrm>
            <a:off x="7646943" y="3241644"/>
            <a:ext cx="549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Urdu</a:t>
            </a:r>
            <a:endParaRPr lang="en-US" sz="1400" dirty="0"/>
          </a:p>
        </p:txBody>
      </p:sp>
      <p:sp>
        <p:nvSpPr>
          <p:cNvPr id="300" name="Rectangle 299"/>
          <p:cNvSpPr/>
          <p:nvPr/>
        </p:nvSpPr>
        <p:spPr>
          <a:xfrm>
            <a:off x="4988611" y="5680044"/>
            <a:ext cx="7692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Gujarati</a:t>
            </a:r>
            <a:endParaRPr lang="en-US" sz="1400" dirty="0"/>
          </a:p>
        </p:txBody>
      </p:sp>
      <p:sp>
        <p:nvSpPr>
          <p:cNvPr id="301" name="Rectangle 300"/>
          <p:cNvSpPr/>
          <p:nvPr/>
        </p:nvSpPr>
        <p:spPr>
          <a:xfrm rot="16661474">
            <a:off x="5225847" y="5284416"/>
            <a:ext cx="7008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/>
              <a:t>Dogri</a:t>
            </a:r>
            <a:endParaRPr lang="en-US" sz="1400" dirty="0"/>
          </a:p>
        </p:txBody>
      </p:sp>
      <p:sp>
        <p:nvSpPr>
          <p:cNvPr id="302" name="Rectangle 301"/>
          <p:cNvSpPr/>
          <p:nvPr/>
        </p:nvSpPr>
        <p:spPr>
          <a:xfrm>
            <a:off x="5072061" y="5908644"/>
            <a:ext cx="633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Sindhi</a:t>
            </a:r>
            <a:endParaRPr lang="en-US" sz="1400" dirty="0"/>
          </a:p>
        </p:txBody>
      </p:sp>
      <p:sp>
        <p:nvSpPr>
          <p:cNvPr id="303" name="Rectangle 302"/>
          <p:cNvSpPr/>
          <p:nvPr/>
        </p:nvSpPr>
        <p:spPr>
          <a:xfrm rot="20057485">
            <a:off x="7565555" y="3039642"/>
            <a:ext cx="909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Assamese</a:t>
            </a:r>
            <a:endParaRPr lang="en-US" sz="1400" dirty="0"/>
          </a:p>
        </p:txBody>
      </p:sp>
      <p:sp>
        <p:nvSpPr>
          <p:cNvPr id="304" name="Rectangle 303"/>
          <p:cNvSpPr/>
          <p:nvPr/>
        </p:nvSpPr>
        <p:spPr>
          <a:xfrm>
            <a:off x="4800600" y="3467267"/>
            <a:ext cx="7183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Bengali</a:t>
            </a:r>
            <a:endParaRPr lang="en-US" sz="1400" dirty="0"/>
          </a:p>
        </p:txBody>
      </p:sp>
      <p:sp>
        <p:nvSpPr>
          <p:cNvPr id="305" name="Rectangle 304"/>
          <p:cNvSpPr/>
          <p:nvPr/>
        </p:nvSpPr>
        <p:spPr>
          <a:xfrm>
            <a:off x="5029200" y="1867067"/>
            <a:ext cx="574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/>
              <a:t>Bodo</a:t>
            </a:r>
            <a:endParaRPr lang="en-US" sz="1400" dirty="0"/>
          </a:p>
        </p:txBody>
      </p:sp>
      <p:sp>
        <p:nvSpPr>
          <p:cNvPr id="306" name="Rectangle 305"/>
          <p:cNvSpPr/>
          <p:nvPr/>
        </p:nvSpPr>
        <p:spPr>
          <a:xfrm>
            <a:off x="5453061" y="3241644"/>
            <a:ext cx="7008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/>
              <a:t>Dogri</a:t>
            </a:r>
            <a:endParaRPr lang="en-US" sz="1400" dirty="0"/>
          </a:p>
        </p:txBody>
      </p:sp>
      <p:sp>
        <p:nvSpPr>
          <p:cNvPr id="307" name="Rectangle 306"/>
          <p:cNvSpPr/>
          <p:nvPr/>
        </p:nvSpPr>
        <p:spPr>
          <a:xfrm>
            <a:off x="5029200" y="3997690"/>
            <a:ext cx="7660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Marathi</a:t>
            </a:r>
            <a:endParaRPr lang="en-US" sz="1400" dirty="0"/>
          </a:p>
        </p:txBody>
      </p:sp>
      <p:sp>
        <p:nvSpPr>
          <p:cNvPr id="308" name="Rectangle 307"/>
          <p:cNvSpPr/>
          <p:nvPr/>
        </p:nvSpPr>
        <p:spPr>
          <a:xfrm>
            <a:off x="4495800" y="3010067"/>
            <a:ext cx="6604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Meitei</a:t>
            </a:r>
            <a:endParaRPr lang="en-US" sz="1400" dirty="0"/>
          </a:p>
        </p:txBody>
      </p:sp>
      <p:sp>
        <p:nvSpPr>
          <p:cNvPr id="309" name="Rectangle 308"/>
          <p:cNvSpPr/>
          <p:nvPr/>
        </p:nvSpPr>
        <p:spPr>
          <a:xfrm>
            <a:off x="4679107" y="2784444"/>
            <a:ext cx="633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Sindhi</a:t>
            </a:r>
            <a:endParaRPr lang="en-US" sz="1400" dirty="0"/>
          </a:p>
        </p:txBody>
      </p:sp>
      <p:sp>
        <p:nvSpPr>
          <p:cNvPr id="310" name="Rectangle 309"/>
          <p:cNvSpPr/>
          <p:nvPr/>
        </p:nvSpPr>
        <p:spPr>
          <a:xfrm>
            <a:off x="5029200" y="5448467"/>
            <a:ext cx="549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Urdu</a:t>
            </a:r>
            <a:endParaRPr lang="en-US" sz="1400" dirty="0"/>
          </a:p>
        </p:txBody>
      </p:sp>
      <p:sp>
        <p:nvSpPr>
          <p:cNvPr id="311" name="Rectangle 310"/>
          <p:cNvSpPr/>
          <p:nvPr/>
        </p:nvSpPr>
        <p:spPr>
          <a:xfrm>
            <a:off x="5384155" y="3543467"/>
            <a:ext cx="5261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Odia</a:t>
            </a:r>
            <a:endParaRPr lang="en-US" sz="1400" dirty="0"/>
          </a:p>
        </p:txBody>
      </p:sp>
      <p:sp>
        <p:nvSpPr>
          <p:cNvPr id="312" name="Rectangle 311"/>
          <p:cNvSpPr/>
          <p:nvPr/>
        </p:nvSpPr>
        <p:spPr>
          <a:xfrm>
            <a:off x="6248400" y="3772067"/>
            <a:ext cx="7649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Sanskrit</a:t>
            </a:r>
            <a:endParaRPr lang="en-US" sz="1400" dirty="0"/>
          </a:p>
        </p:txBody>
      </p:sp>
      <p:sp>
        <p:nvSpPr>
          <p:cNvPr id="313" name="Rectangle 312"/>
          <p:cNvSpPr/>
          <p:nvPr/>
        </p:nvSpPr>
        <p:spPr>
          <a:xfrm>
            <a:off x="4646351" y="3886200"/>
            <a:ext cx="61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Tamil </a:t>
            </a:r>
            <a:endParaRPr lang="en-US" sz="1400" dirty="0"/>
          </a:p>
        </p:txBody>
      </p:sp>
      <p:sp>
        <p:nvSpPr>
          <p:cNvPr id="314" name="Rectangle 313"/>
          <p:cNvSpPr/>
          <p:nvPr/>
        </p:nvSpPr>
        <p:spPr>
          <a:xfrm>
            <a:off x="4876800" y="3657600"/>
            <a:ext cx="574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/>
              <a:t>Bodo</a:t>
            </a:r>
            <a:endParaRPr lang="en-US" sz="1400" dirty="0"/>
          </a:p>
        </p:txBody>
      </p:sp>
      <p:cxnSp>
        <p:nvCxnSpPr>
          <p:cNvPr id="316" name="Straight Connector 315"/>
          <p:cNvCxnSpPr/>
          <p:nvPr/>
        </p:nvCxnSpPr>
        <p:spPr>
          <a:xfrm rot="5400000">
            <a:off x="1219994" y="3885406"/>
            <a:ext cx="5029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9441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0" dur="2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6"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5" dur="2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8" dur="2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1" dur="2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4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7" dur="2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0" dur="2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79" grpId="0" animBg="1"/>
      <p:bldP spid="128" grpId="0" animBg="1"/>
      <p:bldP spid="265" grpId="0"/>
      <p:bldP spid="266" grpId="0"/>
      <p:bldP spid="267" grpId="0"/>
      <p:bldP spid="268" grpId="0"/>
      <p:bldP spid="269" grpId="0"/>
      <p:bldP spid="270" grpId="0"/>
      <p:bldP spid="271" grpId="0"/>
      <p:bldP spid="272" grpId="0"/>
      <p:bldP spid="273" grpId="0"/>
      <p:bldP spid="274" grpId="0"/>
      <p:bldP spid="275" grpId="0"/>
      <p:bldP spid="276" grpId="0"/>
      <p:bldP spid="277" grpId="0"/>
      <p:bldP spid="278" grpId="0"/>
      <p:bldP spid="279" grpId="0"/>
      <p:bldP spid="280" grpId="0"/>
      <p:bldP spid="281" grpId="0"/>
      <p:bldP spid="282" grpId="0"/>
      <p:bldP spid="283" grpId="0"/>
      <p:bldP spid="284" grpId="0"/>
      <p:bldP spid="285" grpId="0"/>
      <p:bldP spid="286" grpId="0"/>
      <p:bldP spid="287" grpId="0"/>
      <p:bldP spid="288" grpId="0"/>
      <p:bldP spid="289" grpId="0"/>
      <p:bldP spid="290" grpId="0"/>
      <p:bldP spid="291" grpId="0"/>
      <p:bldP spid="292" grpId="0"/>
      <p:bldP spid="293" grpId="0"/>
      <p:bldP spid="294" grpId="0"/>
      <p:bldP spid="295" grpId="0"/>
      <p:bldP spid="296" grpId="0"/>
      <p:bldP spid="297" grpId="0"/>
      <p:bldP spid="298" grpId="0"/>
      <p:bldP spid="299" grpId="0"/>
      <p:bldP spid="300" grpId="0"/>
      <p:bldP spid="301" grpId="0"/>
      <p:bldP spid="302" grpId="0"/>
      <p:bldP spid="303" grpId="0"/>
      <p:bldP spid="304" grpId="0"/>
      <p:bldP spid="305" grpId="0"/>
      <p:bldP spid="306" grpId="0"/>
      <p:bldP spid="307" grpId="0"/>
      <p:bldP spid="308" grpId="0"/>
      <p:bldP spid="309" grpId="0"/>
      <p:bldP spid="310" grpId="0"/>
      <p:bldP spid="311" grpId="0"/>
      <p:bldP spid="312" grpId="0"/>
      <p:bldP spid="313" grpId="0"/>
      <p:bldP spid="3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52400" y="4526340"/>
            <a:ext cx="4114800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82</a:t>
            </a:r>
            <a:r>
              <a:rPr kumimoji="0" lang="en-US" sz="2400" b="1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0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30’ 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- Indian standard meridian.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Local time at this longitude is the 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Indian Standard Time. </a:t>
            </a: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082" name="Picture 10" descr="E:\SAIRAM VIDYA VAHINI\MS_Locational Setting of India and her neighbours\IND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990600"/>
            <a:ext cx="4114800" cy="54318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cxnSp>
        <p:nvCxnSpPr>
          <p:cNvPr id="104" name="Straight Connector 103"/>
          <p:cNvCxnSpPr/>
          <p:nvPr/>
        </p:nvCxnSpPr>
        <p:spPr>
          <a:xfrm rot="16200000" flipH="1">
            <a:off x="3799156" y="3668443"/>
            <a:ext cx="5431886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6476999" y="32004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553200" y="1143000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ea typeface="Calibri" pitchFamily="34" charset="0"/>
                <a:cs typeface="Arial" pitchFamily="34" charset="0"/>
              </a:rPr>
              <a:t>82</a:t>
            </a:r>
            <a:r>
              <a:rPr lang="en-US" sz="2400" b="1" i="1" baseline="30000" dirty="0" smtClean="0">
                <a:ea typeface="Calibri" pitchFamily="34" charset="0"/>
                <a:cs typeface="Arial" pitchFamily="34" charset="0"/>
              </a:rPr>
              <a:t>0</a:t>
            </a:r>
            <a:r>
              <a:rPr lang="en-US" sz="2400" b="1" i="1" dirty="0" smtClean="0">
                <a:ea typeface="Calibri" pitchFamily="34" charset="0"/>
                <a:cs typeface="Arial" pitchFamily="34" charset="0"/>
              </a:rPr>
              <a:t> 30’ E</a:t>
            </a:r>
            <a:r>
              <a:rPr lang="en-US" sz="2400" dirty="0" smtClean="0">
                <a:ea typeface="Calibri" pitchFamily="34" charset="0"/>
                <a:cs typeface="Arial" pitchFamily="34" charset="0"/>
              </a:rPr>
              <a:t> </a:t>
            </a:r>
            <a:endParaRPr lang="en-US" sz="2400" dirty="0"/>
          </a:p>
        </p:txBody>
      </p:sp>
      <p:sp>
        <p:nvSpPr>
          <p:cNvPr id="108" name="Rectangle 107"/>
          <p:cNvSpPr/>
          <p:nvPr/>
        </p:nvSpPr>
        <p:spPr>
          <a:xfrm>
            <a:off x="152400" y="990600"/>
            <a:ext cx="41148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ea typeface="Calibri" pitchFamily="34" charset="0"/>
                <a:cs typeface="Arial" pitchFamily="34" charset="0"/>
              </a:rPr>
              <a:t>The longitudinal extent of 29</a:t>
            </a:r>
            <a:r>
              <a:rPr lang="en-US" sz="2400" baseline="30000" dirty="0" smtClean="0">
                <a:ea typeface="Calibri" pitchFamily="34" charset="0"/>
                <a:cs typeface="Arial" pitchFamily="34" charset="0"/>
              </a:rPr>
              <a:t>0</a:t>
            </a:r>
            <a:r>
              <a:rPr lang="en-US" sz="2400" dirty="0" smtClean="0">
                <a:ea typeface="Calibri" pitchFamily="34" charset="0"/>
                <a:cs typeface="Arial" pitchFamily="34" charset="0"/>
              </a:rPr>
              <a:t> degree difference - time difference of 2 hrs between the easternmost and westernmost part of India.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152400" y="2971800"/>
            <a:ext cx="41148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ea typeface="Calibri" pitchFamily="34" charset="0"/>
                <a:cs typeface="Arial" pitchFamily="34" charset="0"/>
              </a:rPr>
              <a:t>A</a:t>
            </a:r>
            <a:r>
              <a:rPr lang="en-US" sz="2400" dirty="0" smtClean="0">
                <a:ea typeface="Calibri" pitchFamily="34" charset="0"/>
                <a:cs typeface="Arial" pitchFamily="34" charset="0"/>
              </a:rPr>
              <a:t> standard meridian Chosen - uniform time followed throughout India</a:t>
            </a:r>
            <a:endParaRPr lang="en-US" sz="2400" dirty="0"/>
          </a:p>
        </p:txBody>
      </p:sp>
      <p:sp>
        <p:nvSpPr>
          <p:cNvPr id="110" name="Rectangle 109"/>
          <p:cNvSpPr/>
          <p:nvPr/>
        </p:nvSpPr>
        <p:spPr>
          <a:xfrm>
            <a:off x="2467567" y="0"/>
            <a:ext cx="4390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u="sng" dirty="0" smtClean="0">
                <a:ea typeface="Calibri" pitchFamily="34" charset="0"/>
                <a:cs typeface="Arial" pitchFamily="34" charset="0"/>
              </a:rPr>
              <a:t>Indian Standard Time </a:t>
            </a:r>
            <a:endParaRPr lang="en-US" sz="36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nimBg="1"/>
      <p:bldP spid="105" grpId="0" animBg="1"/>
      <p:bldP spid="107" grpId="0"/>
      <p:bldP spid="108" grpId="0" animBg="1"/>
      <p:bldP spid="1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 smtClean="0"/>
              <a:t>India’s Neighbour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13716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ea typeface="Calibri" pitchFamily="34" charset="0"/>
                <a:cs typeface="Arial" pitchFamily="34" charset="0"/>
              </a:rPr>
              <a:t>The countries which are neighbours of India are:</a:t>
            </a:r>
            <a:endParaRPr lang="en-US" sz="2800" b="1" dirty="0" smtClean="0"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2362200"/>
            <a:ext cx="19050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ea typeface="Calibri" pitchFamily="34" charset="0"/>
                <a:cs typeface="Arial" pitchFamily="34" charset="0"/>
              </a:rPr>
              <a:t>1.Pakistan</a:t>
            </a:r>
            <a:endParaRPr lang="en-US" sz="2400" b="1" dirty="0" smtClean="0"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2895600"/>
            <a:ext cx="1905000" cy="830997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ea typeface="Calibri" pitchFamily="34" charset="0"/>
                <a:cs typeface="Arial" pitchFamily="34" charset="0"/>
              </a:rPr>
              <a:t>2.China</a:t>
            </a:r>
            <a:endParaRPr lang="en-US" sz="2400" b="1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ea typeface="Calibri" pitchFamily="34" charset="0"/>
                <a:cs typeface="Arial" pitchFamily="34" charset="0"/>
              </a:rPr>
              <a:t>3.Tibet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1143000" y="3810000"/>
            <a:ext cx="1889760" cy="46166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ea typeface="Calibri" pitchFamily="34" charset="0"/>
                <a:cs typeface="Arial" pitchFamily="34" charset="0"/>
              </a:rPr>
              <a:t>4.Myanmar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1152929" y="4343400"/>
            <a:ext cx="189507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ea typeface="Calibri" pitchFamily="34" charset="0"/>
                <a:cs typeface="Arial" pitchFamily="34" charset="0"/>
              </a:rPr>
              <a:t>5.Bangladesh</a:t>
            </a:r>
            <a:endParaRPr lang="en-US" sz="2400" b="1" dirty="0"/>
          </a:p>
        </p:txBody>
      </p:sp>
      <p:sp>
        <p:nvSpPr>
          <p:cNvPr id="19" name="Rectangle 18"/>
          <p:cNvSpPr/>
          <p:nvPr/>
        </p:nvSpPr>
        <p:spPr>
          <a:xfrm>
            <a:off x="1143000" y="4876800"/>
            <a:ext cx="1905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ea typeface="Calibri" pitchFamily="34" charset="0"/>
                <a:cs typeface="Arial" pitchFamily="34" charset="0"/>
              </a:rPr>
              <a:t>6.Nepal</a:t>
            </a:r>
            <a:endParaRPr lang="en-US" sz="2400" b="1" dirty="0"/>
          </a:p>
        </p:txBody>
      </p:sp>
      <p:sp>
        <p:nvSpPr>
          <p:cNvPr id="20" name="Rectangle 19"/>
          <p:cNvSpPr/>
          <p:nvPr/>
        </p:nvSpPr>
        <p:spPr>
          <a:xfrm>
            <a:off x="1143000" y="5410200"/>
            <a:ext cx="1905000" cy="461665"/>
          </a:xfrm>
          <a:prstGeom prst="rect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ea typeface="Calibri" pitchFamily="34" charset="0"/>
                <a:cs typeface="Arial" pitchFamily="34" charset="0"/>
              </a:rPr>
              <a:t>7.Bhutan</a:t>
            </a:r>
            <a:endParaRPr lang="en-US" sz="2400" b="1" dirty="0"/>
          </a:p>
        </p:txBody>
      </p:sp>
      <p:sp>
        <p:nvSpPr>
          <p:cNvPr id="22" name="Rectangle 21"/>
          <p:cNvSpPr/>
          <p:nvPr/>
        </p:nvSpPr>
        <p:spPr>
          <a:xfrm>
            <a:off x="1143000" y="5939135"/>
            <a:ext cx="19050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ea typeface="Calibri" pitchFamily="34" charset="0"/>
                <a:cs typeface="Arial" pitchFamily="34" charset="0"/>
              </a:rPr>
              <a:t>8.Srilanka</a:t>
            </a:r>
            <a:endParaRPr lang="en-US" sz="2400" b="1" dirty="0"/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7373" y="1600200"/>
            <a:ext cx="4028427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Straight Connector 22"/>
          <p:cNvCxnSpPr/>
          <p:nvPr/>
        </p:nvCxnSpPr>
        <p:spPr>
          <a:xfrm rot="5400000">
            <a:off x="1447800" y="3810000"/>
            <a:ext cx="5181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  <p:bldP spid="16" grpId="0" animBg="1"/>
      <p:bldP spid="19" grpId="0" animBg="1"/>
      <p:bldP spid="20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 smtClean="0"/>
              <a:t>MM Index</a:t>
            </a:r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19898495"/>
              </p:ext>
            </p:extLst>
          </p:nvPr>
        </p:nvGraphicFramePr>
        <p:xfrm>
          <a:off x="457200" y="1397001"/>
          <a:ext cx="8229600" cy="4499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295400"/>
                <a:gridCol w="6019800"/>
              </a:tblGrid>
              <a:tr h="6386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Slide#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Thumbnail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Source and Attribution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570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800" dirty="0" smtClean="0">
                          <a:solidFill>
                            <a:schemeClr val="tx1"/>
                          </a:solidFill>
                        </a:rPr>
                        <a:t>https://pixabay.com/vectors/world-map-robinson-projection-globe-42641/</a:t>
                      </a:r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None/>
                      </a:pPr>
                      <a:r>
                        <a:rPr lang="en-US" sz="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OC_piyalidas1485@gmail.com</a:t>
                      </a:r>
                      <a:endParaRPr lang="en-US" sz="8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800" dirty="0" smtClean="0">
                          <a:solidFill>
                            <a:schemeClr val="tx1"/>
                          </a:solidFill>
                        </a:rPr>
                        <a:t>https://pixabay.com/illustrations/map-india-country-geography-5505725/</a:t>
                      </a:r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dirty="0" smtClean="0">
                          <a:solidFill>
                            <a:schemeClr val="tx1"/>
                          </a:solidFill>
                        </a:rPr>
                        <a:t>https://pixabay.com/photos/carrots-vegetable-food-fresh-1082251/</a:t>
                      </a:r>
                    </a:p>
                    <a:p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800" dirty="0" smtClean="0">
                          <a:solidFill>
                            <a:schemeClr val="tx1"/>
                          </a:solidFill>
                        </a:rPr>
                        <a:t>https://pixabay.com/illustrations/crowd-men-women-casserole-2152653/</a:t>
                      </a:r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800" dirty="0" smtClean="0">
                          <a:solidFill>
                            <a:schemeClr val="tx1"/>
                          </a:solidFill>
                        </a:rPr>
                        <a:t>https://pixabay.com/photos/flower-sunflower-karnataka-india-204161/</a:t>
                      </a:r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800" dirty="0" smtClean="0">
                          <a:solidFill>
                            <a:schemeClr val="tx1"/>
                          </a:solidFill>
                        </a:rPr>
                        <a:t>https://pixabay.com/photos/bach-creek-stream-brook-meadow-5598321/</a:t>
                      </a:r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800" dirty="0" smtClean="0">
                          <a:solidFill>
                            <a:schemeClr val="tx1"/>
                          </a:solidFill>
                        </a:rPr>
                        <a:t>https://pixabay.com/photos/pond-banks-vegetation-tree-3790066/</a:t>
                      </a:r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800" dirty="0" smtClean="0">
                          <a:solidFill>
                            <a:schemeClr val="tx1"/>
                          </a:solidFill>
                        </a:rPr>
                        <a:t>https://pixabay.com/photos/pumpkin-kabocha-squash-autumn-3806393/</a:t>
                      </a:r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8629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800" dirty="0" smtClean="0">
                          <a:solidFill>
                            <a:schemeClr val="tx1"/>
                          </a:solidFill>
                        </a:rPr>
                        <a:t>https://pixabay.com/photos/vegetables-carrot-food-healthy-1085063/</a:t>
                      </a:r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Picture 2" descr="World Map, Robinson Projection, Globe, Latitu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057400"/>
            <a:ext cx="444837" cy="228442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426698"/>
            <a:ext cx="285750" cy="39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" name="Picture 1" descr="E:\SAIRAM VIDYA VAHINI\MS_Locational Setting of India and her neighbours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200400"/>
            <a:ext cx="395288" cy="229280"/>
          </a:xfrm>
          <a:prstGeom prst="rect">
            <a:avLst/>
          </a:prstGeom>
          <a:noFill/>
        </p:spPr>
      </p:pic>
      <p:pic>
        <p:nvPicPr>
          <p:cNvPr id="8" name="Picture 2" descr="Map, India, Country, Geography, Loc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895600"/>
            <a:ext cx="234741" cy="228600"/>
          </a:xfrm>
          <a:prstGeom prst="rect">
            <a:avLst/>
          </a:prstGeom>
          <a:noFill/>
        </p:spPr>
      </p:pic>
      <p:sp>
        <p:nvSpPr>
          <p:cNvPr id="1027" name="AutoShape 3" descr="E:\SAIRAM VIDYA VAHINI\MS_Locational Setting of India and her neighbours\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AutoShape 5" descr="E:\SAIRAM VIDYA VAHINI\MS_Locational Setting of India and her neighbours\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AutoShape 7" descr="E:\SAIRAM VIDYA VAHINI\MS_Locational Setting of India and her neighbours\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3581400"/>
            <a:ext cx="304746" cy="19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 descr="E:\SAIRAM VIDYA VAHINI\MS_Locational Setting of India and her neighbours\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3886200"/>
            <a:ext cx="330200" cy="247650"/>
          </a:xfrm>
          <a:prstGeom prst="rect">
            <a:avLst/>
          </a:prstGeom>
          <a:noFill/>
        </p:spPr>
      </p:pic>
      <p:pic>
        <p:nvPicPr>
          <p:cNvPr id="1034" name="Picture 10" descr="E:\SAIRAM VIDYA VAHINI\MS_Locational Setting of India and her neighbours\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0" y="4267200"/>
            <a:ext cx="321380" cy="214311"/>
          </a:xfrm>
          <a:prstGeom prst="rect">
            <a:avLst/>
          </a:prstGeom>
          <a:noFill/>
        </p:spPr>
      </p:pic>
      <p:pic>
        <p:nvPicPr>
          <p:cNvPr id="1035" name="Picture 11" descr="E:\SAIRAM VIDYA VAHINI\MS_Locational Setting of India and her neighbours\1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28800" y="4586288"/>
            <a:ext cx="321381" cy="214312"/>
          </a:xfrm>
          <a:prstGeom prst="rect">
            <a:avLst/>
          </a:prstGeom>
          <a:noFill/>
        </p:spPr>
      </p:pic>
      <p:pic>
        <p:nvPicPr>
          <p:cNvPr id="1036" name="Picture 12" descr="E:\SAIRAM VIDYA VAHINI\MS_Locational Setting of India and her neighbours\1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2600" y="4953000"/>
            <a:ext cx="369517" cy="231775"/>
          </a:xfrm>
          <a:prstGeom prst="rect">
            <a:avLst/>
          </a:prstGeom>
          <a:noFill/>
        </p:spPr>
      </p:pic>
      <p:sp>
        <p:nvSpPr>
          <p:cNvPr id="1038" name="AutoShape 14" descr="E:\SAIRAM VIDYA VAHINI\MS_Locational Setting of India and her neighbours\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76400" y="5334000"/>
            <a:ext cx="41818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756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 smtClean="0"/>
              <a:t>MM Index</a:t>
            </a:r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19898495"/>
              </p:ext>
            </p:extLst>
          </p:nvPr>
        </p:nvGraphicFramePr>
        <p:xfrm>
          <a:off x="457200" y="1397001"/>
          <a:ext cx="8229600" cy="4499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295400"/>
                <a:gridCol w="6019800"/>
              </a:tblGrid>
              <a:tr h="6386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Slide#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Thumbnail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Source and Attribution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570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800" dirty="0" smtClean="0">
                          <a:solidFill>
                            <a:schemeClr val="tx1"/>
                          </a:solidFill>
                        </a:rPr>
                        <a:t>https://pixabay.com/photos/lettuce-food-fresh-green-healthy-1239155/</a:t>
                      </a:r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800" dirty="0" smtClean="0">
                          <a:solidFill>
                            <a:schemeClr val="tx1"/>
                          </a:solidFill>
                        </a:rPr>
                        <a:t>https://pixabay.com/photos/autumn-decoration-fall-food-fresh-2905/</a:t>
                      </a:r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800" dirty="0" smtClean="0">
                          <a:solidFill>
                            <a:schemeClr val="tx1"/>
                          </a:solidFill>
                        </a:rPr>
                        <a:t>https://pixabay.com/illustrations/elephant-white-background-isolated-2362696/</a:t>
                      </a:r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800" dirty="0" smtClean="0">
                          <a:solidFill>
                            <a:schemeClr val="tx1"/>
                          </a:solidFill>
                        </a:rPr>
                        <a:t>https://pixabay.com/photos/blackbird-isolated-white-background-2781554/</a:t>
                      </a:r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800" dirty="0" smtClean="0">
                          <a:solidFill>
                            <a:schemeClr val="tx1"/>
                          </a:solidFill>
                        </a:rPr>
                        <a:t>https://pixabay.com/photos/lion-feline-big-cat-1840092/</a:t>
                      </a:r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800" dirty="0" smtClean="0">
                          <a:solidFill>
                            <a:schemeClr val="tx1"/>
                          </a:solidFill>
                        </a:rPr>
                        <a:t>https://pixabay.com/photos/tiger-tiger-of-bengal-animal-feline-3028943/</a:t>
                      </a:r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800" dirty="0" smtClean="0">
                          <a:solidFill>
                            <a:schemeClr val="tx1"/>
                          </a:solidFill>
                        </a:rPr>
                        <a:t>https://pixabay.com/photos/red-fox-wildlife-snow-winter-2230734/</a:t>
                      </a:r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800" dirty="0" smtClean="0">
                          <a:solidFill>
                            <a:schemeClr val="tx1"/>
                          </a:solidFill>
                        </a:rPr>
                        <a:t>https://pixabay.com/vectors/zebra-animal-mammal-black-white-41054/</a:t>
                      </a:r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8629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800" dirty="0" smtClean="0">
                          <a:solidFill>
                            <a:schemeClr val="tx1"/>
                          </a:solidFill>
                        </a:rPr>
                        <a:t>https://pixabay.com/vectors/giraffe-tall-spots-long-neck-tail-48393/</a:t>
                      </a:r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828800" y="2133600"/>
            <a:ext cx="203007" cy="13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52600" y="2452688"/>
            <a:ext cx="29037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895600"/>
            <a:ext cx="455965" cy="34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3343430"/>
            <a:ext cx="304800" cy="39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3810000"/>
            <a:ext cx="298450" cy="23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6" name="Picture 6" descr="E:\SAIRAM VIDYA VAHINI\MS_Locational Setting of India and her neighbours\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4191000"/>
            <a:ext cx="457200" cy="304800"/>
          </a:xfrm>
          <a:prstGeom prst="rect">
            <a:avLst/>
          </a:prstGeom>
          <a:noFill/>
        </p:spPr>
      </p:pic>
      <p:pic>
        <p:nvPicPr>
          <p:cNvPr id="30727" name="Picture 7" descr="E:\SAIRAM VIDYA VAHINI\MS_Locational Setting of India and her neighbours\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0" y="4572000"/>
            <a:ext cx="319521" cy="212725"/>
          </a:xfrm>
          <a:prstGeom prst="rect">
            <a:avLst/>
          </a:prstGeom>
          <a:noFill/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74710" y="4876801"/>
            <a:ext cx="43416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5017" y="5334000"/>
            <a:ext cx="22865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756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 smtClean="0"/>
              <a:t>MM Index</a:t>
            </a:r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19898495"/>
              </p:ext>
            </p:extLst>
          </p:nvPr>
        </p:nvGraphicFramePr>
        <p:xfrm>
          <a:off x="457200" y="1397001"/>
          <a:ext cx="8229600" cy="4053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295400"/>
                <a:gridCol w="6019800"/>
              </a:tblGrid>
              <a:tr h="6386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Slide#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Thumbnail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Source and Attribution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770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800" dirty="0" smtClean="0">
                          <a:solidFill>
                            <a:schemeClr val="tx1"/>
                          </a:solidFill>
                        </a:rPr>
                        <a:t>https://pixabay.com/photos/animal-wild-animal-rhino-africa-2765319/</a:t>
                      </a:r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800" dirty="0" smtClean="0">
                          <a:solidFill>
                            <a:schemeClr val="tx1"/>
                          </a:solidFill>
                        </a:rPr>
                        <a:t>https://pixabay.com/photos/alcedo-atthis-common-kingfisher-bird-881594/</a:t>
                      </a:r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8629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800" dirty="0" smtClean="0">
                          <a:solidFill>
                            <a:schemeClr val="tx1"/>
                          </a:solidFill>
                        </a:rPr>
                        <a:t>https://pixabay.com/photos/snake-terrarium-bastards-animals-1519996/</a:t>
                      </a:r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8629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800" dirty="0" smtClean="0">
                          <a:solidFill>
                            <a:schemeClr val="tx1"/>
                          </a:solidFill>
                        </a:rPr>
                        <a:t>SSSVV - GALLERY</a:t>
                      </a:r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8629"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8629"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133600"/>
            <a:ext cx="39809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14600"/>
            <a:ext cx="322211" cy="36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 descr="Snake, Terrarium, Bastards, Animals, Camo, Venomo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971800"/>
            <a:ext cx="917575" cy="272405"/>
          </a:xfrm>
          <a:prstGeom prst="rect">
            <a:avLst/>
          </a:prstGeom>
          <a:noFill/>
        </p:spPr>
      </p:pic>
      <p:pic>
        <p:nvPicPr>
          <p:cNvPr id="9" name="image1.png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905000" y="3657600"/>
            <a:ext cx="353137" cy="457200"/>
          </a:xfrm>
          <a:prstGeom prst="rect">
            <a:avLst/>
          </a:prstGeom>
          <a:ln/>
        </p:spPr>
      </p:pic>
    </p:spTree>
    <p:extLst>
      <p:ext uri="{BB962C8B-B14F-4D97-AF65-F5344CB8AC3E}">
        <p14:creationId xmlns="" xmlns:p14="http://schemas.microsoft.com/office/powerpoint/2010/main" val="42756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086600" cy="1143000"/>
          </a:xfrm>
        </p:spPr>
        <p:txBody>
          <a:bodyPr/>
          <a:lstStyle/>
          <a:p>
            <a:r>
              <a:rPr lang="en-IN" b="1" u="sng" dirty="0" smtClean="0"/>
              <a:t>Strategic Location Of India</a:t>
            </a:r>
            <a:endParaRPr lang="en-IN" b="1" u="sng" dirty="0"/>
          </a:p>
        </p:txBody>
      </p:sp>
      <p:pic>
        <p:nvPicPr>
          <p:cNvPr id="11266" name="Picture 2" descr="World Map, Robinson Projection, Globe, Latitu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2" y="1524000"/>
            <a:ext cx="6083635" cy="3124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5257800"/>
            <a:ext cx="86106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India</a:t>
            </a:r>
            <a:r>
              <a:rPr lang="en-US" sz="28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is located in the </a:t>
            </a:r>
            <a:r>
              <a:rPr lang="en-US" sz="2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Northern Hemisphere</a:t>
            </a:r>
            <a:r>
              <a:rPr lang="en-US" sz="28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. It lies entirely to the north of the Equator. </a:t>
            </a:r>
          </a:p>
        </p:txBody>
      </p:sp>
      <p:cxnSp>
        <p:nvCxnSpPr>
          <p:cNvPr id="6" name="Straight Connector 5"/>
          <p:cNvCxnSpPr>
            <a:stCxn id="11266" idx="1"/>
            <a:endCxn id="11266" idx="3"/>
          </p:cNvCxnSpPr>
          <p:nvPr/>
        </p:nvCxnSpPr>
        <p:spPr>
          <a:xfrm rot="10800000" flipH="1">
            <a:off x="1676401" y="3086100"/>
            <a:ext cx="6083635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" y="2819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Equator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772400" y="2819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0</a:t>
            </a:r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8077200" y="2895600"/>
            <a:ext cx="76200" cy="7620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5562600" y="3124200"/>
            <a:ext cx="2286000" cy="1676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9441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086600" cy="1143000"/>
          </a:xfrm>
        </p:spPr>
        <p:txBody>
          <a:bodyPr/>
          <a:lstStyle/>
          <a:p>
            <a:r>
              <a:rPr lang="en-IN" b="1" u="sng" dirty="0" smtClean="0"/>
              <a:t>Does Tropic Of Cancer passes through India???</a:t>
            </a:r>
            <a:endParaRPr lang="en-IN" b="1" u="sng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447800"/>
            <a:ext cx="4191000" cy="492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9441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086600" cy="1143000"/>
          </a:xfrm>
        </p:spPr>
        <p:txBody>
          <a:bodyPr/>
          <a:lstStyle/>
          <a:p>
            <a:r>
              <a:rPr lang="en-IN" b="1" u="sng" dirty="0" smtClean="0"/>
              <a:t>Does Tropic Of Cancer passes through India???</a:t>
            </a:r>
            <a:endParaRPr lang="en-IN" b="1" u="sn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47800"/>
            <a:ext cx="4038600" cy="493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6200" y="4558605"/>
            <a:ext cx="4419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The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Tropic of Cancer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(23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0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 30’ North) cuts it roughly into two halves.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2" name="Arc 11"/>
          <p:cNvSpPr/>
          <p:nvPr/>
        </p:nvSpPr>
        <p:spPr>
          <a:xfrm rot="10800000">
            <a:off x="4191000" y="2590800"/>
            <a:ext cx="4648200" cy="1066800"/>
          </a:xfrm>
          <a:prstGeom prst="arc">
            <a:avLst>
              <a:gd name="adj1" fmla="val 10775089"/>
              <a:gd name="adj2" fmla="val 110640"/>
            </a:avLst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086100" y="3543300"/>
            <a:ext cx="9906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9441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086600" cy="1143000"/>
          </a:xfrm>
        </p:spPr>
        <p:txBody>
          <a:bodyPr/>
          <a:lstStyle/>
          <a:p>
            <a:r>
              <a:rPr lang="en-IN" b="1" u="sng" dirty="0" smtClean="0"/>
              <a:t>Geographical position of India</a:t>
            </a:r>
            <a:endParaRPr lang="en-IN" b="1" u="sng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3450" y="1676400"/>
            <a:ext cx="38671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4572000" y="1828800"/>
            <a:ext cx="4038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2438401" y="3962400"/>
            <a:ext cx="47244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48200" y="5942012"/>
            <a:ext cx="4038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6096001" y="3962400"/>
            <a:ext cx="47244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562600" y="1447800"/>
            <a:ext cx="21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37</a:t>
            </a:r>
            <a:r>
              <a:rPr lang="en-US" b="1" baseline="300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0</a:t>
            </a:r>
            <a:r>
              <a:rPr lang="en-US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6’ North latitude</a:t>
            </a: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562600" y="6019800"/>
            <a:ext cx="21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8</a:t>
            </a:r>
            <a:r>
              <a:rPr lang="en-US" b="1" baseline="300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0</a:t>
            </a:r>
            <a:r>
              <a:rPr lang="en-US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4’ North  latitude</a:t>
            </a: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16200000">
            <a:off x="3536890" y="3544080"/>
            <a:ext cx="2134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68</a:t>
            </a:r>
            <a:r>
              <a:rPr lang="en-US" b="1" baseline="300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0</a:t>
            </a:r>
            <a:r>
              <a:rPr lang="en-US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7’ East longitude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5400000">
            <a:off x="7490531" y="3610407"/>
            <a:ext cx="2304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97</a:t>
            </a:r>
            <a:r>
              <a:rPr lang="en-US" b="1" baseline="300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0</a:t>
            </a:r>
            <a:r>
              <a:rPr lang="en-US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35’ East longitude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876800" y="3048000"/>
            <a:ext cx="3505200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 rot="20862912">
            <a:off x="6734471" y="2637273"/>
            <a:ext cx="1196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2900 </a:t>
            </a:r>
            <a:r>
              <a:rPr lang="en-US" sz="2000" b="1" dirty="0" err="1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kms</a:t>
            </a:r>
            <a:endParaRPr lang="en-US" sz="2000" dirty="0"/>
          </a:p>
        </p:txBody>
      </p:sp>
      <p:cxnSp>
        <p:nvCxnSpPr>
          <p:cNvPr id="24" name="Straight Connector 23"/>
          <p:cNvCxnSpPr/>
          <p:nvPr/>
        </p:nvCxnSpPr>
        <p:spPr>
          <a:xfrm rot="16200000" flipH="1">
            <a:off x="3810000" y="3886200"/>
            <a:ext cx="40386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 rot="5400000">
            <a:off x="6015427" y="5069264"/>
            <a:ext cx="1196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3200 </a:t>
            </a:r>
            <a:r>
              <a:rPr lang="en-US" sz="2000" b="1" dirty="0" err="1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kms</a:t>
            </a:r>
            <a:endParaRPr lang="en-US" sz="2000" b="1" dirty="0"/>
          </a:p>
        </p:txBody>
      </p:sp>
      <p:sp>
        <p:nvSpPr>
          <p:cNvPr id="18" name="Rectangle 17"/>
          <p:cNvSpPr/>
          <p:nvPr/>
        </p:nvSpPr>
        <p:spPr>
          <a:xfrm>
            <a:off x="152400" y="1524000"/>
            <a:ext cx="4191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The latitudinal extent : </a:t>
            </a:r>
            <a:r>
              <a:rPr lang="en-US" sz="2400" b="1" i="1" dirty="0" smtClean="0">
                <a:ea typeface="Calibri" pitchFamily="34" charset="0"/>
                <a:cs typeface="Arial" pitchFamily="34" charset="0"/>
              </a:rPr>
              <a:t>8</a:t>
            </a:r>
            <a:r>
              <a:rPr lang="en-US" sz="2400" b="1" i="1" baseline="30000" dirty="0" smtClean="0">
                <a:ea typeface="Calibri" pitchFamily="34" charset="0"/>
                <a:cs typeface="Arial" pitchFamily="34" charset="0"/>
              </a:rPr>
              <a:t>0</a:t>
            </a:r>
            <a:r>
              <a:rPr lang="en-US" sz="2400" b="1" i="1" dirty="0" smtClean="0">
                <a:ea typeface="Calibri" pitchFamily="34" charset="0"/>
                <a:cs typeface="Arial" pitchFamily="34" charset="0"/>
              </a:rPr>
              <a:t> 4’ N </a:t>
            </a:r>
            <a:r>
              <a:rPr lang="en-US" sz="2400" b="1" i="1" dirty="0" smtClean="0">
                <a:ea typeface="Calibri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ea typeface="Calibri" pitchFamily="34" charset="0"/>
                <a:cs typeface="Arial" pitchFamily="34" charset="0"/>
              </a:rPr>
              <a:t>   to 37</a:t>
            </a:r>
            <a:r>
              <a:rPr lang="en-US" sz="2400" b="1" i="1" baseline="30000" dirty="0" smtClean="0">
                <a:ea typeface="Calibri" pitchFamily="34" charset="0"/>
                <a:cs typeface="Arial" pitchFamily="34" charset="0"/>
              </a:rPr>
              <a:t>0</a:t>
            </a:r>
            <a:r>
              <a:rPr lang="en-US" sz="2400" b="1" i="1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ea typeface="Calibri" pitchFamily="34" charset="0"/>
                <a:cs typeface="Arial" pitchFamily="34" charset="0"/>
              </a:rPr>
              <a:t>6’ N latitude</a:t>
            </a:r>
            <a:r>
              <a:rPr lang="en-US" sz="2400" i="1" dirty="0" smtClean="0">
                <a:ea typeface="Calibri" pitchFamily="34" charset="0"/>
                <a:cs typeface="Arial" pitchFamily="34" charset="0"/>
              </a:rPr>
              <a:t>  </a:t>
            </a:r>
            <a:endParaRPr lang="en-US" sz="2400" dirty="0" smtClean="0"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" y="2362200"/>
            <a:ext cx="4191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The longitudinal extent : </a:t>
            </a:r>
            <a:r>
              <a:rPr lang="en-US" sz="24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68</a:t>
            </a:r>
            <a:r>
              <a:rPr lang="en-US" sz="2400" b="1" i="1" baseline="30000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0</a:t>
            </a:r>
            <a:r>
              <a:rPr lang="en-US" sz="24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7’ </a:t>
            </a:r>
            <a:endParaRPr lang="en-US" sz="2400" b="1" i="1" dirty="0" smtClean="0">
              <a:solidFill>
                <a:srgbClr val="002060"/>
              </a:solidFill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 </a:t>
            </a:r>
            <a:r>
              <a:rPr lang="en-US" sz="24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E </a:t>
            </a:r>
            <a:r>
              <a:rPr lang="en-US" sz="24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to 97</a:t>
            </a:r>
            <a:r>
              <a:rPr lang="en-US" sz="2400" b="1" i="1" baseline="30000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0</a:t>
            </a:r>
            <a:r>
              <a:rPr lang="en-US" sz="24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35’ E longitude</a:t>
            </a:r>
            <a:endParaRPr lang="en-US" sz="24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" y="3600271"/>
            <a:ext cx="4191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The distance between eastern </a:t>
            </a:r>
            <a:endParaRPr lang="en-US" sz="2400" dirty="0" smtClean="0">
              <a:solidFill>
                <a:srgbClr val="000000"/>
              </a:solidFill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most </a:t>
            </a:r>
            <a:r>
              <a:rPr lang="en-US" sz="24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and western most part :</a:t>
            </a:r>
            <a:r>
              <a:rPr lang="en-US" sz="2400" i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 </a:t>
            </a:r>
            <a:r>
              <a:rPr lang="en-US" sz="2400" b="1" i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2900 </a:t>
            </a:r>
            <a:r>
              <a:rPr lang="en-US" sz="2400" b="1" i="1" dirty="0" err="1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kms</a:t>
            </a:r>
            <a:endParaRPr lang="en-US" sz="2400" dirty="0" smtClean="0"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400" y="4831140"/>
            <a:ext cx="41910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The distance between </a:t>
            </a:r>
            <a:endParaRPr lang="en-US" sz="2400" dirty="0" smtClean="0">
              <a:solidFill>
                <a:srgbClr val="000000"/>
              </a:solidFill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 </a:t>
            </a:r>
            <a:r>
              <a:rPr lang="en-US" sz="2400" dirty="0" smtClean="0">
                <a:ea typeface="Calibri" pitchFamily="34" charset="0"/>
                <a:cs typeface="Arial" pitchFamily="34" charset="0"/>
              </a:rPr>
              <a:t>northernmost</a:t>
            </a:r>
            <a:r>
              <a:rPr lang="en-US" sz="24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and </a:t>
            </a:r>
            <a:r>
              <a:rPr lang="en-US" sz="24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 </a:t>
            </a:r>
            <a:r>
              <a:rPr lang="en-US" sz="2400" dirty="0" smtClean="0">
                <a:ea typeface="Calibri" pitchFamily="34" charset="0"/>
                <a:cs typeface="Arial" pitchFamily="34" charset="0"/>
              </a:rPr>
              <a:t>southernmost</a:t>
            </a:r>
            <a:r>
              <a:rPr lang="en-US" sz="24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part :</a:t>
            </a:r>
            <a:r>
              <a:rPr lang="en-US" sz="2400" i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3200 </a:t>
            </a:r>
            <a:r>
              <a:rPr lang="en-US" sz="2400" b="1" i="1" dirty="0" err="1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kms</a:t>
            </a:r>
            <a:endParaRPr lang="en-US" sz="2400" dirty="0" smtClean="0"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2020094" y="3848100"/>
            <a:ext cx="4799806" cy="7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9441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2" grpId="0"/>
      <p:bldP spid="30" grpId="0"/>
      <p:bldP spid="18" grpId="0" animBg="1"/>
      <p:bldP spid="18" grpId="1" animBg="1"/>
      <p:bldP spid="20" grpId="0" animBg="1"/>
      <p:bldP spid="21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486118"/>
            <a:ext cx="4019550" cy="500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141119">
            <a:off x="4416151" y="2807563"/>
            <a:ext cx="603973" cy="84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67620">
            <a:off x="6723407" y="3069768"/>
            <a:ext cx="344531" cy="34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4150" y="3276600"/>
            <a:ext cx="304800" cy="26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6950" y="3733800"/>
            <a:ext cx="400050" cy="33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1550" y="2362200"/>
            <a:ext cx="400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54904">
            <a:off x="5210870" y="2825475"/>
            <a:ext cx="590501" cy="50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889740">
            <a:off x="5431476" y="3976168"/>
            <a:ext cx="372651" cy="113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14850" y="3810000"/>
            <a:ext cx="800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671528">
            <a:off x="5377785" y="3854823"/>
            <a:ext cx="603973" cy="84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10075" y="4114800"/>
            <a:ext cx="9810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86350" y="4191000"/>
            <a:ext cx="517306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81550" y="1981200"/>
            <a:ext cx="323850" cy="46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086600" cy="1143000"/>
          </a:xfrm>
        </p:spPr>
        <p:txBody>
          <a:bodyPr/>
          <a:lstStyle/>
          <a:p>
            <a:r>
              <a:rPr lang="en-IN" b="1" u="sng" dirty="0" smtClean="0"/>
              <a:t>Idea about Area and Population of India</a:t>
            </a:r>
            <a:endParaRPr lang="en-IN" b="1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95750" y="3810000"/>
            <a:ext cx="35072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324350" y="3124200"/>
            <a:ext cx="685800" cy="6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20982786">
            <a:off x="5042268" y="5209244"/>
            <a:ext cx="344768" cy="3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857750" y="2971800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027567" y="3295650"/>
            <a:ext cx="112558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781550" y="2667000"/>
            <a:ext cx="528636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324350" y="3657600"/>
            <a:ext cx="266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086350" y="1905000"/>
            <a:ext cx="32405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153150" y="3352801"/>
            <a:ext cx="15069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895891" y="2882202"/>
            <a:ext cx="266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 rot="3671528">
            <a:off x="6851105" y="3309510"/>
            <a:ext cx="247934" cy="34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53150" y="3581400"/>
            <a:ext cx="16002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 rot="5400000">
            <a:off x="6863792" y="3175558"/>
            <a:ext cx="300036" cy="19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019550" y="3581400"/>
            <a:ext cx="266700" cy="19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12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248150" y="3657600"/>
            <a:ext cx="16002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71950" y="3124200"/>
            <a:ext cx="16002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29150" y="2743200"/>
            <a:ext cx="16002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00550" y="4038600"/>
            <a:ext cx="16002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248150" y="3048000"/>
            <a:ext cx="266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6750" y="2895600"/>
            <a:ext cx="304800" cy="26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86350" y="2286000"/>
            <a:ext cx="16002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14950" y="2667000"/>
            <a:ext cx="16002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10150" y="2819400"/>
            <a:ext cx="16002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086350" y="2514600"/>
            <a:ext cx="17621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16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229350" y="3657600"/>
            <a:ext cx="17621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16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067550" y="3048000"/>
            <a:ext cx="17621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16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238750" y="2667000"/>
            <a:ext cx="17621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16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762750" y="3581400"/>
            <a:ext cx="17621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16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705350" y="2057400"/>
            <a:ext cx="17621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16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248150" y="3252787"/>
            <a:ext cx="17621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48150" y="3581400"/>
            <a:ext cx="16002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0" y="3733800"/>
            <a:ext cx="16002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33950" y="4191000"/>
            <a:ext cx="16002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05350" y="3657600"/>
            <a:ext cx="16002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16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010150" y="4724400"/>
            <a:ext cx="17621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16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467350" y="4648200"/>
            <a:ext cx="17621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16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086350" y="2133600"/>
            <a:ext cx="17621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0" y="2286000"/>
            <a:ext cx="247650" cy="23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Rectangle 58"/>
          <p:cNvSpPr/>
          <p:nvPr/>
        </p:nvSpPr>
        <p:spPr>
          <a:xfrm>
            <a:off x="381000" y="2057400"/>
            <a:ext cx="2911823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Total population 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  1</a:t>
            </a:r>
            <a:r>
              <a:rPr lang="en-US" sz="2800" b="1" i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20 </a:t>
            </a:r>
            <a:r>
              <a:rPr lang="en-US" sz="2800" b="1" i="1" dirty="0" err="1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crores</a:t>
            </a:r>
            <a:endParaRPr lang="en-US" sz="2800" dirty="0" smtClean="0">
              <a:cs typeface="Arial" pitchFamily="34" charset="0"/>
            </a:endParaRPr>
          </a:p>
        </p:txBody>
      </p:sp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010150" y="4876800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20982786">
            <a:off x="4737468" y="1627843"/>
            <a:ext cx="344768" cy="3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54904">
            <a:off x="5972869" y="3182407"/>
            <a:ext cx="590501" cy="50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13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076950" y="3962400"/>
            <a:ext cx="32405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20982786">
            <a:off x="6337668" y="3609044"/>
            <a:ext cx="344768" cy="3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20982786">
            <a:off x="5042267" y="2237444"/>
            <a:ext cx="344768" cy="3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20982786">
            <a:off x="7023468" y="3151845"/>
            <a:ext cx="344768" cy="3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13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143750" y="3048000"/>
            <a:ext cx="32405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848350" y="4114800"/>
            <a:ext cx="323850" cy="46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619750" y="4419600"/>
            <a:ext cx="35072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16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391150" y="4800600"/>
            <a:ext cx="17621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" name="Picture 16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238750" y="2133600"/>
            <a:ext cx="17621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16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162550" y="5562600"/>
            <a:ext cx="17621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" name="Picture 16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086350" y="5715000"/>
            <a:ext cx="17621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" name="Picture 16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772150" y="3200400"/>
            <a:ext cx="17621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" name="Picture 16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 flipH="1">
            <a:off x="7296150" y="28956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" name="Picture 16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 flipH="1">
            <a:off x="7091363" y="3505200"/>
            <a:ext cx="280987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" name="Picture 16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010150" y="5867400"/>
            <a:ext cx="17621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" name="Picture 16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 flipH="1">
            <a:off x="5314950" y="19050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9441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086600" cy="1143000"/>
          </a:xfrm>
        </p:spPr>
        <p:txBody>
          <a:bodyPr/>
          <a:lstStyle/>
          <a:p>
            <a:r>
              <a:rPr lang="en-IN" b="1" u="sng" dirty="0" smtClean="0"/>
              <a:t>Idea about Area and Population of India</a:t>
            </a:r>
            <a:endParaRPr lang="en-IN" b="1" u="sng" dirty="0"/>
          </a:p>
        </p:txBody>
      </p:sp>
      <p:sp>
        <p:nvSpPr>
          <p:cNvPr id="60" name="Rectangle 59"/>
          <p:cNvSpPr/>
          <p:nvPr/>
        </p:nvSpPr>
        <p:spPr>
          <a:xfrm>
            <a:off x="304800" y="1981200"/>
            <a:ext cx="304800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Total area of India:</a:t>
            </a:r>
            <a:r>
              <a:rPr lang="en-US" sz="2800" b="1" i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  3.28 </a:t>
            </a:r>
            <a:r>
              <a:rPr lang="en-US" sz="2800" b="1" i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million </a:t>
            </a:r>
            <a:r>
              <a:rPr lang="en-US" sz="2800" b="1" i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2800" b="1" i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 </a:t>
            </a:r>
            <a:r>
              <a:rPr lang="en-US" sz="2800" b="1" i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square </a:t>
            </a:r>
            <a:r>
              <a:rPr lang="en-US" sz="2800" b="1" i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km.</a:t>
            </a:r>
            <a:endParaRPr lang="en-US" sz="2800" dirty="0" smtClean="0">
              <a:cs typeface="Arial" pitchFamily="34" charset="0"/>
            </a:endParaRPr>
          </a:p>
        </p:txBody>
      </p:sp>
      <p:pic>
        <p:nvPicPr>
          <p:cNvPr id="61" name="Picture 2" descr="Map, India, Country, Geography, Loc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212332"/>
            <a:ext cx="5715000" cy="5417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9441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086600" cy="1143000"/>
          </a:xfrm>
        </p:spPr>
        <p:txBody>
          <a:bodyPr/>
          <a:lstStyle/>
          <a:p>
            <a:r>
              <a:rPr lang="en-IN" b="1" u="sng" dirty="0" smtClean="0"/>
              <a:t>Diversity</a:t>
            </a:r>
            <a:r>
              <a:rPr lang="en-IN" sz="4000" b="1" u="sng" dirty="0" smtClean="0"/>
              <a:t> in India</a:t>
            </a:r>
            <a:endParaRPr lang="en-IN" sz="4000" b="1" u="sng" dirty="0"/>
          </a:p>
        </p:txBody>
      </p:sp>
      <p:pic>
        <p:nvPicPr>
          <p:cNvPr id="5121" name="Picture 1" descr="E:\SAIRAM VIDYA VAHINI\MS_Locational Setting of India and her neighbours\CLIMATE OF IND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524000"/>
            <a:ext cx="4419600" cy="5257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3400" y="1524000"/>
            <a:ext cx="29998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Diversity in India is</a:t>
            </a:r>
          </a:p>
          <a:p>
            <a:r>
              <a:rPr lang="en-US" sz="2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witnessed in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533400" y="2590800"/>
            <a:ext cx="2971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1.Climate Type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316" name="Straight Connector 315"/>
          <p:cNvCxnSpPr/>
          <p:nvPr/>
        </p:nvCxnSpPr>
        <p:spPr>
          <a:xfrm rot="5400000">
            <a:off x="1219994" y="3885406"/>
            <a:ext cx="5029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9441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086600" cy="1143000"/>
          </a:xfrm>
        </p:spPr>
        <p:txBody>
          <a:bodyPr/>
          <a:lstStyle/>
          <a:p>
            <a:r>
              <a:rPr lang="en-IN" b="1" u="sng" dirty="0" smtClean="0"/>
              <a:t>Diversity</a:t>
            </a:r>
            <a:r>
              <a:rPr lang="en-IN" sz="4000" b="1" u="sng" dirty="0" smtClean="0"/>
              <a:t> in India</a:t>
            </a:r>
            <a:endParaRPr lang="en-IN" sz="4000" b="1" u="sng" dirty="0"/>
          </a:p>
        </p:txBody>
      </p:sp>
      <p:sp>
        <p:nvSpPr>
          <p:cNvPr id="7" name="Rectangle 6"/>
          <p:cNvSpPr/>
          <p:nvPr/>
        </p:nvSpPr>
        <p:spPr>
          <a:xfrm>
            <a:off x="533400" y="1524000"/>
            <a:ext cx="29998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Diversity in India is</a:t>
            </a:r>
          </a:p>
          <a:p>
            <a:r>
              <a:rPr lang="en-US" sz="2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witnessed in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533400" y="3200400"/>
            <a:ext cx="2971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2.Vegetation</a:t>
            </a:r>
            <a:endParaRPr lang="en-US" sz="2800" b="1" dirty="0"/>
          </a:p>
        </p:txBody>
      </p:sp>
      <p:pic>
        <p:nvPicPr>
          <p:cNvPr id="184" name="Picture 1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393371"/>
            <a:ext cx="4419600" cy="523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5" name="Picture 9" descr="Lettuce, Food, Fresh, Green, Healthy, Natural, Ra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191000" y="3876675"/>
            <a:ext cx="459010" cy="223866"/>
          </a:xfrm>
          <a:prstGeom prst="rect">
            <a:avLst/>
          </a:prstGeom>
          <a:noFill/>
        </p:spPr>
      </p:pic>
      <p:pic>
        <p:nvPicPr>
          <p:cNvPr id="186" name="Picture 9" descr="Lettuce, Food, Fresh, Green, Healthy, Natural, Ra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301733" y="3461141"/>
            <a:ext cx="228599" cy="450069"/>
          </a:xfrm>
          <a:prstGeom prst="rect">
            <a:avLst/>
          </a:prstGeom>
          <a:noFill/>
        </p:spPr>
      </p:pic>
      <p:pic>
        <p:nvPicPr>
          <p:cNvPr id="1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876798" y="1819275"/>
            <a:ext cx="497334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8" name="Picture 18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399" y="4867275"/>
            <a:ext cx="521341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9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562600" y="2895600"/>
            <a:ext cx="56838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132066" y="4029075"/>
            <a:ext cx="497334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1" name="Picture 9" descr="Lettuce, Food, Fresh, Green, Healthy, Natural, Raw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5050639" y="5455437"/>
            <a:ext cx="762000" cy="500077"/>
          </a:xfrm>
          <a:prstGeom prst="rect">
            <a:avLst/>
          </a:prstGeom>
          <a:noFill/>
        </p:spPr>
      </p:pic>
      <p:pic>
        <p:nvPicPr>
          <p:cNvPr id="192" name="Picture 5" descr="Vegetables, Carrot, Food, Healthy, Diet, Gree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2886075"/>
            <a:ext cx="1338427" cy="762000"/>
          </a:xfrm>
          <a:prstGeom prst="rect">
            <a:avLst/>
          </a:prstGeom>
          <a:noFill/>
        </p:spPr>
      </p:pic>
      <p:pic>
        <p:nvPicPr>
          <p:cNvPr id="193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09103" y="4638675"/>
            <a:ext cx="113449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" name="Picture 7" descr="Flower, Sunflower, Karnataka, India, Floral, Plan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98137" y="3648075"/>
            <a:ext cx="1502663" cy="971549"/>
          </a:xfrm>
          <a:prstGeom prst="rect">
            <a:avLst/>
          </a:prstGeom>
          <a:noFill/>
        </p:spPr>
      </p:pic>
      <p:pic>
        <p:nvPicPr>
          <p:cNvPr id="195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43599" y="3343275"/>
            <a:ext cx="63575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6" name="Picture 2" descr="Pond, Banks, Vegetation, Tree, Reflection, Landscap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6200000">
            <a:off x="4723639" y="2277234"/>
            <a:ext cx="1028699" cy="265178"/>
          </a:xfrm>
          <a:prstGeom prst="rect">
            <a:avLst/>
          </a:prstGeom>
          <a:noFill/>
        </p:spPr>
      </p:pic>
      <p:pic>
        <p:nvPicPr>
          <p:cNvPr id="197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4419600" y="3581400"/>
            <a:ext cx="40077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8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5334000" y="2590800"/>
            <a:ext cx="40077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9" name="Picture 9" descr="Lettuce, Food, Fresh, Green, Healthy, Natural, Raw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989749">
            <a:off x="6336587" y="3411088"/>
            <a:ext cx="655026" cy="183032"/>
          </a:xfrm>
          <a:prstGeom prst="rect">
            <a:avLst/>
          </a:prstGeom>
          <a:noFill/>
        </p:spPr>
      </p:pic>
      <p:pic>
        <p:nvPicPr>
          <p:cNvPr id="200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7543800" y="3190875"/>
            <a:ext cx="40077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1" name="Picture 5" descr="Vegetables, Carrot, Food, Healthy, Diet, Green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343400" y="2962275"/>
            <a:ext cx="535372" cy="304800"/>
          </a:xfrm>
          <a:prstGeom prst="rect">
            <a:avLst/>
          </a:prstGeom>
          <a:noFill/>
        </p:spPr>
      </p:pic>
      <p:pic>
        <p:nvPicPr>
          <p:cNvPr id="202" name="Picture 9" descr="Lettuce, Food, Fresh, Green, Healthy, Natural, Raw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20860357">
            <a:off x="7555787" y="3030088"/>
            <a:ext cx="655026" cy="183032"/>
          </a:xfrm>
          <a:prstGeom prst="rect">
            <a:avLst/>
          </a:prstGeom>
          <a:noFill/>
        </p:spPr>
      </p:pic>
      <p:pic>
        <p:nvPicPr>
          <p:cNvPr id="203" name="Picture 9" descr="Lettuce, Food, Fresh, Green, Healthy, Natural, Raw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20860357">
            <a:off x="7629856" y="2865633"/>
            <a:ext cx="538580" cy="150494"/>
          </a:xfrm>
          <a:prstGeom prst="rect">
            <a:avLst/>
          </a:prstGeom>
          <a:noFill/>
        </p:spPr>
      </p:pic>
      <p:pic>
        <p:nvPicPr>
          <p:cNvPr id="204" name="Picture 9" descr="Lettuce, Food, Fresh, Green, Healthy, Natural, Raw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16355595" flipH="1" flipV="1">
            <a:off x="5607521" y="2726461"/>
            <a:ext cx="530232" cy="270611"/>
          </a:xfrm>
          <a:prstGeom prst="rect">
            <a:avLst/>
          </a:prstGeom>
          <a:noFill/>
        </p:spPr>
      </p:pic>
      <p:pic>
        <p:nvPicPr>
          <p:cNvPr id="205" name="Picture 9" descr="Lettuce, Food, Fresh, Green, Healthy, Natural, Raw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7722420">
            <a:off x="5768259" y="4743025"/>
            <a:ext cx="564677" cy="212316"/>
          </a:xfrm>
          <a:prstGeom prst="rect">
            <a:avLst/>
          </a:prstGeom>
          <a:noFill/>
        </p:spPr>
      </p:pic>
      <p:pic>
        <p:nvPicPr>
          <p:cNvPr id="206" name="Picture 9" descr="Lettuce, Food, Fresh, Green, Healthy, Natural, Raw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4727428">
            <a:off x="6766861" y="3580737"/>
            <a:ext cx="417328" cy="156914"/>
          </a:xfrm>
          <a:prstGeom prst="rect">
            <a:avLst/>
          </a:prstGeom>
          <a:noFill/>
        </p:spPr>
      </p:pic>
      <p:pic>
        <p:nvPicPr>
          <p:cNvPr id="207" name="Picture 9" descr="Lettuce, Food, Fresh, Green, Healthy, Natural, Raw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2081007">
            <a:off x="6075288" y="3173351"/>
            <a:ext cx="403476" cy="151706"/>
          </a:xfrm>
          <a:prstGeom prst="rect">
            <a:avLst/>
          </a:prstGeom>
          <a:noFill/>
        </p:spPr>
      </p:pic>
      <p:pic>
        <p:nvPicPr>
          <p:cNvPr id="208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6324598" y="3724275"/>
            <a:ext cx="40077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5314223" y="5248275"/>
            <a:ext cx="40077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0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4724398" y="4562475"/>
            <a:ext cx="40077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1" name="Picture 9" descr="Lettuce, Food, Fresh, Green, Healthy, Natural, Raw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10800000" flipH="1">
            <a:off x="4871331" y="5095873"/>
            <a:ext cx="615069" cy="171867"/>
          </a:xfrm>
          <a:prstGeom prst="rect">
            <a:avLst/>
          </a:prstGeom>
          <a:noFill/>
        </p:spPr>
      </p:pic>
      <p:pic>
        <p:nvPicPr>
          <p:cNvPr id="212" name="Picture 9" descr="Lettuce, Food, Fresh, Green, Healthy, Natural, Raw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rot="158942">
            <a:off x="4804747" y="1602081"/>
            <a:ext cx="497998" cy="190973"/>
          </a:xfrm>
          <a:prstGeom prst="rect">
            <a:avLst/>
          </a:prstGeom>
          <a:noFill/>
        </p:spPr>
      </p:pic>
      <p:pic>
        <p:nvPicPr>
          <p:cNvPr id="213" name="Picture 9" descr="Lettuce, Food, Fresh, Green, Healthy, Natural, Raw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 rot="10800000">
            <a:off x="4800600" y="1743073"/>
            <a:ext cx="530352" cy="187577"/>
          </a:xfrm>
          <a:prstGeom prst="rect">
            <a:avLst/>
          </a:prstGeom>
          <a:noFill/>
        </p:spPr>
      </p:pic>
      <p:pic>
        <p:nvPicPr>
          <p:cNvPr id="214" name="Picture 7" descr="Flower, Sunflower, Karnataka, India, Floral, Plant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800600" y="2733675"/>
            <a:ext cx="353567" cy="228599"/>
          </a:xfrm>
          <a:prstGeom prst="rect">
            <a:avLst/>
          </a:prstGeom>
          <a:noFill/>
        </p:spPr>
      </p:pic>
      <p:pic>
        <p:nvPicPr>
          <p:cNvPr id="215" name="Picture 7" descr="Flower, Sunflower, Karnataka, India, Floral, Plant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572000" y="3200400"/>
            <a:ext cx="353567" cy="228599"/>
          </a:xfrm>
          <a:prstGeom prst="rect">
            <a:avLst/>
          </a:prstGeom>
          <a:noFill/>
        </p:spPr>
      </p:pic>
      <p:pic>
        <p:nvPicPr>
          <p:cNvPr id="216" name="Picture 7" descr="Flower, Sunflower, Karnataka, India, Floral, Plant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315200" y="3267075"/>
            <a:ext cx="353567" cy="228599"/>
          </a:xfrm>
          <a:prstGeom prst="rect">
            <a:avLst/>
          </a:prstGeom>
          <a:noFill/>
        </p:spPr>
      </p:pic>
      <p:pic>
        <p:nvPicPr>
          <p:cNvPr id="217" name="Picture 7" descr="Flower, Sunflower, Karnataka, India, Floral, Plant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157216" y="2286000"/>
            <a:ext cx="353567" cy="228599"/>
          </a:xfrm>
          <a:prstGeom prst="rect">
            <a:avLst/>
          </a:prstGeom>
          <a:noFill/>
        </p:spPr>
      </p:pic>
      <p:pic>
        <p:nvPicPr>
          <p:cNvPr id="218" name="Picture 7" descr="Flower, Sunflower, Karnataka, India, Floral, Plant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980433" y="1905000"/>
            <a:ext cx="353567" cy="228599"/>
          </a:xfrm>
          <a:prstGeom prst="rect">
            <a:avLst/>
          </a:prstGeom>
          <a:noFill/>
        </p:spPr>
      </p:pic>
      <p:pic>
        <p:nvPicPr>
          <p:cNvPr id="219" name="Picture 7" descr="Flower, Sunflower, Karnataka, India, Floral, Plant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056633" y="5476875"/>
            <a:ext cx="353567" cy="228599"/>
          </a:xfrm>
          <a:prstGeom prst="rect">
            <a:avLst/>
          </a:prstGeom>
          <a:noFill/>
        </p:spPr>
      </p:pic>
      <p:pic>
        <p:nvPicPr>
          <p:cNvPr id="220" name="Picture 3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952999" y="2505075"/>
            <a:ext cx="243591" cy="22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" name="Picture 3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410199" y="1819275"/>
            <a:ext cx="243591" cy="22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2" name="Picture 9" descr="Lettuce, Food, Fresh, Green, Healthy, Natural, Raw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16631729">
            <a:off x="4605176" y="4192565"/>
            <a:ext cx="464293" cy="174573"/>
          </a:xfrm>
          <a:prstGeom prst="rect">
            <a:avLst/>
          </a:prstGeom>
          <a:noFill/>
        </p:spPr>
      </p:pic>
      <p:pic>
        <p:nvPicPr>
          <p:cNvPr id="223" name="Picture 9" descr="Lettuce, Food, Fresh, Green, Healthy, Natural, Raw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 rot="5400000">
            <a:off x="6937054" y="3188021"/>
            <a:ext cx="235083" cy="88391"/>
          </a:xfrm>
          <a:prstGeom prst="rect">
            <a:avLst/>
          </a:prstGeom>
          <a:noFill/>
        </p:spPr>
      </p:pic>
      <p:pic>
        <p:nvPicPr>
          <p:cNvPr id="224" name="Picture 9" descr="Lettuce, Food, Fresh, Green, Healthy, Natural, Raw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 rot="672971">
            <a:off x="6558751" y="3306385"/>
            <a:ext cx="314893" cy="87990"/>
          </a:xfrm>
          <a:prstGeom prst="rect">
            <a:avLst/>
          </a:prstGeom>
          <a:noFill/>
        </p:spPr>
      </p:pic>
      <p:pic>
        <p:nvPicPr>
          <p:cNvPr id="225" name="Picture 3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791200" y="2962275"/>
            <a:ext cx="162394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" name="Picture 3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467600" y="3571875"/>
            <a:ext cx="243591" cy="22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7" name="Picture 3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619406" y="4105275"/>
            <a:ext cx="162394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8" name="Picture 3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403805" y="3114675"/>
            <a:ext cx="162394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9" name="Picture 10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 flipH="1">
            <a:off x="6705600" y="3800475"/>
            <a:ext cx="25752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0" name="Picture 10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867400" y="3124200"/>
            <a:ext cx="25752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1" name="Picture 5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 flipH="1">
            <a:off x="5409646" y="2047876"/>
            <a:ext cx="30535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2" name="Picture 3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471409" y="2352675"/>
            <a:ext cx="243591" cy="22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3" name="Picture 3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623809" y="1819275"/>
            <a:ext cx="243591" cy="22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4" name="Picture 3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610006" y="3724275"/>
            <a:ext cx="162394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" name="Picture 3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762406" y="3495675"/>
            <a:ext cx="162394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6" name="Straight Connector 315"/>
          <p:cNvCxnSpPr/>
          <p:nvPr/>
        </p:nvCxnSpPr>
        <p:spPr>
          <a:xfrm rot="5400000">
            <a:off x="1219994" y="3809206"/>
            <a:ext cx="5029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/>
        </p:nvSpPr>
        <p:spPr>
          <a:xfrm>
            <a:off x="533400" y="2590800"/>
            <a:ext cx="2971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1.Climate Type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441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0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6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5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8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1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4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7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0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3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931</Words>
  <Application>Microsoft Office PowerPoint</Application>
  <PresentationFormat>On-screen Show (4:3)</PresentationFormat>
  <Paragraphs>291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Locational Setting of India and Her Neighbours</vt:lpstr>
      <vt:lpstr>Strategic Location Of India</vt:lpstr>
      <vt:lpstr>Does Tropic Of Cancer passes through India???</vt:lpstr>
      <vt:lpstr>Does Tropic Of Cancer passes through India???</vt:lpstr>
      <vt:lpstr>Geographical position of India</vt:lpstr>
      <vt:lpstr>Idea about Area and Population of India</vt:lpstr>
      <vt:lpstr>Idea about Area and Population of India</vt:lpstr>
      <vt:lpstr>Diversity in India</vt:lpstr>
      <vt:lpstr>Diversity in India</vt:lpstr>
      <vt:lpstr>Diversity in India</vt:lpstr>
      <vt:lpstr>Diversity in India</vt:lpstr>
      <vt:lpstr>Slide 12</vt:lpstr>
      <vt:lpstr>India’s Neighbour </vt:lpstr>
      <vt:lpstr>MM Index</vt:lpstr>
      <vt:lpstr>MM Index</vt:lpstr>
      <vt:lpstr>MM Index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keshaba</dc:creator>
  <cp:lastModifiedBy>Windows User</cp:lastModifiedBy>
  <cp:revision>36</cp:revision>
  <dcterms:created xsi:type="dcterms:W3CDTF">2018-12-16T04:20:25Z</dcterms:created>
  <dcterms:modified xsi:type="dcterms:W3CDTF">2020-10-18T19:49:54Z</dcterms:modified>
</cp:coreProperties>
</file>