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64" r:id="rId5"/>
    <p:sldId id="261" r:id="rId6"/>
    <p:sldId id="263" r:id="rId7"/>
    <p:sldId id="268" r:id="rId8"/>
    <p:sldId id="266" r:id="rId9"/>
    <p:sldId id="267" r:id="rId10"/>
    <p:sldId id="269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EA8D"/>
    <a:srgbClr val="FD67A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908" autoAdjust="0"/>
  </p:normalViewPr>
  <p:slideViewPr>
    <p:cSldViewPr>
      <p:cViewPr varScale="1">
        <p:scale>
          <a:sx n="66" d="100"/>
          <a:sy n="6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10-11-2020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Board with Teacher--https://pixabay.com/illustrations/moe-girls-women-manga-anime-3793863/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&lt;Short Description&gt; - &lt;SOURCE URL&gt;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PIC</a:t>
            </a:r>
            <a:r>
              <a:rPr lang="en-US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--https://pixabay.com/illustrations/meeting-conference-round-table-1738945/</a:t>
            </a:r>
            <a:endParaRPr lang="en-US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&lt;Short Description&gt; - &lt;SOURCE URL&gt;</a:t>
            </a:r>
          </a:p>
          <a:p>
            <a:pPr marL="228600" indent="-228600">
              <a:buAutoNum type="arabicPeriod"/>
            </a:pPr>
            <a:r>
              <a:rPr lang="en-US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PLATEAUS -- https://pixabay.com/vectors/uluru-ayers-rock-australia-mountain-307795/</a:t>
            </a:r>
          </a:p>
          <a:p>
            <a:pPr marL="228600" indent="-228600">
              <a:buAutoNum type="arabicPeriod"/>
            </a:pPr>
            <a:r>
              <a:rPr lang="en-US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MOUNTAINS --https://pixabay.com/vectors/mountain-hill-view-peak-rock-575619/</a:t>
            </a:r>
          </a:p>
          <a:p>
            <a:pPr marL="228600" indent="-228600">
              <a:buAutoNum type="arabicPeriod"/>
            </a:pPr>
            <a:endParaRPr lang="en-US" sz="1200" b="0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endParaRPr lang="en-US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&lt;Short Description&gt; - &lt;SOURCE URL&gt;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PLAINS --https://pixabay.com/vectors/landscape-agriculture-hills-plain-307325/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COASTAL AREAS -- https://pixabay.com/vectors/coastline-beach-blue-clouds-coast-155349/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Teacher will click for next slide if necessary.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&lt;Short Description&gt; - &lt;SOURCE URL&gt;</a:t>
            </a:r>
          </a:p>
          <a:p>
            <a:pPr marL="228600" indent="-228600">
              <a:buAutoNum type="arabicPeriod"/>
            </a:pPr>
            <a:r>
              <a:rPr lang="en-US" dirty="0" smtClean="0"/>
              <a:t>PLATEAU -- https://pixabay.com/vectors/uluru-ayers-rock-australia-mountain-307795/</a:t>
            </a:r>
          </a:p>
          <a:p>
            <a:pPr marL="228600" indent="-228600">
              <a:buAutoNum type="arabicPeriod"/>
            </a:pPr>
            <a:r>
              <a:rPr lang="en-US" dirty="0" smtClean="0"/>
              <a:t>MOUNTAINS --https://pixabay.com/vectors/mountain-hill-view-peak-rock-575619/</a:t>
            </a:r>
          </a:p>
          <a:p>
            <a:pPr marL="228600" indent="-228600">
              <a:buAutoNum type="arabicPeriod"/>
            </a:pPr>
            <a:r>
              <a:rPr lang="en-US" dirty="0" smtClean="0"/>
              <a:t>PLAINS ---https://pixabay.com/vectors/landscape-agriculture-hills-plain-307325/</a:t>
            </a:r>
          </a:p>
          <a:p>
            <a:pPr marL="228600" indent="-228600">
              <a:buAutoNum type="arabicPeriod"/>
            </a:pPr>
            <a:r>
              <a:rPr lang="en-US" dirty="0" smtClean="0"/>
              <a:t>COASTAL AREAS -- https://pixabay.com/vectors/coastline-beach-blue-clouds-coast-155349/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Teacher will click for next slides if necessary.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Please click for</a:t>
            </a:r>
            <a:r>
              <a:rPr lang="en-US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answer</a:t>
            </a:r>
            <a:endParaRPr lang="en-US" sz="1200" b="1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Board with Teacher--https://pixabay.com/illustrations/moe-girls-women-manga-anime-3793863/</a:t>
            </a:r>
          </a:p>
          <a:p>
            <a:endParaRPr lang="en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</a:t>
            </a:r>
            <a:r>
              <a:rPr lang="en-US" baseline="0" dirty="0" smtClean="0"/>
              <a:t> Click for the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8482B"/>
                </a:solidFill>
              </a:rPr>
              <a:t>Integral Education</a:t>
            </a:r>
            <a:r>
              <a:rPr lang="en-US" sz="1400" dirty="0" smtClean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 (Size 28)</a:t>
            </a:r>
          </a:p>
          <a:p>
            <a:pPr lvl="2"/>
            <a:r>
              <a:rPr lang="en-US" dirty="0" smtClean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  <a:endParaRPr lang="en-US" sz="110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hyperlink" Target="https://pixabay.com/vectors/coastline-beach-blue-clouds-coast-155349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814262" y="2436674"/>
            <a:ext cx="7491411" cy="175432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Mountains, Plateaus, 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Plains and Coasts of India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7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447800"/>
            <a:ext cx="6499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3.</a:t>
            </a:r>
            <a:r>
              <a:rPr lang="en-US" b="1" dirty="0" smtClean="0"/>
              <a:t> </a:t>
            </a:r>
            <a:r>
              <a:rPr lang="en-US" sz="2400" b="1" dirty="0" smtClean="0"/>
              <a:t>List for Rivers and Ranges of Peninsular Plateau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209800"/>
            <a:ext cx="1446230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u="sng" dirty="0" smtClean="0"/>
              <a:t>Rivers :</a:t>
            </a:r>
            <a:r>
              <a:rPr lang="en-US" sz="28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Narmada</a:t>
            </a:r>
          </a:p>
          <a:p>
            <a:r>
              <a:rPr lang="en-US" sz="2400" dirty="0" err="1" smtClean="0"/>
              <a:t>Tapi</a:t>
            </a:r>
            <a:endParaRPr lang="en-US" sz="2400" dirty="0" smtClean="0"/>
          </a:p>
          <a:p>
            <a:r>
              <a:rPr lang="en-US" sz="2400" dirty="0" smtClean="0"/>
              <a:t>Mahanadi</a:t>
            </a:r>
          </a:p>
          <a:p>
            <a:r>
              <a:rPr lang="en-US" sz="2400" dirty="0" smtClean="0"/>
              <a:t>Godavari</a:t>
            </a:r>
          </a:p>
          <a:p>
            <a:r>
              <a:rPr lang="en-US" sz="2400" dirty="0" smtClean="0"/>
              <a:t>Krishna</a:t>
            </a:r>
          </a:p>
          <a:p>
            <a:r>
              <a:rPr lang="en-US" sz="2400" dirty="0" smtClean="0"/>
              <a:t>Cauvery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2209800"/>
            <a:ext cx="134043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u="sng" dirty="0" smtClean="0"/>
              <a:t>Ranges:</a:t>
            </a:r>
          </a:p>
          <a:p>
            <a:endParaRPr lang="en-US" sz="2800" i="1" u="sng" dirty="0" smtClean="0"/>
          </a:p>
          <a:p>
            <a:r>
              <a:rPr lang="en-US" sz="2400" dirty="0" smtClean="0"/>
              <a:t>Vindyas</a:t>
            </a:r>
          </a:p>
          <a:p>
            <a:r>
              <a:rPr lang="en-US" sz="2400" dirty="0" smtClean="0"/>
              <a:t>Satpura</a:t>
            </a:r>
            <a:endParaRPr lang="en-US" sz="2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4572000" cy="7159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Question &amp; Answers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MM Index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5121586"/>
              </p:ext>
            </p:extLst>
          </p:nvPr>
        </p:nvGraphicFramePr>
        <p:xfrm>
          <a:off x="457200" y="1066800"/>
          <a:ext cx="822960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95400"/>
                <a:gridCol w="6019800"/>
              </a:tblGrid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</a:rPr>
                        <a:t>4,6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</a:rPr>
                        <a:t>https://pixabay.com/vectors/uluru-ayers-rock-australia-mountain-307795/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</a:rPr>
                        <a:t>https://pixabay.com/illustrations/meeting-conference-round-table-1738945/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</a:rPr>
                        <a:t>4,6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</a:rPr>
                        <a:t>https://pixabay.com/vectors/mountain-hill-view-peak-rock-575619/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</a:rPr>
                        <a:t>https://pixabay.com/vectors/landscape-agriculture-hills-plain-307325/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058"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https://pixabay.com/vectors/coastline-beach-blue-clouds-coast-155349/</a:t>
                      </a:r>
                      <a:endParaRPr lang="en-IN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IN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854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SSSVV Gallery – Keyword ( Map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of India)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OC – chandranidebhaumik@gmail.com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286000"/>
            <a:ext cx="619123" cy="359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819400"/>
            <a:ext cx="454630" cy="22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1905000"/>
            <a:ext cx="302919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3276600"/>
            <a:ext cx="33443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AutoShape 2" descr="E:\SAIRAM VIDYA VAHINI\SA_Mountains, plateaus, plains and coasts of India\4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3886200"/>
            <a:ext cx="304800" cy="195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 descr="Peninsular Plateau.pn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52600" y="4419600"/>
            <a:ext cx="457200" cy="45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564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81000" y="3200400"/>
            <a:ext cx="7696200" cy="2438400"/>
          </a:xfrm>
          <a:prstGeom prst="rect">
            <a:avLst/>
          </a:prstGeom>
          <a:solidFill>
            <a:srgbClr val="F7EA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304800" y="990600"/>
            <a:ext cx="7772400" cy="198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6934200" cy="1143000"/>
          </a:xfrm>
        </p:spPr>
        <p:txBody>
          <a:bodyPr/>
          <a:lstStyle/>
          <a:p>
            <a:r>
              <a:rPr lang="en-IN" b="1" u="sng" dirty="0" smtClean="0"/>
              <a:t>Aim and Resources Required</a:t>
            </a:r>
            <a:endParaRPr lang="en-IN" b="1" u="sng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09600" y="1066800"/>
            <a:ext cx="7696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Aim: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students will form clear idea about the major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physiographic divisions of India.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276600"/>
            <a:ext cx="6553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lvl="0" indent="-873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Resources Required: </a:t>
            </a:r>
          </a:p>
          <a:p>
            <a:pPr marL="174625" lvl="0" indent="-8731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44513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Pen, pencil, eraser, Note book</a:t>
            </a:r>
          </a:p>
          <a:p>
            <a:pPr marL="544513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A physical map of India (to be displayed during the activity</a:t>
            </a:r>
            <a:r>
              <a:rPr lang="en-US" sz="2800" dirty="0" smtClean="0">
                <a:cs typeface="Arial" pitchFamily="34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685800"/>
            <a:ext cx="5943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Oval Callout 11"/>
          <p:cNvSpPr/>
          <p:nvPr/>
        </p:nvSpPr>
        <p:spPr>
          <a:xfrm>
            <a:off x="1524000" y="3352800"/>
            <a:ext cx="1828800" cy="1219200"/>
          </a:xfrm>
          <a:prstGeom prst="wedgeEllipseCallout">
            <a:avLst>
              <a:gd name="adj1" fmla="val 64526"/>
              <a:gd name="adj2" fmla="val 63165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Callout 12"/>
          <p:cNvSpPr/>
          <p:nvPr/>
        </p:nvSpPr>
        <p:spPr>
          <a:xfrm>
            <a:off x="2743200" y="2286000"/>
            <a:ext cx="2133600" cy="1219200"/>
          </a:xfrm>
          <a:prstGeom prst="wedgeEllipseCallout">
            <a:avLst>
              <a:gd name="adj1" fmla="val 39196"/>
              <a:gd name="adj2" fmla="val 130644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/>
          <p:cNvSpPr/>
          <p:nvPr/>
        </p:nvSpPr>
        <p:spPr>
          <a:xfrm>
            <a:off x="5562600" y="1905000"/>
            <a:ext cx="2057400" cy="1447800"/>
          </a:xfrm>
          <a:prstGeom prst="wedgeEllipseCallout">
            <a:avLst>
              <a:gd name="adj1" fmla="val -46535"/>
              <a:gd name="adj2" fmla="val 10313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Callout 14"/>
          <p:cNvSpPr/>
          <p:nvPr/>
        </p:nvSpPr>
        <p:spPr>
          <a:xfrm>
            <a:off x="6477000" y="3352800"/>
            <a:ext cx="2057400" cy="1143000"/>
          </a:xfrm>
          <a:prstGeom prst="wedgeEllipseCallout">
            <a:avLst>
              <a:gd name="adj1" fmla="val -53766"/>
              <a:gd name="adj2" fmla="val 62500"/>
            </a:avLst>
          </a:prstGeom>
          <a:solidFill>
            <a:srgbClr val="F7EA8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b="1" u="sng" dirty="0" smtClean="0"/>
              <a:t>Topic For Discussion</a:t>
            </a:r>
            <a:endParaRPr lang="en-US" b="1" u="sng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6632" y="1295400"/>
            <a:ext cx="8951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discussion of 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he students will be able to distinguish between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2362200"/>
            <a:ext cx="1566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Mountains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6858000" y="3657600"/>
            <a:ext cx="1272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Plateaus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905000" y="3657600"/>
            <a:ext cx="1064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Plains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3276600" y="2590800"/>
            <a:ext cx="1152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Coasts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027" grpId="0"/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81200" y="228600"/>
            <a:ext cx="46482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28600" y="1143000"/>
          <a:ext cx="8077200" cy="473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2743203"/>
                <a:gridCol w="3428997"/>
              </a:tblGrid>
              <a:tr h="23012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MOUNTAINS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 smtClean="0"/>
                    </a:p>
                  </a:txBody>
                  <a:tcPr/>
                </a:tc>
              </a:tr>
              <a:tr h="24384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PLATEAU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800" dirty="0" smtClean="0"/>
                    </a:p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733799"/>
            <a:ext cx="2286000" cy="115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1524000"/>
            <a:ext cx="242470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228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Points to be Discussed</a:t>
            </a:r>
            <a:endParaRPr lang="en-US" sz="36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1219200"/>
            <a:ext cx="3048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B050"/>
                </a:solidFill>
              </a:rPr>
              <a:t>Physical Features found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B0F0"/>
                </a:solidFill>
              </a:rPr>
              <a:t>Location in India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Economic activity of the region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3581400"/>
            <a:ext cx="3200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B050"/>
                </a:solidFill>
              </a:rPr>
              <a:t>Physical Features found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B0F0"/>
                </a:solidFill>
              </a:rPr>
              <a:t>Location in India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Economic activity of the region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00" y="228600"/>
            <a:ext cx="48006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04800" y="1143000"/>
          <a:ext cx="8001000" cy="4892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2590800"/>
                <a:gridCol w="4038600"/>
              </a:tblGrid>
              <a:tr h="2225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PLAINS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67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COASTAL AREAS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371600"/>
            <a:ext cx="211807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3962400"/>
            <a:ext cx="228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228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Points to be Discussed</a:t>
            </a:r>
            <a:endParaRPr lang="en-US" sz="36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1371600"/>
            <a:ext cx="3809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B050"/>
                </a:solidFill>
              </a:rPr>
              <a:t>Physical Features found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Location in India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Economic activity of the region</a:t>
            </a: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38100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B050"/>
                </a:solidFill>
              </a:rPr>
              <a:t>Physical Features found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B0F0"/>
                </a:solidFill>
              </a:rPr>
              <a:t>Location in India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Economic activity of the region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971800" y="228600"/>
            <a:ext cx="31242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191000"/>
            <a:ext cx="2764132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Conclusions</a:t>
            </a:r>
            <a:endParaRPr lang="en-US" b="1" u="sng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0" y="3200400"/>
            <a:ext cx="4876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Students will form a clear idea about the major physiographic divisions of India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600200"/>
            <a:ext cx="2971800" cy="149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1657350"/>
            <a:ext cx="22574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4572000"/>
            <a:ext cx="228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Arc 9"/>
          <p:cNvSpPr/>
          <p:nvPr/>
        </p:nvSpPr>
        <p:spPr>
          <a:xfrm rot="10800000">
            <a:off x="2011680" y="3048000"/>
            <a:ext cx="731519" cy="1524000"/>
          </a:xfrm>
          <a:prstGeom prst="arc">
            <a:avLst>
              <a:gd name="adj1" fmla="val 16057343"/>
              <a:gd name="adj2" fmla="val 464903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>
            <a:off x="3386518" y="3928682"/>
            <a:ext cx="2447164" cy="3276600"/>
          </a:xfrm>
          <a:prstGeom prst="arc">
            <a:avLst>
              <a:gd name="adj1" fmla="val 16405052"/>
              <a:gd name="adj2" fmla="val 534711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0800000" flipH="1">
            <a:off x="6400800" y="3124200"/>
            <a:ext cx="609600" cy="1447800"/>
          </a:xfrm>
          <a:prstGeom prst="arc">
            <a:avLst>
              <a:gd name="adj1" fmla="val 16200000"/>
              <a:gd name="adj2" fmla="val 464903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5400000" flipH="1">
            <a:off x="3771900" y="38100"/>
            <a:ext cx="1676400" cy="4038600"/>
          </a:xfrm>
          <a:prstGeom prst="arc">
            <a:avLst>
              <a:gd name="adj1" fmla="val 15902510"/>
              <a:gd name="adj2" fmla="val 560358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10" grpId="0" animBg="1"/>
      <p:bldP spid="11" grpId="0" animBg="1"/>
      <p:bldP spid="12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1371600" y="1447800"/>
            <a:ext cx="6172200" cy="2438400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19400" y="2209800"/>
            <a:ext cx="3413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WORKSHEET</a:t>
            </a:r>
            <a:endParaRPr lang="en-US" sz="4800" b="1" dirty="0"/>
          </a:p>
        </p:txBody>
      </p:sp>
      <p:sp>
        <p:nvSpPr>
          <p:cNvPr id="6" name="Down Arrow 5"/>
          <p:cNvSpPr/>
          <p:nvPr/>
        </p:nvSpPr>
        <p:spPr>
          <a:xfrm>
            <a:off x="4114800" y="4267200"/>
            <a:ext cx="914400" cy="9906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81000" y="1676400"/>
            <a:ext cx="8305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Write at least 3 sentences about the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economic importance of Northern Plains of India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400" b="1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400" b="1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820412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sz="2400" b="1" u="sng" dirty="0" smtClean="0"/>
          </a:p>
          <a:p>
            <a:pPr marL="342900" indent="-342900"/>
            <a:r>
              <a:rPr lang="en-US" sz="2400" dirty="0" smtClean="0"/>
              <a:t> a) Agricultural activity is profitable.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 b) Infrastructure  construction like roadways and railways are easier.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 c) Industries are easily set up.</a:t>
            </a:r>
          </a:p>
          <a:p>
            <a:pPr marL="342900" indent="-342900">
              <a:buFont typeface="+mj-lt"/>
              <a:buAutoNum type="arabicPeriod"/>
            </a:pPr>
            <a:endParaRPr lang="en-US" sz="2400" u="sn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09800" y="533400"/>
            <a:ext cx="4572000" cy="7159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 &amp; Answers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4572000" cy="7159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Question &amp; Answers</a:t>
            </a:r>
            <a:endParaRPr lang="en-US" b="1" dirty="0"/>
          </a:p>
        </p:txBody>
      </p:sp>
      <p:pic>
        <p:nvPicPr>
          <p:cNvPr id="7" name="Picture 6" descr="Peninsular Plateau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0" y="1905000"/>
            <a:ext cx="4343400" cy="429907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1000" y="1258669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2. In an outline map of India show all the physiographic divisions.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480</Words>
  <Application>Microsoft Office PowerPoint</Application>
  <PresentationFormat>On-screen Show (4:3)</PresentationFormat>
  <Paragraphs>143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Mountains, Plateaus,  Plains and Coasts of India</vt:lpstr>
      <vt:lpstr>Aim and Resources Required</vt:lpstr>
      <vt:lpstr>Topic For Discussion</vt:lpstr>
      <vt:lpstr>Slide 4</vt:lpstr>
      <vt:lpstr>Slide 5</vt:lpstr>
      <vt:lpstr>Conclusions</vt:lpstr>
      <vt:lpstr>Slide 7</vt:lpstr>
      <vt:lpstr>Slide 8</vt:lpstr>
      <vt:lpstr>Question &amp; Answers</vt:lpstr>
      <vt:lpstr>Question &amp; Answers</vt:lpstr>
      <vt:lpstr>MM Index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RAJ</cp:lastModifiedBy>
  <cp:revision>49</cp:revision>
  <dcterms:created xsi:type="dcterms:W3CDTF">2018-12-16T04:20:25Z</dcterms:created>
  <dcterms:modified xsi:type="dcterms:W3CDTF">2020-11-10T16:21:43Z</dcterms:modified>
</cp:coreProperties>
</file>