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5" r:id="rId4"/>
    <p:sldId id="269" r:id="rId5"/>
    <p:sldId id="273" r:id="rId6"/>
    <p:sldId id="276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55914" autoAdjust="0"/>
  </p:normalViewPr>
  <p:slideViewPr>
    <p:cSldViewPr>
      <p:cViewPr varScale="1">
        <p:scale>
          <a:sx n="69" d="100"/>
          <a:sy n="69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12-11-2020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71902&amp;picture=wooden-bucket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pixabay.com/en/bottle-plastic-container-water-166406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pot-cookware-amp-kitchen-utensils-554068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Setting for the activity: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Indoor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of activity: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 activity </a:t>
            </a:r>
            <a:endParaRPr lang="en-IN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Image source: </a:t>
            </a:r>
          </a:p>
          <a:p>
            <a:pPr rtl="0" eaLnBrk="1" fontAlgn="auto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Thermometer – SSSVV Gallery</a:t>
            </a:r>
            <a:endParaRPr lang="en-IN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Tumbler with water, Ice cubes  – SSSVV Gallery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Wooden bucket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https://www.publicdomainpictures.net/en/view-image.php?image=171902&amp;picture=wooden-bucket</a:t>
            </a:r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Copper - https://pixabay.com/illustrations/drink-pot-teapot-old-isolated-2406237/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Plastic bottle -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https://pixabay.com/en/bottle-plastic-container-water-166406/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endParaRPr lang="en-IN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endParaRPr lang="en-IN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</a:t>
            </a:r>
            <a:r>
              <a:rPr lang="en-US" sz="1200" b="1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Teacher - </a:t>
            </a:r>
            <a:r>
              <a:rPr lang="en-US" dirty="0" smtClean="0"/>
              <a:t>Divide the students into 3 or 4 groups.</a:t>
            </a:r>
            <a:endParaRPr lang="en-I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476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Instructions to the teacher: </a:t>
            </a:r>
            <a:endParaRPr lang="en-IN" sz="1200" b="1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materials have to be present before hand</a:t>
            </a:r>
            <a:endParaRPr lang="en-IN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materials have to be equally distributed among the groups.</a:t>
            </a:r>
            <a:endParaRPr lang="en-IN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IN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Precautions:</a:t>
            </a:r>
            <a:endParaRPr lang="en-IN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Care has to be taken while dealing with water.</a:t>
            </a:r>
            <a:endParaRPr lang="en-IN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Image -</a:t>
            </a:r>
            <a:r>
              <a:rPr lang="en-US" dirty="0" smtClean="0"/>
              <a:t> SSSVV Gallery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4767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- SSSVV Gallery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Copper</a:t>
            </a:r>
            <a:r>
              <a:rPr lang="en-US" baseline="0" dirty="0" smtClean="0"/>
              <a:t> bowl - https://pixabay.com/illustrations/dish-bowl-copper-shiny-metal-366151/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Steel utensils - </a:t>
            </a:r>
            <a:r>
              <a:rPr lang="en-IN" sz="1200" dirty="0" smtClean="0">
                <a:hlinkClick r:id="rId3"/>
              </a:rPr>
              <a:t>https://pixabay.com/photos/pot-cookware-amp-kitchen-utensils-554068/</a:t>
            </a:r>
            <a:endParaRPr lang="en-IN" sz="1200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xmlns="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pixabay.com/en/bottle-plastic-container-water-166406/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s://www.publicdomainpictures.net/en/view-image.php?image=171902&amp;picture=wooden-bucke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pixabay.com/photos/pot-cookware-amp-kitchen-utensils-554068/" TargetMode="External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438400"/>
            <a:ext cx="6932701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 </a:t>
            </a:r>
            <a:r>
              <a:rPr lang="en-US" sz="5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CONDUCTORS</a:t>
            </a:r>
            <a:endParaRPr lang="en-US" sz="5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7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1752600"/>
            <a:ext cx="73152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measure the rate of conduction in different objects.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55A07AD-9B91-7043-8696-58E8B1FBA2FE}"/>
              </a:ext>
            </a:extLst>
          </p:cNvPr>
          <p:cNvSpPr txBox="1"/>
          <p:nvPr/>
        </p:nvSpPr>
        <p:spPr>
          <a:xfrm>
            <a:off x="2590800" y="76200"/>
            <a:ext cx="38481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x-none" sz="3600" b="1" dirty="0">
                <a:latin typeface="Calibri" panose="020F0502020204030204" pitchFamily="34" charset="0"/>
                <a:cs typeface="Calibri" panose="020F0502020204030204" pitchFamily="34" charset="0"/>
              </a:rPr>
              <a:t>Heat Conductors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41AC100-1E5C-5649-A928-45F2B6EC0A70}"/>
              </a:ext>
            </a:extLst>
          </p:cNvPr>
          <p:cNvSpPr txBox="1"/>
          <p:nvPr/>
        </p:nvSpPr>
        <p:spPr>
          <a:xfrm>
            <a:off x="865910" y="1066800"/>
            <a:ext cx="9906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x-none" sz="2800" b="1" smtClean="0">
                <a:latin typeface="Calibri" panose="020F0502020204030204" pitchFamily="34" charset="0"/>
                <a:cs typeface="Calibri" panose="020F0502020204030204" pitchFamily="34" charset="0"/>
              </a:rPr>
              <a:t>Aim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x-none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8310" y="3553690"/>
            <a:ext cx="2819400" cy="230832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290513" indent="-290513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Steel container </a:t>
            </a:r>
          </a:p>
          <a:p>
            <a:pPr marL="290513" indent="-290513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Wooden container Plastic container copper container</a:t>
            </a:r>
          </a:p>
          <a:p>
            <a:pPr marL="290513" indent="-290513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Ice</a:t>
            </a:r>
          </a:p>
          <a:p>
            <a:pPr marL="290513" indent="-29051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Thermometer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7FCE876-2CC7-5F4C-A0B6-A65D246C7463}"/>
              </a:ext>
            </a:extLst>
          </p:cNvPr>
          <p:cNvSpPr txBox="1"/>
          <p:nvPr/>
        </p:nvSpPr>
        <p:spPr>
          <a:xfrm>
            <a:off x="869370" y="2905780"/>
            <a:ext cx="33147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x-none" sz="2800" b="1">
                <a:latin typeface="Calibri" panose="020F0502020204030204" pitchFamily="34" charset="0"/>
                <a:cs typeface="Calibri" panose="020F0502020204030204" pitchFamily="34" charset="0"/>
              </a:rPr>
              <a:t>Resources </a:t>
            </a:r>
            <a:r>
              <a:rPr lang="x-none" sz="2800" b="1" smtClean="0">
                <a:latin typeface="Calibri" panose="020F0502020204030204" pitchFamily="34" charset="0"/>
                <a:cs typeface="Calibri" panose="020F0502020204030204" pitchFamily="34" charset="0"/>
              </a:rPr>
              <a:t>Required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x-none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343400" y="3276600"/>
            <a:ext cx="3617119" cy="3017520"/>
            <a:chOff x="4343400" y="3276600"/>
            <a:chExt cx="3617119" cy="3017520"/>
          </a:xfrm>
        </p:grpSpPr>
        <p:grpSp>
          <p:nvGrpSpPr>
            <p:cNvPr id="7" name="Group 6"/>
            <p:cNvGrpSpPr/>
            <p:nvPr/>
          </p:nvGrpSpPr>
          <p:grpSpPr>
            <a:xfrm>
              <a:off x="4343400" y="3276600"/>
              <a:ext cx="3617119" cy="3017520"/>
              <a:chOff x="4038600" y="2286000"/>
              <a:chExt cx="3617119" cy="3017520"/>
            </a:xfrm>
          </p:grpSpPr>
          <p:pic>
            <p:nvPicPr>
              <p:cNvPr id="8" name="image" descr="Wooden Bucke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6931" t="11226" r="19577"/>
              <a:stretch>
                <a:fillRect/>
              </a:stretch>
            </p:blipFill>
            <p:spPr bwMode="auto">
              <a:xfrm>
                <a:off x="6477000" y="4191000"/>
                <a:ext cx="1143000" cy="1066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7" descr="Bottle, Plastic, Container, Water, Chilled, Blu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82175" y="2286000"/>
                <a:ext cx="1585225" cy="10568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6" descr="alcohol_thermometer_20180714_154577742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6200000">
                <a:off x="5537597" y="1950783"/>
                <a:ext cx="619125" cy="3617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" descr="StainleS_Steel_20180403_1504910791-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486400" y="4114800"/>
                <a:ext cx="891540" cy="1188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Picture 12" descr="ice_20170131_187980566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t="12008" r="135"/>
              <a:stretch>
                <a:fillRect/>
              </a:stretch>
            </p:blipFill>
            <p:spPr bwMode="auto">
              <a:xfrm>
                <a:off x="4360664" y="4114800"/>
                <a:ext cx="973336" cy="1188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242" name="Picture 2" descr="Drink, Pot, Teapot, Old, Isolated, Copper Jug, Vessel"/>
            <p:cNvPicPr>
              <a:picLocks noChangeAspect="1" noChangeArrowheads="1"/>
            </p:cNvPicPr>
            <p:nvPr/>
          </p:nvPicPr>
          <p:blipFill>
            <a:blip r:embed="rId8" cstate="print"/>
            <a:srcRect l="18333" t="13333" r="18333" b="18889"/>
            <a:stretch>
              <a:fillRect/>
            </a:stretch>
          </p:blipFill>
          <p:spPr bwMode="auto">
            <a:xfrm>
              <a:off x="6781800" y="3276600"/>
              <a:ext cx="666463" cy="1069848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55A07AD-9B91-7043-8696-58E8B1FBA2FE}"/>
              </a:ext>
            </a:extLst>
          </p:cNvPr>
          <p:cNvSpPr txBox="1"/>
          <p:nvPr/>
        </p:nvSpPr>
        <p:spPr>
          <a:xfrm>
            <a:off x="2590800" y="76200"/>
            <a:ext cx="38481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Procedure</a:t>
            </a:r>
            <a:endParaRPr lang="x-none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371600"/>
            <a:ext cx="7391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lvl="0" indent="-290513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Each group will get </a:t>
            </a:r>
            <a:r>
              <a:rPr lang="en-US" sz="2400" dirty="0" smtClean="0"/>
              <a:t>4 containers made up of different materials filled with water</a:t>
            </a:r>
            <a:r>
              <a:rPr lang="en-US" sz="2400" dirty="0" smtClean="0"/>
              <a:t>.</a:t>
            </a:r>
            <a:endParaRPr lang="en-IN" sz="2400" b="1" dirty="0" smtClean="0"/>
          </a:p>
          <a:p>
            <a:pPr marL="290513" lvl="0" indent="-290513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Measure the initial temperature of the water in the </a:t>
            </a:r>
            <a:r>
              <a:rPr lang="en-US" sz="2400" dirty="0" smtClean="0"/>
              <a:t>container</a:t>
            </a:r>
            <a:r>
              <a:rPr lang="en-US" sz="2400" dirty="0" smtClean="0"/>
              <a:t>.</a:t>
            </a:r>
            <a:endParaRPr lang="en-IN" sz="2400" b="1" dirty="0" smtClean="0"/>
          </a:p>
          <a:p>
            <a:pPr marL="290513" lvl="0" indent="-290513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D</a:t>
            </a:r>
            <a:r>
              <a:rPr lang="en-US" sz="2400" dirty="0" smtClean="0"/>
              <a:t>ip </a:t>
            </a:r>
            <a:r>
              <a:rPr lang="en-US" sz="2400" dirty="0" smtClean="0"/>
              <a:t>these different containers: steel container, wooden container, plastic container, copper container, etc with equal amount of water into the cold water</a:t>
            </a:r>
            <a:r>
              <a:rPr lang="en-US" sz="2400" dirty="0" smtClean="0"/>
              <a:t>.</a:t>
            </a:r>
            <a:endParaRPr lang="en-IN" sz="2400" dirty="0" smtClean="0"/>
          </a:p>
          <a:p>
            <a:pPr marL="290513" lvl="0" indent="-290513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L</a:t>
            </a:r>
            <a:r>
              <a:rPr lang="en-US" sz="2400" dirty="0" smtClean="0"/>
              <a:t>eave </a:t>
            </a:r>
            <a:r>
              <a:rPr lang="en-US" sz="2400" dirty="0" smtClean="0"/>
              <a:t>the set-up undisturbed for a minute</a:t>
            </a:r>
            <a:r>
              <a:rPr lang="en-US" sz="2400" dirty="0" smtClean="0"/>
              <a:t>.</a:t>
            </a:r>
            <a:endParaRPr lang="en-IN" sz="2400" b="1" dirty="0" smtClean="0"/>
          </a:p>
          <a:p>
            <a:pPr marL="290513" lvl="0" indent="-290513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Measure the temperature drop of water inside the different containers at 1-2 minute intervals to see the rate of conduction</a:t>
            </a:r>
            <a:r>
              <a:rPr lang="en-US" sz="2400" dirty="0" smtClean="0"/>
              <a:t>.</a:t>
            </a:r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0E64FAC-69E9-5846-AAC8-747C6FD78AF9}"/>
              </a:ext>
            </a:extLst>
          </p:cNvPr>
          <p:cNvSpPr txBox="1"/>
          <p:nvPr/>
        </p:nvSpPr>
        <p:spPr>
          <a:xfrm>
            <a:off x="2647950" y="152400"/>
            <a:ext cx="38481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Observation</a:t>
            </a:r>
            <a:endParaRPr lang="x-none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A5BA9CB-A24C-4843-A31C-9DF23A6E92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2857303"/>
              </p:ext>
            </p:extLst>
          </p:nvPr>
        </p:nvGraphicFramePr>
        <p:xfrm>
          <a:off x="685799" y="2819400"/>
          <a:ext cx="7543801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575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8798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Sl. 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 of Container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temperature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Drop in temperature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904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Plastic container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1904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Wooden container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1904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Steel container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1904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Copper container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5" name="Picture 4" descr="A picture containing shirt&#10;&#10;Description automatically generated">
            <a:extLst>
              <a:ext uri="{FF2B5EF4-FFF2-40B4-BE49-F238E27FC236}">
                <a16:creationId xmlns:a16="http://schemas.microsoft.com/office/drawing/2014/main" xmlns="" id="{C09F3EE8-444C-0A41-91C4-BE736AF2C3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708" y="685800"/>
            <a:ext cx="1501892" cy="20049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CCA851F-5A2D-344F-AA6F-99B4314A2CB1}"/>
              </a:ext>
            </a:extLst>
          </p:cNvPr>
          <p:cNvSpPr txBox="1"/>
          <p:nvPr/>
        </p:nvSpPr>
        <p:spPr>
          <a:xfrm>
            <a:off x="1600200" y="1219200"/>
            <a:ext cx="3733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x-none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ill </a:t>
            </a:r>
            <a:r>
              <a:rPr lang="x-none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this table:</a:t>
            </a:r>
          </a:p>
        </p:txBody>
      </p:sp>
    </p:spTree>
    <p:extLst>
      <p:ext uri="{BB962C8B-B14F-4D97-AF65-F5344CB8AC3E}">
        <p14:creationId xmlns:p14="http://schemas.microsoft.com/office/powerpoint/2010/main" xmlns="" val="117427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43000" y="2362200"/>
            <a:ext cx="6858000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Helps to measure 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rate of conduction in different objects.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9DE140C-E840-1C43-85AD-1B88EA86EE79}"/>
              </a:ext>
            </a:extLst>
          </p:cNvPr>
          <p:cNvSpPr txBox="1"/>
          <p:nvPr/>
        </p:nvSpPr>
        <p:spPr>
          <a:xfrm>
            <a:off x="2667000" y="76200"/>
            <a:ext cx="37338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x-none" sz="3600" b="1" dirty="0"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pic>
        <p:nvPicPr>
          <p:cNvPr id="5" name="Picture 4" descr="A picture containing shirt&#10;&#10;Description automatically generated">
            <a:extLst>
              <a:ext uri="{FF2B5EF4-FFF2-40B4-BE49-F238E27FC236}">
                <a16:creationId xmlns:a16="http://schemas.microsoft.com/office/drawing/2014/main" xmlns="" id="{C7DDA5EA-6FAE-0E4F-8678-FEAD1E3217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2971800"/>
            <a:ext cx="1501892" cy="200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358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9DE140C-E840-1C43-85AD-1B88EA86EE79}"/>
              </a:ext>
            </a:extLst>
          </p:cNvPr>
          <p:cNvSpPr txBox="1"/>
          <p:nvPr/>
        </p:nvSpPr>
        <p:spPr>
          <a:xfrm>
            <a:off x="2286000" y="152400"/>
            <a:ext cx="37338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x-none" sz="3600" b="1" dirty="0"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0122A675-530A-4A49-85F5-92478116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226403"/>
            <a:ext cx="73914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1638" lvl="0" indent="-401638" fontAlgn="base">
              <a:spcBef>
                <a:spcPct val="0"/>
              </a:spcBef>
              <a:spcAft>
                <a:spcPct val="0"/>
              </a:spcAft>
            </a:pPr>
            <a:r>
              <a:rPr lang="en-IN" sz="24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Why </a:t>
            </a:r>
            <a:r>
              <a:rPr lang="en-IN" sz="24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the handles of cookers/frying pans made up of plastic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?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5A07E09-E1FA-CE49-995D-86127492DE8B}"/>
              </a:ext>
            </a:extLst>
          </p:cNvPr>
          <p:cNvSpPr txBox="1"/>
          <p:nvPr/>
        </p:nvSpPr>
        <p:spPr>
          <a:xfrm>
            <a:off x="1752600" y="2209800"/>
            <a:ext cx="4648200" cy="156966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The handles of the cooker/frying pan are made up of plastic because it is easy to hold the pan as plastic is a bad conductor of heat.</a:t>
            </a:r>
            <a:endParaRPr lang="x-non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2" descr="Pot, Cookware Amp Kitchen Utensils, Kitchen, Unclean">
            <a:extLst>
              <a:ext uri="{FF2B5EF4-FFF2-40B4-BE49-F238E27FC236}">
                <a16:creationId xmlns:a16="http://schemas.microsoft.com/office/drawing/2014/main" xmlns="" id="{E6D684BA-7FAC-1E49-9731-F7F90C363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09800"/>
            <a:ext cx="1981200" cy="131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38200" y="2286000"/>
            <a:ext cx="71846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ANS</a:t>
            </a:r>
            <a:endParaRPr lang="en-IN" sz="2400" b="1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xmlns="" id="{0122A675-530A-4A49-85F5-92478116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73914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1638" indent="-401638" fontAlgn="base">
              <a:spcBef>
                <a:spcPct val="0"/>
              </a:spcBef>
              <a:spcAft>
                <a:spcPct val="0"/>
              </a:spcAft>
            </a:pPr>
            <a:r>
              <a:rPr lang="en-IN" sz="24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IN" sz="2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b="1" dirty="0" smtClean="0"/>
              <a:t>Which is a better conductor of heat- Copper or Steel</a:t>
            </a:r>
            <a:r>
              <a:rPr lang="en-US" sz="2400" b="1" dirty="0" smtClean="0"/>
              <a:t>?</a:t>
            </a:r>
            <a:endParaRPr lang="en-IN" sz="2400" dirty="0" smtClean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5A07E09-E1FA-CE49-995D-86127492DE8B}"/>
              </a:ext>
            </a:extLst>
          </p:cNvPr>
          <p:cNvSpPr txBox="1"/>
          <p:nvPr/>
        </p:nvSpPr>
        <p:spPr>
          <a:xfrm>
            <a:off x="1752600" y="4953000"/>
            <a:ext cx="1600200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Copper</a:t>
            </a:r>
            <a:endParaRPr lang="x-non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4953000"/>
            <a:ext cx="71846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ANS</a:t>
            </a:r>
            <a:endParaRPr lang="en-IN" sz="2400" b="1" dirty="0"/>
          </a:p>
        </p:txBody>
      </p:sp>
      <p:pic>
        <p:nvPicPr>
          <p:cNvPr id="17410" name="Picture 2" descr="Dish, Bowl, Copper, Shiny, Metal"/>
          <p:cNvPicPr>
            <a:picLocks noChangeAspect="1" noChangeArrowheads="1"/>
          </p:cNvPicPr>
          <p:nvPr/>
        </p:nvPicPr>
        <p:blipFill>
          <a:blip r:embed="rId4" cstate="print"/>
          <a:srcRect l="2500" t="18056" r="2500"/>
          <a:stretch>
            <a:fillRect/>
          </a:stretch>
        </p:blipFill>
        <p:spPr bwMode="auto">
          <a:xfrm>
            <a:off x="5029202" y="4953000"/>
            <a:ext cx="2826890" cy="1463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6358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0" y="152400"/>
            <a:ext cx="2286000" cy="71595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MM Index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7754223"/>
              </p:ext>
            </p:extLst>
          </p:nvPr>
        </p:nvGraphicFramePr>
        <p:xfrm>
          <a:off x="1066800" y="1636819"/>
          <a:ext cx="6858000" cy="2778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5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74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300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775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Slide#</a:t>
                      </a:r>
                      <a:endParaRPr lang="en-IN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Thumbnail</a:t>
                      </a:r>
                      <a:endParaRPr lang="en-IN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Source and Attribution</a:t>
                      </a:r>
                      <a:endParaRPr lang="en-IN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</a:t>
                      </a:r>
                      <a:r>
                        <a:rPr lang="en-US" sz="11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www.publicdomainpictures.net/en/view-image.php?image=171902&amp;picture=wooden-bucket</a:t>
                      </a:r>
                      <a:endParaRPr lang="en-US" sz="110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 smtClean="0">
                          <a:solidFill>
                            <a:schemeClr val="tx1"/>
                          </a:solidFill>
                        </a:rPr>
                        <a:t>https://pixabay.com/illustrations/drink-pot-teapot-old-isolated-2406237/</a:t>
                      </a:r>
                      <a:endParaRPr lang="en-IN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https://pixabay.com/en/bottle-plastic-container-water-166406/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72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IN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>
                          <a:hlinkClick r:id="rId4"/>
                        </a:rPr>
                        <a:t>https://pixabay.com/photos/pot-cookware-amp-kitchen-utensils-554068/</a:t>
                      </a:r>
                      <a:endParaRPr lang="en-IN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09290307"/>
                  </a:ext>
                </a:extLst>
              </a:tr>
              <a:tr h="40672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IN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 smtClean="0">
                          <a:solidFill>
                            <a:schemeClr val="tx1"/>
                          </a:solidFill>
                        </a:rPr>
                        <a:t>https://pixabay.com/illustrations/dish-bowl-copper-shiny-metal-366151/</a:t>
                      </a:r>
                      <a:endParaRPr lang="en-IN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5864845"/>
                  </a:ext>
                </a:extLst>
              </a:tr>
            </a:tbl>
          </a:graphicData>
        </a:graphic>
      </p:graphicFrame>
      <p:pic>
        <p:nvPicPr>
          <p:cNvPr id="13" name="image" descr="Wooden Bucket">
            <a:extLst>
              <a:ext uri="{FF2B5EF4-FFF2-40B4-BE49-F238E27FC236}">
                <a16:creationId xmlns:a16="http://schemas.microsoft.com/office/drawing/2014/main" xmlns="" id="{CA19B39E-7B4B-4C4A-A660-411327906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36176" y="2336679"/>
            <a:ext cx="567871" cy="3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Bottle, Plastic, Container, Water, Chilled, Blue">
            <a:extLst>
              <a:ext uri="{FF2B5EF4-FFF2-40B4-BE49-F238E27FC236}">
                <a16:creationId xmlns:a16="http://schemas.microsoft.com/office/drawing/2014/main" xmlns="" id="{9764A3F3-E4C5-2041-9B03-1067EE8DF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01539" y="3261360"/>
            <a:ext cx="386212" cy="20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Pot, Cookware Amp Kitchen Utensils, Kitchen, Unclean">
            <a:extLst>
              <a:ext uri="{FF2B5EF4-FFF2-40B4-BE49-F238E27FC236}">
                <a16:creationId xmlns:a16="http://schemas.microsoft.com/office/drawing/2014/main" xmlns="" id="{7D8DC563-7109-BD40-BB1B-A14980CFD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66160"/>
            <a:ext cx="593944" cy="39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rink, Pot, Teapot, Old, Isolated, Copper Jug, Vessel"/>
          <p:cNvPicPr>
            <a:picLocks noChangeAspect="1" noChangeArrowheads="1"/>
          </p:cNvPicPr>
          <p:nvPr/>
        </p:nvPicPr>
        <p:blipFill>
          <a:blip r:embed="rId8" cstate="print"/>
          <a:srcRect l="18333" t="13333" r="18333" b="18889"/>
          <a:stretch>
            <a:fillRect/>
          </a:stretch>
        </p:blipFill>
        <p:spPr bwMode="auto">
          <a:xfrm>
            <a:off x="2439149" y="2718859"/>
            <a:ext cx="227851" cy="365760"/>
          </a:xfrm>
          <a:prstGeom prst="rect">
            <a:avLst/>
          </a:prstGeom>
          <a:noFill/>
        </p:spPr>
      </p:pic>
      <p:pic>
        <p:nvPicPr>
          <p:cNvPr id="20" name="Picture 2" descr="Dish, Bowl, Copper, Shiny, Metal"/>
          <p:cNvPicPr>
            <a:picLocks noChangeAspect="1" noChangeArrowheads="1"/>
          </p:cNvPicPr>
          <p:nvPr/>
        </p:nvPicPr>
        <p:blipFill>
          <a:blip r:embed="rId9" cstate="print"/>
          <a:srcRect l="2500" t="18056" r="2500"/>
          <a:stretch>
            <a:fillRect/>
          </a:stretch>
        </p:blipFill>
        <p:spPr bwMode="auto">
          <a:xfrm>
            <a:off x="2286000" y="4099560"/>
            <a:ext cx="530042" cy="2743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021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336</Words>
  <Application>Microsoft Office PowerPoint</Application>
  <PresentationFormat>On-screen Show (4:3)</PresentationFormat>
  <Paragraphs>83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MM Index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SSSVV</cp:lastModifiedBy>
  <cp:revision>37</cp:revision>
  <dcterms:created xsi:type="dcterms:W3CDTF">2018-12-16T04:20:25Z</dcterms:created>
  <dcterms:modified xsi:type="dcterms:W3CDTF">2020-11-12T10:14:16Z</dcterms:modified>
</cp:coreProperties>
</file>