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5"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49" autoAdjust="0"/>
  </p:normalViewPr>
  <p:slideViewPr>
    <p:cSldViewPr>
      <p:cViewPr>
        <p:scale>
          <a:sx n="87" d="100"/>
          <a:sy n="87" d="100"/>
        </p:scale>
        <p:origin x="-1253" y="1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398F4-68C7-45DD-917F-850F0F97DF8C}" type="datetimeFigureOut">
              <a:rPr lang="en-IN" smtClean="0"/>
              <a:pPr/>
              <a:t>26-03-2021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D701E-2B11-4C64-8620-9E97557E8B0E}" type="slidenum">
              <a:rPr lang="en-IN" smtClean="0"/>
              <a:pPr/>
              <a:t>‹#›</a:t>
            </a:fld>
            <a:endParaRPr lang="en-IN"/>
          </a:p>
        </p:txBody>
      </p:sp>
    </p:spTree>
    <p:extLst>
      <p:ext uri="{BB962C8B-B14F-4D97-AF65-F5344CB8AC3E}">
        <p14:creationId xmlns:p14="http://schemas.microsoft.com/office/powerpoint/2010/main" val="1223723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openclipart.org/detail/314470/appl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openclipart.org/detail/314470/appl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openclipart.org/detail/284444/sweet-cak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a:t>
            </a:fld>
            <a:endParaRPr lang="en-IN"/>
          </a:p>
        </p:txBody>
      </p:sp>
    </p:spTree>
    <p:extLst>
      <p:ext uri="{BB962C8B-B14F-4D97-AF65-F5344CB8AC3E}">
        <p14:creationId xmlns:p14="http://schemas.microsoft.com/office/powerpoint/2010/main" val="47232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10</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11</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12</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13</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14</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15</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16</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17</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18</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19</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&lt;Apple&gt; - </a:t>
            </a:r>
            <a:r>
              <a:rPr lang="en-IN" dirty="0" smtClean="0">
                <a:hlinkClick r:id="rId3"/>
              </a:rPr>
              <a:t>https://openclipart.org/detail/314470/apple</a:t>
            </a:r>
            <a:endParaRPr lang="en-US" sz="1200" b="0" i="1"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20</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21</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22</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23</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24</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25</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26</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27</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D701E-2B11-4C64-8620-9E97557E8B0E}" type="slidenum">
              <a:rPr lang="en-IN" smtClean="0"/>
              <a:pPr/>
              <a:t>28</a:t>
            </a:fld>
            <a:endParaRPr lang="en-IN"/>
          </a:p>
        </p:txBody>
      </p:sp>
    </p:spTree>
    <p:extLst>
      <p:ext uri="{BB962C8B-B14F-4D97-AF65-F5344CB8AC3E}">
        <p14:creationId xmlns:p14="http://schemas.microsoft.com/office/powerpoint/2010/main" val="609500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r>
              <a:rPr lang="en-US" sz="1200" b="0" i="0" kern="1200" dirty="0" smtClean="0">
                <a:solidFill>
                  <a:schemeClr val="tx1"/>
                </a:solidFill>
                <a:latin typeface="+mn-lt"/>
                <a:ea typeface="+mn-ea"/>
                <a:cs typeface="+mn-cs"/>
              </a:rPr>
              <a:t>The teacher can make the kids do many other examples.</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latin typeface="+mn-lt"/>
                <a:ea typeface="+mn-ea"/>
                <a:cs typeface="+mn-cs"/>
              </a:rPr>
              <a:t>1. &lt;Apple&gt; - </a:t>
            </a:r>
            <a:r>
              <a:rPr lang="en-IN" dirty="0" smtClean="0">
                <a:hlinkClick r:id="rId3"/>
              </a:rPr>
              <a:t>https://openclipart.org/detail/314470/apple</a:t>
            </a:r>
            <a:endParaRPr lang="en-US" sz="1200" b="0" i="1" kern="1200" dirty="0" smtClean="0">
              <a:solidFill>
                <a:schemeClr val="tx1"/>
              </a:solidFill>
              <a:latin typeface="+mn-lt"/>
              <a:ea typeface="+mn-ea"/>
              <a:cs typeface="+mn-cs"/>
            </a:endParaRPr>
          </a:p>
          <a:p>
            <a:endParaRPr lang="en-US" sz="1200" b="0" i="1"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3</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4</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5</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6</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7</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&lt;Cake&gt; - </a:t>
            </a:r>
            <a:r>
              <a:rPr lang="en-IN" dirty="0" smtClean="0">
                <a:hlinkClick r:id="rId3"/>
              </a:rPr>
              <a:t>https://openclipart.org/detail/284444/sweet-cake</a:t>
            </a:r>
            <a:endParaRPr lang="en-US" sz="1200" b="0" i="1"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8</a:t>
            </a:fld>
            <a:endParaRPr lang="en-IN"/>
          </a:p>
        </p:txBody>
      </p:sp>
    </p:spTree>
    <p:extLst>
      <p:ext uri="{BB962C8B-B14F-4D97-AF65-F5344CB8AC3E}">
        <p14:creationId xmlns:p14="http://schemas.microsoft.com/office/powerpoint/2010/main" val="4164767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latin typeface="+mn-lt"/>
                <a:ea typeface="+mn-ea"/>
                <a:cs typeface="+mn-cs"/>
              </a:rPr>
              <a:t>Notes for Teacher</a:t>
            </a:r>
            <a:r>
              <a:rPr lang="en-US" sz="1200" b="0" i="0" kern="1200" dirty="0" smtClean="0">
                <a:solidFill>
                  <a:schemeClr val="tx1"/>
                </a:solidFill>
                <a:latin typeface="+mn-lt"/>
                <a:ea typeface="+mn-ea"/>
                <a:cs typeface="+mn-cs"/>
              </a:rPr>
              <a:t> - &lt; Information for further reference or explanation &gt;</a:t>
            </a:r>
          </a:p>
          <a:p>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Suggestions: </a:t>
            </a:r>
            <a:r>
              <a:rPr lang="en-US" sz="1200" b="0" i="0" kern="1200" dirty="0" smtClean="0">
                <a:solidFill>
                  <a:schemeClr val="tx1"/>
                </a:solidFill>
                <a:latin typeface="+mn-lt"/>
                <a:ea typeface="+mn-ea"/>
                <a:cs typeface="+mn-cs"/>
              </a:rPr>
              <a:t>&lt;Ideas/</a:t>
            </a:r>
            <a:r>
              <a:rPr lang="en-US" sz="1200" b="0" i="0" kern="1200" baseline="0" dirty="0" smtClean="0">
                <a:solidFill>
                  <a:schemeClr val="tx1"/>
                </a:solidFill>
                <a:latin typeface="+mn-lt"/>
                <a:ea typeface="+mn-ea"/>
                <a:cs typeface="+mn-cs"/>
              </a:rPr>
              <a:t> Images/ Animations / Others – To make better representation of the content </a:t>
            </a:r>
            <a:r>
              <a:rPr lang="en-US" sz="1200" b="0" i="0" kern="1200" dirty="0" smtClean="0">
                <a:solidFill>
                  <a:schemeClr val="tx1"/>
                </a:solidFill>
                <a:latin typeface="+mn-lt"/>
                <a:ea typeface="+mn-ea"/>
                <a:cs typeface="+mn-cs"/>
              </a:rPr>
              <a:t>&gt;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Source of Multimedia</a:t>
            </a:r>
            <a:r>
              <a:rPr lang="en-US" sz="1200" b="1" i="0" kern="1200" baseline="0" dirty="0" smtClean="0">
                <a:solidFill>
                  <a:schemeClr val="tx1"/>
                </a:solidFill>
                <a:latin typeface="+mn-lt"/>
                <a:ea typeface="+mn-ea"/>
                <a:cs typeface="+mn-cs"/>
              </a:rPr>
              <a:t> Objects (Image</a:t>
            </a:r>
            <a:r>
              <a:rPr lang="en-US" sz="1200" b="1" i="0" kern="1200" dirty="0" smtClean="0">
                <a:solidFill>
                  <a:schemeClr val="tx1"/>
                </a:solidFill>
                <a:latin typeface="+mn-lt"/>
                <a:ea typeface="+mn-ea"/>
                <a:cs typeface="+mn-cs"/>
              </a:rPr>
              <a:t>/audio/ Video/Animation) used in this slide - </a:t>
            </a:r>
          </a:p>
          <a:p>
            <a:r>
              <a:rPr lang="en-US" sz="1200" b="0" i="1" kern="1200" dirty="0" smtClean="0">
                <a:solidFill>
                  <a:schemeClr val="tx1"/>
                </a:solidFill>
                <a:latin typeface="+mn-lt"/>
                <a:ea typeface="+mn-ea"/>
                <a:cs typeface="+mn-cs"/>
              </a:rPr>
              <a:t>1. &lt;Short Description&gt; - &lt;SOURCE URL&gt;</a:t>
            </a:r>
          </a:p>
          <a:p>
            <a:endParaRPr lang="en-IN" dirty="0"/>
          </a:p>
        </p:txBody>
      </p:sp>
      <p:sp>
        <p:nvSpPr>
          <p:cNvPr id="4" name="Slide Number Placeholder 3"/>
          <p:cNvSpPr>
            <a:spLocks noGrp="1"/>
          </p:cNvSpPr>
          <p:nvPr>
            <p:ph type="sldNum" sz="quarter" idx="10"/>
          </p:nvPr>
        </p:nvSpPr>
        <p:spPr/>
        <p:txBody>
          <a:bodyPr/>
          <a:lstStyle/>
          <a:p>
            <a:fld id="{154D701E-2B11-4C64-8620-9E97557E8B0E}" type="slidenum">
              <a:rPr lang="en-IN" smtClean="0"/>
              <a:pPr/>
              <a:t>9</a:t>
            </a:fld>
            <a:endParaRPr lang="en-IN"/>
          </a:p>
        </p:txBody>
      </p:sp>
    </p:spTree>
    <p:extLst>
      <p:ext uri="{BB962C8B-B14F-4D97-AF65-F5344CB8AC3E}">
        <p14:creationId xmlns:p14="http://schemas.microsoft.com/office/powerpoint/2010/main" val="4164767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p:spPr>
        <p:txBody>
          <a:bodyPr/>
          <a:lstStyle>
            <a:lvl1pPr>
              <a:defRPr sz="5400"/>
            </a:lvl1pPr>
          </a:lstStyle>
          <a:p>
            <a:r>
              <a:rPr lang="en-US" dirty="0" smtClean="0"/>
              <a:t>Asset Title (Size 54)</a:t>
            </a:r>
            <a:endParaRPr lang="en-IN" dirty="0"/>
          </a:p>
        </p:txBody>
      </p:sp>
      <p:grpSp>
        <p:nvGrpSpPr>
          <p:cNvPr id="7" name="Group 14"/>
          <p:cNvGrpSpPr>
            <a:grpSpLocks/>
          </p:cNvGrpSpPr>
          <p:nvPr userDrawn="1"/>
        </p:nvGrpSpPr>
        <p:grpSpPr bwMode="auto">
          <a:xfrm>
            <a:off x="0" y="0"/>
            <a:ext cx="873125" cy="852488"/>
            <a:chOff x="0" y="0"/>
            <a:chExt cx="872351" cy="852108"/>
          </a:xfrm>
        </p:grpSpPr>
        <p:sp>
          <p:nvSpPr>
            <p:cNvPr id="8" name="Round Diagonal Corner Rectangle 7"/>
            <p:cNvSpPr/>
            <p:nvPr/>
          </p:nvSpPr>
          <p:spPr>
            <a:xfrm>
              <a:off x="71855" y="79223"/>
              <a:ext cx="228600" cy="228600"/>
            </a:xfrm>
            <a:prstGeom prst="round2DiagRect">
              <a:avLst/>
            </a:prstGeom>
            <a:solidFill>
              <a:srgbClr val="00B0F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9" name="Round Diagonal Corner Rectangle 8"/>
            <p:cNvSpPr/>
            <p:nvPr/>
          </p:nvSpPr>
          <p:spPr>
            <a:xfrm>
              <a:off x="376655" y="79223"/>
              <a:ext cx="228600" cy="228600"/>
            </a:xfrm>
            <a:prstGeom prst="round2DiagRect">
              <a:avLst/>
            </a:prstGeom>
            <a:solidFill>
              <a:srgbClr val="FB3B69"/>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I</a:t>
              </a:r>
            </a:p>
          </p:txBody>
        </p:sp>
        <p:sp>
          <p:nvSpPr>
            <p:cNvPr id="10" name="Round Diagonal Corner Rectangle 9"/>
            <p:cNvSpPr/>
            <p:nvPr/>
          </p:nvSpPr>
          <p:spPr>
            <a:xfrm>
              <a:off x="65362" y="392172"/>
              <a:ext cx="228600" cy="228600"/>
            </a:xfrm>
            <a:prstGeom prst="round2DiagRect">
              <a:avLst/>
            </a:prstGeom>
            <a:solidFill>
              <a:schemeClr val="accent4">
                <a:lumMod val="50000"/>
              </a:schemeClr>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E</a:t>
              </a:r>
            </a:p>
          </p:txBody>
        </p:sp>
        <p:sp>
          <p:nvSpPr>
            <p:cNvPr id="11" name="Round Diagonal Corner Rectangle 10"/>
            <p:cNvSpPr/>
            <p:nvPr/>
          </p:nvSpPr>
          <p:spPr>
            <a:xfrm>
              <a:off x="370162" y="392172"/>
              <a:ext cx="228600" cy="228600"/>
            </a:xfrm>
            <a:prstGeom prst="round2DiagRect">
              <a:avLst/>
            </a:prstGeom>
            <a:solidFill>
              <a:srgbClr val="0080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bg1"/>
                  </a:solidFill>
                  <a:cs typeface="Calibri"/>
                </a:rPr>
                <a:t>P</a:t>
              </a:r>
            </a:p>
          </p:txBody>
        </p:sp>
        <p:cxnSp>
          <p:nvCxnSpPr>
            <p:cNvPr id="12" name="Straight Connector 11"/>
            <p:cNvCxnSpPr/>
            <p:nvPr/>
          </p:nvCxnSpPr>
          <p:spPr>
            <a:xfrm>
              <a:off x="682020" y="0"/>
              <a:ext cx="0" cy="814025"/>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51981"/>
              <a:ext cx="828291"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8636" y="218977"/>
              <a:ext cx="0" cy="633131"/>
            </a:xfrm>
            <a:prstGeom prst="line">
              <a:avLst/>
            </a:prstGeom>
            <a:ln w="12700">
              <a:solidFill>
                <a:srgbClr val="FE6E2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6227" y="712914"/>
              <a:ext cx="676124" cy="0"/>
            </a:xfrm>
            <a:prstGeom prst="line">
              <a:avLst/>
            </a:prstGeom>
            <a:ln w="12700">
              <a:solidFill>
                <a:srgbClr val="FE6E2E"/>
              </a:solidFill>
            </a:ln>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sp>
        <p:nvSpPr>
          <p:cNvPr id="17" name="Rectangle 16"/>
          <p:cNvSpPr/>
          <p:nvPr userDrawn="1"/>
        </p:nvSpPr>
        <p:spPr>
          <a:xfrm>
            <a:off x="5726764" y="6509319"/>
            <a:ext cx="3350443" cy="412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rgbClr val="08482B"/>
                </a:solidFill>
              </a:rPr>
              <a:t>Integral Education</a:t>
            </a:r>
            <a:r>
              <a:rPr lang="en-US" sz="1400" dirty="0" smtClean="0">
                <a:solidFill>
                  <a:srgbClr val="08482B"/>
                </a:solidFill>
              </a:rPr>
              <a:t> </a:t>
            </a:r>
            <a:r>
              <a:rPr lang="en-US" sz="1400" b="1" dirty="0">
                <a:solidFill>
                  <a:srgbClr val="002060"/>
                </a:solidFill>
              </a:rPr>
              <a:t>FOR  </a:t>
            </a:r>
            <a:r>
              <a:rPr lang="en-US" sz="1400" b="1" dirty="0">
                <a:solidFill>
                  <a:srgbClr val="C00000"/>
                </a:solidFill>
              </a:rPr>
              <a:t>ALL, </a:t>
            </a:r>
            <a:r>
              <a:rPr lang="en-US" sz="1400" b="1" dirty="0">
                <a:solidFill>
                  <a:srgbClr val="002060"/>
                </a:solidFill>
              </a:rPr>
              <a:t>BY</a:t>
            </a:r>
            <a:r>
              <a:rPr lang="en-US" sz="1400" b="1" dirty="0">
                <a:solidFill>
                  <a:srgbClr val="C00000"/>
                </a:solidFill>
              </a:rPr>
              <a:t> ALL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2807" y="5543490"/>
            <a:ext cx="914400" cy="914400"/>
          </a:xfrm>
          <a:prstGeom prst="rect">
            <a:avLst/>
          </a:prstGeom>
        </p:spPr>
      </p:pic>
    </p:spTree>
    <p:extLst>
      <p:ext uri="{BB962C8B-B14F-4D97-AF65-F5344CB8AC3E}">
        <p14:creationId xmlns:p14="http://schemas.microsoft.com/office/powerpoint/2010/main" val="353126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a:defRPr sz="3600" baseline="0"/>
            </a:lvl1pPr>
          </a:lstStyle>
          <a:p>
            <a:r>
              <a:rPr lang="en-US" dirty="0" smtClean="0"/>
              <a:t>Slide Title (Size 36)</a:t>
            </a:r>
            <a:endParaRPr lang="en-IN" dirty="0"/>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a:lvl1pPr>
            <a:lvl2pPr>
              <a:defRPr/>
            </a:lvl2pPr>
            <a:lvl3pPr>
              <a:defRPr/>
            </a:lvl3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Sub Title (Size 32) Second level (Size 28) Third level (Size 24)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dirty="0" smtClean="0"/>
          </a:p>
          <a:p>
            <a:pPr lvl="0"/>
            <a:endParaRPr lang="en-US" dirty="0" smtClean="0"/>
          </a:p>
          <a:p>
            <a:pPr lvl="1"/>
            <a:r>
              <a:rPr lang="en-US" dirty="0" smtClean="0"/>
              <a:t>Second level (Size 28)</a:t>
            </a:r>
          </a:p>
          <a:p>
            <a:pPr lvl="2"/>
            <a:r>
              <a:rPr lang="en-US" dirty="0" smtClean="0"/>
              <a:t>Third level (Size 24)</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5943600"/>
            <a:ext cx="914400" cy="914400"/>
          </a:xfrm>
          <a:prstGeom prst="rect">
            <a:avLst/>
          </a:prstGeom>
        </p:spPr>
      </p:pic>
    </p:spTree>
    <p:extLst>
      <p:ext uri="{BB962C8B-B14F-4D97-AF65-F5344CB8AC3E}">
        <p14:creationId xmlns:p14="http://schemas.microsoft.com/office/powerpoint/2010/main" val="28393143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31090" y="52321"/>
            <a:ext cx="967390" cy="938279"/>
          </a:xfrm>
          <a:prstGeom prst="rect">
            <a:avLst/>
          </a:prstGeom>
        </p:spPr>
      </p:pic>
      <p:sp>
        <p:nvSpPr>
          <p:cNvPr id="3" name="Rectangle 2">
            <a:hlinkClick r:id="rId5"/>
          </p:cNvPr>
          <p:cNvSpPr/>
          <p:nvPr userDrawn="1"/>
        </p:nvSpPr>
        <p:spPr>
          <a:xfrm>
            <a:off x="-304800" y="6488113"/>
            <a:ext cx="2762250" cy="377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1" fontAlgn="auto">
              <a:spcBef>
                <a:spcPts val="0"/>
              </a:spcBef>
              <a:spcAft>
                <a:spcPts val="0"/>
              </a:spcAft>
              <a:defRPr/>
            </a:pPr>
            <a:r>
              <a:rPr lang="en-US" sz="1100" b="1" dirty="0" smtClean="0">
                <a:solidFill>
                  <a:srgbClr val="0000CC"/>
                </a:solidFill>
                <a:latin typeface="Calibri" pitchFamily="34" charset="0"/>
                <a:cs typeface="Calibri" pitchFamily="34" charset="0"/>
              </a:rPr>
              <a:t>©www.srisathyasaividyavahini.org</a:t>
            </a:r>
            <a:endParaRPr lang="en-US" sz="1100" b="1" dirty="0">
              <a:solidFill>
                <a:srgbClr val="0000CC"/>
              </a:solidFill>
              <a:latin typeface="Calibri" pitchFamily="34" charset="0"/>
              <a:cs typeface="Calibri" pitchFamily="34" charset="0"/>
            </a:endParaRPr>
          </a:p>
        </p:txBody>
      </p:sp>
    </p:spTree>
    <p:extLst>
      <p:ext uri="{BB962C8B-B14F-4D97-AF65-F5344CB8AC3E}">
        <p14:creationId xmlns:p14="http://schemas.microsoft.com/office/powerpoint/2010/main" val="335197932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Integers Addition</a:t>
            </a:r>
            <a:endParaRPr lang="en-IN" b="1" dirty="0"/>
          </a:p>
        </p:txBody>
      </p:sp>
    </p:spTree>
    <p:extLst>
      <p:ext uri="{BB962C8B-B14F-4D97-AF65-F5344CB8AC3E}">
        <p14:creationId xmlns:p14="http://schemas.microsoft.com/office/powerpoint/2010/main" val="225073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ADDIING TWO NEGATIVE INTEGERS</a:t>
            </a:r>
            <a:br>
              <a:rPr lang="en-IN" b="1" dirty="0" smtClean="0"/>
            </a:br>
            <a:r>
              <a:rPr lang="en-IN" b="1" dirty="0" smtClean="0"/>
              <a:t>ON A NUMBER LINE</a:t>
            </a:r>
            <a:endParaRPr lang="en-IN" b="1" dirty="0"/>
          </a:p>
        </p:txBody>
      </p:sp>
      <p:sp>
        <p:nvSpPr>
          <p:cNvPr id="3" name="Content Placeholder 2"/>
          <p:cNvSpPr>
            <a:spLocks noGrp="1"/>
          </p:cNvSpPr>
          <p:nvPr>
            <p:ph idx="1"/>
          </p:nvPr>
        </p:nvSpPr>
        <p:spPr>
          <a:xfrm>
            <a:off x="228600" y="1752600"/>
            <a:ext cx="8763000" cy="1371600"/>
          </a:xfrm>
        </p:spPr>
        <p:txBody>
          <a:bodyPr/>
          <a:lstStyle/>
          <a:p>
            <a:r>
              <a:rPr lang="en-US" dirty="0"/>
              <a:t>Let us add (-3) and (-3</a:t>
            </a:r>
            <a:r>
              <a:rPr lang="en-US" dirty="0" smtClean="0"/>
              <a:t>) on a number line.</a:t>
            </a:r>
            <a:endParaRPr lang="en-US" dirty="0"/>
          </a:p>
          <a:p>
            <a:r>
              <a:rPr lang="en-US" dirty="0" smtClean="0"/>
              <a:t>So first, draw </a:t>
            </a:r>
            <a:r>
              <a:rPr lang="en-US" dirty="0"/>
              <a:t>a number line.</a:t>
            </a:r>
          </a:p>
        </p:txBody>
      </p:sp>
      <p:grpSp>
        <p:nvGrpSpPr>
          <p:cNvPr id="20" name="Group 19"/>
          <p:cNvGrpSpPr/>
          <p:nvPr/>
        </p:nvGrpSpPr>
        <p:grpSpPr>
          <a:xfrm>
            <a:off x="0" y="4267200"/>
            <a:ext cx="9144000" cy="228600"/>
            <a:chOff x="0" y="2819400"/>
            <a:chExt cx="9144000" cy="228600"/>
          </a:xfrm>
        </p:grpSpPr>
        <p:cxnSp>
          <p:nvCxnSpPr>
            <p:cNvPr id="21" name="Straight Arrow Connector 20"/>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4974" y="4953000"/>
            <a:ext cx="8261251" cy="381000"/>
            <a:chOff x="384974" y="4953000"/>
            <a:chExt cx="8261251" cy="381000"/>
          </a:xfrm>
        </p:grpSpPr>
        <p:sp>
          <p:nvSpPr>
            <p:cNvPr id="38" name="TextBox 37"/>
            <p:cNvSpPr txBox="1"/>
            <p:nvPr/>
          </p:nvSpPr>
          <p:spPr>
            <a:xfrm>
              <a:off x="384974" y="4964668"/>
              <a:ext cx="377026" cy="369332"/>
            </a:xfrm>
            <a:prstGeom prst="rect">
              <a:avLst/>
            </a:prstGeom>
            <a:noFill/>
          </p:spPr>
          <p:txBody>
            <a:bodyPr wrap="none" rtlCol="0">
              <a:spAutoFit/>
            </a:bodyPr>
            <a:lstStyle/>
            <a:p>
              <a:r>
                <a:rPr lang="en-US" b="1" dirty="0" smtClean="0"/>
                <a:t>-7</a:t>
              </a:r>
              <a:endParaRPr lang="en-US" b="1" dirty="0"/>
            </a:p>
          </p:txBody>
        </p:sp>
        <p:sp>
          <p:nvSpPr>
            <p:cNvPr id="39" name="TextBox 38"/>
            <p:cNvSpPr txBox="1"/>
            <p:nvPr/>
          </p:nvSpPr>
          <p:spPr>
            <a:xfrm>
              <a:off x="838200" y="4953000"/>
              <a:ext cx="377026" cy="369332"/>
            </a:xfrm>
            <a:prstGeom prst="rect">
              <a:avLst/>
            </a:prstGeom>
            <a:noFill/>
          </p:spPr>
          <p:txBody>
            <a:bodyPr wrap="none" rtlCol="0">
              <a:spAutoFit/>
            </a:bodyPr>
            <a:lstStyle/>
            <a:p>
              <a:r>
                <a:rPr lang="en-US" b="1" dirty="0" smtClean="0"/>
                <a:t>-6</a:t>
              </a:r>
              <a:endParaRPr lang="en-US" b="1" dirty="0"/>
            </a:p>
          </p:txBody>
        </p:sp>
        <p:sp>
          <p:nvSpPr>
            <p:cNvPr id="40" name="TextBox 39"/>
            <p:cNvSpPr txBox="1"/>
            <p:nvPr/>
          </p:nvSpPr>
          <p:spPr>
            <a:xfrm>
              <a:off x="1447800" y="4953000"/>
              <a:ext cx="372330" cy="369332"/>
            </a:xfrm>
            <a:prstGeom prst="rect">
              <a:avLst/>
            </a:prstGeom>
            <a:noFill/>
          </p:spPr>
          <p:txBody>
            <a:bodyPr wrap="none" rtlCol="0">
              <a:spAutoFit/>
            </a:bodyPr>
            <a:lstStyle/>
            <a:p>
              <a:r>
                <a:rPr lang="en-US" b="1" dirty="0" smtClean="0"/>
                <a:t>-5</a:t>
              </a:r>
              <a:endParaRPr lang="en-US" b="1" dirty="0"/>
            </a:p>
          </p:txBody>
        </p:sp>
        <p:sp>
          <p:nvSpPr>
            <p:cNvPr id="41" name="TextBox 40"/>
            <p:cNvSpPr txBox="1"/>
            <p:nvPr/>
          </p:nvSpPr>
          <p:spPr>
            <a:xfrm>
              <a:off x="1981200" y="4953000"/>
              <a:ext cx="372330" cy="369332"/>
            </a:xfrm>
            <a:prstGeom prst="rect">
              <a:avLst/>
            </a:prstGeom>
            <a:noFill/>
          </p:spPr>
          <p:txBody>
            <a:bodyPr wrap="none" rtlCol="0">
              <a:spAutoFit/>
            </a:bodyPr>
            <a:lstStyle/>
            <a:p>
              <a:r>
                <a:rPr lang="en-US" b="1" dirty="0" smtClean="0"/>
                <a:t>-4</a:t>
              </a:r>
              <a:endParaRPr lang="en-US" b="1" dirty="0"/>
            </a:p>
          </p:txBody>
        </p:sp>
        <p:sp>
          <p:nvSpPr>
            <p:cNvPr id="42" name="TextBox 41"/>
            <p:cNvSpPr txBox="1"/>
            <p:nvPr/>
          </p:nvSpPr>
          <p:spPr>
            <a:xfrm>
              <a:off x="2514600" y="4953000"/>
              <a:ext cx="377026" cy="369332"/>
            </a:xfrm>
            <a:prstGeom prst="rect">
              <a:avLst/>
            </a:prstGeom>
            <a:noFill/>
          </p:spPr>
          <p:txBody>
            <a:bodyPr wrap="none" rtlCol="0">
              <a:spAutoFit/>
            </a:bodyPr>
            <a:lstStyle/>
            <a:p>
              <a:r>
                <a:rPr lang="en-US" b="1" dirty="0" smtClean="0"/>
                <a:t>-3</a:t>
              </a:r>
              <a:endParaRPr lang="en-US" b="1" dirty="0"/>
            </a:p>
          </p:txBody>
        </p:sp>
        <p:sp>
          <p:nvSpPr>
            <p:cNvPr id="43" name="TextBox 42"/>
            <p:cNvSpPr txBox="1"/>
            <p:nvPr/>
          </p:nvSpPr>
          <p:spPr>
            <a:xfrm>
              <a:off x="3124200" y="4953000"/>
              <a:ext cx="377026"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733800" y="4964668"/>
              <a:ext cx="372330" cy="369332"/>
            </a:xfrm>
            <a:prstGeom prst="rect">
              <a:avLst/>
            </a:prstGeom>
            <a:noFill/>
          </p:spPr>
          <p:txBody>
            <a:bodyPr wrap="none" rtlCol="0">
              <a:spAutoFit/>
            </a:bodyPr>
            <a:lstStyle/>
            <a:p>
              <a:r>
                <a:rPr lang="en-US" b="1" dirty="0" smtClean="0"/>
                <a:t>-1</a:t>
              </a:r>
              <a:endParaRPr lang="en-US" b="1" dirty="0"/>
            </a:p>
          </p:txBody>
        </p:sp>
        <p:sp>
          <p:nvSpPr>
            <p:cNvPr id="45" name="TextBox 44"/>
            <p:cNvSpPr txBox="1"/>
            <p:nvPr/>
          </p:nvSpPr>
          <p:spPr>
            <a:xfrm>
              <a:off x="4343400" y="4964668"/>
              <a:ext cx="301660" cy="369332"/>
            </a:xfrm>
            <a:prstGeom prst="rect">
              <a:avLst/>
            </a:prstGeom>
            <a:noFill/>
          </p:spPr>
          <p:txBody>
            <a:bodyPr wrap="none" rtlCol="0">
              <a:spAutoFit/>
            </a:bodyPr>
            <a:lstStyle/>
            <a:p>
              <a:r>
                <a:rPr lang="en-US" b="1" dirty="0" smtClean="0"/>
                <a:t>0</a:t>
              </a:r>
              <a:endParaRPr lang="en-US" b="1" dirty="0"/>
            </a:p>
          </p:txBody>
        </p:sp>
        <p:sp>
          <p:nvSpPr>
            <p:cNvPr id="47" name="TextBox 46"/>
            <p:cNvSpPr txBox="1"/>
            <p:nvPr/>
          </p:nvSpPr>
          <p:spPr>
            <a:xfrm>
              <a:off x="4953000" y="4964668"/>
              <a:ext cx="416625"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5562600" y="4964668"/>
              <a:ext cx="416625" cy="369332"/>
            </a:xfrm>
            <a:prstGeom prst="rect">
              <a:avLst/>
            </a:prstGeom>
            <a:noFill/>
          </p:spPr>
          <p:txBody>
            <a:bodyPr wrap="none" rtlCol="0">
              <a:spAutoFit/>
            </a:bodyPr>
            <a:lstStyle/>
            <a:p>
              <a:r>
                <a:rPr lang="en-US" b="1" dirty="0" smtClean="0"/>
                <a:t>+2</a:t>
              </a:r>
              <a:endParaRPr lang="en-US" b="1" dirty="0"/>
            </a:p>
          </p:txBody>
        </p:sp>
        <p:sp>
          <p:nvSpPr>
            <p:cNvPr id="49" name="TextBox 48"/>
            <p:cNvSpPr txBox="1"/>
            <p:nvPr/>
          </p:nvSpPr>
          <p:spPr>
            <a:xfrm>
              <a:off x="6096000" y="4964668"/>
              <a:ext cx="416625" cy="369332"/>
            </a:xfrm>
            <a:prstGeom prst="rect">
              <a:avLst/>
            </a:prstGeom>
            <a:noFill/>
          </p:spPr>
          <p:txBody>
            <a:bodyPr wrap="none" rtlCol="0">
              <a:spAutoFit/>
            </a:bodyPr>
            <a:lstStyle/>
            <a:p>
              <a:r>
                <a:rPr lang="en-US" b="1" dirty="0" smtClean="0"/>
                <a:t>+3</a:t>
              </a:r>
              <a:endParaRPr lang="en-US" b="1" dirty="0"/>
            </a:p>
          </p:txBody>
        </p:sp>
        <p:sp>
          <p:nvSpPr>
            <p:cNvPr id="50" name="TextBox 49"/>
            <p:cNvSpPr txBox="1"/>
            <p:nvPr/>
          </p:nvSpPr>
          <p:spPr>
            <a:xfrm>
              <a:off x="6705600" y="4964668"/>
              <a:ext cx="416625" cy="369332"/>
            </a:xfrm>
            <a:prstGeom prst="rect">
              <a:avLst/>
            </a:prstGeom>
            <a:noFill/>
          </p:spPr>
          <p:txBody>
            <a:bodyPr wrap="none" rtlCol="0">
              <a:spAutoFit/>
            </a:bodyPr>
            <a:lstStyle/>
            <a:p>
              <a:r>
                <a:rPr lang="en-US" b="1" dirty="0" smtClean="0"/>
                <a:t>+4</a:t>
              </a:r>
              <a:endParaRPr lang="en-US" b="1" dirty="0"/>
            </a:p>
          </p:txBody>
        </p:sp>
        <p:sp>
          <p:nvSpPr>
            <p:cNvPr id="51" name="TextBox 50"/>
            <p:cNvSpPr txBox="1"/>
            <p:nvPr/>
          </p:nvSpPr>
          <p:spPr>
            <a:xfrm>
              <a:off x="7239000" y="4964668"/>
              <a:ext cx="416625" cy="369332"/>
            </a:xfrm>
            <a:prstGeom prst="rect">
              <a:avLst/>
            </a:prstGeom>
            <a:noFill/>
          </p:spPr>
          <p:txBody>
            <a:bodyPr wrap="none" rtlCol="0">
              <a:spAutoFit/>
            </a:bodyPr>
            <a:lstStyle/>
            <a:p>
              <a:r>
                <a:rPr lang="en-US" b="1" dirty="0" smtClean="0"/>
                <a:t>+5</a:t>
              </a:r>
              <a:endParaRPr lang="en-US" b="1" dirty="0"/>
            </a:p>
          </p:txBody>
        </p:sp>
        <p:sp>
          <p:nvSpPr>
            <p:cNvPr id="52" name="TextBox 51"/>
            <p:cNvSpPr txBox="1"/>
            <p:nvPr/>
          </p:nvSpPr>
          <p:spPr>
            <a:xfrm>
              <a:off x="7772400" y="4964668"/>
              <a:ext cx="416625" cy="369332"/>
            </a:xfrm>
            <a:prstGeom prst="rect">
              <a:avLst/>
            </a:prstGeom>
            <a:noFill/>
          </p:spPr>
          <p:txBody>
            <a:bodyPr wrap="none" rtlCol="0">
              <a:spAutoFit/>
            </a:bodyPr>
            <a:lstStyle/>
            <a:p>
              <a:r>
                <a:rPr lang="en-US" b="1" dirty="0" smtClean="0"/>
                <a:t>+6</a:t>
              </a:r>
              <a:endParaRPr lang="en-US" b="1" dirty="0"/>
            </a:p>
          </p:txBody>
        </p:sp>
        <p:sp>
          <p:nvSpPr>
            <p:cNvPr id="53" name="TextBox 52"/>
            <p:cNvSpPr txBox="1"/>
            <p:nvPr/>
          </p:nvSpPr>
          <p:spPr>
            <a:xfrm>
              <a:off x="8229600" y="4964668"/>
              <a:ext cx="416625" cy="369332"/>
            </a:xfrm>
            <a:prstGeom prst="rect">
              <a:avLst/>
            </a:prstGeom>
            <a:noFill/>
          </p:spPr>
          <p:txBody>
            <a:bodyPr wrap="none" rtlCol="0">
              <a:spAutoFit/>
            </a:bodyPr>
            <a:lstStyle/>
            <a:p>
              <a:r>
                <a:rPr lang="en-US" b="1" dirty="0" smtClean="0"/>
                <a:t>+7</a:t>
              </a:r>
              <a:endParaRPr lang="en-US" b="1" dirty="0"/>
            </a:p>
          </p:txBody>
        </p:sp>
      </p:grpSp>
    </p:spTree>
    <p:extLst>
      <p:ext uri="{BB962C8B-B14F-4D97-AF65-F5344CB8AC3E}">
        <p14:creationId xmlns:p14="http://schemas.microsoft.com/office/powerpoint/2010/main" val="3945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ADDING TWO NEGATIVE INTEGERS</a:t>
            </a:r>
            <a:br>
              <a:rPr lang="en-IN" b="1" dirty="0" smtClean="0"/>
            </a:br>
            <a:r>
              <a:rPr lang="en-IN" b="1" dirty="0" smtClean="0"/>
              <a:t>ON A NUMBER LINE</a:t>
            </a:r>
            <a:endParaRPr lang="en-IN" b="1" dirty="0"/>
          </a:p>
        </p:txBody>
      </p:sp>
      <p:sp>
        <p:nvSpPr>
          <p:cNvPr id="3" name="Content Placeholder 2"/>
          <p:cNvSpPr>
            <a:spLocks noGrp="1"/>
          </p:cNvSpPr>
          <p:nvPr>
            <p:ph idx="1"/>
          </p:nvPr>
        </p:nvSpPr>
        <p:spPr>
          <a:xfrm>
            <a:off x="228600" y="1752600"/>
            <a:ext cx="8763000" cy="685800"/>
          </a:xfrm>
        </p:spPr>
        <p:txBody>
          <a:bodyPr/>
          <a:lstStyle/>
          <a:p>
            <a:r>
              <a:rPr lang="en-US" dirty="0"/>
              <a:t>Since it is -3 move towards left of zero by 3 units.</a:t>
            </a:r>
          </a:p>
        </p:txBody>
      </p:sp>
      <p:grpSp>
        <p:nvGrpSpPr>
          <p:cNvPr id="20" name="Group 19"/>
          <p:cNvGrpSpPr/>
          <p:nvPr/>
        </p:nvGrpSpPr>
        <p:grpSpPr>
          <a:xfrm>
            <a:off x="0" y="4267200"/>
            <a:ext cx="9144000" cy="228600"/>
            <a:chOff x="0" y="2819400"/>
            <a:chExt cx="9144000" cy="228600"/>
          </a:xfrm>
        </p:grpSpPr>
        <p:cxnSp>
          <p:nvCxnSpPr>
            <p:cNvPr id="21" name="Straight Arrow Connector 20"/>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4974" y="4953000"/>
            <a:ext cx="8261251" cy="381000"/>
            <a:chOff x="384974" y="4953000"/>
            <a:chExt cx="8261251" cy="381000"/>
          </a:xfrm>
        </p:grpSpPr>
        <p:sp>
          <p:nvSpPr>
            <p:cNvPr id="38" name="TextBox 37"/>
            <p:cNvSpPr txBox="1"/>
            <p:nvPr/>
          </p:nvSpPr>
          <p:spPr>
            <a:xfrm>
              <a:off x="384974" y="4964668"/>
              <a:ext cx="377026" cy="369332"/>
            </a:xfrm>
            <a:prstGeom prst="rect">
              <a:avLst/>
            </a:prstGeom>
            <a:noFill/>
          </p:spPr>
          <p:txBody>
            <a:bodyPr wrap="none" rtlCol="0">
              <a:spAutoFit/>
            </a:bodyPr>
            <a:lstStyle/>
            <a:p>
              <a:r>
                <a:rPr lang="en-US" b="1" dirty="0" smtClean="0"/>
                <a:t>-7</a:t>
              </a:r>
              <a:endParaRPr lang="en-US" b="1" dirty="0"/>
            </a:p>
          </p:txBody>
        </p:sp>
        <p:sp>
          <p:nvSpPr>
            <p:cNvPr id="39" name="TextBox 38"/>
            <p:cNvSpPr txBox="1"/>
            <p:nvPr/>
          </p:nvSpPr>
          <p:spPr>
            <a:xfrm>
              <a:off x="838200" y="4953000"/>
              <a:ext cx="377026" cy="369332"/>
            </a:xfrm>
            <a:prstGeom prst="rect">
              <a:avLst/>
            </a:prstGeom>
            <a:noFill/>
          </p:spPr>
          <p:txBody>
            <a:bodyPr wrap="none" rtlCol="0">
              <a:spAutoFit/>
            </a:bodyPr>
            <a:lstStyle/>
            <a:p>
              <a:r>
                <a:rPr lang="en-US" b="1" dirty="0" smtClean="0"/>
                <a:t>-6</a:t>
              </a:r>
              <a:endParaRPr lang="en-US" b="1" dirty="0"/>
            </a:p>
          </p:txBody>
        </p:sp>
        <p:sp>
          <p:nvSpPr>
            <p:cNvPr id="40" name="TextBox 39"/>
            <p:cNvSpPr txBox="1"/>
            <p:nvPr/>
          </p:nvSpPr>
          <p:spPr>
            <a:xfrm>
              <a:off x="1447800" y="4953000"/>
              <a:ext cx="372330" cy="369332"/>
            </a:xfrm>
            <a:prstGeom prst="rect">
              <a:avLst/>
            </a:prstGeom>
            <a:noFill/>
          </p:spPr>
          <p:txBody>
            <a:bodyPr wrap="none" rtlCol="0">
              <a:spAutoFit/>
            </a:bodyPr>
            <a:lstStyle/>
            <a:p>
              <a:r>
                <a:rPr lang="en-US" b="1" dirty="0" smtClean="0"/>
                <a:t>-5</a:t>
              </a:r>
              <a:endParaRPr lang="en-US" b="1" dirty="0"/>
            </a:p>
          </p:txBody>
        </p:sp>
        <p:sp>
          <p:nvSpPr>
            <p:cNvPr id="41" name="TextBox 40"/>
            <p:cNvSpPr txBox="1"/>
            <p:nvPr/>
          </p:nvSpPr>
          <p:spPr>
            <a:xfrm>
              <a:off x="1981200" y="4953000"/>
              <a:ext cx="372330" cy="369332"/>
            </a:xfrm>
            <a:prstGeom prst="rect">
              <a:avLst/>
            </a:prstGeom>
            <a:noFill/>
          </p:spPr>
          <p:txBody>
            <a:bodyPr wrap="none" rtlCol="0">
              <a:spAutoFit/>
            </a:bodyPr>
            <a:lstStyle/>
            <a:p>
              <a:r>
                <a:rPr lang="en-US" b="1" dirty="0" smtClean="0"/>
                <a:t>-4</a:t>
              </a:r>
              <a:endParaRPr lang="en-US" b="1" dirty="0"/>
            </a:p>
          </p:txBody>
        </p:sp>
        <p:sp>
          <p:nvSpPr>
            <p:cNvPr id="42" name="TextBox 41"/>
            <p:cNvSpPr txBox="1"/>
            <p:nvPr/>
          </p:nvSpPr>
          <p:spPr>
            <a:xfrm>
              <a:off x="2514600" y="4953000"/>
              <a:ext cx="377026" cy="369332"/>
            </a:xfrm>
            <a:prstGeom prst="rect">
              <a:avLst/>
            </a:prstGeom>
            <a:noFill/>
          </p:spPr>
          <p:txBody>
            <a:bodyPr wrap="none" rtlCol="0">
              <a:spAutoFit/>
            </a:bodyPr>
            <a:lstStyle/>
            <a:p>
              <a:r>
                <a:rPr lang="en-US" b="1" dirty="0" smtClean="0"/>
                <a:t>-3</a:t>
              </a:r>
              <a:endParaRPr lang="en-US" b="1" dirty="0"/>
            </a:p>
          </p:txBody>
        </p:sp>
        <p:sp>
          <p:nvSpPr>
            <p:cNvPr id="43" name="TextBox 42"/>
            <p:cNvSpPr txBox="1"/>
            <p:nvPr/>
          </p:nvSpPr>
          <p:spPr>
            <a:xfrm>
              <a:off x="3124200" y="4953000"/>
              <a:ext cx="377026"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733800" y="4964668"/>
              <a:ext cx="372330" cy="369332"/>
            </a:xfrm>
            <a:prstGeom prst="rect">
              <a:avLst/>
            </a:prstGeom>
            <a:noFill/>
          </p:spPr>
          <p:txBody>
            <a:bodyPr wrap="none" rtlCol="0">
              <a:spAutoFit/>
            </a:bodyPr>
            <a:lstStyle/>
            <a:p>
              <a:r>
                <a:rPr lang="en-US" b="1" dirty="0" smtClean="0"/>
                <a:t>-1</a:t>
              </a:r>
              <a:endParaRPr lang="en-US" b="1" dirty="0"/>
            </a:p>
          </p:txBody>
        </p:sp>
        <p:sp>
          <p:nvSpPr>
            <p:cNvPr id="45" name="TextBox 44"/>
            <p:cNvSpPr txBox="1"/>
            <p:nvPr/>
          </p:nvSpPr>
          <p:spPr>
            <a:xfrm>
              <a:off x="4343400" y="4964668"/>
              <a:ext cx="301660" cy="369332"/>
            </a:xfrm>
            <a:prstGeom prst="rect">
              <a:avLst/>
            </a:prstGeom>
            <a:noFill/>
          </p:spPr>
          <p:txBody>
            <a:bodyPr wrap="none" rtlCol="0">
              <a:spAutoFit/>
            </a:bodyPr>
            <a:lstStyle/>
            <a:p>
              <a:r>
                <a:rPr lang="en-US" b="1" dirty="0" smtClean="0"/>
                <a:t>0</a:t>
              </a:r>
              <a:endParaRPr lang="en-US" b="1" dirty="0"/>
            </a:p>
          </p:txBody>
        </p:sp>
        <p:sp>
          <p:nvSpPr>
            <p:cNvPr id="47" name="TextBox 46"/>
            <p:cNvSpPr txBox="1"/>
            <p:nvPr/>
          </p:nvSpPr>
          <p:spPr>
            <a:xfrm>
              <a:off x="4953000" y="4964668"/>
              <a:ext cx="416625"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5562600" y="4964668"/>
              <a:ext cx="416625" cy="369332"/>
            </a:xfrm>
            <a:prstGeom prst="rect">
              <a:avLst/>
            </a:prstGeom>
            <a:noFill/>
          </p:spPr>
          <p:txBody>
            <a:bodyPr wrap="none" rtlCol="0">
              <a:spAutoFit/>
            </a:bodyPr>
            <a:lstStyle/>
            <a:p>
              <a:r>
                <a:rPr lang="en-US" b="1" dirty="0" smtClean="0"/>
                <a:t>+2</a:t>
              </a:r>
              <a:endParaRPr lang="en-US" b="1" dirty="0"/>
            </a:p>
          </p:txBody>
        </p:sp>
        <p:sp>
          <p:nvSpPr>
            <p:cNvPr id="49" name="TextBox 48"/>
            <p:cNvSpPr txBox="1"/>
            <p:nvPr/>
          </p:nvSpPr>
          <p:spPr>
            <a:xfrm>
              <a:off x="6096000" y="4964668"/>
              <a:ext cx="416625" cy="369332"/>
            </a:xfrm>
            <a:prstGeom prst="rect">
              <a:avLst/>
            </a:prstGeom>
            <a:noFill/>
          </p:spPr>
          <p:txBody>
            <a:bodyPr wrap="none" rtlCol="0">
              <a:spAutoFit/>
            </a:bodyPr>
            <a:lstStyle/>
            <a:p>
              <a:r>
                <a:rPr lang="en-US" b="1" dirty="0" smtClean="0"/>
                <a:t>+3</a:t>
              </a:r>
              <a:endParaRPr lang="en-US" b="1" dirty="0"/>
            </a:p>
          </p:txBody>
        </p:sp>
        <p:sp>
          <p:nvSpPr>
            <p:cNvPr id="50" name="TextBox 49"/>
            <p:cNvSpPr txBox="1"/>
            <p:nvPr/>
          </p:nvSpPr>
          <p:spPr>
            <a:xfrm>
              <a:off x="6705600" y="4964668"/>
              <a:ext cx="416625" cy="369332"/>
            </a:xfrm>
            <a:prstGeom prst="rect">
              <a:avLst/>
            </a:prstGeom>
            <a:noFill/>
          </p:spPr>
          <p:txBody>
            <a:bodyPr wrap="none" rtlCol="0">
              <a:spAutoFit/>
            </a:bodyPr>
            <a:lstStyle/>
            <a:p>
              <a:r>
                <a:rPr lang="en-US" b="1" dirty="0" smtClean="0"/>
                <a:t>+4</a:t>
              </a:r>
              <a:endParaRPr lang="en-US" b="1" dirty="0"/>
            </a:p>
          </p:txBody>
        </p:sp>
        <p:sp>
          <p:nvSpPr>
            <p:cNvPr id="51" name="TextBox 50"/>
            <p:cNvSpPr txBox="1"/>
            <p:nvPr/>
          </p:nvSpPr>
          <p:spPr>
            <a:xfrm>
              <a:off x="7239000" y="4964668"/>
              <a:ext cx="416625" cy="369332"/>
            </a:xfrm>
            <a:prstGeom prst="rect">
              <a:avLst/>
            </a:prstGeom>
            <a:noFill/>
          </p:spPr>
          <p:txBody>
            <a:bodyPr wrap="none" rtlCol="0">
              <a:spAutoFit/>
            </a:bodyPr>
            <a:lstStyle/>
            <a:p>
              <a:r>
                <a:rPr lang="en-US" b="1" dirty="0" smtClean="0"/>
                <a:t>+5</a:t>
              </a:r>
              <a:endParaRPr lang="en-US" b="1" dirty="0"/>
            </a:p>
          </p:txBody>
        </p:sp>
        <p:sp>
          <p:nvSpPr>
            <p:cNvPr id="52" name="TextBox 51"/>
            <p:cNvSpPr txBox="1"/>
            <p:nvPr/>
          </p:nvSpPr>
          <p:spPr>
            <a:xfrm>
              <a:off x="7772400" y="4964668"/>
              <a:ext cx="416625" cy="369332"/>
            </a:xfrm>
            <a:prstGeom prst="rect">
              <a:avLst/>
            </a:prstGeom>
            <a:noFill/>
          </p:spPr>
          <p:txBody>
            <a:bodyPr wrap="none" rtlCol="0">
              <a:spAutoFit/>
            </a:bodyPr>
            <a:lstStyle/>
            <a:p>
              <a:r>
                <a:rPr lang="en-US" b="1" dirty="0" smtClean="0"/>
                <a:t>+6</a:t>
              </a:r>
              <a:endParaRPr lang="en-US" b="1" dirty="0"/>
            </a:p>
          </p:txBody>
        </p:sp>
        <p:sp>
          <p:nvSpPr>
            <p:cNvPr id="53" name="TextBox 52"/>
            <p:cNvSpPr txBox="1"/>
            <p:nvPr/>
          </p:nvSpPr>
          <p:spPr>
            <a:xfrm>
              <a:off x="8229600" y="4964668"/>
              <a:ext cx="416625" cy="369332"/>
            </a:xfrm>
            <a:prstGeom prst="rect">
              <a:avLst/>
            </a:prstGeom>
            <a:noFill/>
          </p:spPr>
          <p:txBody>
            <a:bodyPr wrap="none" rtlCol="0">
              <a:spAutoFit/>
            </a:bodyPr>
            <a:lstStyle/>
            <a:p>
              <a:r>
                <a:rPr lang="en-US" b="1" dirty="0" smtClean="0"/>
                <a:t>+7</a:t>
              </a:r>
              <a:endParaRPr lang="en-US" b="1" dirty="0"/>
            </a:p>
          </p:txBody>
        </p:sp>
      </p:grpSp>
      <p:sp>
        <p:nvSpPr>
          <p:cNvPr id="6" name="Curved Up Arrow 5"/>
          <p:cNvSpPr/>
          <p:nvPr/>
        </p:nvSpPr>
        <p:spPr>
          <a:xfrm rot="10800000">
            <a:off x="2514600" y="3429000"/>
            <a:ext cx="2057400" cy="7620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243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ppt_x</p:attrName>
                                        </p:attrNameLst>
                                      </p:cBhvr>
                                      <p:tavLst>
                                        <p:tav tm="0">
                                          <p:val>
                                            <p:strVal val="#ppt_x-#ppt_w*1.125000"/>
                                          </p:val>
                                        </p:tav>
                                        <p:tav tm="100000">
                                          <p:val>
                                            <p:strVal val="#ppt_x"/>
                                          </p:val>
                                        </p:tav>
                                      </p:tavLst>
                                    </p:anim>
                                    <p:animEffect transition="in" filter="wipe(right)">
                                      <p:cBhvr>
                                        <p:cTn id="13" dur="500"/>
                                        <p:tgtEl>
                                          <p:spTgt spid="20"/>
                                        </p:tgtEl>
                                      </p:cBhvr>
                                    </p:animEffect>
                                  </p:childTnLst>
                                </p:cTn>
                              </p:par>
                              <p:par>
                                <p:cTn id="14" presetID="12" presetClass="entr" presetSubtype="8"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p:tgtEl>
                                          <p:spTgt spid="5"/>
                                        </p:tgtEl>
                                        <p:attrNameLst>
                                          <p:attrName>ppt_x</p:attrName>
                                        </p:attrNameLst>
                                      </p:cBhvr>
                                      <p:tavLst>
                                        <p:tav tm="0">
                                          <p:val>
                                            <p:strVal val="#ppt_x-#ppt_w*1.125000"/>
                                          </p:val>
                                        </p:tav>
                                        <p:tav tm="100000">
                                          <p:val>
                                            <p:strVal val="#ppt_x"/>
                                          </p:val>
                                        </p:tav>
                                      </p:tavLst>
                                    </p:anim>
                                    <p:animEffect transition="in" filter="wipe(righ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ADDING TWO NEGATIVE INTEGERS</a:t>
            </a:r>
            <a:br>
              <a:rPr lang="en-IN" b="1" dirty="0" smtClean="0"/>
            </a:br>
            <a:r>
              <a:rPr lang="en-IN" b="1" dirty="0" smtClean="0"/>
              <a:t>ON A NUMBER LINE</a:t>
            </a:r>
            <a:endParaRPr lang="en-IN" b="1" dirty="0"/>
          </a:p>
        </p:txBody>
      </p:sp>
      <p:sp>
        <p:nvSpPr>
          <p:cNvPr id="3" name="Content Placeholder 2"/>
          <p:cNvSpPr>
            <a:spLocks noGrp="1"/>
          </p:cNvSpPr>
          <p:nvPr>
            <p:ph idx="1"/>
          </p:nvPr>
        </p:nvSpPr>
        <p:spPr>
          <a:xfrm>
            <a:off x="228600" y="1752600"/>
            <a:ext cx="8763000" cy="1066800"/>
          </a:xfrm>
        </p:spPr>
        <p:txBody>
          <a:bodyPr/>
          <a:lstStyle/>
          <a:p>
            <a:r>
              <a:rPr lang="en-US" dirty="0"/>
              <a:t>Again move towards left by 3 more units after -3. Therefore (-3) + (-3) = -6</a:t>
            </a:r>
          </a:p>
        </p:txBody>
      </p:sp>
      <p:grpSp>
        <p:nvGrpSpPr>
          <p:cNvPr id="20" name="Group 19"/>
          <p:cNvGrpSpPr/>
          <p:nvPr/>
        </p:nvGrpSpPr>
        <p:grpSpPr>
          <a:xfrm>
            <a:off x="0" y="4267200"/>
            <a:ext cx="9144000" cy="228600"/>
            <a:chOff x="0" y="2819400"/>
            <a:chExt cx="9144000" cy="228600"/>
          </a:xfrm>
        </p:grpSpPr>
        <p:cxnSp>
          <p:nvCxnSpPr>
            <p:cNvPr id="21" name="Straight Arrow Connector 20"/>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4974" y="4953000"/>
            <a:ext cx="8261251" cy="381000"/>
            <a:chOff x="384974" y="4953000"/>
            <a:chExt cx="8261251" cy="381000"/>
          </a:xfrm>
        </p:grpSpPr>
        <p:sp>
          <p:nvSpPr>
            <p:cNvPr id="38" name="TextBox 37"/>
            <p:cNvSpPr txBox="1"/>
            <p:nvPr/>
          </p:nvSpPr>
          <p:spPr>
            <a:xfrm>
              <a:off x="384974" y="4964668"/>
              <a:ext cx="377026" cy="369332"/>
            </a:xfrm>
            <a:prstGeom prst="rect">
              <a:avLst/>
            </a:prstGeom>
            <a:noFill/>
          </p:spPr>
          <p:txBody>
            <a:bodyPr wrap="none" rtlCol="0">
              <a:spAutoFit/>
            </a:bodyPr>
            <a:lstStyle/>
            <a:p>
              <a:r>
                <a:rPr lang="en-US" b="1" dirty="0" smtClean="0"/>
                <a:t>-7</a:t>
              </a:r>
              <a:endParaRPr lang="en-US" b="1" dirty="0"/>
            </a:p>
          </p:txBody>
        </p:sp>
        <p:sp>
          <p:nvSpPr>
            <p:cNvPr id="39" name="TextBox 38"/>
            <p:cNvSpPr txBox="1"/>
            <p:nvPr/>
          </p:nvSpPr>
          <p:spPr>
            <a:xfrm>
              <a:off x="838200" y="4953000"/>
              <a:ext cx="377026" cy="369332"/>
            </a:xfrm>
            <a:prstGeom prst="rect">
              <a:avLst/>
            </a:prstGeom>
            <a:noFill/>
          </p:spPr>
          <p:txBody>
            <a:bodyPr wrap="none" rtlCol="0">
              <a:spAutoFit/>
            </a:bodyPr>
            <a:lstStyle/>
            <a:p>
              <a:r>
                <a:rPr lang="en-US" b="1" dirty="0" smtClean="0"/>
                <a:t>-6</a:t>
              </a:r>
              <a:endParaRPr lang="en-US" b="1" dirty="0"/>
            </a:p>
          </p:txBody>
        </p:sp>
        <p:sp>
          <p:nvSpPr>
            <p:cNvPr id="40" name="TextBox 39"/>
            <p:cNvSpPr txBox="1"/>
            <p:nvPr/>
          </p:nvSpPr>
          <p:spPr>
            <a:xfrm>
              <a:off x="1447800" y="4953000"/>
              <a:ext cx="372330" cy="369332"/>
            </a:xfrm>
            <a:prstGeom prst="rect">
              <a:avLst/>
            </a:prstGeom>
            <a:noFill/>
          </p:spPr>
          <p:txBody>
            <a:bodyPr wrap="none" rtlCol="0">
              <a:spAutoFit/>
            </a:bodyPr>
            <a:lstStyle/>
            <a:p>
              <a:r>
                <a:rPr lang="en-US" b="1" dirty="0" smtClean="0"/>
                <a:t>-5</a:t>
              </a:r>
              <a:endParaRPr lang="en-US" b="1" dirty="0"/>
            </a:p>
          </p:txBody>
        </p:sp>
        <p:sp>
          <p:nvSpPr>
            <p:cNvPr id="41" name="TextBox 40"/>
            <p:cNvSpPr txBox="1"/>
            <p:nvPr/>
          </p:nvSpPr>
          <p:spPr>
            <a:xfrm>
              <a:off x="1981200" y="4953000"/>
              <a:ext cx="372330" cy="369332"/>
            </a:xfrm>
            <a:prstGeom prst="rect">
              <a:avLst/>
            </a:prstGeom>
            <a:noFill/>
          </p:spPr>
          <p:txBody>
            <a:bodyPr wrap="none" rtlCol="0">
              <a:spAutoFit/>
            </a:bodyPr>
            <a:lstStyle/>
            <a:p>
              <a:r>
                <a:rPr lang="en-US" b="1" dirty="0" smtClean="0"/>
                <a:t>-4</a:t>
              </a:r>
              <a:endParaRPr lang="en-US" b="1" dirty="0"/>
            </a:p>
          </p:txBody>
        </p:sp>
        <p:sp>
          <p:nvSpPr>
            <p:cNvPr id="42" name="TextBox 41"/>
            <p:cNvSpPr txBox="1"/>
            <p:nvPr/>
          </p:nvSpPr>
          <p:spPr>
            <a:xfrm>
              <a:off x="2514600" y="4953000"/>
              <a:ext cx="377026" cy="369332"/>
            </a:xfrm>
            <a:prstGeom prst="rect">
              <a:avLst/>
            </a:prstGeom>
            <a:noFill/>
          </p:spPr>
          <p:txBody>
            <a:bodyPr wrap="none" rtlCol="0">
              <a:spAutoFit/>
            </a:bodyPr>
            <a:lstStyle/>
            <a:p>
              <a:r>
                <a:rPr lang="en-US" b="1" dirty="0" smtClean="0"/>
                <a:t>-3</a:t>
              </a:r>
              <a:endParaRPr lang="en-US" b="1" dirty="0"/>
            </a:p>
          </p:txBody>
        </p:sp>
        <p:sp>
          <p:nvSpPr>
            <p:cNvPr id="43" name="TextBox 42"/>
            <p:cNvSpPr txBox="1"/>
            <p:nvPr/>
          </p:nvSpPr>
          <p:spPr>
            <a:xfrm>
              <a:off x="3124200" y="4953000"/>
              <a:ext cx="377026"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733800" y="4964668"/>
              <a:ext cx="372330" cy="369332"/>
            </a:xfrm>
            <a:prstGeom prst="rect">
              <a:avLst/>
            </a:prstGeom>
            <a:noFill/>
          </p:spPr>
          <p:txBody>
            <a:bodyPr wrap="none" rtlCol="0">
              <a:spAutoFit/>
            </a:bodyPr>
            <a:lstStyle/>
            <a:p>
              <a:r>
                <a:rPr lang="en-US" b="1" dirty="0" smtClean="0"/>
                <a:t>-1</a:t>
              </a:r>
              <a:endParaRPr lang="en-US" b="1" dirty="0"/>
            </a:p>
          </p:txBody>
        </p:sp>
        <p:sp>
          <p:nvSpPr>
            <p:cNvPr id="45" name="TextBox 44"/>
            <p:cNvSpPr txBox="1"/>
            <p:nvPr/>
          </p:nvSpPr>
          <p:spPr>
            <a:xfrm>
              <a:off x="4343400" y="4964668"/>
              <a:ext cx="301660" cy="369332"/>
            </a:xfrm>
            <a:prstGeom prst="rect">
              <a:avLst/>
            </a:prstGeom>
            <a:noFill/>
          </p:spPr>
          <p:txBody>
            <a:bodyPr wrap="none" rtlCol="0">
              <a:spAutoFit/>
            </a:bodyPr>
            <a:lstStyle/>
            <a:p>
              <a:r>
                <a:rPr lang="en-US" b="1" dirty="0" smtClean="0"/>
                <a:t>0</a:t>
              </a:r>
              <a:endParaRPr lang="en-US" b="1" dirty="0"/>
            </a:p>
          </p:txBody>
        </p:sp>
        <p:sp>
          <p:nvSpPr>
            <p:cNvPr id="47" name="TextBox 46"/>
            <p:cNvSpPr txBox="1"/>
            <p:nvPr/>
          </p:nvSpPr>
          <p:spPr>
            <a:xfrm>
              <a:off x="4953000" y="4964668"/>
              <a:ext cx="416625"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5562600" y="4964668"/>
              <a:ext cx="416625" cy="369332"/>
            </a:xfrm>
            <a:prstGeom prst="rect">
              <a:avLst/>
            </a:prstGeom>
            <a:noFill/>
          </p:spPr>
          <p:txBody>
            <a:bodyPr wrap="none" rtlCol="0">
              <a:spAutoFit/>
            </a:bodyPr>
            <a:lstStyle/>
            <a:p>
              <a:r>
                <a:rPr lang="en-US" b="1" dirty="0" smtClean="0"/>
                <a:t>+2</a:t>
              </a:r>
              <a:endParaRPr lang="en-US" b="1" dirty="0"/>
            </a:p>
          </p:txBody>
        </p:sp>
        <p:sp>
          <p:nvSpPr>
            <p:cNvPr id="49" name="TextBox 48"/>
            <p:cNvSpPr txBox="1"/>
            <p:nvPr/>
          </p:nvSpPr>
          <p:spPr>
            <a:xfrm>
              <a:off x="6096000" y="4964668"/>
              <a:ext cx="416625" cy="369332"/>
            </a:xfrm>
            <a:prstGeom prst="rect">
              <a:avLst/>
            </a:prstGeom>
            <a:noFill/>
          </p:spPr>
          <p:txBody>
            <a:bodyPr wrap="none" rtlCol="0">
              <a:spAutoFit/>
            </a:bodyPr>
            <a:lstStyle/>
            <a:p>
              <a:r>
                <a:rPr lang="en-US" b="1" dirty="0" smtClean="0"/>
                <a:t>+3</a:t>
              </a:r>
              <a:endParaRPr lang="en-US" b="1" dirty="0"/>
            </a:p>
          </p:txBody>
        </p:sp>
        <p:sp>
          <p:nvSpPr>
            <p:cNvPr id="50" name="TextBox 49"/>
            <p:cNvSpPr txBox="1"/>
            <p:nvPr/>
          </p:nvSpPr>
          <p:spPr>
            <a:xfrm>
              <a:off x="6705600" y="4964668"/>
              <a:ext cx="416625" cy="369332"/>
            </a:xfrm>
            <a:prstGeom prst="rect">
              <a:avLst/>
            </a:prstGeom>
            <a:noFill/>
          </p:spPr>
          <p:txBody>
            <a:bodyPr wrap="none" rtlCol="0">
              <a:spAutoFit/>
            </a:bodyPr>
            <a:lstStyle/>
            <a:p>
              <a:r>
                <a:rPr lang="en-US" b="1" dirty="0" smtClean="0"/>
                <a:t>+4</a:t>
              </a:r>
              <a:endParaRPr lang="en-US" b="1" dirty="0"/>
            </a:p>
          </p:txBody>
        </p:sp>
        <p:sp>
          <p:nvSpPr>
            <p:cNvPr id="51" name="TextBox 50"/>
            <p:cNvSpPr txBox="1"/>
            <p:nvPr/>
          </p:nvSpPr>
          <p:spPr>
            <a:xfrm>
              <a:off x="7239000" y="4964668"/>
              <a:ext cx="416625" cy="369332"/>
            </a:xfrm>
            <a:prstGeom prst="rect">
              <a:avLst/>
            </a:prstGeom>
            <a:noFill/>
          </p:spPr>
          <p:txBody>
            <a:bodyPr wrap="none" rtlCol="0">
              <a:spAutoFit/>
            </a:bodyPr>
            <a:lstStyle/>
            <a:p>
              <a:r>
                <a:rPr lang="en-US" b="1" dirty="0" smtClean="0"/>
                <a:t>+5</a:t>
              </a:r>
              <a:endParaRPr lang="en-US" b="1" dirty="0"/>
            </a:p>
          </p:txBody>
        </p:sp>
        <p:sp>
          <p:nvSpPr>
            <p:cNvPr id="52" name="TextBox 51"/>
            <p:cNvSpPr txBox="1"/>
            <p:nvPr/>
          </p:nvSpPr>
          <p:spPr>
            <a:xfrm>
              <a:off x="7772400" y="4964668"/>
              <a:ext cx="416625" cy="369332"/>
            </a:xfrm>
            <a:prstGeom prst="rect">
              <a:avLst/>
            </a:prstGeom>
            <a:noFill/>
          </p:spPr>
          <p:txBody>
            <a:bodyPr wrap="none" rtlCol="0">
              <a:spAutoFit/>
            </a:bodyPr>
            <a:lstStyle/>
            <a:p>
              <a:r>
                <a:rPr lang="en-US" b="1" dirty="0" smtClean="0"/>
                <a:t>+6</a:t>
              </a:r>
              <a:endParaRPr lang="en-US" b="1" dirty="0"/>
            </a:p>
          </p:txBody>
        </p:sp>
        <p:sp>
          <p:nvSpPr>
            <p:cNvPr id="53" name="TextBox 52"/>
            <p:cNvSpPr txBox="1"/>
            <p:nvPr/>
          </p:nvSpPr>
          <p:spPr>
            <a:xfrm>
              <a:off x="8229600" y="4964668"/>
              <a:ext cx="416625" cy="369332"/>
            </a:xfrm>
            <a:prstGeom prst="rect">
              <a:avLst/>
            </a:prstGeom>
            <a:noFill/>
          </p:spPr>
          <p:txBody>
            <a:bodyPr wrap="none" rtlCol="0">
              <a:spAutoFit/>
            </a:bodyPr>
            <a:lstStyle/>
            <a:p>
              <a:r>
                <a:rPr lang="en-US" b="1" dirty="0" smtClean="0"/>
                <a:t>+7</a:t>
              </a:r>
              <a:endParaRPr lang="en-US" b="1" dirty="0"/>
            </a:p>
          </p:txBody>
        </p:sp>
      </p:grpSp>
      <p:sp>
        <p:nvSpPr>
          <p:cNvPr id="6" name="Curved Up Arrow 5"/>
          <p:cNvSpPr/>
          <p:nvPr/>
        </p:nvSpPr>
        <p:spPr>
          <a:xfrm rot="10800000">
            <a:off x="2514600" y="3505200"/>
            <a:ext cx="2057400" cy="8382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6" name="Curved Up Arrow 45"/>
          <p:cNvSpPr/>
          <p:nvPr/>
        </p:nvSpPr>
        <p:spPr>
          <a:xfrm rot="10800000">
            <a:off x="914400" y="3505200"/>
            <a:ext cx="1905000" cy="7620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6779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wipe(down)">
                                      <p:cBhvr>
                                        <p:cTn id="14" dur="580">
                                          <p:stCondLst>
                                            <p:cond delay="0"/>
                                          </p:stCondLst>
                                        </p:cTn>
                                        <p:tgtEl>
                                          <p:spTgt spid="46"/>
                                        </p:tgtEl>
                                      </p:cBhvr>
                                    </p:animEffect>
                                    <p:anim calcmode="lin" valueType="num">
                                      <p:cBhvr>
                                        <p:cTn id="15"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20" dur="26">
                                          <p:stCondLst>
                                            <p:cond delay="650"/>
                                          </p:stCondLst>
                                        </p:cTn>
                                        <p:tgtEl>
                                          <p:spTgt spid="46"/>
                                        </p:tgtEl>
                                      </p:cBhvr>
                                      <p:to x="100000" y="60000"/>
                                    </p:animScale>
                                    <p:animScale>
                                      <p:cBhvr>
                                        <p:cTn id="21" dur="166" decel="50000">
                                          <p:stCondLst>
                                            <p:cond delay="676"/>
                                          </p:stCondLst>
                                        </p:cTn>
                                        <p:tgtEl>
                                          <p:spTgt spid="46"/>
                                        </p:tgtEl>
                                      </p:cBhvr>
                                      <p:to x="100000" y="100000"/>
                                    </p:animScale>
                                    <p:animScale>
                                      <p:cBhvr>
                                        <p:cTn id="22" dur="26">
                                          <p:stCondLst>
                                            <p:cond delay="1312"/>
                                          </p:stCondLst>
                                        </p:cTn>
                                        <p:tgtEl>
                                          <p:spTgt spid="46"/>
                                        </p:tgtEl>
                                      </p:cBhvr>
                                      <p:to x="100000" y="80000"/>
                                    </p:animScale>
                                    <p:animScale>
                                      <p:cBhvr>
                                        <p:cTn id="23" dur="166" decel="50000">
                                          <p:stCondLst>
                                            <p:cond delay="1338"/>
                                          </p:stCondLst>
                                        </p:cTn>
                                        <p:tgtEl>
                                          <p:spTgt spid="46"/>
                                        </p:tgtEl>
                                      </p:cBhvr>
                                      <p:to x="100000" y="100000"/>
                                    </p:animScale>
                                    <p:animScale>
                                      <p:cBhvr>
                                        <p:cTn id="24" dur="26">
                                          <p:stCondLst>
                                            <p:cond delay="1642"/>
                                          </p:stCondLst>
                                        </p:cTn>
                                        <p:tgtEl>
                                          <p:spTgt spid="46"/>
                                        </p:tgtEl>
                                      </p:cBhvr>
                                      <p:to x="100000" y="90000"/>
                                    </p:animScale>
                                    <p:animScale>
                                      <p:cBhvr>
                                        <p:cTn id="25" dur="166" decel="50000">
                                          <p:stCondLst>
                                            <p:cond delay="1668"/>
                                          </p:stCondLst>
                                        </p:cTn>
                                        <p:tgtEl>
                                          <p:spTgt spid="46"/>
                                        </p:tgtEl>
                                      </p:cBhvr>
                                      <p:to x="100000" y="100000"/>
                                    </p:animScale>
                                    <p:animScale>
                                      <p:cBhvr>
                                        <p:cTn id="26" dur="26">
                                          <p:stCondLst>
                                            <p:cond delay="1808"/>
                                          </p:stCondLst>
                                        </p:cTn>
                                        <p:tgtEl>
                                          <p:spTgt spid="46"/>
                                        </p:tgtEl>
                                      </p:cBhvr>
                                      <p:to x="100000" y="95000"/>
                                    </p:animScale>
                                    <p:animScale>
                                      <p:cBhvr>
                                        <p:cTn id="27" dur="166" decel="50000">
                                          <p:stCondLst>
                                            <p:cond delay="1834"/>
                                          </p:stCondLst>
                                        </p:cTn>
                                        <p:tgtEl>
                                          <p:spTgt spid="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ADDING TWO NEGATIVE INTEGERS</a:t>
            </a:r>
            <a:br>
              <a:rPr lang="en-IN" b="1" dirty="0" smtClean="0"/>
            </a:br>
            <a:r>
              <a:rPr lang="en-IN" b="1" dirty="0" smtClean="0"/>
              <a:t>ON A NUMBER LINE</a:t>
            </a:r>
            <a:endParaRPr lang="en-IN" b="1" dirty="0"/>
          </a:p>
        </p:txBody>
      </p:sp>
      <p:sp>
        <p:nvSpPr>
          <p:cNvPr id="3" name="Content Placeholder 2"/>
          <p:cNvSpPr>
            <a:spLocks noGrp="1"/>
          </p:cNvSpPr>
          <p:nvPr>
            <p:ph idx="1"/>
          </p:nvPr>
        </p:nvSpPr>
        <p:spPr>
          <a:xfrm>
            <a:off x="228600" y="2209800"/>
            <a:ext cx="8763000" cy="3276600"/>
          </a:xfrm>
        </p:spPr>
        <p:txBody>
          <a:bodyPr/>
          <a:lstStyle/>
          <a:p>
            <a:r>
              <a:rPr lang="en-US" dirty="0"/>
              <a:t>Hence Addition of two negative integers is always a negative integer.</a:t>
            </a:r>
          </a:p>
          <a:p>
            <a:r>
              <a:rPr lang="en-US" dirty="0"/>
              <a:t>Examples: </a:t>
            </a:r>
            <a:endParaRPr lang="en-US" dirty="0" smtClean="0"/>
          </a:p>
          <a:p>
            <a:r>
              <a:rPr lang="en-US" dirty="0" smtClean="0"/>
              <a:t>a</a:t>
            </a:r>
            <a:r>
              <a:rPr lang="en-US" dirty="0"/>
              <a:t>. (-65) + (-81) = -146 </a:t>
            </a:r>
            <a:endParaRPr lang="en-US" dirty="0" smtClean="0"/>
          </a:p>
          <a:p>
            <a:r>
              <a:rPr lang="en-US" dirty="0" smtClean="0"/>
              <a:t>b</a:t>
            </a:r>
            <a:r>
              <a:rPr lang="en-US" dirty="0"/>
              <a:t>. </a:t>
            </a:r>
            <a:r>
              <a:rPr lang="en-US" dirty="0" smtClean="0"/>
              <a:t>(-</a:t>
            </a:r>
            <a:r>
              <a:rPr lang="en-US" dirty="0"/>
              <a:t>92) + (-29) = -121 </a:t>
            </a:r>
          </a:p>
        </p:txBody>
      </p:sp>
    </p:spTree>
    <p:extLst>
      <p:ext uri="{BB962C8B-B14F-4D97-AF65-F5344CB8AC3E}">
        <p14:creationId xmlns:p14="http://schemas.microsoft.com/office/powerpoint/2010/main" val="10192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ABSOLUTE VALUE OF A NUMBER</a:t>
            </a:r>
            <a:endParaRPr lang="en-IN" b="1" dirty="0"/>
          </a:p>
        </p:txBody>
      </p:sp>
      <p:sp>
        <p:nvSpPr>
          <p:cNvPr id="3" name="Content Placeholder 2"/>
          <p:cNvSpPr>
            <a:spLocks noGrp="1"/>
          </p:cNvSpPr>
          <p:nvPr>
            <p:ph idx="1"/>
          </p:nvPr>
        </p:nvSpPr>
        <p:spPr>
          <a:xfrm>
            <a:off x="0" y="1066800"/>
            <a:ext cx="9135533" cy="2743200"/>
          </a:xfrm>
        </p:spPr>
        <p:txBody>
          <a:bodyPr/>
          <a:lstStyle/>
          <a:p>
            <a:r>
              <a:rPr lang="en-US" dirty="0"/>
              <a:t>Absolute value of a number is how far a number is from Zero. For example: +4 means moving right 4 units from zero and -4 is moving left 4 units from zero</a:t>
            </a:r>
            <a:r>
              <a:rPr lang="en-US" dirty="0" smtClean="0"/>
              <a:t>. Either </a:t>
            </a:r>
            <a:r>
              <a:rPr lang="en-US" dirty="0"/>
              <a:t>side the distance is the same from zero . Hence Absolute value of +4 is 4 and Absolute value of -4 is also 4.</a:t>
            </a:r>
          </a:p>
          <a:p>
            <a:endParaRPr lang="en-US" dirty="0"/>
          </a:p>
        </p:txBody>
      </p:sp>
      <p:grpSp>
        <p:nvGrpSpPr>
          <p:cNvPr id="4" name="Group 3"/>
          <p:cNvGrpSpPr/>
          <p:nvPr/>
        </p:nvGrpSpPr>
        <p:grpSpPr>
          <a:xfrm>
            <a:off x="0" y="55626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1447800" y="6096000"/>
            <a:ext cx="6207825" cy="381000"/>
            <a:chOff x="1447800" y="5334000"/>
            <a:chExt cx="6207825" cy="381000"/>
          </a:xfrm>
        </p:grpSpPr>
        <p:sp>
          <p:nvSpPr>
            <p:cNvPr id="24" name="TextBox 23"/>
            <p:cNvSpPr txBox="1"/>
            <p:nvPr/>
          </p:nvSpPr>
          <p:spPr>
            <a:xfrm>
              <a:off x="1447800" y="5334000"/>
              <a:ext cx="372330" cy="369332"/>
            </a:xfrm>
            <a:prstGeom prst="rect">
              <a:avLst/>
            </a:prstGeom>
            <a:noFill/>
          </p:spPr>
          <p:txBody>
            <a:bodyPr wrap="none" rtlCol="0">
              <a:spAutoFit/>
            </a:bodyPr>
            <a:lstStyle/>
            <a:p>
              <a:r>
                <a:rPr lang="en-US" b="1" dirty="0" smtClean="0"/>
                <a:t>-5</a:t>
              </a:r>
              <a:endParaRPr lang="en-US" b="1" dirty="0"/>
            </a:p>
          </p:txBody>
        </p:sp>
        <p:sp>
          <p:nvSpPr>
            <p:cNvPr id="25" name="TextBox 24"/>
            <p:cNvSpPr txBox="1"/>
            <p:nvPr/>
          </p:nvSpPr>
          <p:spPr>
            <a:xfrm>
              <a:off x="1981200" y="5334000"/>
              <a:ext cx="372330" cy="369332"/>
            </a:xfrm>
            <a:prstGeom prst="rect">
              <a:avLst/>
            </a:prstGeom>
            <a:noFill/>
          </p:spPr>
          <p:txBody>
            <a:bodyPr wrap="none" rtlCol="0">
              <a:spAutoFit/>
            </a:bodyPr>
            <a:lstStyle/>
            <a:p>
              <a:r>
                <a:rPr lang="en-US" b="1" dirty="0" smtClean="0"/>
                <a:t>-4</a:t>
              </a:r>
              <a:endParaRPr lang="en-US" b="1" dirty="0"/>
            </a:p>
          </p:txBody>
        </p:sp>
        <p:sp>
          <p:nvSpPr>
            <p:cNvPr id="26" name="TextBox 25"/>
            <p:cNvSpPr txBox="1"/>
            <p:nvPr/>
          </p:nvSpPr>
          <p:spPr>
            <a:xfrm>
              <a:off x="2514600" y="5334000"/>
              <a:ext cx="377026" cy="369332"/>
            </a:xfrm>
            <a:prstGeom prst="rect">
              <a:avLst/>
            </a:prstGeom>
            <a:noFill/>
          </p:spPr>
          <p:txBody>
            <a:bodyPr wrap="none" rtlCol="0">
              <a:spAutoFit/>
            </a:bodyPr>
            <a:lstStyle/>
            <a:p>
              <a:r>
                <a:rPr lang="en-US" b="1" dirty="0" smtClean="0"/>
                <a:t>-3</a:t>
              </a:r>
              <a:endParaRPr lang="en-US" b="1" dirty="0"/>
            </a:p>
          </p:txBody>
        </p:sp>
        <p:sp>
          <p:nvSpPr>
            <p:cNvPr id="27" name="TextBox 26"/>
            <p:cNvSpPr txBox="1"/>
            <p:nvPr/>
          </p:nvSpPr>
          <p:spPr>
            <a:xfrm>
              <a:off x="3124200" y="5334000"/>
              <a:ext cx="377026" cy="369332"/>
            </a:xfrm>
            <a:prstGeom prst="rect">
              <a:avLst/>
            </a:prstGeom>
            <a:noFill/>
          </p:spPr>
          <p:txBody>
            <a:bodyPr wrap="none" rtlCol="0">
              <a:spAutoFit/>
            </a:bodyPr>
            <a:lstStyle/>
            <a:p>
              <a:r>
                <a:rPr lang="en-US" b="1" dirty="0" smtClean="0"/>
                <a:t>-2</a:t>
              </a:r>
              <a:endParaRPr lang="en-US" b="1" dirty="0"/>
            </a:p>
          </p:txBody>
        </p:sp>
        <p:sp>
          <p:nvSpPr>
            <p:cNvPr id="28" name="TextBox 27"/>
            <p:cNvSpPr txBox="1"/>
            <p:nvPr/>
          </p:nvSpPr>
          <p:spPr>
            <a:xfrm>
              <a:off x="3733800" y="5345668"/>
              <a:ext cx="372330" cy="369332"/>
            </a:xfrm>
            <a:prstGeom prst="rect">
              <a:avLst/>
            </a:prstGeom>
            <a:noFill/>
          </p:spPr>
          <p:txBody>
            <a:bodyPr wrap="none" rtlCol="0">
              <a:spAutoFit/>
            </a:bodyPr>
            <a:lstStyle/>
            <a:p>
              <a:r>
                <a:rPr lang="en-US" b="1" dirty="0" smtClean="0"/>
                <a:t>-1</a:t>
              </a:r>
              <a:endParaRPr lang="en-US" b="1" dirty="0"/>
            </a:p>
          </p:txBody>
        </p:sp>
        <p:sp>
          <p:nvSpPr>
            <p:cNvPr id="29" name="TextBox 28"/>
            <p:cNvSpPr txBox="1"/>
            <p:nvPr/>
          </p:nvSpPr>
          <p:spPr>
            <a:xfrm>
              <a:off x="4343400" y="5345668"/>
              <a:ext cx="301660" cy="369332"/>
            </a:xfrm>
            <a:prstGeom prst="rect">
              <a:avLst/>
            </a:prstGeom>
            <a:noFill/>
          </p:spPr>
          <p:txBody>
            <a:bodyPr wrap="none" rtlCol="0">
              <a:spAutoFit/>
            </a:bodyPr>
            <a:lstStyle/>
            <a:p>
              <a:r>
                <a:rPr lang="en-US" b="1" dirty="0" smtClean="0"/>
                <a:t>0</a:t>
              </a:r>
              <a:endParaRPr lang="en-US" b="1" dirty="0"/>
            </a:p>
          </p:txBody>
        </p:sp>
        <p:sp>
          <p:nvSpPr>
            <p:cNvPr id="30" name="TextBox 29"/>
            <p:cNvSpPr txBox="1"/>
            <p:nvPr/>
          </p:nvSpPr>
          <p:spPr>
            <a:xfrm>
              <a:off x="4953000" y="5345668"/>
              <a:ext cx="416625" cy="369332"/>
            </a:xfrm>
            <a:prstGeom prst="rect">
              <a:avLst/>
            </a:prstGeom>
            <a:noFill/>
          </p:spPr>
          <p:txBody>
            <a:bodyPr wrap="none" rtlCol="0">
              <a:spAutoFit/>
            </a:bodyPr>
            <a:lstStyle/>
            <a:p>
              <a:r>
                <a:rPr lang="en-US" b="1" dirty="0" smtClean="0"/>
                <a:t>+1</a:t>
              </a:r>
              <a:endParaRPr lang="en-US" b="1" dirty="0"/>
            </a:p>
          </p:txBody>
        </p:sp>
        <p:sp>
          <p:nvSpPr>
            <p:cNvPr id="31" name="TextBox 30"/>
            <p:cNvSpPr txBox="1"/>
            <p:nvPr/>
          </p:nvSpPr>
          <p:spPr>
            <a:xfrm>
              <a:off x="5562600" y="5345668"/>
              <a:ext cx="416625" cy="369332"/>
            </a:xfrm>
            <a:prstGeom prst="rect">
              <a:avLst/>
            </a:prstGeom>
            <a:noFill/>
          </p:spPr>
          <p:txBody>
            <a:bodyPr wrap="none" rtlCol="0">
              <a:spAutoFit/>
            </a:bodyPr>
            <a:lstStyle/>
            <a:p>
              <a:r>
                <a:rPr lang="en-US" b="1" dirty="0" smtClean="0"/>
                <a:t>+2</a:t>
              </a:r>
              <a:endParaRPr lang="en-US" b="1" dirty="0"/>
            </a:p>
          </p:txBody>
        </p:sp>
        <p:sp>
          <p:nvSpPr>
            <p:cNvPr id="32" name="TextBox 31"/>
            <p:cNvSpPr txBox="1"/>
            <p:nvPr/>
          </p:nvSpPr>
          <p:spPr>
            <a:xfrm>
              <a:off x="6096000" y="5345668"/>
              <a:ext cx="416625" cy="369332"/>
            </a:xfrm>
            <a:prstGeom prst="rect">
              <a:avLst/>
            </a:prstGeom>
            <a:noFill/>
          </p:spPr>
          <p:txBody>
            <a:bodyPr wrap="none" rtlCol="0">
              <a:spAutoFit/>
            </a:bodyPr>
            <a:lstStyle/>
            <a:p>
              <a:r>
                <a:rPr lang="en-US" b="1" dirty="0" smtClean="0"/>
                <a:t>+3</a:t>
              </a:r>
              <a:endParaRPr lang="en-US" b="1" dirty="0"/>
            </a:p>
          </p:txBody>
        </p:sp>
        <p:sp>
          <p:nvSpPr>
            <p:cNvPr id="33" name="TextBox 32"/>
            <p:cNvSpPr txBox="1"/>
            <p:nvPr/>
          </p:nvSpPr>
          <p:spPr>
            <a:xfrm>
              <a:off x="6705600" y="5345668"/>
              <a:ext cx="416625" cy="369332"/>
            </a:xfrm>
            <a:prstGeom prst="rect">
              <a:avLst/>
            </a:prstGeom>
            <a:noFill/>
          </p:spPr>
          <p:txBody>
            <a:bodyPr wrap="none" rtlCol="0">
              <a:spAutoFit/>
            </a:bodyPr>
            <a:lstStyle/>
            <a:p>
              <a:r>
                <a:rPr lang="en-US" b="1" dirty="0" smtClean="0"/>
                <a:t>+4</a:t>
              </a:r>
              <a:endParaRPr lang="en-US" b="1" dirty="0"/>
            </a:p>
          </p:txBody>
        </p:sp>
        <p:sp>
          <p:nvSpPr>
            <p:cNvPr id="34" name="TextBox 33"/>
            <p:cNvSpPr txBox="1"/>
            <p:nvPr/>
          </p:nvSpPr>
          <p:spPr>
            <a:xfrm>
              <a:off x="7239000" y="5345668"/>
              <a:ext cx="416625" cy="369332"/>
            </a:xfrm>
            <a:prstGeom prst="rect">
              <a:avLst/>
            </a:prstGeom>
            <a:noFill/>
          </p:spPr>
          <p:txBody>
            <a:bodyPr wrap="none" rtlCol="0">
              <a:spAutoFit/>
            </a:bodyPr>
            <a:lstStyle/>
            <a:p>
              <a:r>
                <a:rPr lang="en-US" b="1" dirty="0" smtClean="0"/>
                <a:t>+5</a:t>
              </a:r>
              <a:endParaRPr lang="en-US" b="1" dirty="0"/>
            </a:p>
          </p:txBody>
        </p:sp>
      </p:grpSp>
      <p:cxnSp>
        <p:nvCxnSpPr>
          <p:cNvPr id="46" name="Straight Connector 45"/>
          <p:cNvCxnSpPr>
            <a:stCxn id="7" idx="4"/>
          </p:cNvCxnSpPr>
          <p:nvPr/>
        </p:nvCxnSpPr>
        <p:spPr>
          <a:xfrm flipV="1">
            <a:off x="4533900" y="4800600"/>
            <a:ext cx="0" cy="990600"/>
          </a:xfrm>
          <a:prstGeom prst="line">
            <a:avLst/>
          </a:prstGeom>
          <a:ln w="76200" cmpd="sng">
            <a:solidFill>
              <a:srgbClr val="800000"/>
            </a:solidFill>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2209800" y="4343400"/>
            <a:ext cx="4800600" cy="457200"/>
            <a:chOff x="2133600" y="3733800"/>
            <a:chExt cx="4800600" cy="457200"/>
          </a:xfrm>
        </p:grpSpPr>
        <p:cxnSp>
          <p:nvCxnSpPr>
            <p:cNvPr id="52" name="Straight Arrow Connector 51"/>
            <p:cNvCxnSpPr/>
            <p:nvPr/>
          </p:nvCxnSpPr>
          <p:spPr>
            <a:xfrm>
              <a:off x="2133600" y="4191000"/>
              <a:ext cx="4800600" cy="0"/>
            </a:xfrm>
            <a:prstGeom prst="straightConnector1">
              <a:avLst/>
            </a:prstGeom>
            <a:ln w="7620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514600" y="3733800"/>
              <a:ext cx="1786629" cy="369332"/>
            </a:xfrm>
            <a:prstGeom prst="rect">
              <a:avLst/>
            </a:prstGeom>
            <a:noFill/>
          </p:spPr>
          <p:txBody>
            <a:bodyPr wrap="none" rtlCol="0">
              <a:spAutoFit/>
            </a:bodyPr>
            <a:lstStyle/>
            <a:p>
              <a:r>
                <a:rPr lang="en-US" dirty="0" smtClean="0"/>
                <a:t>4 units from zero</a:t>
              </a:r>
              <a:endParaRPr lang="en-US" dirty="0"/>
            </a:p>
          </p:txBody>
        </p:sp>
        <p:sp>
          <p:nvSpPr>
            <p:cNvPr id="61" name="TextBox 60"/>
            <p:cNvSpPr txBox="1"/>
            <p:nvPr/>
          </p:nvSpPr>
          <p:spPr>
            <a:xfrm>
              <a:off x="4648200" y="3733800"/>
              <a:ext cx="1786629" cy="369332"/>
            </a:xfrm>
            <a:prstGeom prst="rect">
              <a:avLst/>
            </a:prstGeom>
            <a:noFill/>
          </p:spPr>
          <p:txBody>
            <a:bodyPr wrap="none" rtlCol="0">
              <a:spAutoFit/>
            </a:bodyPr>
            <a:lstStyle/>
            <a:p>
              <a:r>
                <a:rPr lang="en-US" dirty="0" smtClean="0"/>
                <a:t>4 units from zero</a:t>
              </a:r>
              <a:endParaRPr lang="en-US" dirty="0"/>
            </a:p>
          </p:txBody>
        </p:sp>
      </p:grpSp>
    </p:spTree>
    <p:extLst>
      <p:ext uri="{BB962C8B-B14F-4D97-AF65-F5344CB8AC3E}">
        <p14:creationId xmlns:p14="http://schemas.microsoft.com/office/powerpoint/2010/main" val="172375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0-#ppt_w/2"/>
                                          </p:val>
                                        </p:tav>
                                        <p:tav tm="100000">
                                          <p:val>
                                            <p:strVal val="#ppt_x"/>
                                          </p:val>
                                        </p:tav>
                                      </p:tavLst>
                                    </p:anim>
                                    <p:anim calcmode="lin" valueType="num">
                                      <p:cBhvr additive="base">
                                        <p:cTn id="20"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fill="hold"/>
                                        <p:tgtEl>
                                          <p:spTgt spid="63"/>
                                        </p:tgtEl>
                                        <p:attrNameLst>
                                          <p:attrName>ppt_x</p:attrName>
                                        </p:attrNameLst>
                                      </p:cBhvr>
                                      <p:tavLst>
                                        <p:tav tm="0">
                                          <p:val>
                                            <p:strVal val="#ppt_x"/>
                                          </p:val>
                                        </p:tav>
                                        <p:tav tm="100000">
                                          <p:val>
                                            <p:strVal val="#ppt_x"/>
                                          </p:val>
                                        </p:tav>
                                      </p:tavLst>
                                    </p:anim>
                                    <p:anim calcmode="lin" valueType="num">
                                      <p:cBhvr additive="base">
                                        <p:cTn id="3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ADDITION OF POSITIVE AND</a:t>
            </a:r>
            <a:br>
              <a:rPr lang="en-IN" b="1" dirty="0" smtClean="0"/>
            </a:br>
            <a:r>
              <a:rPr lang="en-IN" b="1" dirty="0" smtClean="0"/>
              <a:t>NEGATIVE INTEGER</a:t>
            </a:r>
            <a:endParaRPr lang="en-IN" b="1" dirty="0"/>
          </a:p>
        </p:txBody>
      </p:sp>
      <p:sp>
        <p:nvSpPr>
          <p:cNvPr id="3" name="Content Placeholder 2"/>
          <p:cNvSpPr>
            <a:spLocks noGrp="1"/>
          </p:cNvSpPr>
          <p:nvPr>
            <p:ph idx="1"/>
          </p:nvPr>
        </p:nvSpPr>
        <p:spPr>
          <a:xfrm>
            <a:off x="0" y="2286000"/>
            <a:ext cx="9135533" cy="1371600"/>
          </a:xfrm>
        </p:spPr>
        <p:txBody>
          <a:bodyPr/>
          <a:lstStyle/>
          <a:p>
            <a:r>
              <a:rPr lang="en-US" dirty="0"/>
              <a:t>Let us add (+6) and (-2).</a:t>
            </a:r>
          </a:p>
          <a:p>
            <a:r>
              <a:rPr lang="en-US" dirty="0"/>
              <a:t>Draw a number line and mark the units in it.</a:t>
            </a:r>
          </a:p>
        </p:txBody>
      </p:sp>
      <p:grpSp>
        <p:nvGrpSpPr>
          <p:cNvPr id="4" name="Group 3"/>
          <p:cNvGrpSpPr/>
          <p:nvPr/>
        </p:nvGrpSpPr>
        <p:grpSpPr>
          <a:xfrm>
            <a:off x="0" y="42672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381000" y="4876800"/>
            <a:ext cx="8378246" cy="381000"/>
            <a:chOff x="384974" y="3352800"/>
            <a:chExt cx="8378246" cy="381000"/>
          </a:xfrm>
        </p:grpSpPr>
        <p:sp>
          <p:nvSpPr>
            <p:cNvPr id="39" name="TextBox 38"/>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0" name="TextBox 39"/>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1" name="TextBox 40"/>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2" name="TextBox 41"/>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43" name="TextBox 42"/>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45" name="TextBox 44"/>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47" name="TextBox 46"/>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48" name="TextBox 47"/>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49" name="TextBox 48"/>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0" name="TextBox 49"/>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1" name="TextBox 50"/>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3" name="TextBox 52"/>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4" name="TextBox 53"/>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55" name="TextBox 54"/>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Tree>
    <p:extLst>
      <p:ext uri="{BB962C8B-B14F-4D97-AF65-F5344CB8AC3E}">
        <p14:creationId xmlns:p14="http://schemas.microsoft.com/office/powerpoint/2010/main" val="424583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left)">
                                      <p:cBhvr>
                                        <p:cTn id="13" dur="500"/>
                                        <p:tgtEl>
                                          <p:spTgt spid="4"/>
                                        </p:tgtEl>
                                      </p:cBhvr>
                                    </p:animEffect>
                                  </p:childTnLst>
                                </p:cTn>
                              </p:par>
                              <p:par>
                                <p:cTn id="14" presetID="12" presetClass="entr" presetSubtype="2"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500"/>
                                        <p:tgtEl>
                                          <p:spTgt spid="38"/>
                                        </p:tgtEl>
                                        <p:attrNameLst>
                                          <p:attrName>ppt_x</p:attrName>
                                        </p:attrNameLst>
                                      </p:cBhvr>
                                      <p:tavLst>
                                        <p:tav tm="0">
                                          <p:val>
                                            <p:strVal val="#ppt_x+#ppt_w*1.125000"/>
                                          </p:val>
                                        </p:tav>
                                        <p:tav tm="100000">
                                          <p:val>
                                            <p:strVal val="#ppt_x"/>
                                          </p:val>
                                        </p:tav>
                                      </p:tavLst>
                                    </p:anim>
                                    <p:animEffect transition="in" filter="wipe(left)">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IN" b="1" dirty="0" smtClean="0"/>
              <a:t>ADDITION OF POSITIVE AND</a:t>
            </a:r>
            <a:br>
              <a:rPr lang="en-IN" b="1" dirty="0" smtClean="0"/>
            </a:br>
            <a:r>
              <a:rPr lang="en-IN" b="1" dirty="0" smtClean="0"/>
              <a:t>NEGATIVE INTEGER</a:t>
            </a:r>
            <a:endParaRPr lang="en-IN" b="1" dirty="0"/>
          </a:p>
        </p:txBody>
      </p:sp>
      <p:sp>
        <p:nvSpPr>
          <p:cNvPr id="3" name="Content Placeholder 2"/>
          <p:cNvSpPr>
            <a:spLocks noGrp="1"/>
          </p:cNvSpPr>
          <p:nvPr>
            <p:ph idx="1"/>
          </p:nvPr>
        </p:nvSpPr>
        <p:spPr>
          <a:xfrm>
            <a:off x="0" y="2286000"/>
            <a:ext cx="9135533" cy="838200"/>
          </a:xfrm>
        </p:spPr>
        <p:txBody>
          <a:bodyPr/>
          <a:lstStyle/>
          <a:p>
            <a:r>
              <a:rPr lang="en-US" dirty="0"/>
              <a:t>Move 6 units to the right of Zero.</a:t>
            </a:r>
          </a:p>
          <a:p>
            <a:endParaRPr lang="en-US" dirty="0"/>
          </a:p>
        </p:txBody>
      </p:sp>
      <p:grpSp>
        <p:nvGrpSpPr>
          <p:cNvPr id="4" name="Group 3"/>
          <p:cNvGrpSpPr/>
          <p:nvPr/>
        </p:nvGrpSpPr>
        <p:grpSpPr>
          <a:xfrm>
            <a:off x="0" y="44958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381000" y="5105400"/>
            <a:ext cx="8378246" cy="381000"/>
            <a:chOff x="384974" y="3352800"/>
            <a:chExt cx="8378246" cy="381000"/>
          </a:xfrm>
        </p:grpSpPr>
        <p:sp>
          <p:nvSpPr>
            <p:cNvPr id="39" name="TextBox 38"/>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0" name="TextBox 39"/>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1" name="TextBox 40"/>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2" name="TextBox 41"/>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43" name="TextBox 42"/>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45" name="TextBox 44"/>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47" name="TextBox 46"/>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48" name="TextBox 47"/>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49" name="TextBox 48"/>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0" name="TextBox 49"/>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1" name="TextBox 50"/>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3" name="TextBox 52"/>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4" name="TextBox 53"/>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55" name="TextBox 54"/>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
        <p:nvSpPr>
          <p:cNvPr id="21" name="Curved Down Arrow 20"/>
          <p:cNvSpPr/>
          <p:nvPr/>
        </p:nvSpPr>
        <p:spPr>
          <a:xfrm>
            <a:off x="1524000" y="3733800"/>
            <a:ext cx="3810000" cy="6858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5966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80">
                                          <p:stCondLst>
                                            <p:cond delay="0"/>
                                          </p:stCondLst>
                                        </p:cTn>
                                        <p:tgtEl>
                                          <p:spTgt spid="21"/>
                                        </p:tgtEl>
                                      </p:cBhvr>
                                    </p:animEffect>
                                    <p:anim calcmode="lin" valueType="num">
                                      <p:cBhvr>
                                        <p:cTn id="1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1" dur="26">
                                          <p:stCondLst>
                                            <p:cond delay="650"/>
                                          </p:stCondLst>
                                        </p:cTn>
                                        <p:tgtEl>
                                          <p:spTgt spid="21"/>
                                        </p:tgtEl>
                                      </p:cBhvr>
                                      <p:to x="100000" y="60000"/>
                                    </p:animScale>
                                    <p:animScale>
                                      <p:cBhvr>
                                        <p:cTn id="22" dur="166" decel="50000">
                                          <p:stCondLst>
                                            <p:cond delay="676"/>
                                          </p:stCondLst>
                                        </p:cTn>
                                        <p:tgtEl>
                                          <p:spTgt spid="21"/>
                                        </p:tgtEl>
                                      </p:cBhvr>
                                      <p:to x="100000" y="100000"/>
                                    </p:animScale>
                                    <p:animScale>
                                      <p:cBhvr>
                                        <p:cTn id="23" dur="26">
                                          <p:stCondLst>
                                            <p:cond delay="1312"/>
                                          </p:stCondLst>
                                        </p:cTn>
                                        <p:tgtEl>
                                          <p:spTgt spid="21"/>
                                        </p:tgtEl>
                                      </p:cBhvr>
                                      <p:to x="100000" y="80000"/>
                                    </p:animScale>
                                    <p:animScale>
                                      <p:cBhvr>
                                        <p:cTn id="24" dur="166" decel="50000">
                                          <p:stCondLst>
                                            <p:cond delay="1338"/>
                                          </p:stCondLst>
                                        </p:cTn>
                                        <p:tgtEl>
                                          <p:spTgt spid="21"/>
                                        </p:tgtEl>
                                      </p:cBhvr>
                                      <p:to x="100000" y="100000"/>
                                    </p:animScale>
                                    <p:animScale>
                                      <p:cBhvr>
                                        <p:cTn id="25" dur="26">
                                          <p:stCondLst>
                                            <p:cond delay="1642"/>
                                          </p:stCondLst>
                                        </p:cTn>
                                        <p:tgtEl>
                                          <p:spTgt spid="21"/>
                                        </p:tgtEl>
                                      </p:cBhvr>
                                      <p:to x="100000" y="90000"/>
                                    </p:animScale>
                                    <p:animScale>
                                      <p:cBhvr>
                                        <p:cTn id="26" dur="166" decel="50000">
                                          <p:stCondLst>
                                            <p:cond delay="1668"/>
                                          </p:stCondLst>
                                        </p:cTn>
                                        <p:tgtEl>
                                          <p:spTgt spid="21"/>
                                        </p:tgtEl>
                                      </p:cBhvr>
                                      <p:to x="100000" y="100000"/>
                                    </p:animScale>
                                    <p:animScale>
                                      <p:cBhvr>
                                        <p:cTn id="27" dur="26">
                                          <p:stCondLst>
                                            <p:cond delay="1808"/>
                                          </p:stCondLst>
                                        </p:cTn>
                                        <p:tgtEl>
                                          <p:spTgt spid="21"/>
                                        </p:tgtEl>
                                      </p:cBhvr>
                                      <p:to x="100000" y="95000"/>
                                    </p:animScale>
                                    <p:animScale>
                                      <p:cBhvr>
                                        <p:cTn id="28"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1143000"/>
          </a:xfrm>
        </p:spPr>
        <p:txBody>
          <a:bodyPr/>
          <a:lstStyle/>
          <a:p>
            <a:r>
              <a:rPr lang="en-IN" b="1" dirty="0" smtClean="0"/>
              <a:t>ADDITION OF POSITIVE AND</a:t>
            </a:r>
            <a:br>
              <a:rPr lang="en-IN" b="1" dirty="0" smtClean="0"/>
            </a:br>
            <a:r>
              <a:rPr lang="en-IN" b="1" dirty="0" smtClean="0"/>
              <a:t>NEGATIVE INTEGER</a:t>
            </a:r>
            <a:endParaRPr lang="en-IN" b="1" dirty="0"/>
          </a:p>
        </p:txBody>
      </p:sp>
      <p:sp>
        <p:nvSpPr>
          <p:cNvPr id="3" name="Content Placeholder 2"/>
          <p:cNvSpPr>
            <a:spLocks noGrp="1"/>
          </p:cNvSpPr>
          <p:nvPr>
            <p:ph idx="1"/>
          </p:nvPr>
        </p:nvSpPr>
        <p:spPr>
          <a:xfrm>
            <a:off x="0" y="1447800"/>
            <a:ext cx="9135533" cy="1676400"/>
          </a:xfrm>
        </p:spPr>
        <p:txBody>
          <a:bodyPr/>
          <a:lstStyle/>
          <a:p>
            <a:r>
              <a:rPr lang="en-US" dirty="0"/>
              <a:t>Since the next integer is -2, move 2 units from +6 towards left</a:t>
            </a:r>
            <a:r>
              <a:rPr lang="en-US" dirty="0" smtClean="0"/>
              <a:t>.</a:t>
            </a:r>
          </a:p>
          <a:p>
            <a:r>
              <a:rPr lang="en-US" dirty="0"/>
              <a:t>Hence (+6) + (-2) = +4</a:t>
            </a:r>
          </a:p>
          <a:p>
            <a:endParaRPr lang="en-US" dirty="0"/>
          </a:p>
        </p:txBody>
      </p:sp>
      <p:grpSp>
        <p:nvGrpSpPr>
          <p:cNvPr id="4" name="Group 3"/>
          <p:cNvGrpSpPr/>
          <p:nvPr/>
        </p:nvGrpSpPr>
        <p:grpSpPr>
          <a:xfrm>
            <a:off x="0" y="4648199"/>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381000" y="5257799"/>
            <a:ext cx="8378246" cy="381000"/>
            <a:chOff x="384974" y="3352800"/>
            <a:chExt cx="8378246" cy="381000"/>
          </a:xfrm>
        </p:grpSpPr>
        <p:sp>
          <p:nvSpPr>
            <p:cNvPr id="39" name="TextBox 38"/>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0" name="TextBox 39"/>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1" name="TextBox 40"/>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2" name="TextBox 41"/>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43" name="TextBox 42"/>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44" name="TextBox 43"/>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45" name="TextBox 44"/>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47" name="TextBox 46"/>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48" name="TextBox 47"/>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49" name="TextBox 48"/>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0" name="TextBox 49"/>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1" name="TextBox 50"/>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3" name="TextBox 52"/>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4" name="TextBox 53"/>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55" name="TextBox 54"/>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
        <p:nvSpPr>
          <p:cNvPr id="21" name="Curved Down Arrow 20"/>
          <p:cNvSpPr/>
          <p:nvPr/>
        </p:nvSpPr>
        <p:spPr>
          <a:xfrm>
            <a:off x="1524000" y="3809999"/>
            <a:ext cx="3810000" cy="8382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Curved Down Arrow 21"/>
          <p:cNvSpPr/>
          <p:nvPr/>
        </p:nvSpPr>
        <p:spPr>
          <a:xfrm rot="10800000">
            <a:off x="3810000" y="5714999"/>
            <a:ext cx="1447800" cy="685800"/>
          </a:xfrm>
          <a:prstGeom prst="curved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9999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1+#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762000"/>
          </a:xfrm>
        </p:spPr>
        <p:txBody>
          <a:bodyPr/>
          <a:lstStyle/>
          <a:p>
            <a:r>
              <a:rPr lang="en-IN" b="1" dirty="0" smtClean="0"/>
              <a:t>ALGORITHM</a:t>
            </a:r>
            <a:endParaRPr lang="en-IN" b="1" dirty="0"/>
          </a:p>
        </p:txBody>
      </p:sp>
      <p:sp>
        <p:nvSpPr>
          <p:cNvPr id="3" name="Content Placeholder 2"/>
          <p:cNvSpPr>
            <a:spLocks noGrp="1"/>
          </p:cNvSpPr>
          <p:nvPr>
            <p:ph idx="1"/>
          </p:nvPr>
        </p:nvSpPr>
        <p:spPr>
          <a:xfrm>
            <a:off x="0" y="1066800"/>
            <a:ext cx="9135533" cy="3200400"/>
          </a:xfrm>
        </p:spPr>
        <p:txBody>
          <a:bodyPr/>
          <a:lstStyle/>
          <a:p>
            <a:r>
              <a:rPr lang="en-US" dirty="0"/>
              <a:t>To add one positive integer and one negative integer, we subtract the absolute value of the smaller integer from the absolute value of the bigger integer and retain the sign of bigger number.</a:t>
            </a:r>
          </a:p>
          <a:p>
            <a:r>
              <a:rPr lang="en-US" dirty="0" smtClean="0"/>
              <a:t>Example : Add </a:t>
            </a:r>
            <a:r>
              <a:rPr lang="en-US" dirty="0"/>
              <a:t>(-5) and (+4).</a:t>
            </a:r>
          </a:p>
          <a:p>
            <a:r>
              <a:rPr lang="en-US" dirty="0"/>
              <a:t>Draw a number line.</a:t>
            </a:r>
          </a:p>
        </p:txBody>
      </p:sp>
      <p:grpSp>
        <p:nvGrpSpPr>
          <p:cNvPr id="4" name="Group 3"/>
          <p:cNvGrpSpPr/>
          <p:nvPr/>
        </p:nvGrpSpPr>
        <p:grpSpPr>
          <a:xfrm>
            <a:off x="0" y="50292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81000" y="5638800"/>
            <a:ext cx="8261251" cy="381000"/>
            <a:chOff x="381000" y="5638800"/>
            <a:chExt cx="8261251" cy="381000"/>
          </a:xfrm>
        </p:grpSpPr>
        <p:sp>
          <p:nvSpPr>
            <p:cNvPr id="39" name="TextBox 38"/>
            <p:cNvSpPr txBox="1"/>
            <p:nvPr/>
          </p:nvSpPr>
          <p:spPr>
            <a:xfrm>
              <a:off x="381000" y="5650468"/>
              <a:ext cx="377026" cy="369332"/>
            </a:xfrm>
            <a:prstGeom prst="rect">
              <a:avLst/>
            </a:prstGeom>
            <a:noFill/>
          </p:spPr>
          <p:txBody>
            <a:bodyPr wrap="none" rtlCol="0">
              <a:spAutoFit/>
            </a:bodyPr>
            <a:lstStyle/>
            <a:p>
              <a:r>
                <a:rPr lang="en-US" b="1" dirty="0" smtClean="0"/>
                <a:t>-7</a:t>
              </a:r>
              <a:endParaRPr lang="en-US" b="1" dirty="0"/>
            </a:p>
          </p:txBody>
        </p:sp>
        <p:sp>
          <p:nvSpPr>
            <p:cNvPr id="40" name="TextBox 39"/>
            <p:cNvSpPr txBox="1"/>
            <p:nvPr/>
          </p:nvSpPr>
          <p:spPr>
            <a:xfrm>
              <a:off x="834226" y="5638800"/>
              <a:ext cx="377026" cy="369332"/>
            </a:xfrm>
            <a:prstGeom prst="rect">
              <a:avLst/>
            </a:prstGeom>
            <a:noFill/>
          </p:spPr>
          <p:txBody>
            <a:bodyPr wrap="none" rtlCol="0">
              <a:spAutoFit/>
            </a:bodyPr>
            <a:lstStyle/>
            <a:p>
              <a:r>
                <a:rPr lang="en-US" b="1" dirty="0" smtClean="0"/>
                <a:t>-6</a:t>
              </a:r>
              <a:endParaRPr lang="en-US" b="1" dirty="0"/>
            </a:p>
          </p:txBody>
        </p:sp>
        <p:sp>
          <p:nvSpPr>
            <p:cNvPr id="41" name="TextBox 40"/>
            <p:cNvSpPr txBox="1"/>
            <p:nvPr/>
          </p:nvSpPr>
          <p:spPr>
            <a:xfrm>
              <a:off x="1443826" y="5638800"/>
              <a:ext cx="372330" cy="369332"/>
            </a:xfrm>
            <a:prstGeom prst="rect">
              <a:avLst/>
            </a:prstGeom>
            <a:noFill/>
          </p:spPr>
          <p:txBody>
            <a:bodyPr wrap="none" rtlCol="0">
              <a:spAutoFit/>
            </a:bodyPr>
            <a:lstStyle/>
            <a:p>
              <a:r>
                <a:rPr lang="en-US" b="1" dirty="0" smtClean="0"/>
                <a:t>-5</a:t>
              </a:r>
              <a:endParaRPr lang="en-US" b="1" dirty="0"/>
            </a:p>
          </p:txBody>
        </p:sp>
        <p:sp>
          <p:nvSpPr>
            <p:cNvPr id="42" name="TextBox 41"/>
            <p:cNvSpPr txBox="1"/>
            <p:nvPr/>
          </p:nvSpPr>
          <p:spPr>
            <a:xfrm>
              <a:off x="1977226" y="5638800"/>
              <a:ext cx="372330" cy="369332"/>
            </a:xfrm>
            <a:prstGeom prst="rect">
              <a:avLst/>
            </a:prstGeom>
            <a:noFill/>
          </p:spPr>
          <p:txBody>
            <a:bodyPr wrap="none" rtlCol="0">
              <a:spAutoFit/>
            </a:bodyPr>
            <a:lstStyle/>
            <a:p>
              <a:r>
                <a:rPr lang="en-US" b="1" dirty="0" smtClean="0"/>
                <a:t>-4</a:t>
              </a:r>
              <a:endParaRPr lang="en-US" b="1" dirty="0"/>
            </a:p>
          </p:txBody>
        </p:sp>
        <p:sp>
          <p:nvSpPr>
            <p:cNvPr id="43" name="TextBox 42"/>
            <p:cNvSpPr txBox="1"/>
            <p:nvPr/>
          </p:nvSpPr>
          <p:spPr>
            <a:xfrm>
              <a:off x="2510626" y="5638800"/>
              <a:ext cx="377026" cy="369332"/>
            </a:xfrm>
            <a:prstGeom prst="rect">
              <a:avLst/>
            </a:prstGeom>
            <a:noFill/>
          </p:spPr>
          <p:txBody>
            <a:bodyPr wrap="none" rtlCol="0">
              <a:spAutoFit/>
            </a:bodyPr>
            <a:lstStyle/>
            <a:p>
              <a:r>
                <a:rPr lang="en-US" b="1" dirty="0" smtClean="0"/>
                <a:t>-3</a:t>
              </a:r>
              <a:endParaRPr lang="en-US" b="1" dirty="0"/>
            </a:p>
          </p:txBody>
        </p:sp>
        <p:sp>
          <p:nvSpPr>
            <p:cNvPr id="44" name="TextBox 43"/>
            <p:cNvSpPr txBox="1"/>
            <p:nvPr/>
          </p:nvSpPr>
          <p:spPr>
            <a:xfrm>
              <a:off x="3120226" y="5638800"/>
              <a:ext cx="377026" cy="369332"/>
            </a:xfrm>
            <a:prstGeom prst="rect">
              <a:avLst/>
            </a:prstGeom>
            <a:noFill/>
          </p:spPr>
          <p:txBody>
            <a:bodyPr wrap="none" rtlCol="0">
              <a:spAutoFit/>
            </a:bodyPr>
            <a:lstStyle/>
            <a:p>
              <a:r>
                <a:rPr lang="en-US" b="1" dirty="0" smtClean="0"/>
                <a:t>-2</a:t>
              </a:r>
              <a:endParaRPr lang="en-US" b="1" dirty="0"/>
            </a:p>
          </p:txBody>
        </p:sp>
        <p:sp>
          <p:nvSpPr>
            <p:cNvPr id="45" name="TextBox 44"/>
            <p:cNvSpPr txBox="1"/>
            <p:nvPr/>
          </p:nvSpPr>
          <p:spPr>
            <a:xfrm>
              <a:off x="3729826" y="5650468"/>
              <a:ext cx="372330" cy="369332"/>
            </a:xfrm>
            <a:prstGeom prst="rect">
              <a:avLst/>
            </a:prstGeom>
            <a:noFill/>
          </p:spPr>
          <p:txBody>
            <a:bodyPr wrap="none" rtlCol="0">
              <a:spAutoFit/>
            </a:bodyPr>
            <a:lstStyle/>
            <a:p>
              <a:r>
                <a:rPr lang="en-US" b="1" dirty="0" smtClean="0"/>
                <a:t>-1</a:t>
              </a:r>
              <a:endParaRPr lang="en-US" b="1" dirty="0"/>
            </a:p>
          </p:txBody>
        </p:sp>
        <p:sp>
          <p:nvSpPr>
            <p:cNvPr id="47" name="TextBox 46"/>
            <p:cNvSpPr txBox="1"/>
            <p:nvPr/>
          </p:nvSpPr>
          <p:spPr>
            <a:xfrm>
              <a:off x="4339426" y="5650468"/>
              <a:ext cx="301660" cy="369332"/>
            </a:xfrm>
            <a:prstGeom prst="rect">
              <a:avLst/>
            </a:prstGeom>
            <a:noFill/>
          </p:spPr>
          <p:txBody>
            <a:bodyPr wrap="none" rtlCol="0">
              <a:spAutoFit/>
            </a:bodyPr>
            <a:lstStyle/>
            <a:p>
              <a:r>
                <a:rPr lang="en-US" b="1" dirty="0"/>
                <a:t>0</a:t>
              </a:r>
            </a:p>
          </p:txBody>
        </p:sp>
        <p:sp>
          <p:nvSpPr>
            <p:cNvPr id="48" name="TextBox 47"/>
            <p:cNvSpPr txBox="1"/>
            <p:nvPr/>
          </p:nvSpPr>
          <p:spPr>
            <a:xfrm>
              <a:off x="4949026" y="5650468"/>
              <a:ext cx="416625" cy="369332"/>
            </a:xfrm>
            <a:prstGeom prst="rect">
              <a:avLst/>
            </a:prstGeom>
            <a:noFill/>
          </p:spPr>
          <p:txBody>
            <a:bodyPr wrap="none" rtlCol="0">
              <a:spAutoFit/>
            </a:bodyPr>
            <a:lstStyle/>
            <a:p>
              <a:r>
                <a:rPr lang="en-US" b="1" dirty="0" smtClean="0"/>
                <a:t>+1</a:t>
              </a:r>
              <a:endParaRPr lang="en-US" b="1" dirty="0"/>
            </a:p>
          </p:txBody>
        </p:sp>
        <p:sp>
          <p:nvSpPr>
            <p:cNvPr id="49" name="TextBox 48"/>
            <p:cNvSpPr txBox="1"/>
            <p:nvPr/>
          </p:nvSpPr>
          <p:spPr>
            <a:xfrm>
              <a:off x="5558626" y="5650468"/>
              <a:ext cx="416625"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6092026" y="5650468"/>
              <a:ext cx="416625"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6701626" y="5650468"/>
              <a:ext cx="416625" cy="369332"/>
            </a:xfrm>
            <a:prstGeom prst="rect">
              <a:avLst/>
            </a:prstGeom>
            <a:noFill/>
          </p:spPr>
          <p:txBody>
            <a:bodyPr wrap="none" rtlCol="0">
              <a:spAutoFit/>
            </a:bodyPr>
            <a:lstStyle/>
            <a:p>
              <a:r>
                <a:rPr lang="en-US" b="1" dirty="0" smtClean="0"/>
                <a:t>+4</a:t>
              </a:r>
              <a:endParaRPr lang="en-US" b="1" dirty="0"/>
            </a:p>
          </p:txBody>
        </p:sp>
        <p:sp>
          <p:nvSpPr>
            <p:cNvPr id="53" name="TextBox 52"/>
            <p:cNvSpPr txBox="1"/>
            <p:nvPr/>
          </p:nvSpPr>
          <p:spPr>
            <a:xfrm>
              <a:off x="7235026" y="5650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7768426" y="5650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8225626" y="5650468"/>
              <a:ext cx="416625" cy="369332"/>
            </a:xfrm>
            <a:prstGeom prst="rect">
              <a:avLst/>
            </a:prstGeom>
            <a:noFill/>
          </p:spPr>
          <p:txBody>
            <a:bodyPr wrap="none" rtlCol="0">
              <a:spAutoFit/>
            </a:bodyPr>
            <a:lstStyle/>
            <a:p>
              <a:r>
                <a:rPr lang="en-US" b="1" dirty="0" smtClean="0"/>
                <a:t>+7</a:t>
              </a:r>
              <a:endParaRPr lang="en-US" b="1" dirty="0"/>
            </a:p>
          </p:txBody>
        </p:sp>
      </p:grpSp>
    </p:spTree>
    <p:extLst>
      <p:ext uri="{BB962C8B-B14F-4D97-AF65-F5344CB8AC3E}">
        <p14:creationId xmlns:p14="http://schemas.microsoft.com/office/powerpoint/2010/main" val="24381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1+#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1+#ppt_w/2"/>
                                          </p:val>
                                        </p:tav>
                                        <p:tav tm="100000">
                                          <p:val>
                                            <p:strVal val="#ppt_x"/>
                                          </p:val>
                                        </p:tav>
                                      </p:tavLst>
                                    </p:anim>
                                    <p:anim calcmode="lin" valueType="num">
                                      <p:cBhvr additive="base">
                                        <p:cTn id="25"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762000"/>
          </a:xfrm>
        </p:spPr>
        <p:txBody>
          <a:bodyPr/>
          <a:lstStyle/>
          <a:p>
            <a:r>
              <a:rPr lang="en-IN" b="1" dirty="0" smtClean="0"/>
              <a:t>ALGORITHM</a:t>
            </a:r>
            <a:endParaRPr lang="en-IN" b="1" dirty="0"/>
          </a:p>
        </p:txBody>
      </p:sp>
      <p:sp>
        <p:nvSpPr>
          <p:cNvPr id="3" name="Content Placeholder 2"/>
          <p:cNvSpPr>
            <a:spLocks noGrp="1"/>
          </p:cNvSpPr>
          <p:nvPr>
            <p:ph idx="1"/>
          </p:nvPr>
        </p:nvSpPr>
        <p:spPr>
          <a:xfrm>
            <a:off x="0" y="1066800"/>
            <a:ext cx="9135533" cy="1295400"/>
          </a:xfrm>
        </p:spPr>
        <p:txBody>
          <a:bodyPr/>
          <a:lstStyle/>
          <a:p>
            <a:r>
              <a:rPr lang="en-US" dirty="0"/>
              <a:t>Move 4 to the right of (-5) since (+4) is a positive integer.</a:t>
            </a:r>
          </a:p>
          <a:p>
            <a:endParaRPr lang="en-US" dirty="0"/>
          </a:p>
        </p:txBody>
      </p:sp>
      <p:grpSp>
        <p:nvGrpSpPr>
          <p:cNvPr id="4" name="Group 3"/>
          <p:cNvGrpSpPr/>
          <p:nvPr/>
        </p:nvGrpSpPr>
        <p:grpSpPr>
          <a:xfrm>
            <a:off x="0" y="39624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81000" y="4572000"/>
            <a:ext cx="8261251" cy="381000"/>
            <a:chOff x="381000" y="5638800"/>
            <a:chExt cx="8261251" cy="381000"/>
          </a:xfrm>
        </p:grpSpPr>
        <p:sp>
          <p:nvSpPr>
            <p:cNvPr id="39" name="TextBox 38"/>
            <p:cNvSpPr txBox="1"/>
            <p:nvPr/>
          </p:nvSpPr>
          <p:spPr>
            <a:xfrm>
              <a:off x="381000" y="5650468"/>
              <a:ext cx="377026" cy="369332"/>
            </a:xfrm>
            <a:prstGeom prst="rect">
              <a:avLst/>
            </a:prstGeom>
            <a:noFill/>
          </p:spPr>
          <p:txBody>
            <a:bodyPr wrap="none" rtlCol="0">
              <a:spAutoFit/>
            </a:bodyPr>
            <a:lstStyle/>
            <a:p>
              <a:r>
                <a:rPr lang="en-US" b="1" dirty="0" smtClean="0"/>
                <a:t>-7</a:t>
              </a:r>
              <a:endParaRPr lang="en-US" b="1" dirty="0"/>
            </a:p>
          </p:txBody>
        </p:sp>
        <p:sp>
          <p:nvSpPr>
            <p:cNvPr id="40" name="TextBox 39"/>
            <p:cNvSpPr txBox="1"/>
            <p:nvPr/>
          </p:nvSpPr>
          <p:spPr>
            <a:xfrm>
              <a:off x="834226" y="5638800"/>
              <a:ext cx="377026" cy="369332"/>
            </a:xfrm>
            <a:prstGeom prst="rect">
              <a:avLst/>
            </a:prstGeom>
            <a:noFill/>
          </p:spPr>
          <p:txBody>
            <a:bodyPr wrap="none" rtlCol="0">
              <a:spAutoFit/>
            </a:bodyPr>
            <a:lstStyle/>
            <a:p>
              <a:r>
                <a:rPr lang="en-US" b="1" dirty="0" smtClean="0"/>
                <a:t>-6</a:t>
              </a:r>
              <a:endParaRPr lang="en-US" b="1" dirty="0"/>
            </a:p>
          </p:txBody>
        </p:sp>
        <p:sp>
          <p:nvSpPr>
            <p:cNvPr id="41" name="TextBox 40"/>
            <p:cNvSpPr txBox="1"/>
            <p:nvPr/>
          </p:nvSpPr>
          <p:spPr>
            <a:xfrm>
              <a:off x="1443826" y="5638800"/>
              <a:ext cx="372330" cy="369332"/>
            </a:xfrm>
            <a:prstGeom prst="rect">
              <a:avLst/>
            </a:prstGeom>
            <a:noFill/>
          </p:spPr>
          <p:txBody>
            <a:bodyPr wrap="none" rtlCol="0">
              <a:spAutoFit/>
            </a:bodyPr>
            <a:lstStyle/>
            <a:p>
              <a:r>
                <a:rPr lang="en-US" b="1" dirty="0" smtClean="0"/>
                <a:t>-5</a:t>
              </a:r>
              <a:endParaRPr lang="en-US" b="1" dirty="0"/>
            </a:p>
          </p:txBody>
        </p:sp>
        <p:sp>
          <p:nvSpPr>
            <p:cNvPr id="42" name="TextBox 41"/>
            <p:cNvSpPr txBox="1"/>
            <p:nvPr/>
          </p:nvSpPr>
          <p:spPr>
            <a:xfrm>
              <a:off x="1977226" y="5638800"/>
              <a:ext cx="372330" cy="369332"/>
            </a:xfrm>
            <a:prstGeom prst="rect">
              <a:avLst/>
            </a:prstGeom>
            <a:noFill/>
          </p:spPr>
          <p:txBody>
            <a:bodyPr wrap="none" rtlCol="0">
              <a:spAutoFit/>
            </a:bodyPr>
            <a:lstStyle/>
            <a:p>
              <a:r>
                <a:rPr lang="en-US" b="1" dirty="0" smtClean="0"/>
                <a:t>-4</a:t>
              </a:r>
              <a:endParaRPr lang="en-US" b="1" dirty="0"/>
            </a:p>
          </p:txBody>
        </p:sp>
        <p:sp>
          <p:nvSpPr>
            <p:cNvPr id="43" name="TextBox 42"/>
            <p:cNvSpPr txBox="1"/>
            <p:nvPr/>
          </p:nvSpPr>
          <p:spPr>
            <a:xfrm>
              <a:off x="2510626" y="5638800"/>
              <a:ext cx="377026" cy="369332"/>
            </a:xfrm>
            <a:prstGeom prst="rect">
              <a:avLst/>
            </a:prstGeom>
            <a:noFill/>
          </p:spPr>
          <p:txBody>
            <a:bodyPr wrap="none" rtlCol="0">
              <a:spAutoFit/>
            </a:bodyPr>
            <a:lstStyle/>
            <a:p>
              <a:r>
                <a:rPr lang="en-US" b="1" dirty="0" smtClean="0"/>
                <a:t>-3</a:t>
              </a:r>
              <a:endParaRPr lang="en-US" b="1" dirty="0"/>
            </a:p>
          </p:txBody>
        </p:sp>
        <p:sp>
          <p:nvSpPr>
            <p:cNvPr id="44" name="TextBox 43"/>
            <p:cNvSpPr txBox="1"/>
            <p:nvPr/>
          </p:nvSpPr>
          <p:spPr>
            <a:xfrm>
              <a:off x="3120226" y="5638800"/>
              <a:ext cx="377026" cy="369332"/>
            </a:xfrm>
            <a:prstGeom prst="rect">
              <a:avLst/>
            </a:prstGeom>
            <a:noFill/>
          </p:spPr>
          <p:txBody>
            <a:bodyPr wrap="none" rtlCol="0">
              <a:spAutoFit/>
            </a:bodyPr>
            <a:lstStyle/>
            <a:p>
              <a:r>
                <a:rPr lang="en-US" b="1" dirty="0" smtClean="0"/>
                <a:t>-2</a:t>
              </a:r>
              <a:endParaRPr lang="en-US" b="1" dirty="0"/>
            </a:p>
          </p:txBody>
        </p:sp>
        <p:sp>
          <p:nvSpPr>
            <p:cNvPr id="45" name="TextBox 44"/>
            <p:cNvSpPr txBox="1"/>
            <p:nvPr/>
          </p:nvSpPr>
          <p:spPr>
            <a:xfrm>
              <a:off x="3729826" y="5650468"/>
              <a:ext cx="372330" cy="369332"/>
            </a:xfrm>
            <a:prstGeom prst="rect">
              <a:avLst/>
            </a:prstGeom>
            <a:noFill/>
          </p:spPr>
          <p:txBody>
            <a:bodyPr wrap="none" rtlCol="0">
              <a:spAutoFit/>
            </a:bodyPr>
            <a:lstStyle/>
            <a:p>
              <a:r>
                <a:rPr lang="en-US" b="1" dirty="0" smtClean="0"/>
                <a:t>-1</a:t>
              </a:r>
              <a:endParaRPr lang="en-US" b="1" dirty="0"/>
            </a:p>
          </p:txBody>
        </p:sp>
        <p:sp>
          <p:nvSpPr>
            <p:cNvPr id="47" name="TextBox 46"/>
            <p:cNvSpPr txBox="1"/>
            <p:nvPr/>
          </p:nvSpPr>
          <p:spPr>
            <a:xfrm>
              <a:off x="4339426" y="5650468"/>
              <a:ext cx="301660" cy="369332"/>
            </a:xfrm>
            <a:prstGeom prst="rect">
              <a:avLst/>
            </a:prstGeom>
            <a:noFill/>
          </p:spPr>
          <p:txBody>
            <a:bodyPr wrap="none" rtlCol="0">
              <a:spAutoFit/>
            </a:bodyPr>
            <a:lstStyle/>
            <a:p>
              <a:r>
                <a:rPr lang="en-US" b="1" dirty="0"/>
                <a:t>0</a:t>
              </a:r>
            </a:p>
          </p:txBody>
        </p:sp>
        <p:sp>
          <p:nvSpPr>
            <p:cNvPr id="48" name="TextBox 47"/>
            <p:cNvSpPr txBox="1"/>
            <p:nvPr/>
          </p:nvSpPr>
          <p:spPr>
            <a:xfrm>
              <a:off x="4949026" y="5650468"/>
              <a:ext cx="416625" cy="369332"/>
            </a:xfrm>
            <a:prstGeom prst="rect">
              <a:avLst/>
            </a:prstGeom>
            <a:noFill/>
          </p:spPr>
          <p:txBody>
            <a:bodyPr wrap="none" rtlCol="0">
              <a:spAutoFit/>
            </a:bodyPr>
            <a:lstStyle/>
            <a:p>
              <a:r>
                <a:rPr lang="en-US" b="1" dirty="0" smtClean="0"/>
                <a:t>+1</a:t>
              </a:r>
              <a:endParaRPr lang="en-US" b="1" dirty="0"/>
            </a:p>
          </p:txBody>
        </p:sp>
        <p:sp>
          <p:nvSpPr>
            <p:cNvPr id="49" name="TextBox 48"/>
            <p:cNvSpPr txBox="1"/>
            <p:nvPr/>
          </p:nvSpPr>
          <p:spPr>
            <a:xfrm>
              <a:off x="5558626" y="5650468"/>
              <a:ext cx="416625"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6092026" y="5650468"/>
              <a:ext cx="416625"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6701626" y="5650468"/>
              <a:ext cx="416625" cy="369332"/>
            </a:xfrm>
            <a:prstGeom prst="rect">
              <a:avLst/>
            </a:prstGeom>
            <a:noFill/>
          </p:spPr>
          <p:txBody>
            <a:bodyPr wrap="none" rtlCol="0">
              <a:spAutoFit/>
            </a:bodyPr>
            <a:lstStyle/>
            <a:p>
              <a:r>
                <a:rPr lang="en-US" b="1" dirty="0" smtClean="0"/>
                <a:t>+4</a:t>
              </a:r>
              <a:endParaRPr lang="en-US" b="1" dirty="0"/>
            </a:p>
          </p:txBody>
        </p:sp>
        <p:sp>
          <p:nvSpPr>
            <p:cNvPr id="53" name="TextBox 52"/>
            <p:cNvSpPr txBox="1"/>
            <p:nvPr/>
          </p:nvSpPr>
          <p:spPr>
            <a:xfrm>
              <a:off x="7235026" y="5650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7768426" y="5650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8225626" y="5650468"/>
              <a:ext cx="416625" cy="369332"/>
            </a:xfrm>
            <a:prstGeom prst="rect">
              <a:avLst/>
            </a:prstGeom>
            <a:noFill/>
          </p:spPr>
          <p:txBody>
            <a:bodyPr wrap="none" rtlCol="0">
              <a:spAutoFit/>
            </a:bodyPr>
            <a:lstStyle/>
            <a:p>
              <a:r>
                <a:rPr lang="en-US" b="1" dirty="0" smtClean="0"/>
                <a:t>+7</a:t>
              </a:r>
              <a:endParaRPr lang="en-US" b="1" dirty="0"/>
            </a:p>
          </p:txBody>
        </p:sp>
      </p:grpSp>
      <p:sp>
        <p:nvSpPr>
          <p:cNvPr id="22" name="Curved Up Arrow 21"/>
          <p:cNvSpPr/>
          <p:nvPr/>
        </p:nvSpPr>
        <p:spPr>
          <a:xfrm rot="10800000">
            <a:off x="1447800" y="2743200"/>
            <a:ext cx="3124200" cy="1066800"/>
          </a:xfrm>
          <a:prstGeom prst="curved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Curved Up Arrow 22"/>
          <p:cNvSpPr/>
          <p:nvPr/>
        </p:nvSpPr>
        <p:spPr>
          <a:xfrm>
            <a:off x="1676400" y="5029200"/>
            <a:ext cx="2438400" cy="7620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4896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1000" fill="hold"/>
                                        <p:tgtEl>
                                          <p:spTgt spid="22"/>
                                        </p:tgtEl>
                                        <p:attrNameLst>
                                          <p:attrName>ppt_w</p:attrName>
                                        </p:attrNameLst>
                                      </p:cBhvr>
                                      <p:tavLst>
                                        <p:tav tm="0">
                                          <p:val>
                                            <p:fltVal val="0"/>
                                          </p:val>
                                        </p:tav>
                                        <p:tav tm="100000">
                                          <p:val>
                                            <p:strVal val="#ppt_w"/>
                                          </p:val>
                                        </p:tav>
                                      </p:tavLst>
                                    </p:anim>
                                    <p:anim calcmode="lin" valueType="num">
                                      <p:cBhvr>
                                        <p:cTn id="17" dur="1000" fill="hold"/>
                                        <p:tgtEl>
                                          <p:spTgt spid="22"/>
                                        </p:tgtEl>
                                        <p:attrNameLst>
                                          <p:attrName>ppt_h</p:attrName>
                                        </p:attrNameLst>
                                      </p:cBhvr>
                                      <p:tavLst>
                                        <p:tav tm="0">
                                          <p:val>
                                            <p:fltVal val="0"/>
                                          </p:val>
                                        </p:tav>
                                        <p:tav tm="100000">
                                          <p:val>
                                            <p:strVal val="#ppt_h"/>
                                          </p:val>
                                        </p:tav>
                                      </p:tavLst>
                                    </p:anim>
                                    <p:anim calcmode="lin" valueType="num">
                                      <p:cBhvr>
                                        <p:cTn id="18" dur="1000" fill="hold"/>
                                        <p:tgtEl>
                                          <p:spTgt spid="22"/>
                                        </p:tgtEl>
                                        <p:attrNameLst>
                                          <p:attrName>style.rotation</p:attrName>
                                        </p:attrNameLst>
                                      </p:cBhvr>
                                      <p:tavLst>
                                        <p:tav tm="0">
                                          <p:val>
                                            <p:fltVal val="90"/>
                                          </p:val>
                                        </p:tav>
                                        <p:tav tm="100000">
                                          <p:val>
                                            <p:fltVal val="0"/>
                                          </p:val>
                                        </p:tav>
                                      </p:tavLst>
                                    </p:anim>
                                    <p:animEffect transition="in" filter="fade">
                                      <p:cBhvr>
                                        <p:cTn id="19" dur="10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086600" cy="1143000"/>
          </a:xfrm>
        </p:spPr>
        <p:txBody>
          <a:bodyPr/>
          <a:lstStyle/>
          <a:p>
            <a:r>
              <a:rPr lang="en-IN" b="1" dirty="0" smtClean="0"/>
              <a:t>ADDITION OF TWO POSITIVE </a:t>
            </a:r>
            <a:br>
              <a:rPr lang="en-IN" b="1" dirty="0" smtClean="0"/>
            </a:br>
            <a:r>
              <a:rPr lang="en-IN" b="1" dirty="0" smtClean="0"/>
              <a:t>INTEGERS</a:t>
            </a:r>
            <a:endParaRPr lang="en-IN" b="1" dirty="0"/>
          </a:p>
        </p:txBody>
      </p:sp>
      <p:sp>
        <p:nvSpPr>
          <p:cNvPr id="3" name="Content Placeholder 2"/>
          <p:cNvSpPr>
            <a:spLocks noGrp="1"/>
          </p:cNvSpPr>
          <p:nvPr>
            <p:ph idx="1"/>
          </p:nvPr>
        </p:nvSpPr>
        <p:spPr>
          <a:xfrm>
            <a:off x="457200" y="1295400"/>
            <a:ext cx="8229600" cy="2666999"/>
          </a:xfrm>
        </p:spPr>
        <p:txBody>
          <a:bodyPr/>
          <a:lstStyle/>
          <a:p>
            <a:pPr marL="457200" indent="-457200">
              <a:buFont typeface="Arial"/>
              <a:buChar char="•"/>
            </a:pPr>
            <a:r>
              <a:rPr lang="en-US" dirty="0"/>
              <a:t>Let us add (+5) and (+7).</a:t>
            </a:r>
          </a:p>
          <a:p>
            <a:pPr marL="457200" indent="-457200">
              <a:buFont typeface="Arial"/>
              <a:buChar char="•"/>
            </a:pPr>
            <a:r>
              <a:rPr lang="en-US" dirty="0"/>
              <a:t>Pick up 5 cards of positive integers and place them to </a:t>
            </a:r>
            <a:r>
              <a:rPr lang="en-US" dirty="0" smtClean="0"/>
              <a:t>a side </a:t>
            </a:r>
            <a:r>
              <a:rPr lang="en-US" dirty="0"/>
              <a:t>in a row. </a:t>
            </a:r>
          </a:p>
          <a:p>
            <a:pPr marL="457200" indent="-457200">
              <a:buFont typeface="Arial"/>
              <a:buChar char="•"/>
            </a:pPr>
            <a:r>
              <a:rPr lang="en-US" dirty="0"/>
              <a:t>Pick up 7 cards of same color and place </a:t>
            </a:r>
            <a:r>
              <a:rPr lang="en-US" dirty="0" smtClean="0"/>
              <a:t>them </a:t>
            </a:r>
            <a:r>
              <a:rPr lang="en-US" dirty="0"/>
              <a:t>as shown below. </a:t>
            </a:r>
            <a:endParaRPr lang="en-IN" dirty="0"/>
          </a:p>
        </p:txBody>
      </p:sp>
      <p:sp>
        <p:nvSpPr>
          <p:cNvPr id="17" name="Left Brace 16"/>
          <p:cNvSpPr/>
          <p:nvPr/>
        </p:nvSpPr>
        <p:spPr>
          <a:xfrm rot="5400000">
            <a:off x="1371600" y="3352800"/>
            <a:ext cx="762000" cy="3352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Left Brace 17"/>
          <p:cNvSpPr/>
          <p:nvPr/>
        </p:nvSpPr>
        <p:spPr>
          <a:xfrm rot="5400000">
            <a:off x="6400800" y="2743200"/>
            <a:ext cx="685800" cy="4495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1600200" y="4191000"/>
            <a:ext cx="379656" cy="553998"/>
          </a:xfrm>
          <a:prstGeom prst="rect">
            <a:avLst/>
          </a:prstGeom>
          <a:noFill/>
        </p:spPr>
        <p:txBody>
          <a:bodyPr wrap="none" rtlCol="0">
            <a:spAutoFit/>
          </a:bodyPr>
          <a:lstStyle/>
          <a:p>
            <a:r>
              <a:rPr lang="en-US" sz="3000" b="1" dirty="0" smtClean="0"/>
              <a:t>5</a:t>
            </a:r>
            <a:endParaRPr lang="en-US" sz="3000" b="1" dirty="0"/>
          </a:p>
        </p:txBody>
      </p:sp>
      <p:sp>
        <p:nvSpPr>
          <p:cNvPr id="22" name="TextBox 21"/>
          <p:cNvSpPr txBox="1"/>
          <p:nvPr/>
        </p:nvSpPr>
        <p:spPr>
          <a:xfrm>
            <a:off x="6553200" y="4170402"/>
            <a:ext cx="379656" cy="553998"/>
          </a:xfrm>
          <a:prstGeom prst="rect">
            <a:avLst/>
          </a:prstGeom>
          <a:noFill/>
        </p:spPr>
        <p:txBody>
          <a:bodyPr wrap="none" rtlCol="0">
            <a:spAutoFit/>
          </a:bodyPr>
          <a:lstStyle/>
          <a:p>
            <a:r>
              <a:rPr lang="en-US" sz="3000" b="1" dirty="0" smtClean="0"/>
              <a:t>7</a:t>
            </a:r>
            <a:endParaRPr lang="en-US" sz="3000" b="1" dirty="0"/>
          </a:p>
        </p:txBody>
      </p:sp>
      <p:grpSp>
        <p:nvGrpSpPr>
          <p:cNvPr id="8" name="Group 7"/>
          <p:cNvGrpSpPr/>
          <p:nvPr/>
        </p:nvGrpSpPr>
        <p:grpSpPr>
          <a:xfrm>
            <a:off x="4648200" y="5181600"/>
            <a:ext cx="4191000" cy="643780"/>
            <a:chOff x="4648200" y="5181600"/>
            <a:chExt cx="4191000" cy="643780"/>
          </a:xfrm>
        </p:grpSpPr>
        <p:pic>
          <p:nvPicPr>
            <p:cNvPr id="31"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4648200"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2"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5258663"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3"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6479589"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4"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7090052"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5"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7700515"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6"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8310980"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7"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5869126"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228600" y="5223620"/>
            <a:ext cx="3042820" cy="643780"/>
            <a:chOff x="228600" y="5223620"/>
            <a:chExt cx="3042820" cy="643780"/>
          </a:xfrm>
        </p:grpSpPr>
        <p:pic>
          <p:nvPicPr>
            <p:cNvPr id="39"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286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0"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14859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1"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11455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2"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7432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4"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85725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4297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23" presetClass="entr" presetSubtype="16"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childTnLst>
                          </p:cTn>
                        </p:par>
                        <p:par>
                          <p:cTn id="37" fill="hold">
                            <p:stCondLst>
                              <p:cond delay="1000"/>
                            </p:stCondLst>
                            <p:childTnLst>
                              <p:par>
                                <p:cTn id="38" presetID="23" presetClass="entr" presetSubtype="16"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500" fill="hold"/>
                                        <p:tgtEl>
                                          <p:spTgt spid="22"/>
                                        </p:tgtEl>
                                        <p:attrNameLst>
                                          <p:attrName>ppt_w</p:attrName>
                                        </p:attrNameLst>
                                      </p:cBhvr>
                                      <p:tavLst>
                                        <p:tav tm="0">
                                          <p:val>
                                            <p:fltVal val="0"/>
                                          </p:val>
                                        </p:tav>
                                        <p:tav tm="100000">
                                          <p:val>
                                            <p:strVal val="#ppt_w"/>
                                          </p:val>
                                        </p:tav>
                                      </p:tavLst>
                                    </p:anim>
                                    <p:anim calcmode="lin" valueType="num">
                                      <p:cBhvr>
                                        <p:cTn id="41" dur="500" fill="hold"/>
                                        <p:tgtEl>
                                          <p:spTgt spid="22"/>
                                        </p:tgtEl>
                                        <p:attrNameLst>
                                          <p:attrName>ppt_h</p:attrName>
                                        </p:attrNameLst>
                                      </p:cBhvr>
                                      <p:tavLst>
                                        <p:tav tm="0">
                                          <p:val>
                                            <p:fltVal val="0"/>
                                          </p:val>
                                        </p:tav>
                                        <p:tav tm="100000">
                                          <p:val>
                                            <p:strVal val="#ppt_h"/>
                                          </p:val>
                                        </p:tav>
                                      </p:tavLst>
                                    </p:anim>
                                  </p:childTnLst>
                                </p:cTn>
                              </p:par>
                              <p:par>
                                <p:cTn id="42" presetID="2" presetClass="entr" presetSubtype="4"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par>
                                <p:cTn id="46" presetID="23" presetClass="entr" presetSubtype="16"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500" fill="hold"/>
                                        <p:tgtEl>
                                          <p:spTgt spid="18"/>
                                        </p:tgtEl>
                                        <p:attrNameLst>
                                          <p:attrName>ppt_w</p:attrName>
                                        </p:attrNameLst>
                                      </p:cBhvr>
                                      <p:tavLst>
                                        <p:tav tm="0">
                                          <p:val>
                                            <p:fltVal val="0"/>
                                          </p:val>
                                        </p:tav>
                                        <p:tav tm="100000">
                                          <p:val>
                                            <p:strVal val="#ppt_w"/>
                                          </p:val>
                                        </p:tav>
                                      </p:tavLst>
                                    </p:anim>
                                    <p:anim calcmode="lin" valueType="num">
                                      <p:cBhvr>
                                        <p:cTn id="49"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762000"/>
          </a:xfrm>
        </p:spPr>
        <p:txBody>
          <a:bodyPr/>
          <a:lstStyle/>
          <a:p>
            <a:r>
              <a:rPr lang="en-IN" b="1" dirty="0" smtClean="0"/>
              <a:t>ALGORITHM</a:t>
            </a:r>
            <a:endParaRPr lang="en-IN" b="1" dirty="0"/>
          </a:p>
        </p:txBody>
      </p:sp>
      <p:sp>
        <p:nvSpPr>
          <p:cNvPr id="3" name="Content Placeholder 2"/>
          <p:cNvSpPr>
            <a:spLocks noGrp="1"/>
          </p:cNvSpPr>
          <p:nvPr>
            <p:ph idx="1"/>
          </p:nvPr>
        </p:nvSpPr>
        <p:spPr>
          <a:xfrm>
            <a:off x="0" y="1066800"/>
            <a:ext cx="9135533" cy="2057400"/>
          </a:xfrm>
        </p:spPr>
        <p:txBody>
          <a:bodyPr/>
          <a:lstStyle/>
          <a:p>
            <a:r>
              <a:rPr lang="en-US" dirty="0"/>
              <a:t>We get (-1).</a:t>
            </a:r>
          </a:p>
          <a:p>
            <a:r>
              <a:rPr lang="en-US" dirty="0"/>
              <a:t>Therefore, (-5) + (+4) = (-1).Hence the sum of a positive and a negative integer will have the same sign as that of the greater </a:t>
            </a:r>
            <a:r>
              <a:rPr lang="en-US" dirty="0" smtClean="0"/>
              <a:t>number.</a:t>
            </a:r>
            <a:endParaRPr lang="en-US" dirty="0"/>
          </a:p>
          <a:p>
            <a:endParaRPr lang="en-US" dirty="0"/>
          </a:p>
        </p:txBody>
      </p:sp>
      <p:grpSp>
        <p:nvGrpSpPr>
          <p:cNvPr id="4" name="Group 3"/>
          <p:cNvGrpSpPr/>
          <p:nvPr/>
        </p:nvGrpSpPr>
        <p:grpSpPr>
          <a:xfrm>
            <a:off x="0" y="47244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81000" y="5334000"/>
            <a:ext cx="8261251" cy="381000"/>
            <a:chOff x="381000" y="5638800"/>
            <a:chExt cx="8261251" cy="381000"/>
          </a:xfrm>
        </p:grpSpPr>
        <p:sp>
          <p:nvSpPr>
            <p:cNvPr id="39" name="TextBox 38"/>
            <p:cNvSpPr txBox="1"/>
            <p:nvPr/>
          </p:nvSpPr>
          <p:spPr>
            <a:xfrm>
              <a:off x="381000" y="5650468"/>
              <a:ext cx="377026" cy="369332"/>
            </a:xfrm>
            <a:prstGeom prst="rect">
              <a:avLst/>
            </a:prstGeom>
            <a:noFill/>
          </p:spPr>
          <p:txBody>
            <a:bodyPr wrap="none" rtlCol="0">
              <a:spAutoFit/>
            </a:bodyPr>
            <a:lstStyle/>
            <a:p>
              <a:r>
                <a:rPr lang="en-US" b="1" dirty="0" smtClean="0"/>
                <a:t>-7</a:t>
              </a:r>
              <a:endParaRPr lang="en-US" b="1" dirty="0"/>
            </a:p>
          </p:txBody>
        </p:sp>
        <p:sp>
          <p:nvSpPr>
            <p:cNvPr id="40" name="TextBox 39"/>
            <p:cNvSpPr txBox="1"/>
            <p:nvPr/>
          </p:nvSpPr>
          <p:spPr>
            <a:xfrm>
              <a:off x="834226" y="5638800"/>
              <a:ext cx="377026" cy="369332"/>
            </a:xfrm>
            <a:prstGeom prst="rect">
              <a:avLst/>
            </a:prstGeom>
            <a:noFill/>
          </p:spPr>
          <p:txBody>
            <a:bodyPr wrap="none" rtlCol="0">
              <a:spAutoFit/>
            </a:bodyPr>
            <a:lstStyle/>
            <a:p>
              <a:r>
                <a:rPr lang="en-US" b="1" dirty="0" smtClean="0"/>
                <a:t>-6</a:t>
              </a:r>
              <a:endParaRPr lang="en-US" b="1" dirty="0"/>
            </a:p>
          </p:txBody>
        </p:sp>
        <p:sp>
          <p:nvSpPr>
            <p:cNvPr id="41" name="TextBox 40"/>
            <p:cNvSpPr txBox="1"/>
            <p:nvPr/>
          </p:nvSpPr>
          <p:spPr>
            <a:xfrm>
              <a:off x="1443826" y="5638800"/>
              <a:ext cx="372330" cy="369332"/>
            </a:xfrm>
            <a:prstGeom prst="rect">
              <a:avLst/>
            </a:prstGeom>
            <a:noFill/>
          </p:spPr>
          <p:txBody>
            <a:bodyPr wrap="none" rtlCol="0">
              <a:spAutoFit/>
            </a:bodyPr>
            <a:lstStyle/>
            <a:p>
              <a:r>
                <a:rPr lang="en-US" b="1" dirty="0" smtClean="0"/>
                <a:t>-5</a:t>
              </a:r>
              <a:endParaRPr lang="en-US" b="1" dirty="0"/>
            </a:p>
          </p:txBody>
        </p:sp>
        <p:sp>
          <p:nvSpPr>
            <p:cNvPr id="42" name="TextBox 41"/>
            <p:cNvSpPr txBox="1"/>
            <p:nvPr/>
          </p:nvSpPr>
          <p:spPr>
            <a:xfrm>
              <a:off x="1977226" y="5638800"/>
              <a:ext cx="372330" cy="369332"/>
            </a:xfrm>
            <a:prstGeom prst="rect">
              <a:avLst/>
            </a:prstGeom>
            <a:noFill/>
          </p:spPr>
          <p:txBody>
            <a:bodyPr wrap="none" rtlCol="0">
              <a:spAutoFit/>
            </a:bodyPr>
            <a:lstStyle/>
            <a:p>
              <a:r>
                <a:rPr lang="en-US" b="1" dirty="0" smtClean="0"/>
                <a:t>-4</a:t>
              </a:r>
              <a:endParaRPr lang="en-US" b="1" dirty="0"/>
            </a:p>
          </p:txBody>
        </p:sp>
        <p:sp>
          <p:nvSpPr>
            <p:cNvPr id="43" name="TextBox 42"/>
            <p:cNvSpPr txBox="1"/>
            <p:nvPr/>
          </p:nvSpPr>
          <p:spPr>
            <a:xfrm>
              <a:off x="2510626" y="5638800"/>
              <a:ext cx="377026" cy="369332"/>
            </a:xfrm>
            <a:prstGeom prst="rect">
              <a:avLst/>
            </a:prstGeom>
            <a:noFill/>
          </p:spPr>
          <p:txBody>
            <a:bodyPr wrap="none" rtlCol="0">
              <a:spAutoFit/>
            </a:bodyPr>
            <a:lstStyle/>
            <a:p>
              <a:r>
                <a:rPr lang="en-US" b="1" dirty="0" smtClean="0"/>
                <a:t>-3</a:t>
              </a:r>
              <a:endParaRPr lang="en-US" b="1" dirty="0"/>
            </a:p>
          </p:txBody>
        </p:sp>
        <p:sp>
          <p:nvSpPr>
            <p:cNvPr id="44" name="TextBox 43"/>
            <p:cNvSpPr txBox="1"/>
            <p:nvPr/>
          </p:nvSpPr>
          <p:spPr>
            <a:xfrm>
              <a:off x="3120226" y="5638800"/>
              <a:ext cx="377026" cy="369332"/>
            </a:xfrm>
            <a:prstGeom prst="rect">
              <a:avLst/>
            </a:prstGeom>
            <a:noFill/>
          </p:spPr>
          <p:txBody>
            <a:bodyPr wrap="none" rtlCol="0">
              <a:spAutoFit/>
            </a:bodyPr>
            <a:lstStyle/>
            <a:p>
              <a:r>
                <a:rPr lang="en-US" b="1" dirty="0" smtClean="0"/>
                <a:t>-2</a:t>
              </a:r>
              <a:endParaRPr lang="en-US" b="1" dirty="0"/>
            </a:p>
          </p:txBody>
        </p:sp>
        <p:sp>
          <p:nvSpPr>
            <p:cNvPr id="45" name="TextBox 44"/>
            <p:cNvSpPr txBox="1"/>
            <p:nvPr/>
          </p:nvSpPr>
          <p:spPr>
            <a:xfrm>
              <a:off x="3729826" y="5650468"/>
              <a:ext cx="372330" cy="369332"/>
            </a:xfrm>
            <a:prstGeom prst="rect">
              <a:avLst/>
            </a:prstGeom>
            <a:noFill/>
          </p:spPr>
          <p:txBody>
            <a:bodyPr wrap="none" rtlCol="0">
              <a:spAutoFit/>
            </a:bodyPr>
            <a:lstStyle/>
            <a:p>
              <a:r>
                <a:rPr lang="en-US" b="1" dirty="0" smtClean="0"/>
                <a:t>-1</a:t>
              </a:r>
              <a:endParaRPr lang="en-US" b="1" dirty="0"/>
            </a:p>
          </p:txBody>
        </p:sp>
        <p:sp>
          <p:nvSpPr>
            <p:cNvPr id="47" name="TextBox 46"/>
            <p:cNvSpPr txBox="1"/>
            <p:nvPr/>
          </p:nvSpPr>
          <p:spPr>
            <a:xfrm>
              <a:off x="4339426" y="5650468"/>
              <a:ext cx="301660" cy="369332"/>
            </a:xfrm>
            <a:prstGeom prst="rect">
              <a:avLst/>
            </a:prstGeom>
            <a:noFill/>
          </p:spPr>
          <p:txBody>
            <a:bodyPr wrap="none" rtlCol="0">
              <a:spAutoFit/>
            </a:bodyPr>
            <a:lstStyle/>
            <a:p>
              <a:r>
                <a:rPr lang="en-US" b="1" dirty="0"/>
                <a:t>0</a:t>
              </a:r>
            </a:p>
          </p:txBody>
        </p:sp>
        <p:sp>
          <p:nvSpPr>
            <p:cNvPr id="48" name="TextBox 47"/>
            <p:cNvSpPr txBox="1"/>
            <p:nvPr/>
          </p:nvSpPr>
          <p:spPr>
            <a:xfrm>
              <a:off x="4949026" y="5650468"/>
              <a:ext cx="416625" cy="369332"/>
            </a:xfrm>
            <a:prstGeom prst="rect">
              <a:avLst/>
            </a:prstGeom>
            <a:noFill/>
          </p:spPr>
          <p:txBody>
            <a:bodyPr wrap="none" rtlCol="0">
              <a:spAutoFit/>
            </a:bodyPr>
            <a:lstStyle/>
            <a:p>
              <a:r>
                <a:rPr lang="en-US" b="1" dirty="0" smtClean="0"/>
                <a:t>+1</a:t>
              </a:r>
              <a:endParaRPr lang="en-US" b="1" dirty="0"/>
            </a:p>
          </p:txBody>
        </p:sp>
        <p:sp>
          <p:nvSpPr>
            <p:cNvPr id="49" name="TextBox 48"/>
            <p:cNvSpPr txBox="1"/>
            <p:nvPr/>
          </p:nvSpPr>
          <p:spPr>
            <a:xfrm>
              <a:off x="5558626" y="5650468"/>
              <a:ext cx="416625"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6092026" y="5650468"/>
              <a:ext cx="416625"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6701626" y="5650468"/>
              <a:ext cx="416625" cy="369332"/>
            </a:xfrm>
            <a:prstGeom prst="rect">
              <a:avLst/>
            </a:prstGeom>
            <a:noFill/>
          </p:spPr>
          <p:txBody>
            <a:bodyPr wrap="none" rtlCol="0">
              <a:spAutoFit/>
            </a:bodyPr>
            <a:lstStyle/>
            <a:p>
              <a:r>
                <a:rPr lang="en-US" b="1" dirty="0" smtClean="0"/>
                <a:t>+4</a:t>
              </a:r>
              <a:endParaRPr lang="en-US" b="1" dirty="0"/>
            </a:p>
          </p:txBody>
        </p:sp>
        <p:sp>
          <p:nvSpPr>
            <p:cNvPr id="53" name="TextBox 52"/>
            <p:cNvSpPr txBox="1"/>
            <p:nvPr/>
          </p:nvSpPr>
          <p:spPr>
            <a:xfrm>
              <a:off x="7235026" y="5650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7768426" y="5650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8225626" y="5650468"/>
              <a:ext cx="416625" cy="369332"/>
            </a:xfrm>
            <a:prstGeom prst="rect">
              <a:avLst/>
            </a:prstGeom>
            <a:noFill/>
          </p:spPr>
          <p:txBody>
            <a:bodyPr wrap="none" rtlCol="0">
              <a:spAutoFit/>
            </a:bodyPr>
            <a:lstStyle/>
            <a:p>
              <a:r>
                <a:rPr lang="en-US" b="1" dirty="0" smtClean="0"/>
                <a:t>+7</a:t>
              </a:r>
              <a:endParaRPr lang="en-US" b="1" dirty="0"/>
            </a:p>
          </p:txBody>
        </p:sp>
      </p:grpSp>
      <p:sp>
        <p:nvSpPr>
          <p:cNvPr id="22" name="Curved Up Arrow 21"/>
          <p:cNvSpPr/>
          <p:nvPr/>
        </p:nvSpPr>
        <p:spPr>
          <a:xfrm rot="10800000">
            <a:off x="1447800" y="3505200"/>
            <a:ext cx="3124200" cy="1066800"/>
          </a:xfrm>
          <a:prstGeom prst="curved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Curved Up Arrow 22"/>
          <p:cNvSpPr/>
          <p:nvPr/>
        </p:nvSpPr>
        <p:spPr>
          <a:xfrm>
            <a:off x="1676400" y="5791200"/>
            <a:ext cx="2438400" cy="7620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132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620000" cy="762000"/>
          </a:xfrm>
        </p:spPr>
        <p:txBody>
          <a:bodyPr/>
          <a:lstStyle/>
          <a:p>
            <a:r>
              <a:rPr lang="en-IN" b="1" dirty="0" smtClean="0"/>
              <a:t>EXAMPLES</a:t>
            </a:r>
            <a:endParaRPr lang="en-IN" b="1" dirty="0"/>
          </a:p>
        </p:txBody>
      </p:sp>
      <p:sp>
        <p:nvSpPr>
          <p:cNvPr id="3" name="Content Placeholder 2"/>
          <p:cNvSpPr>
            <a:spLocks noGrp="1"/>
          </p:cNvSpPr>
          <p:nvPr>
            <p:ph idx="1"/>
          </p:nvPr>
        </p:nvSpPr>
        <p:spPr>
          <a:xfrm>
            <a:off x="0" y="762000"/>
            <a:ext cx="9135533" cy="2286000"/>
          </a:xfrm>
        </p:spPr>
        <p:txBody>
          <a:bodyPr/>
          <a:lstStyle/>
          <a:p>
            <a:r>
              <a:rPr lang="en-US" dirty="0"/>
              <a:t>For example,</a:t>
            </a:r>
          </a:p>
          <a:p>
            <a:pPr marL="514350" indent="-514350">
              <a:buAutoNum type="alphaLcPeriod"/>
            </a:pPr>
            <a:r>
              <a:rPr lang="en-US" dirty="0" smtClean="0"/>
              <a:t>5 </a:t>
            </a:r>
            <a:r>
              <a:rPr lang="en-US" dirty="0"/>
              <a:t>+ (-6) means you start at 5, and you move 6 units to the left</a:t>
            </a:r>
            <a:r>
              <a:rPr lang="en-US" dirty="0" smtClean="0"/>
              <a:t>.</a:t>
            </a:r>
          </a:p>
          <a:p>
            <a:r>
              <a:rPr lang="en-US" dirty="0" smtClean="0"/>
              <a:t>      Hence </a:t>
            </a:r>
            <a:r>
              <a:rPr lang="en-US" dirty="0"/>
              <a:t>the answer is -1</a:t>
            </a:r>
          </a:p>
          <a:p>
            <a:endParaRPr lang="en-US" dirty="0"/>
          </a:p>
        </p:txBody>
      </p:sp>
      <p:grpSp>
        <p:nvGrpSpPr>
          <p:cNvPr id="4" name="Group 3"/>
          <p:cNvGrpSpPr/>
          <p:nvPr/>
        </p:nvGrpSpPr>
        <p:grpSpPr>
          <a:xfrm>
            <a:off x="0" y="40386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81000" y="4648200"/>
            <a:ext cx="8261251" cy="381000"/>
            <a:chOff x="381000" y="5638800"/>
            <a:chExt cx="8261251" cy="381000"/>
          </a:xfrm>
        </p:grpSpPr>
        <p:sp>
          <p:nvSpPr>
            <p:cNvPr id="39" name="TextBox 38"/>
            <p:cNvSpPr txBox="1"/>
            <p:nvPr/>
          </p:nvSpPr>
          <p:spPr>
            <a:xfrm>
              <a:off x="381000" y="5650468"/>
              <a:ext cx="377026" cy="369332"/>
            </a:xfrm>
            <a:prstGeom prst="rect">
              <a:avLst/>
            </a:prstGeom>
            <a:noFill/>
          </p:spPr>
          <p:txBody>
            <a:bodyPr wrap="none" rtlCol="0">
              <a:spAutoFit/>
            </a:bodyPr>
            <a:lstStyle/>
            <a:p>
              <a:r>
                <a:rPr lang="en-US" b="1" dirty="0" smtClean="0"/>
                <a:t>-7</a:t>
              </a:r>
              <a:endParaRPr lang="en-US" b="1" dirty="0"/>
            </a:p>
          </p:txBody>
        </p:sp>
        <p:sp>
          <p:nvSpPr>
            <p:cNvPr id="40" name="TextBox 39"/>
            <p:cNvSpPr txBox="1"/>
            <p:nvPr/>
          </p:nvSpPr>
          <p:spPr>
            <a:xfrm>
              <a:off x="834226" y="5638800"/>
              <a:ext cx="377026" cy="369332"/>
            </a:xfrm>
            <a:prstGeom prst="rect">
              <a:avLst/>
            </a:prstGeom>
            <a:noFill/>
          </p:spPr>
          <p:txBody>
            <a:bodyPr wrap="none" rtlCol="0">
              <a:spAutoFit/>
            </a:bodyPr>
            <a:lstStyle/>
            <a:p>
              <a:r>
                <a:rPr lang="en-US" b="1" dirty="0" smtClean="0"/>
                <a:t>-6</a:t>
              </a:r>
              <a:endParaRPr lang="en-US" b="1" dirty="0"/>
            </a:p>
          </p:txBody>
        </p:sp>
        <p:sp>
          <p:nvSpPr>
            <p:cNvPr id="41" name="TextBox 40"/>
            <p:cNvSpPr txBox="1"/>
            <p:nvPr/>
          </p:nvSpPr>
          <p:spPr>
            <a:xfrm>
              <a:off x="1443826" y="5638800"/>
              <a:ext cx="372330" cy="369332"/>
            </a:xfrm>
            <a:prstGeom prst="rect">
              <a:avLst/>
            </a:prstGeom>
            <a:noFill/>
          </p:spPr>
          <p:txBody>
            <a:bodyPr wrap="none" rtlCol="0">
              <a:spAutoFit/>
            </a:bodyPr>
            <a:lstStyle/>
            <a:p>
              <a:r>
                <a:rPr lang="en-US" b="1" dirty="0" smtClean="0"/>
                <a:t>-5</a:t>
              </a:r>
              <a:endParaRPr lang="en-US" b="1" dirty="0"/>
            </a:p>
          </p:txBody>
        </p:sp>
        <p:sp>
          <p:nvSpPr>
            <p:cNvPr id="42" name="TextBox 41"/>
            <p:cNvSpPr txBox="1"/>
            <p:nvPr/>
          </p:nvSpPr>
          <p:spPr>
            <a:xfrm>
              <a:off x="1977226" y="5638800"/>
              <a:ext cx="372330" cy="369332"/>
            </a:xfrm>
            <a:prstGeom prst="rect">
              <a:avLst/>
            </a:prstGeom>
            <a:noFill/>
          </p:spPr>
          <p:txBody>
            <a:bodyPr wrap="none" rtlCol="0">
              <a:spAutoFit/>
            </a:bodyPr>
            <a:lstStyle/>
            <a:p>
              <a:r>
                <a:rPr lang="en-US" b="1" dirty="0" smtClean="0"/>
                <a:t>-4</a:t>
              </a:r>
              <a:endParaRPr lang="en-US" b="1" dirty="0"/>
            </a:p>
          </p:txBody>
        </p:sp>
        <p:sp>
          <p:nvSpPr>
            <p:cNvPr id="43" name="TextBox 42"/>
            <p:cNvSpPr txBox="1"/>
            <p:nvPr/>
          </p:nvSpPr>
          <p:spPr>
            <a:xfrm>
              <a:off x="2510626" y="5638800"/>
              <a:ext cx="377026" cy="369332"/>
            </a:xfrm>
            <a:prstGeom prst="rect">
              <a:avLst/>
            </a:prstGeom>
            <a:noFill/>
          </p:spPr>
          <p:txBody>
            <a:bodyPr wrap="none" rtlCol="0">
              <a:spAutoFit/>
            </a:bodyPr>
            <a:lstStyle/>
            <a:p>
              <a:r>
                <a:rPr lang="en-US" b="1" dirty="0" smtClean="0"/>
                <a:t>-3</a:t>
              </a:r>
              <a:endParaRPr lang="en-US" b="1" dirty="0"/>
            </a:p>
          </p:txBody>
        </p:sp>
        <p:sp>
          <p:nvSpPr>
            <p:cNvPr id="44" name="TextBox 43"/>
            <p:cNvSpPr txBox="1"/>
            <p:nvPr/>
          </p:nvSpPr>
          <p:spPr>
            <a:xfrm>
              <a:off x="3120226" y="5638800"/>
              <a:ext cx="377026" cy="369332"/>
            </a:xfrm>
            <a:prstGeom prst="rect">
              <a:avLst/>
            </a:prstGeom>
            <a:noFill/>
          </p:spPr>
          <p:txBody>
            <a:bodyPr wrap="none" rtlCol="0">
              <a:spAutoFit/>
            </a:bodyPr>
            <a:lstStyle/>
            <a:p>
              <a:r>
                <a:rPr lang="en-US" b="1" dirty="0" smtClean="0"/>
                <a:t>-2</a:t>
              </a:r>
              <a:endParaRPr lang="en-US" b="1" dirty="0"/>
            </a:p>
          </p:txBody>
        </p:sp>
        <p:sp>
          <p:nvSpPr>
            <p:cNvPr id="45" name="TextBox 44"/>
            <p:cNvSpPr txBox="1"/>
            <p:nvPr/>
          </p:nvSpPr>
          <p:spPr>
            <a:xfrm>
              <a:off x="3729826" y="5650468"/>
              <a:ext cx="372330" cy="369332"/>
            </a:xfrm>
            <a:prstGeom prst="rect">
              <a:avLst/>
            </a:prstGeom>
            <a:noFill/>
          </p:spPr>
          <p:txBody>
            <a:bodyPr wrap="none" rtlCol="0">
              <a:spAutoFit/>
            </a:bodyPr>
            <a:lstStyle/>
            <a:p>
              <a:r>
                <a:rPr lang="en-US" b="1" dirty="0" smtClean="0"/>
                <a:t>-1</a:t>
              </a:r>
              <a:endParaRPr lang="en-US" b="1" dirty="0"/>
            </a:p>
          </p:txBody>
        </p:sp>
        <p:sp>
          <p:nvSpPr>
            <p:cNvPr id="47" name="TextBox 46"/>
            <p:cNvSpPr txBox="1"/>
            <p:nvPr/>
          </p:nvSpPr>
          <p:spPr>
            <a:xfrm>
              <a:off x="4339426" y="5650468"/>
              <a:ext cx="301660" cy="369332"/>
            </a:xfrm>
            <a:prstGeom prst="rect">
              <a:avLst/>
            </a:prstGeom>
            <a:noFill/>
          </p:spPr>
          <p:txBody>
            <a:bodyPr wrap="none" rtlCol="0">
              <a:spAutoFit/>
            </a:bodyPr>
            <a:lstStyle/>
            <a:p>
              <a:r>
                <a:rPr lang="en-US" b="1" dirty="0"/>
                <a:t>0</a:t>
              </a:r>
            </a:p>
          </p:txBody>
        </p:sp>
        <p:sp>
          <p:nvSpPr>
            <p:cNvPr id="48" name="TextBox 47"/>
            <p:cNvSpPr txBox="1"/>
            <p:nvPr/>
          </p:nvSpPr>
          <p:spPr>
            <a:xfrm>
              <a:off x="4949026" y="5650468"/>
              <a:ext cx="416625" cy="369332"/>
            </a:xfrm>
            <a:prstGeom prst="rect">
              <a:avLst/>
            </a:prstGeom>
            <a:noFill/>
          </p:spPr>
          <p:txBody>
            <a:bodyPr wrap="none" rtlCol="0">
              <a:spAutoFit/>
            </a:bodyPr>
            <a:lstStyle/>
            <a:p>
              <a:r>
                <a:rPr lang="en-US" b="1" dirty="0" smtClean="0"/>
                <a:t>+1</a:t>
              </a:r>
              <a:endParaRPr lang="en-US" b="1" dirty="0"/>
            </a:p>
          </p:txBody>
        </p:sp>
        <p:sp>
          <p:nvSpPr>
            <p:cNvPr id="49" name="TextBox 48"/>
            <p:cNvSpPr txBox="1"/>
            <p:nvPr/>
          </p:nvSpPr>
          <p:spPr>
            <a:xfrm>
              <a:off x="5558626" y="5650468"/>
              <a:ext cx="416625"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6092026" y="5650468"/>
              <a:ext cx="416625"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6701626" y="5650468"/>
              <a:ext cx="416625" cy="369332"/>
            </a:xfrm>
            <a:prstGeom prst="rect">
              <a:avLst/>
            </a:prstGeom>
            <a:noFill/>
          </p:spPr>
          <p:txBody>
            <a:bodyPr wrap="none" rtlCol="0">
              <a:spAutoFit/>
            </a:bodyPr>
            <a:lstStyle/>
            <a:p>
              <a:r>
                <a:rPr lang="en-US" b="1" dirty="0" smtClean="0"/>
                <a:t>+4</a:t>
              </a:r>
              <a:endParaRPr lang="en-US" b="1" dirty="0"/>
            </a:p>
          </p:txBody>
        </p:sp>
        <p:sp>
          <p:nvSpPr>
            <p:cNvPr id="53" name="TextBox 52"/>
            <p:cNvSpPr txBox="1"/>
            <p:nvPr/>
          </p:nvSpPr>
          <p:spPr>
            <a:xfrm>
              <a:off x="7235026" y="5650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7768426" y="5650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8225626" y="5650468"/>
              <a:ext cx="416625" cy="369332"/>
            </a:xfrm>
            <a:prstGeom prst="rect">
              <a:avLst/>
            </a:prstGeom>
            <a:noFill/>
          </p:spPr>
          <p:txBody>
            <a:bodyPr wrap="none" rtlCol="0">
              <a:spAutoFit/>
            </a:bodyPr>
            <a:lstStyle/>
            <a:p>
              <a:r>
                <a:rPr lang="en-US" b="1" dirty="0" smtClean="0"/>
                <a:t>+7</a:t>
              </a:r>
              <a:endParaRPr lang="en-US" b="1" dirty="0"/>
            </a:p>
          </p:txBody>
        </p:sp>
      </p:grpSp>
      <p:sp>
        <p:nvSpPr>
          <p:cNvPr id="24" name="Curved Down Arrow 23"/>
          <p:cNvSpPr/>
          <p:nvPr/>
        </p:nvSpPr>
        <p:spPr>
          <a:xfrm>
            <a:off x="4419600" y="3048000"/>
            <a:ext cx="32766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Curved Down Arrow 24"/>
          <p:cNvSpPr/>
          <p:nvPr/>
        </p:nvSpPr>
        <p:spPr>
          <a:xfrm rot="10800000">
            <a:off x="3657600" y="5181600"/>
            <a:ext cx="3810000" cy="1066800"/>
          </a:xfrm>
          <a:prstGeom prst="curved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6885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downLef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strips(downLeft)">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edge">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620000" cy="762000"/>
          </a:xfrm>
        </p:spPr>
        <p:txBody>
          <a:bodyPr/>
          <a:lstStyle/>
          <a:p>
            <a:r>
              <a:rPr lang="en-IN" b="1" dirty="0"/>
              <a:t>EXAMPLES</a:t>
            </a:r>
          </a:p>
        </p:txBody>
      </p:sp>
      <p:sp>
        <p:nvSpPr>
          <p:cNvPr id="3" name="Content Placeholder 2"/>
          <p:cNvSpPr>
            <a:spLocks noGrp="1"/>
          </p:cNvSpPr>
          <p:nvPr>
            <p:ph idx="1"/>
          </p:nvPr>
        </p:nvSpPr>
        <p:spPr>
          <a:xfrm>
            <a:off x="0" y="914400"/>
            <a:ext cx="9135533" cy="1752600"/>
          </a:xfrm>
        </p:spPr>
        <p:txBody>
          <a:bodyPr/>
          <a:lstStyle/>
          <a:p>
            <a:pPr marL="404813" indent="-404813"/>
            <a:r>
              <a:rPr lang="en-US" dirty="0"/>
              <a:t>b. -9 + 5 means you start at -9, and move 5 units to the right</a:t>
            </a:r>
            <a:r>
              <a:rPr lang="en-US" dirty="0" smtClean="0"/>
              <a:t>.</a:t>
            </a:r>
          </a:p>
          <a:p>
            <a:r>
              <a:rPr lang="en-US" dirty="0" smtClean="0"/>
              <a:t>    Hence </a:t>
            </a:r>
            <a:r>
              <a:rPr lang="en-US" dirty="0"/>
              <a:t>the answer is </a:t>
            </a:r>
            <a:r>
              <a:rPr lang="en-US" b="1" dirty="0"/>
              <a:t>– 4</a:t>
            </a:r>
            <a:endParaRPr lang="en-US" dirty="0"/>
          </a:p>
          <a:p>
            <a:endParaRPr lang="en-US" dirty="0"/>
          </a:p>
        </p:txBody>
      </p:sp>
      <p:grpSp>
        <p:nvGrpSpPr>
          <p:cNvPr id="4" name="Group 3"/>
          <p:cNvGrpSpPr/>
          <p:nvPr/>
        </p:nvGrpSpPr>
        <p:grpSpPr>
          <a:xfrm>
            <a:off x="0" y="4038600"/>
            <a:ext cx="9144000" cy="228600"/>
            <a:chOff x="0" y="2819400"/>
            <a:chExt cx="9144000" cy="228600"/>
          </a:xfrm>
        </p:grpSpPr>
        <p:cxnSp>
          <p:nvCxnSpPr>
            <p:cNvPr id="5" name="Straight Arrow Connector 4"/>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 name="Oval 5"/>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304800" y="4648200"/>
            <a:ext cx="8341425" cy="381000"/>
            <a:chOff x="304800" y="4648200"/>
            <a:chExt cx="8341425" cy="381000"/>
          </a:xfrm>
        </p:grpSpPr>
        <p:sp>
          <p:nvSpPr>
            <p:cNvPr id="39" name="TextBox 38"/>
            <p:cNvSpPr txBox="1"/>
            <p:nvPr/>
          </p:nvSpPr>
          <p:spPr>
            <a:xfrm>
              <a:off x="1451774" y="4659868"/>
              <a:ext cx="377026" cy="369332"/>
            </a:xfrm>
            <a:prstGeom prst="rect">
              <a:avLst/>
            </a:prstGeom>
            <a:noFill/>
          </p:spPr>
          <p:txBody>
            <a:bodyPr wrap="none" rtlCol="0">
              <a:spAutoFit/>
            </a:bodyPr>
            <a:lstStyle/>
            <a:p>
              <a:r>
                <a:rPr lang="en-US" b="1" dirty="0" smtClean="0"/>
                <a:t>-7</a:t>
              </a:r>
              <a:endParaRPr lang="en-US" b="1" dirty="0"/>
            </a:p>
          </p:txBody>
        </p:sp>
        <p:sp>
          <p:nvSpPr>
            <p:cNvPr id="40" name="TextBox 39"/>
            <p:cNvSpPr txBox="1"/>
            <p:nvPr/>
          </p:nvSpPr>
          <p:spPr>
            <a:xfrm>
              <a:off x="1985174" y="4648200"/>
              <a:ext cx="377026" cy="369332"/>
            </a:xfrm>
            <a:prstGeom prst="rect">
              <a:avLst/>
            </a:prstGeom>
            <a:noFill/>
          </p:spPr>
          <p:txBody>
            <a:bodyPr wrap="none" rtlCol="0">
              <a:spAutoFit/>
            </a:bodyPr>
            <a:lstStyle/>
            <a:p>
              <a:r>
                <a:rPr lang="en-US" b="1" dirty="0" smtClean="0"/>
                <a:t>-6</a:t>
              </a:r>
              <a:endParaRPr lang="en-US" b="1" dirty="0"/>
            </a:p>
          </p:txBody>
        </p:sp>
        <p:sp>
          <p:nvSpPr>
            <p:cNvPr id="41" name="TextBox 40"/>
            <p:cNvSpPr txBox="1"/>
            <p:nvPr/>
          </p:nvSpPr>
          <p:spPr>
            <a:xfrm>
              <a:off x="2523270" y="4648200"/>
              <a:ext cx="372330" cy="369332"/>
            </a:xfrm>
            <a:prstGeom prst="rect">
              <a:avLst/>
            </a:prstGeom>
            <a:noFill/>
          </p:spPr>
          <p:txBody>
            <a:bodyPr wrap="none" rtlCol="0">
              <a:spAutoFit/>
            </a:bodyPr>
            <a:lstStyle/>
            <a:p>
              <a:r>
                <a:rPr lang="en-US" b="1" dirty="0" smtClean="0"/>
                <a:t>-5</a:t>
              </a:r>
              <a:endParaRPr lang="en-US" b="1" dirty="0"/>
            </a:p>
          </p:txBody>
        </p:sp>
        <p:sp>
          <p:nvSpPr>
            <p:cNvPr id="42" name="TextBox 41"/>
            <p:cNvSpPr txBox="1"/>
            <p:nvPr/>
          </p:nvSpPr>
          <p:spPr>
            <a:xfrm>
              <a:off x="3132870" y="4648200"/>
              <a:ext cx="372330" cy="369332"/>
            </a:xfrm>
            <a:prstGeom prst="rect">
              <a:avLst/>
            </a:prstGeom>
            <a:noFill/>
          </p:spPr>
          <p:txBody>
            <a:bodyPr wrap="none" rtlCol="0">
              <a:spAutoFit/>
            </a:bodyPr>
            <a:lstStyle/>
            <a:p>
              <a:r>
                <a:rPr lang="en-US" b="1" dirty="0" smtClean="0"/>
                <a:t>-4</a:t>
              </a:r>
              <a:endParaRPr lang="en-US" b="1" dirty="0"/>
            </a:p>
          </p:txBody>
        </p:sp>
        <p:sp>
          <p:nvSpPr>
            <p:cNvPr id="43" name="TextBox 42"/>
            <p:cNvSpPr txBox="1"/>
            <p:nvPr/>
          </p:nvSpPr>
          <p:spPr>
            <a:xfrm>
              <a:off x="3737774" y="4648200"/>
              <a:ext cx="377026" cy="369332"/>
            </a:xfrm>
            <a:prstGeom prst="rect">
              <a:avLst/>
            </a:prstGeom>
            <a:noFill/>
          </p:spPr>
          <p:txBody>
            <a:bodyPr wrap="none" rtlCol="0">
              <a:spAutoFit/>
            </a:bodyPr>
            <a:lstStyle/>
            <a:p>
              <a:r>
                <a:rPr lang="en-US" b="1" dirty="0" smtClean="0"/>
                <a:t>-3</a:t>
              </a:r>
              <a:endParaRPr lang="en-US" b="1" dirty="0"/>
            </a:p>
          </p:txBody>
        </p:sp>
        <p:sp>
          <p:nvSpPr>
            <p:cNvPr id="44" name="TextBox 43"/>
            <p:cNvSpPr txBox="1"/>
            <p:nvPr/>
          </p:nvSpPr>
          <p:spPr>
            <a:xfrm>
              <a:off x="4347374" y="4648200"/>
              <a:ext cx="377026" cy="369332"/>
            </a:xfrm>
            <a:prstGeom prst="rect">
              <a:avLst/>
            </a:prstGeom>
            <a:noFill/>
          </p:spPr>
          <p:txBody>
            <a:bodyPr wrap="none" rtlCol="0">
              <a:spAutoFit/>
            </a:bodyPr>
            <a:lstStyle/>
            <a:p>
              <a:r>
                <a:rPr lang="en-US" b="1" dirty="0" smtClean="0"/>
                <a:t>-2</a:t>
              </a:r>
              <a:endParaRPr lang="en-US" b="1" dirty="0"/>
            </a:p>
          </p:txBody>
        </p:sp>
        <p:sp>
          <p:nvSpPr>
            <p:cNvPr id="45" name="TextBox 44"/>
            <p:cNvSpPr txBox="1"/>
            <p:nvPr/>
          </p:nvSpPr>
          <p:spPr>
            <a:xfrm>
              <a:off x="4953000" y="4659868"/>
              <a:ext cx="372330" cy="369332"/>
            </a:xfrm>
            <a:prstGeom prst="rect">
              <a:avLst/>
            </a:prstGeom>
            <a:noFill/>
          </p:spPr>
          <p:txBody>
            <a:bodyPr wrap="none" rtlCol="0">
              <a:spAutoFit/>
            </a:bodyPr>
            <a:lstStyle/>
            <a:p>
              <a:r>
                <a:rPr lang="en-US" b="1" dirty="0" smtClean="0"/>
                <a:t>-1</a:t>
              </a:r>
              <a:endParaRPr lang="en-US" b="1" dirty="0"/>
            </a:p>
          </p:txBody>
        </p:sp>
        <p:sp>
          <p:nvSpPr>
            <p:cNvPr id="47" name="TextBox 46"/>
            <p:cNvSpPr txBox="1"/>
            <p:nvPr/>
          </p:nvSpPr>
          <p:spPr>
            <a:xfrm>
              <a:off x="5641940" y="4659868"/>
              <a:ext cx="301660" cy="369332"/>
            </a:xfrm>
            <a:prstGeom prst="rect">
              <a:avLst/>
            </a:prstGeom>
            <a:noFill/>
          </p:spPr>
          <p:txBody>
            <a:bodyPr wrap="none" rtlCol="0">
              <a:spAutoFit/>
            </a:bodyPr>
            <a:lstStyle/>
            <a:p>
              <a:r>
                <a:rPr lang="en-US" b="1" dirty="0"/>
                <a:t>0</a:t>
              </a:r>
            </a:p>
          </p:txBody>
        </p:sp>
        <p:sp>
          <p:nvSpPr>
            <p:cNvPr id="48" name="TextBox 47"/>
            <p:cNvSpPr txBox="1"/>
            <p:nvPr/>
          </p:nvSpPr>
          <p:spPr>
            <a:xfrm>
              <a:off x="6060375" y="4659868"/>
              <a:ext cx="416625" cy="369332"/>
            </a:xfrm>
            <a:prstGeom prst="rect">
              <a:avLst/>
            </a:prstGeom>
            <a:noFill/>
          </p:spPr>
          <p:txBody>
            <a:bodyPr wrap="none" rtlCol="0">
              <a:spAutoFit/>
            </a:bodyPr>
            <a:lstStyle/>
            <a:p>
              <a:r>
                <a:rPr lang="en-US" b="1" dirty="0" smtClean="0"/>
                <a:t>+1</a:t>
              </a:r>
              <a:endParaRPr lang="en-US" b="1" dirty="0"/>
            </a:p>
          </p:txBody>
        </p:sp>
        <p:sp>
          <p:nvSpPr>
            <p:cNvPr id="49" name="TextBox 48"/>
            <p:cNvSpPr txBox="1"/>
            <p:nvPr/>
          </p:nvSpPr>
          <p:spPr>
            <a:xfrm>
              <a:off x="6705600" y="4659868"/>
              <a:ext cx="416625" cy="369332"/>
            </a:xfrm>
            <a:prstGeom prst="rect">
              <a:avLst/>
            </a:prstGeom>
            <a:noFill/>
          </p:spPr>
          <p:txBody>
            <a:bodyPr wrap="none" rtlCol="0">
              <a:spAutoFit/>
            </a:bodyPr>
            <a:lstStyle/>
            <a:p>
              <a:r>
                <a:rPr lang="en-US" b="1" dirty="0" smtClean="0"/>
                <a:t>+2</a:t>
              </a:r>
              <a:endParaRPr lang="en-US" b="1" dirty="0"/>
            </a:p>
          </p:txBody>
        </p:sp>
        <p:sp>
          <p:nvSpPr>
            <p:cNvPr id="50" name="TextBox 49"/>
            <p:cNvSpPr txBox="1"/>
            <p:nvPr/>
          </p:nvSpPr>
          <p:spPr>
            <a:xfrm>
              <a:off x="7315200" y="4648200"/>
              <a:ext cx="416625" cy="369332"/>
            </a:xfrm>
            <a:prstGeom prst="rect">
              <a:avLst/>
            </a:prstGeom>
            <a:noFill/>
          </p:spPr>
          <p:txBody>
            <a:bodyPr wrap="none" rtlCol="0">
              <a:spAutoFit/>
            </a:bodyPr>
            <a:lstStyle/>
            <a:p>
              <a:r>
                <a:rPr lang="en-US" b="1" dirty="0" smtClean="0"/>
                <a:t>+3</a:t>
              </a:r>
              <a:endParaRPr lang="en-US" b="1" dirty="0"/>
            </a:p>
          </p:txBody>
        </p:sp>
        <p:sp>
          <p:nvSpPr>
            <p:cNvPr id="51" name="TextBox 50"/>
            <p:cNvSpPr txBox="1"/>
            <p:nvPr/>
          </p:nvSpPr>
          <p:spPr>
            <a:xfrm>
              <a:off x="7772400" y="4648200"/>
              <a:ext cx="416625" cy="369332"/>
            </a:xfrm>
            <a:prstGeom prst="rect">
              <a:avLst/>
            </a:prstGeom>
            <a:noFill/>
          </p:spPr>
          <p:txBody>
            <a:bodyPr wrap="none" rtlCol="0">
              <a:spAutoFit/>
            </a:bodyPr>
            <a:lstStyle/>
            <a:p>
              <a:r>
                <a:rPr lang="en-US" b="1" dirty="0" smtClean="0"/>
                <a:t>+4</a:t>
              </a:r>
              <a:endParaRPr lang="en-US" b="1" dirty="0"/>
            </a:p>
          </p:txBody>
        </p:sp>
        <p:sp>
          <p:nvSpPr>
            <p:cNvPr id="53" name="TextBox 52"/>
            <p:cNvSpPr txBox="1"/>
            <p:nvPr/>
          </p:nvSpPr>
          <p:spPr>
            <a:xfrm>
              <a:off x="8229600" y="4648200"/>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914400" y="4648200"/>
              <a:ext cx="377026" cy="369332"/>
            </a:xfrm>
            <a:prstGeom prst="rect">
              <a:avLst/>
            </a:prstGeom>
            <a:noFill/>
          </p:spPr>
          <p:txBody>
            <a:bodyPr wrap="none" rtlCol="0">
              <a:spAutoFit/>
            </a:bodyPr>
            <a:lstStyle/>
            <a:p>
              <a:r>
                <a:rPr lang="en-US" b="1" dirty="0" smtClean="0"/>
                <a:t>-8</a:t>
              </a:r>
              <a:endParaRPr lang="en-US" b="1" dirty="0"/>
            </a:p>
          </p:txBody>
        </p:sp>
        <p:sp>
          <p:nvSpPr>
            <p:cNvPr id="55" name="TextBox 54"/>
            <p:cNvSpPr txBox="1"/>
            <p:nvPr/>
          </p:nvSpPr>
          <p:spPr>
            <a:xfrm>
              <a:off x="304800" y="4648200"/>
              <a:ext cx="377026" cy="369332"/>
            </a:xfrm>
            <a:prstGeom prst="rect">
              <a:avLst/>
            </a:prstGeom>
            <a:noFill/>
          </p:spPr>
          <p:txBody>
            <a:bodyPr wrap="none" rtlCol="0">
              <a:spAutoFit/>
            </a:bodyPr>
            <a:lstStyle/>
            <a:p>
              <a:r>
                <a:rPr lang="en-US" b="1" dirty="0" smtClean="0"/>
                <a:t>-9</a:t>
              </a:r>
              <a:endParaRPr lang="en-US" b="1" dirty="0"/>
            </a:p>
          </p:txBody>
        </p:sp>
      </p:grpSp>
      <p:sp>
        <p:nvSpPr>
          <p:cNvPr id="23" name="Curved Up Arrow 22"/>
          <p:cNvSpPr/>
          <p:nvPr/>
        </p:nvSpPr>
        <p:spPr>
          <a:xfrm rot="10800000">
            <a:off x="304800" y="2819399"/>
            <a:ext cx="5486400" cy="990600"/>
          </a:xfrm>
          <a:prstGeom prst="curved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Curved Up Arrow 25"/>
          <p:cNvSpPr/>
          <p:nvPr/>
        </p:nvSpPr>
        <p:spPr>
          <a:xfrm>
            <a:off x="381000" y="5105400"/>
            <a:ext cx="3124200" cy="838200"/>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311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strips(downLeft)">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20000" cy="762000"/>
          </a:xfrm>
        </p:spPr>
        <p:txBody>
          <a:bodyPr/>
          <a:lstStyle/>
          <a:p>
            <a:r>
              <a:rPr lang="en-IN" b="1" dirty="0" smtClean="0"/>
              <a:t>ALTERNATIVELY</a:t>
            </a:r>
            <a:endParaRPr lang="en-IN" b="1" dirty="0"/>
          </a:p>
        </p:txBody>
      </p:sp>
      <p:sp>
        <p:nvSpPr>
          <p:cNvPr id="3" name="Content Placeholder 2"/>
          <p:cNvSpPr>
            <a:spLocks noGrp="1"/>
          </p:cNvSpPr>
          <p:nvPr>
            <p:ph idx="1"/>
          </p:nvPr>
        </p:nvSpPr>
        <p:spPr>
          <a:xfrm>
            <a:off x="0" y="1524000"/>
            <a:ext cx="9135533" cy="4419600"/>
          </a:xfrm>
        </p:spPr>
        <p:txBody>
          <a:bodyPr/>
          <a:lstStyle/>
          <a:p>
            <a:r>
              <a:rPr lang="en-US" dirty="0"/>
              <a:t>Here is another way to learn this with each plus-minus symbol pair canceling!!</a:t>
            </a:r>
          </a:p>
          <a:p>
            <a:r>
              <a:rPr lang="en-US" dirty="0"/>
              <a:t>When you move one step right and one step left, you are back to your </a:t>
            </a:r>
            <a:r>
              <a:rPr lang="en-US" dirty="0" smtClean="0"/>
              <a:t>position.</a:t>
            </a:r>
            <a:endParaRPr lang="en-US" dirty="0"/>
          </a:p>
          <a:p>
            <a:r>
              <a:rPr lang="en-US" dirty="0"/>
              <a:t>Your displacement is zero (you have not moved).</a:t>
            </a:r>
          </a:p>
          <a:p>
            <a:r>
              <a:rPr lang="en-US" dirty="0"/>
              <a:t>So + and - gets cancelled as they are opposite to each other.</a:t>
            </a:r>
          </a:p>
          <a:p>
            <a:r>
              <a:rPr lang="en-US" dirty="0"/>
              <a:t>Hence, +1 - 1 = </a:t>
            </a:r>
            <a:r>
              <a:rPr lang="en-US" dirty="0" smtClean="0"/>
              <a:t>0</a:t>
            </a:r>
            <a:endParaRPr lang="en-US" dirty="0"/>
          </a:p>
        </p:txBody>
      </p:sp>
    </p:spTree>
    <p:extLst>
      <p:ext uri="{BB962C8B-B14F-4D97-AF65-F5344CB8AC3E}">
        <p14:creationId xmlns:p14="http://schemas.microsoft.com/office/powerpoint/2010/main" val="170198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edg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20000" cy="762000"/>
          </a:xfrm>
        </p:spPr>
        <p:txBody>
          <a:bodyPr/>
          <a:lstStyle/>
          <a:p>
            <a:r>
              <a:rPr lang="en-IN" b="1" dirty="0" smtClean="0"/>
              <a:t>EXAMPLE</a:t>
            </a:r>
            <a:endParaRPr lang="en-IN" b="1" dirty="0"/>
          </a:p>
        </p:txBody>
      </p:sp>
      <p:sp>
        <p:nvSpPr>
          <p:cNvPr id="3" name="Content Placeholder 2"/>
          <p:cNvSpPr>
            <a:spLocks noGrp="1"/>
          </p:cNvSpPr>
          <p:nvPr>
            <p:ph idx="1"/>
          </p:nvPr>
        </p:nvSpPr>
        <p:spPr>
          <a:xfrm>
            <a:off x="1" y="1524000"/>
            <a:ext cx="5105400" cy="685800"/>
          </a:xfrm>
        </p:spPr>
        <p:txBody>
          <a:bodyPr/>
          <a:lstStyle/>
          <a:p>
            <a:r>
              <a:rPr lang="en-US" dirty="0"/>
              <a:t>a</a:t>
            </a:r>
            <a:r>
              <a:rPr lang="en-US" dirty="0" smtClean="0"/>
              <a:t>. This </a:t>
            </a:r>
            <a:r>
              <a:rPr lang="en-US" dirty="0"/>
              <a:t>represents (+5) + (-3).</a:t>
            </a:r>
          </a:p>
        </p:txBody>
      </p:sp>
      <p:sp>
        <p:nvSpPr>
          <p:cNvPr id="4" name="Rectangle 3"/>
          <p:cNvSpPr/>
          <p:nvPr/>
        </p:nvSpPr>
        <p:spPr>
          <a:xfrm>
            <a:off x="2286000" y="2590800"/>
            <a:ext cx="3962400" cy="2133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rgbClr val="FF0000"/>
                </a:solidFill>
              </a:rPr>
              <a:t>+ + + + +</a:t>
            </a:r>
          </a:p>
          <a:p>
            <a:r>
              <a:rPr lang="en-US" sz="4500" b="1" dirty="0">
                <a:solidFill>
                  <a:srgbClr val="FF0000"/>
                </a:solidFill>
              </a:rPr>
              <a:t> </a:t>
            </a:r>
            <a:r>
              <a:rPr lang="en-US" sz="4500" b="1" dirty="0" smtClean="0">
                <a:solidFill>
                  <a:srgbClr val="FF0000"/>
                </a:solidFill>
              </a:rPr>
              <a:t>      -  -  -</a:t>
            </a:r>
            <a:endParaRPr lang="en-US" sz="4500" b="1" dirty="0">
              <a:solidFill>
                <a:srgbClr val="FF0000"/>
              </a:solidFill>
            </a:endParaRPr>
          </a:p>
        </p:txBody>
      </p:sp>
      <p:cxnSp>
        <p:nvCxnSpPr>
          <p:cNvPr id="6" name="Straight Connector 5"/>
          <p:cNvCxnSpPr/>
          <p:nvPr/>
        </p:nvCxnSpPr>
        <p:spPr>
          <a:xfrm flipH="1">
            <a:off x="3200400" y="3048000"/>
            <a:ext cx="457200" cy="114300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3581400" y="3048000"/>
            <a:ext cx="457200" cy="114300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4038600" y="3048000"/>
            <a:ext cx="457200" cy="114300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9" name="Content Placeholder 2"/>
          <p:cNvSpPr txBox="1">
            <a:spLocks/>
          </p:cNvSpPr>
          <p:nvPr/>
        </p:nvSpPr>
        <p:spPr>
          <a:xfrm>
            <a:off x="533400" y="5257800"/>
            <a:ext cx="5071533" cy="68580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Hence the answer is </a:t>
            </a:r>
            <a:r>
              <a:rPr lang="en-US" b="1" dirty="0"/>
              <a:t>+2 or 2</a:t>
            </a:r>
            <a:endParaRPr lang="en-US" dirty="0"/>
          </a:p>
        </p:txBody>
      </p:sp>
    </p:spTree>
    <p:extLst>
      <p:ext uri="{BB962C8B-B14F-4D97-AF65-F5344CB8AC3E}">
        <p14:creationId xmlns:p14="http://schemas.microsoft.com/office/powerpoint/2010/main" val="280539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trips(downLeft)">
                                      <p:cBhvr>
                                        <p:cTn id="17" dur="500"/>
                                        <p:tgtEl>
                                          <p:spTgt spid="4">
                                            <p:txEl>
                                              <p:pRg st="0" end="0"/>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strips(downLeft)">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20000" cy="762000"/>
          </a:xfrm>
        </p:spPr>
        <p:txBody>
          <a:bodyPr/>
          <a:lstStyle/>
          <a:p>
            <a:r>
              <a:rPr lang="en-IN" b="1" dirty="0" smtClean="0"/>
              <a:t>EXAMPLE</a:t>
            </a:r>
            <a:endParaRPr lang="en-IN" b="1" dirty="0"/>
          </a:p>
        </p:txBody>
      </p:sp>
      <p:sp>
        <p:nvSpPr>
          <p:cNvPr id="3" name="Content Placeholder 2"/>
          <p:cNvSpPr>
            <a:spLocks noGrp="1"/>
          </p:cNvSpPr>
          <p:nvPr>
            <p:ph idx="1"/>
          </p:nvPr>
        </p:nvSpPr>
        <p:spPr>
          <a:xfrm>
            <a:off x="1" y="1524000"/>
            <a:ext cx="5105400" cy="685800"/>
          </a:xfrm>
        </p:spPr>
        <p:txBody>
          <a:bodyPr/>
          <a:lstStyle/>
          <a:p>
            <a:r>
              <a:rPr lang="en-US" dirty="0"/>
              <a:t>b. This represents (-8) + 3.</a:t>
            </a:r>
          </a:p>
        </p:txBody>
      </p:sp>
      <p:sp>
        <p:nvSpPr>
          <p:cNvPr id="4" name="Rectangle 3"/>
          <p:cNvSpPr/>
          <p:nvPr/>
        </p:nvSpPr>
        <p:spPr>
          <a:xfrm>
            <a:off x="1600200" y="2590800"/>
            <a:ext cx="5638800" cy="2133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rgbClr val="FF0000"/>
                </a:solidFill>
              </a:rPr>
              <a:t>-  -  -  -  -  -  -  -</a:t>
            </a:r>
          </a:p>
          <a:p>
            <a:r>
              <a:rPr lang="en-US" sz="4500" b="1" dirty="0" smtClean="0">
                <a:solidFill>
                  <a:srgbClr val="FF0000"/>
                </a:solidFill>
              </a:rPr>
              <a:t>         + + +</a:t>
            </a:r>
            <a:endParaRPr lang="en-US" sz="4500" b="1" dirty="0">
              <a:solidFill>
                <a:srgbClr val="FF0000"/>
              </a:solidFill>
            </a:endParaRPr>
          </a:p>
        </p:txBody>
      </p:sp>
      <p:sp>
        <p:nvSpPr>
          <p:cNvPr id="9" name="Content Placeholder 2"/>
          <p:cNvSpPr txBox="1">
            <a:spLocks/>
          </p:cNvSpPr>
          <p:nvPr/>
        </p:nvSpPr>
        <p:spPr>
          <a:xfrm>
            <a:off x="491067" y="5257800"/>
            <a:ext cx="4233333" cy="68580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Hence the answer is </a:t>
            </a:r>
            <a:r>
              <a:rPr lang="en-US" b="1" dirty="0"/>
              <a:t>– 5</a:t>
            </a:r>
            <a:endParaRPr lang="en-US" dirty="0"/>
          </a:p>
        </p:txBody>
      </p:sp>
      <p:cxnSp>
        <p:nvCxnSpPr>
          <p:cNvPr id="10" name="Straight Connector 9"/>
          <p:cNvCxnSpPr/>
          <p:nvPr/>
        </p:nvCxnSpPr>
        <p:spPr>
          <a:xfrm flipH="1">
            <a:off x="2895600" y="3124200"/>
            <a:ext cx="152400" cy="11430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352800" y="3124200"/>
            <a:ext cx="152400" cy="11430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3733800" y="3124200"/>
            <a:ext cx="152400" cy="1143000"/>
          </a:xfrm>
          <a:prstGeom prst="line">
            <a:avLst/>
          </a:prstGeom>
          <a:ln w="76200" cmpd="sng">
            <a:solidFill>
              <a:srgbClr val="0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735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trips(down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edg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ircle(in)">
                                      <p:cBhvr>
                                        <p:cTn id="4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20000" cy="762000"/>
          </a:xfrm>
        </p:spPr>
        <p:txBody>
          <a:bodyPr/>
          <a:lstStyle/>
          <a:p>
            <a:r>
              <a:rPr lang="en-IN" b="1" dirty="0" smtClean="0"/>
              <a:t>SUMMARY OF RULES</a:t>
            </a:r>
            <a:endParaRPr lang="en-IN" b="1" dirty="0"/>
          </a:p>
        </p:txBody>
      </p:sp>
      <p:sp>
        <p:nvSpPr>
          <p:cNvPr id="3" name="Content Placeholder 2"/>
          <p:cNvSpPr>
            <a:spLocks noGrp="1"/>
          </p:cNvSpPr>
          <p:nvPr>
            <p:ph idx="1"/>
          </p:nvPr>
        </p:nvSpPr>
        <p:spPr>
          <a:xfrm>
            <a:off x="0" y="1447800"/>
            <a:ext cx="8991599" cy="4267200"/>
          </a:xfrm>
        </p:spPr>
        <p:txBody>
          <a:bodyPr/>
          <a:lstStyle/>
          <a:p>
            <a:pPr marL="404813" indent="-404813"/>
            <a:r>
              <a:rPr lang="en-US" dirty="0"/>
              <a:t>1</a:t>
            </a:r>
            <a:r>
              <a:rPr lang="en-US" dirty="0" smtClean="0"/>
              <a:t>. When </a:t>
            </a:r>
            <a:r>
              <a:rPr lang="en-US" dirty="0"/>
              <a:t>two positive integers are added, we get another positive integer.</a:t>
            </a:r>
          </a:p>
          <a:p>
            <a:pPr marL="404813" indent="-404813"/>
            <a:r>
              <a:rPr lang="en-US" dirty="0"/>
              <a:t>2</a:t>
            </a:r>
            <a:r>
              <a:rPr lang="en-US" dirty="0" smtClean="0"/>
              <a:t>. When </a:t>
            </a:r>
            <a:r>
              <a:rPr lang="en-US" dirty="0"/>
              <a:t>two negative integers are added, we get a negative integer.</a:t>
            </a:r>
          </a:p>
          <a:p>
            <a:pPr marL="404813" indent="-404813"/>
            <a:r>
              <a:rPr lang="en-US" dirty="0"/>
              <a:t>3</a:t>
            </a:r>
            <a:r>
              <a:rPr lang="en-US" dirty="0" smtClean="0"/>
              <a:t>. When </a:t>
            </a:r>
            <a:r>
              <a:rPr lang="en-US" dirty="0"/>
              <a:t>one positive integer and one negative integer, are added, we subtract the absolute value of the smaller integer from the absolute value of the bigger integer and retain the sign of bigger number</a:t>
            </a:r>
            <a:r>
              <a:rPr lang="en-US" dirty="0" smtClean="0"/>
              <a:t>.</a:t>
            </a:r>
            <a:endParaRPr lang="en-US" dirty="0"/>
          </a:p>
        </p:txBody>
      </p:sp>
    </p:spTree>
    <p:extLst>
      <p:ext uri="{BB962C8B-B14F-4D97-AF65-F5344CB8AC3E}">
        <p14:creationId xmlns:p14="http://schemas.microsoft.com/office/powerpoint/2010/main" val="259361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20000" cy="1219200"/>
          </a:xfrm>
        </p:spPr>
        <p:txBody>
          <a:bodyPr/>
          <a:lstStyle/>
          <a:p>
            <a:r>
              <a:rPr lang="en-IN" b="1" dirty="0" smtClean="0"/>
              <a:t>EXAMPLES</a:t>
            </a:r>
            <a:endParaRPr lang="en-IN" b="1" dirty="0"/>
          </a:p>
        </p:txBody>
      </p:sp>
      <p:sp>
        <p:nvSpPr>
          <p:cNvPr id="3" name="Content Placeholder 2"/>
          <p:cNvSpPr>
            <a:spLocks noGrp="1"/>
          </p:cNvSpPr>
          <p:nvPr>
            <p:ph idx="1"/>
          </p:nvPr>
        </p:nvSpPr>
        <p:spPr>
          <a:xfrm>
            <a:off x="2590799" y="2209800"/>
            <a:ext cx="4038601" cy="2514600"/>
          </a:xfrm>
        </p:spPr>
        <p:txBody>
          <a:bodyPr/>
          <a:lstStyle/>
          <a:p>
            <a:r>
              <a:rPr lang="en-US" dirty="0" smtClean="0"/>
              <a:t>1</a:t>
            </a:r>
            <a:r>
              <a:rPr lang="en-US" dirty="0"/>
              <a:t>. 6 + 4 = 10</a:t>
            </a:r>
          </a:p>
          <a:p>
            <a:r>
              <a:rPr lang="en-US" dirty="0"/>
              <a:t>2. 6 + (-4) = 2</a:t>
            </a:r>
          </a:p>
          <a:p>
            <a:r>
              <a:rPr lang="en-US" dirty="0"/>
              <a:t>3. (-6) + (-4) = -10</a:t>
            </a:r>
          </a:p>
          <a:p>
            <a:r>
              <a:rPr lang="en-US" dirty="0"/>
              <a:t>4. (-6) + 4 = -2</a:t>
            </a:r>
          </a:p>
        </p:txBody>
      </p:sp>
    </p:spTree>
    <p:extLst>
      <p:ext uri="{BB962C8B-B14F-4D97-AF65-F5344CB8AC3E}">
        <p14:creationId xmlns:p14="http://schemas.microsoft.com/office/powerpoint/2010/main" val="184036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a:prstGeom prst="rect">
            <a:avLst/>
          </a:prstGeom>
        </p:spPr>
        <p:txBody>
          <a:bodyPr/>
          <a:lstStyle>
            <a:lvl1pPr>
              <a:defRPr sz="3600" baseline="0"/>
            </a:lvl1pPr>
          </a:lstStyle>
          <a:p>
            <a:r>
              <a:rPr lang="en-US" dirty="0" smtClean="0"/>
              <a:t>MM Index</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3718774913"/>
              </p:ext>
            </p:extLst>
          </p:nvPr>
        </p:nvGraphicFramePr>
        <p:xfrm>
          <a:off x="457200" y="1397001"/>
          <a:ext cx="8229600" cy="4470403"/>
        </p:xfrm>
        <a:graphic>
          <a:graphicData uri="http://schemas.openxmlformats.org/drawingml/2006/table">
            <a:tbl>
              <a:tblPr firstRow="1" bandRow="1">
                <a:tableStyleId>{5C22544A-7EE6-4342-B048-85BDC9FD1C3A}</a:tableStyleId>
              </a:tblPr>
              <a:tblGrid>
                <a:gridCol w="914400"/>
                <a:gridCol w="1295400"/>
                <a:gridCol w="6019800"/>
              </a:tblGrid>
              <a:tr h="638629">
                <a:tc>
                  <a:txBody>
                    <a:bodyPr/>
                    <a:lstStyle/>
                    <a:p>
                      <a:pPr algn="ctr"/>
                      <a:r>
                        <a:rPr lang="en-US" dirty="0" smtClean="0">
                          <a:solidFill>
                            <a:schemeClr val="tx1"/>
                          </a:solidFill>
                        </a:rPr>
                        <a:t>Slide#</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Thumbnail</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Source and Attribution</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r>
                        <a:rPr lang="en-IN" sz="1200" dirty="0" smtClean="0">
                          <a:solidFill>
                            <a:schemeClr val="tx1"/>
                          </a:solidFill>
                        </a:rPr>
                        <a:t>2,3</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800" dirty="0" smtClean="0"/>
                        <a:t>https://pixabay.com/illustrations/red-red-balloon-balloon-celebration-3189237/</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r>
                        <a:rPr lang="en-IN" sz="1200" smtClean="0">
                          <a:solidFill>
                            <a:schemeClr val="tx1"/>
                          </a:solidFill>
                        </a:rPr>
                        <a:t>8,9</a:t>
                      </a:r>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800" dirty="0" smtClean="0"/>
                        <a:t>https://pixabay.com/vectors/balloon-party-blue-157323/</a:t>
                      </a:r>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8629">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7"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1676400" y="2151185"/>
            <a:ext cx="365277" cy="4572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0" name="Picture 4" descr="Balloon, Party, Blu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130" r="16104" b="48494"/>
          <a:stretch/>
        </p:blipFill>
        <p:spPr bwMode="auto">
          <a:xfrm>
            <a:off x="1671128" y="2743200"/>
            <a:ext cx="386272" cy="470777"/>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648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086600" cy="1143000"/>
          </a:xfrm>
        </p:spPr>
        <p:txBody>
          <a:bodyPr/>
          <a:lstStyle/>
          <a:p>
            <a:r>
              <a:rPr lang="en-IN" b="1" dirty="0" smtClean="0"/>
              <a:t>ADDITION OF TWO POSITIVE </a:t>
            </a:r>
            <a:br>
              <a:rPr lang="en-IN" b="1" dirty="0" smtClean="0"/>
            </a:br>
            <a:r>
              <a:rPr lang="en-IN" b="1" dirty="0" smtClean="0"/>
              <a:t>INTEGERS</a:t>
            </a:r>
            <a:endParaRPr lang="en-IN" b="1" dirty="0"/>
          </a:p>
        </p:txBody>
      </p:sp>
      <p:sp>
        <p:nvSpPr>
          <p:cNvPr id="3" name="Content Placeholder 2"/>
          <p:cNvSpPr>
            <a:spLocks noGrp="1"/>
          </p:cNvSpPr>
          <p:nvPr>
            <p:ph idx="1"/>
          </p:nvPr>
        </p:nvSpPr>
        <p:spPr>
          <a:xfrm>
            <a:off x="457200" y="1371600"/>
            <a:ext cx="8229600" cy="2666999"/>
          </a:xfrm>
        </p:spPr>
        <p:txBody>
          <a:bodyPr/>
          <a:lstStyle/>
          <a:p>
            <a:pPr marL="457200" indent="-457200">
              <a:buFont typeface="Arial"/>
              <a:buChar char="•"/>
            </a:pPr>
            <a:r>
              <a:rPr lang="en-US" dirty="0"/>
              <a:t>Total number of cards is (+12).</a:t>
            </a:r>
          </a:p>
          <a:p>
            <a:pPr marL="457200" indent="-457200">
              <a:buFont typeface="Arial"/>
              <a:buChar char="•"/>
            </a:pPr>
            <a:r>
              <a:rPr lang="en-US" dirty="0"/>
              <a:t>Therefore, (+5) + (+7) = (+12).</a:t>
            </a:r>
          </a:p>
          <a:p>
            <a:pPr marL="457200" indent="-457200">
              <a:buFont typeface="Arial"/>
              <a:buChar char="•"/>
            </a:pPr>
            <a:r>
              <a:rPr lang="en-US" dirty="0"/>
              <a:t>We can take different combinations of positive integers and do the same activity.</a:t>
            </a:r>
          </a:p>
        </p:txBody>
      </p:sp>
      <p:grpSp>
        <p:nvGrpSpPr>
          <p:cNvPr id="4" name="Group 3"/>
          <p:cNvGrpSpPr/>
          <p:nvPr/>
        </p:nvGrpSpPr>
        <p:grpSpPr>
          <a:xfrm>
            <a:off x="76200" y="4191000"/>
            <a:ext cx="3352800" cy="1295400"/>
            <a:chOff x="0" y="4191000"/>
            <a:chExt cx="3352800" cy="1295400"/>
          </a:xfrm>
        </p:grpSpPr>
        <p:sp>
          <p:nvSpPr>
            <p:cNvPr id="17" name="Left Brace 16"/>
            <p:cNvSpPr/>
            <p:nvPr/>
          </p:nvSpPr>
          <p:spPr>
            <a:xfrm rot="5400000">
              <a:off x="1295400" y="3429000"/>
              <a:ext cx="762000" cy="3352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p:cNvSpPr txBox="1"/>
            <p:nvPr/>
          </p:nvSpPr>
          <p:spPr>
            <a:xfrm>
              <a:off x="1525344" y="4191000"/>
              <a:ext cx="571265" cy="553998"/>
            </a:xfrm>
            <a:prstGeom prst="rect">
              <a:avLst/>
            </a:prstGeom>
            <a:noFill/>
          </p:spPr>
          <p:txBody>
            <a:bodyPr wrap="none" rtlCol="0">
              <a:spAutoFit/>
            </a:bodyPr>
            <a:lstStyle/>
            <a:p>
              <a:r>
                <a:rPr lang="en-US" sz="3000" b="1" dirty="0" smtClean="0"/>
                <a:t>+5</a:t>
              </a:r>
              <a:endParaRPr lang="en-US" sz="3000" b="1" dirty="0"/>
            </a:p>
          </p:txBody>
        </p:sp>
      </p:grpSp>
      <p:grpSp>
        <p:nvGrpSpPr>
          <p:cNvPr id="5" name="Group 4"/>
          <p:cNvGrpSpPr/>
          <p:nvPr/>
        </p:nvGrpSpPr>
        <p:grpSpPr>
          <a:xfrm>
            <a:off x="4495800" y="4094202"/>
            <a:ext cx="4495800" cy="1239798"/>
            <a:chOff x="4495800" y="4094202"/>
            <a:chExt cx="4495800" cy="1239798"/>
          </a:xfrm>
        </p:grpSpPr>
        <p:sp>
          <p:nvSpPr>
            <p:cNvPr id="18" name="Left Brace 17"/>
            <p:cNvSpPr/>
            <p:nvPr/>
          </p:nvSpPr>
          <p:spPr>
            <a:xfrm rot="5400000">
              <a:off x="6400800" y="2743200"/>
              <a:ext cx="685800" cy="4495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6553200" y="4094202"/>
              <a:ext cx="571265" cy="553998"/>
            </a:xfrm>
            <a:prstGeom prst="rect">
              <a:avLst/>
            </a:prstGeom>
            <a:noFill/>
          </p:spPr>
          <p:txBody>
            <a:bodyPr wrap="none" rtlCol="0">
              <a:spAutoFit/>
            </a:bodyPr>
            <a:lstStyle/>
            <a:p>
              <a:r>
                <a:rPr lang="en-US" sz="3000" b="1" dirty="0" smtClean="0"/>
                <a:t>+7</a:t>
              </a:r>
              <a:endParaRPr lang="en-US" sz="3000" b="1" dirty="0"/>
            </a:p>
          </p:txBody>
        </p:sp>
      </p:grpSp>
      <p:grpSp>
        <p:nvGrpSpPr>
          <p:cNvPr id="30" name="Group 29"/>
          <p:cNvGrpSpPr/>
          <p:nvPr/>
        </p:nvGrpSpPr>
        <p:grpSpPr>
          <a:xfrm>
            <a:off x="4648200" y="5181600"/>
            <a:ext cx="4191000" cy="643780"/>
            <a:chOff x="4648200" y="5181600"/>
            <a:chExt cx="4191000" cy="643780"/>
          </a:xfrm>
        </p:grpSpPr>
        <p:pic>
          <p:nvPicPr>
            <p:cNvPr id="31"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4648200"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2"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5258663"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3"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6479589"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4"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7090052"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5"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7700515"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6"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8310980"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37"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5869126" y="518160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grpSp>
        <p:nvGrpSpPr>
          <p:cNvPr id="38" name="Group 37"/>
          <p:cNvGrpSpPr/>
          <p:nvPr/>
        </p:nvGrpSpPr>
        <p:grpSpPr>
          <a:xfrm>
            <a:off x="228600" y="5223620"/>
            <a:ext cx="3042820" cy="643780"/>
            <a:chOff x="228600" y="5223620"/>
            <a:chExt cx="3042820" cy="643780"/>
          </a:xfrm>
        </p:grpSpPr>
        <p:pic>
          <p:nvPicPr>
            <p:cNvPr id="39"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286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0"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14859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1"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11455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2"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274320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43" name="Picture 4" descr="Balloon, Party, Blu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130" r="16104" b="48494"/>
            <a:stretch/>
          </p:blipFill>
          <p:spPr bwMode="auto">
            <a:xfrm>
              <a:off x="857250" y="5223620"/>
              <a:ext cx="528220" cy="64378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078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1" end="1"/>
                                            </p:txEl>
                                          </p:spTgt>
                                        </p:tgtEl>
                                      </p:cBhvr>
                                    </p:animEffect>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500" fill="hold"/>
                                        <p:tgtEl>
                                          <p:spTgt spid="38"/>
                                        </p:tgtEl>
                                        <p:attrNameLst>
                                          <p:attrName>ppt_x</p:attrName>
                                        </p:attrNameLst>
                                      </p:cBhvr>
                                      <p:tavLst>
                                        <p:tav tm="0">
                                          <p:val>
                                            <p:strVal val="#ppt_x"/>
                                          </p:val>
                                        </p:tav>
                                        <p:tav tm="100000">
                                          <p:val>
                                            <p:strVal val="#ppt_x"/>
                                          </p:val>
                                        </p:tav>
                                      </p:tavLst>
                                    </p:anim>
                                    <p:anim calcmode="lin" valueType="num">
                                      <p:cBhvr additive="base">
                                        <p:cTn id="31" dur="500" fill="hold"/>
                                        <p:tgtEl>
                                          <p:spTgt spid="38"/>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2" presetClass="entr" presetSubtype="4"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p:cTn id="4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696200" cy="1143000"/>
          </a:xfrm>
        </p:spPr>
        <p:txBody>
          <a:bodyPr/>
          <a:lstStyle/>
          <a:p>
            <a:r>
              <a:rPr lang="en-IN" b="1" dirty="0" smtClean="0"/>
              <a:t>ADDING OF TWO POSITIVE  INTEGERS</a:t>
            </a:r>
            <a:br>
              <a:rPr lang="en-IN" b="1" dirty="0" smtClean="0"/>
            </a:br>
            <a:r>
              <a:rPr lang="en-IN" b="1" dirty="0" smtClean="0"/>
              <a:t>USING NUMBER LINE</a:t>
            </a:r>
            <a:endParaRPr lang="en-IN" b="1" dirty="0"/>
          </a:p>
        </p:txBody>
      </p:sp>
      <p:sp>
        <p:nvSpPr>
          <p:cNvPr id="3" name="Content Placeholder 2"/>
          <p:cNvSpPr>
            <a:spLocks noGrp="1"/>
          </p:cNvSpPr>
          <p:nvPr>
            <p:ph idx="1"/>
          </p:nvPr>
        </p:nvSpPr>
        <p:spPr>
          <a:xfrm>
            <a:off x="457200" y="2438400"/>
            <a:ext cx="8229600" cy="1219200"/>
          </a:xfrm>
        </p:spPr>
        <p:txBody>
          <a:bodyPr/>
          <a:lstStyle/>
          <a:p>
            <a:r>
              <a:rPr lang="en-US" dirty="0" smtClean="0"/>
              <a:t>Let us add </a:t>
            </a:r>
            <a:r>
              <a:rPr lang="en-US" dirty="0"/>
              <a:t>(+6) and (+3</a:t>
            </a:r>
            <a:r>
              <a:rPr lang="en-US" dirty="0" smtClean="0"/>
              <a:t>) on a number line.</a:t>
            </a:r>
          </a:p>
          <a:p>
            <a:r>
              <a:rPr lang="en-US" dirty="0" smtClean="0"/>
              <a:t>So, first draw a number line.</a:t>
            </a:r>
            <a:endParaRPr lang="en-US" dirty="0"/>
          </a:p>
        </p:txBody>
      </p:sp>
      <p:grpSp>
        <p:nvGrpSpPr>
          <p:cNvPr id="61" name="Group 60"/>
          <p:cNvGrpSpPr/>
          <p:nvPr/>
        </p:nvGrpSpPr>
        <p:grpSpPr>
          <a:xfrm>
            <a:off x="0" y="4267200"/>
            <a:ext cx="9144000" cy="228600"/>
            <a:chOff x="0" y="2819400"/>
            <a:chExt cx="9144000" cy="228600"/>
          </a:xfrm>
        </p:grpSpPr>
        <p:cxnSp>
          <p:nvCxnSpPr>
            <p:cNvPr id="26" name="Straight Arrow Connector 25"/>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84974" y="4953000"/>
            <a:ext cx="8378246" cy="381000"/>
            <a:chOff x="384974" y="3352800"/>
            <a:chExt cx="8378246" cy="381000"/>
          </a:xfrm>
        </p:grpSpPr>
        <p:sp>
          <p:nvSpPr>
            <p:cNvPr id="45" name="TextBox 44"/>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7" name="TextBox 46"/>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9" name="TextBox 48"/>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50" name="TextBox 49"/>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51" name="TextBox 50"/>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52" name="TextBox 51"/>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53" name="TextBox 52"/>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6" name="TextBox 55"/>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7" name="TextBox 56"/>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8" name="TextBox 57"/>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9" name="TextBox 58"/>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60" name="TextBox 59"/>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Tree>
    <p:extLst>
      <p:ext uri="{BB962C8B-B14F-4D97-AF65-F5344CB8AC3E}">
        <p14:creationId xmlns:p14="http://schemas.microsoft.com/office/powerpoint/2010/main" val="162207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61"/>
                                        </p:tgtEl>
                                        <p:attrNameLst>
                                          <p:attrName>style.visibility</p:attrName>
                                        </p:attrNameLst>
                                      </p:cBhvr>
                                      <p:to>
                                        <p:strVal val="visible"/>
                                      </p:to>
                                    </p:set>
                                    <p:anim calcmode="lin" valueType="num">
                                      <p:cBhvr additive="base">
                                        <p:cTn id="21" dur="500" fill="hold"/>
                                        <p:tgtEl>
                                          <p:spTgt spid="61"/>
                                        </p:tgtEl>
                                        <p:attrNameLst>
                                          <p:attrName>ppt_x</p:attrName>
                                        </p:attrNameLst>
                                      </p:cBhvr>
                                      <p:tavLst>
                                        <p:tav tm="0">
                                          <p:val>
                                            <p:strVal val="0-#ppt_w/2"/>
                                          </p:val>
                                        </p:tav>
                                        <p:tav tm="100000">
                                          <p:val>
                                            <p:strVal val="#ppt_x"/>
                                          </p:val>
                                        </p:tav>
                                      </p:tavLst>
                                    </p:anim>
                                    <p:anim calcmode="lin" valueType="num">
                                      <p:cBhvr additive="base">
                                        <p:cTn id="22" dur="500" fill="hold"/>
                                        <p:tgtEl>
                                          <p:spTgt spid="6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p:tgtEl>
                                          <p:spTgt spid="62"/>
                                        </p:tgtEl>
                                        <p:attrNameLst>
                                          <p:attrName>ppt_x</p:attrName>
                                        </p:attrNameLst>
                                      </p:cBhvr>
                                      <p:tavLst>
                                        <p:tav tm="0">
                                          <p:val>
                                            <p:strVal val="#ppt_x+#ppt_w*1.125000"/>
                                          </p:val>
                                        </p:tav>
                                        <p:tav tm="100000">
                                          <p:val>
                                            <p:strVal val="#ppt_x"/>
                                          </p:val>
                                        </p:tav>
                                      </p:tavLst>
                                    </p:anim>
                                    <p:animEffect transition="in" filter="wipe(left)">
                                      <p:cBhvr>
                                        <p:cTn id="28"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96200" cy="1143000"/>
          </a:xfrm>
        </p:spPr>
        <p:txBody>
          <a:bodyPr/>
          <a:lstStyle/>
          <a:p>
            <a:r>
              <a:rPr lang="en-IN" b="1" dirty="0" smtClean="0"/>
              <a:t>ADDING OF TWO POSITIVE  INTEGERS</a:t>
            </a:r>
            <a:br>
              <a:rPr lang="en-IN" b="1" dirty="0" smtClean="0"/>
            </a:br>
            <a:r>
              <a:rPr lang="en-IN" b="1" dirty="0" smtClean="0"/>
              <a:t>USING NUMBER LINE</a:t>
            </a:r>
            <a:endParaRPr lang="en-IN" b="1" dirty="0"/>
          </a:p>
        </p:txBody>
      </p:sp>
      <p:sp>
        <p:nvSpPr>
          <p:cNvPr id="3" name="Content Placeholder 2"/>
          <p:cNvSpPr>
            <a:spLocks noGrp="1"/>
          </p:cNvSpPr>
          <p:nvPr>
            <p:ph idx="1"/>
          </p:nvPr>
        </p:nvSpPr>
        <p:spPr>
          <a:xfrm>
            <a:off x="457200" y="1676400"/>
            <a:ext cx="8229600" cy="762000"/>
          </a:xfrm>
        </p:spPr>
        <p:txBody>
          <a:bodyPr/>
          <a:lstStyle/>
          <a:p>
            <a:r>
              <a:rPr lang="en-US" dirty="0"/>
              <a:t>Since it is + 6 move to the right of Zero 6 </a:t>
            </a:r>
            <a:r>
              <a:rPr lang="en-US" dirty="0" smtClean="0"/>
              <a:t>units.</a:t>
            </a:r>
            <a:endParaRPr lang="en-US" dirty="0"/>
          </a:p>
        </p:txBody>
      </p:sp>
      <p:grpSp>
        <p:nvGrpSpPr>
          <p:cNvPr id="61" name="Group 60"/>
          <p:cNvGrpSpPr/>
          <p:nvPr/>
        </p:nvGrpSpPr>
        <p:grpSpPr>
          <a:xfrm>
            <a:off x="0" y="4267200"/>
            <a:ext cx="9144000" cy="228600"/>
            <a:chOff x="0" y="2819400"/>
            <a:chExt cx="9144000" cy="228600"/>
          </a:xfrm>
        </p:grpSpPr>
        <p:cxnSp>
          <p:nvCxnSpPr>
            <p:cNvPr id="26" name="Straight Arrow Connector 25"/>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84974" y="4953000"/>
            <a:ext cx="8378246" cy="381000"/>
            <a:chOff x="384974" y="3352800"/>
            <a:chExt cx="8378246" cy="381000"/>
          </a:xfrm>
        </p:grpSpPr>
        <p:sp>
          <p:nvSpPr>
            <p:cNvPr id="45" name="TextBox 44"/>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7" name="TextBox 46"/>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9" name="TextBox 48"/>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50" name="TextBox 49"/>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51" name="TextBox 50"/>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52" name="TextBox 51"/>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53" name="TextBox 52"/>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6" name="TextBox 55"/>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7" name="TextBox 56"/>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8" name="TextBox 57"/>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9" name="TextBox 58"/>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60" name="TextBox 59"/>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
        <p:nvSpPr>
          <p:cNvPr id="4" name="Curved Down Arrow 3"/>
          <p:cNvSpPr/>
          <p:nvPr/>
        </p:nvSpPr>
        <p:spPr>
          <a:xfrm>
            <a:off x="1600200" y="3276600"/>
            <a:ext cx="3733800" cy="914400"/>
          </a:xfrm>
          <a:prstGeom prst="curvedDownArrow">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7206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96200" cy="1143000"/>
          </a:xfrm>
        </p:spPr>
        <p:txBody>
          <a:bodyPr/>
          <a:lstStyle/>
          <a:p>
            <a:r>
              <a:rPr lang="en-IN" b="1" dirty="0" smtClean="0"/>
              <a:t>ADDING OF TWO POSITIVE  INTEGERS</a:t>
            </a:r>
            <a:br>
              <a:rPr lang="en-IN" b="1" dirty="0" smtClean="0"/>
            </a:br>
            <a:r>
              <a:rPr lang="en-IN" b="1" dirty="0" smtClean="0"/>
              <a:t>USING NUMBER LINE</a:t>
            </a:r>
            <a:endParaRPr lang="en-IN" b="1" dirty="0"/>
          </a:p>
        </p:txBody>
      </p:sp>
      <p:sp>
        <p:nvSpPr>
          <p:cNvPr id="3" name="Content Placeholder 2"/>
          <p:cNvSpPr>
            <a:spLocks noGrp="1"/>
          </p:cNvSpPr>
          <p:nvPr>
            <p:ph idx="1"/>
          </p:nvPr>
        </p:nvSpPr>
        <p:spPr>
          <a:xfrm>
            <a:off x="228600" y="1676400"/>
            <a:ext cx="8763000" cy="1143000"/>
          </a:xfrm>
        </p:spPr>
        <p:txBody>
          <a:bodyPr/>
          <a:lstStyle/>
          <a:p>
            <a:r>
              <a:rPr lang="en-US" dirty="0"/>
              <a:t>Again move to the right after 6 by </a:t>
            </a:r>
            <a:r>
              <a:rPr lang="en-US" dirty="0" smtClean="0"/>
              <a:t>3 units.</a:t>
            </a:r>
          </a:p>
          <a:p>
            <a:r>
              <a:rPr lang="en-US" dirty="0" smtClean="0"/>
              <a:t>Therefore </a:t>
            </a:r>
            <a:r>
              <a:rPr lang="en-US" dirty="0"/>
              <a:t>(+6 )+ (+3) = +9</a:t>
            </a:r>
          </a:p>
        </p:txBody>
      </p:sp>
      <p:grpSp>
        <p:nvGrpSpPr>
          <p:cNvPr id="61" name="Group 60"/>
          <p:cNvGrpSpPr/>
          <p:nvPr/>
        </p:nvGrpSpPr>
        <p:grpSpPr>
          <a:xfrm>
            <a:off x="0" y="4267200"/>
            <a:ext cx="9144000" cy="228600"/>
            <a:chOff x="0" y="2819400"/>
            <a:chExt cx="9144000" cy="228600"/>
          </a:xfrm>
        </p:grpSpPr>
        <p:cxnSp>
          <p:nvCxnSpPr>
            <p:cNvPr id="26" name="Straight Arrow Connector 25"/>
            <p:cNvCxnSpPr/>
            <p:nvPr/>
          </p:nvCxnSpPr>
          <p:spPr>
            <a:xfrm>
              <a:off x="0" y="2895600"/>
              <a:ext cx="9144000" cy="0"/>
            </a:xfrm>
            <a:prstGeom prst="straightConnector1">
              <a:avLst/>
            </a:prstGeom>
            <a:ln w="76200" cmpd="sng">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Oval 27"/>
            <p:cNvSpPr/>
            <p:nvPr/>
          </p:nvSpPr>
          <p:spPr>
            <a:xfrm>
              <a:off x="8382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4419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810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3200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2590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2057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5240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9906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457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5029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638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61722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781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73914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7924800" y="2819400"/>
              <a:ext cx="228600" cy="2286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84974" y="4953000"/>
            <a:ext cx="8378246" cy="381000"/>
            <a:chOff x="384974" y="3352800"/>
            <a:chExt cx="8378246" cy="381000"/>
          </a:xfrm>
        </p:grpSpPr>
        <p:sp>
          <p:nvSpPr>
            <p:cNvPr id="45" name="TextBox 44"/>
            <p:cNvSpPr txBox="1"/>
            <p:nvPr/>
          </p:nvSpPr>
          <p:spPr>
            <a:xfrm>
              <a:off x="384974" y="3364468"/>
              <a:ext cx="377026" cy="369332"/>
            </a:xfrm>
            <a:prstGeom prst="rect">
              <a:avLst/>
            </a:prstGeom>
            <a:noFill/>
          </p:spPr>
          <p:txBody>
            <a:bodyPr wrap="none" rtlCol="0">
              <a:spAutoFit/>
            </a:bodyPr>
            <a:lstStyle/>
            <a:p>
              <a:r>
                <a:rPr lang="en-US" b="1" dirty="0" smtClean="0"/>
                <a:t>-2</a:t>
              </a:r>
              <a:endParaRPr lang="en-US" b="1" dirty="0"/>
            </a:p>
          </p:txBody>
        </p:sp>
        <p:sp>
          <p:nvSpPr>
            <p:cNvPr id="47" name="TextBox 46"/>
            <p:cNvSpPr txBox="1"/>
            <p:nvPr/>
          </p:nvSpPr>
          <p:spPr>
            <a:xfrm>
              <a:off x="838200" y="3352800"/>
              <a:ext cx="372330" cy="369332"/>
            </a:xfrm>
            <a:prstGeom prst="rect">
              <a:avLst/>
            </a:prstGeom>
            <a:noFill/>
          </p:spPr>
          <p:txBody>
            <a:bodyPr wrap="none" rtlCol="0">
              <a:spAutoFit/>
            </a:bodyPr>
            <a:lstStyle/>
            <a:p>
              <a:r>
                <a:rPr lang="en-US" b="1" dirty="0" smtClean="0"/>
                <a:t>-1</a:t>
              </a:r>
              <a:endParaRPr lang="en-US" b="1" dirty="0"/>
            </a:p>
          </p:txBody>
        </p:sp>
        <p:sp>
          <p:nvSpPr>
            <p:cNvPr id="48" name="TextBox 47"/>
            <p:cNvSpPr txBox="1"/>
            <p:nvPr/>
          </p:nvSpPr>
          <p:spPr>
            <a:xfrm>
              <a:off x="1447800" y="3352800"/>
              <a:ext cx="301660" cy="369332"/>
            </a:xfrm>
            <a:prstGeom prst="rect">
              <a:avLst/>
            </a:prstGeom>
            <a:noFill/>
          </p:spPr>
          <p:txBody>
            <a:bodyPr wrap="none" rtlCol="0">
              <a:spAutoFit/>
            </a:bodyPr>
            <a:lstStyle/>
            <a:p>
              <a:r>
                <a:rPr lang="en-US" b="1" dirty="0" smtClean="0"/>
                <a:t>0</a:t>
              </a:r>
              <a:endParaRPr lang="en-US" b="1" dirty="0"/>
            </a:p>
          </p:txBody>
        </p:sp>
        <p:sp>
          <p:nvSpPr>
            <p:cNvPr id="49" name="TextBox 48"/>
            <p:cNvSpPr txBox="1"/>
            <p:nvPr/>
          </p:nvSpPr>
          <p:spPr>
            <a:xfrm>
              <a:off x="1981200" y="3352800"/>
              <a:ext cx="416625" cy="369332"/>
            </a:xfrm>
            <a:prstGeom prst="rect">
              <a:avLst/>
            </a:prstGeom>
            <a:noFill/>
          </p:spPr>
          <p:txBody>
            <a:bodyPr wrap="none" rtlCol="0">
              <a:spAutoFit/>
            </a:bodyPr>
            <a:lstStyle/>
            <a:p>
              <a:r>
                <a:rPr lang="en-US" b="1" dirty="0" smtClean="0"/>
                <a:t>+1</a:t>
              </a:r>
              <a:endParaRPr lang="en-US" b="1" dirty="0"/>
            </a:p>
          </p:txBody>
        </p:sp>
        <p:sp>
          <p:nvSpPr>
            <p:cNvPr id="50" name="TextBox 49"/>
            <p:cNvSpPr txBox="1"/>
            <p:nvPr/>
          </p:nvSpPr>
          <p:spPr>
            <a:xfrm>
              <a:off x="2514600" y="3352800"/>
              <a:ext cx="416625" cy="369332"/>
            </a:xfrm>
            <a:prstGeom prst="rect">
              <a:avLst/>
            </a:prstGeom>
            <a:noFill/>
          </p:spPr>
          <p:txBody>
            <a:bodyPr wrap="none" rtlCol="0">
              <a:spAutoFit/>
            </a:bodyPr>
            <a:lstStyle/>
            <a:p>
              <a:r>
                <a:rPr lang="en-US" b="1" dirty="0" smtClean="0"/>
                <a:t>+2</a:t>
              </a:r>
              <a:endParaRPr lang="en-US" b="1" dirty="0"/>
            </a:p>
          </p:txBody>
        </p:sp>
        <p:sp>
          <p:nvSpPr>
            <p:cNvPr id="51" name="TextBox 50"/>
            <p:cNvSpPr txBox="1"/>
            <p:nvPr/>
          </p:nvSpPr>
          <p:spPr>
            <a:xfrm>
              <a:off x="3124200" y="3352800"/>
              <a:ext cx="416625" cy="369332"/>
            </a:xfrm>
            <a:prstGeom prst="rect">
              <a:avLst/>
            </a:prstGeom>
            <a:noFill/>
          </p:spPr>
          <p:txBody>
            <a:bodyPr wrap="none" rtlCol="0">
              <a:spAutoFit/>
            </a:bodyPr>
            <a:lstStyle/>
            <a:p>
              <a:r>
                <a:rPr lang="en-US" b="1" dirty="0" smtClean="0"/>
                <a:t>+3</a:t>
              </a:r>
              <a:endParaRPr lang="en-US" b="1" dirty="0"/>
            </a:p>
          </p:txBody>
        </p:sp>
        <p:sp>
          <p:nvSpPr>
            <p:cNvPr id="52" name="TextBox 51"/>
            <p:cNvSpPr txBox="1"/>
            <p:nvPr/>
          </p:nvSpPr>
          <p:spPr>
            <a:xfrm>
              <a:off x="3733800" y="3364468"/>
              <a:ext cx="416625" cy="369332"/>
            </a:xfrm>
            <a:prstGeom prst="rect">
              <a:avLst/>
            </a:prstGeom>
            <a:noFill/>
          </p:spPr>
          <p:txBody>
            <a:bodyPr wrap="none" rtlCol="0">
              <a:spAutoFit/>
            </a:bodyPr>
            <a:lstStyle/>
            <a:p>
              <a:r>
                <a:rPr lang="en-US" b="1" dirty="0"/>
                <a:t>+</a:t>
              </a:r>
              <a:r>
                <a:rPr lang="en-US" b="1" dirty="0" smtClean="0"/>
                <a:t>4</a:t>
              </a:r>
              <a:endParaRPr lang="en-US" b="1" dirty="0"/>
            </a:p>
          </p:txBody>
        </p:sp>
        <p:sp>
          <p:nvSpPr>
            <p:cNvPr id="53" name="TextBox 52"/>
            <p:cNvSpPr txBox="1"/>
            <p:nvPr/>
          </p:nvSpPr>
          <p:spPr>
            <a:xfrm>
              <a:off x="4343400" y="3364468"/>
              <a:ext cx="416625" cy="369332"/>
            </a:xfrm>
            <a:prstGeom prst="rect">
              <a:avLst/>
            </a:prstGeom>
            <a:noFill/>
          </p:spPr>
          <p:txBody>
            <a:bodyPr wrap="none" rtlCol="0">
              <a:spAutoFit/>
            </a:bodyPr>
            <a:lstStyle/>
            <a:p>
              <a:r>
                <a:rPr lang="en-US" b="1" dirty="0" smtClean="0"/>
                <a:t>+5</a:t>
              </a:r>
              <a:endParaRPr lang="en-US" b="1" dirty="0"/>
            </a:p>
          </p:txBody>
        </p:sp>
        <p:sp>
          <p:nvSpPr>
            <p:cNvPr id="54" name="TextBox 53"/>
            <p:cNvSpPr txBox="1"/>
            <p:nvPr/>
          </p:nvSpPr>
          <p:spPr>
            <a:xfrm>
              <a:off x="4953000" y="3364468"/>
              <a:ext cx="416625" cy="369332"/>
            </a:xfrm>
            <a:prstGeom prst="rect">
              <a:avLst/>
            </a:prstGeom>
            <a:noFill/>
          </p:spPr>
          <p:txBody>
            <a:bodyPr wrap="none" rtlCol="0">
              <a:spAutoFit/>
            </a:bodyPr>
            <a:lstStyle/>
            <a:p>
              <a:r>
                <a:rPr lang="en-US" b="1" dirty="0" smtClean="0"/>
                <a:t>+6</a:t>
              </a:r>
              <a:endParaRPr lang="en-US" b="1" dirty="0"/>
            </a:p>
          </p:txBody>
        </p:sp>
        <p:sp>
          <p:nvSpPr>
            <p:cNvPr id="55" name="TextBox 54"/>
            <p:cNvSpPr txBox="1"/>
            <p:nvPr/>
          </p:nvSpPr>
          <p:spPr>
            <a:xfrm>
              <a:off x="5562600" y="3364468"/>
              <a:ext cx="416625" cy="369332"/>
            </a:xfrm>
            <a:prstGeom prst="rect">
              <a:avLst/>
            </a:prstGeom>
            <a:noFill/>
          </p:spPr>
          <p:txBody>
            <a:bodyPr wrap="none" rtlCol="0">
              <a:spAutoFit/>
            </a:bodyPr>
            <a:lstStyle/>
            <a:p>
              <a:r>
                <a:rPr lang="en-US" b="1" dirty="0" smtClean="0"/>
                <a:t>+7</a:t>
              </a:r>
              <a:endParaRPr lang="en-US" b="1" dirty="0"/>
            </a:p>
          </p:txBody>
        </p:sp>
        <p:sp>
          <p:nvSpPr>
            <p:cNvPr id="56" name="TextBox 55"/>
            <p:cNvSpPr txBox="1"/>
            <p:nvPr/>
          </p:nvSpPr>
          <p:spPr>
            <a:xfrm>
              <a:off x="6096000" y="3364468"/>
              <a:ext cx="416625" cy="369332"/>
            </a:xfrm>
            <a:prstGeom prst="rect">
              <a:avLst/>
            </a:prstGeom>
            <a:noFill/>
          </p:spPr>
          <p:txBody>
            <a:bodyPr wrap="none" rtlCol="0">
              <a:spAutoFit/>
            </a:bodyPr>
            <a:lstStyle/>
            <a:p>
              <a:r>
                <a:rPr lang="en-US" b="1" dirty="0" smtClean="0"/>
                <a:t>+8</a:t>
              </a:r>
              <a:endParaRPr lang="en-US" b="1" dirty="0"/>
            </a:p>
          </p:txBody>
        </p:sp>
        <p:sp>
          <p:nvSpPr>
            <p:cNvPr id="57" name="TextBox 56"/>
            <p:cNvSpPr txBox="1"/>
            <p:nvPr/>
          </p:nvSpPr>
          <p:spPr>
            <a:xfrm>
              <a:off x="6705600" y="3364468"/>
              <a:ext cx="416625" cy="369332"/>
            </a:xfrm>
            <a:prstGeom prst="rect">
              <a:avLst/>
            </a:prstGeom>
            <a:noFill/>
          </p:spPr>
          <p:txBody>
            <a:bodyPr wrap="none" rtlCol="0">
              <a:spAutoFit/>
            </a:bodyPr>
            <a:lstStyle/>
            <a:p>
              <a:r>
                <a:rPr lang="en-US" b="1" dirty="0" smtClean="0"/>
                <a:t>+9</a:t>
              </a:r>
              <a:endParaRPr lang="en-US" b="1" dirty="0"/>
            </a:p>
          </p:txBody>
        </p:sp>
        <p:sp>
          <p:nvSpPr>
            <p:cNvPr id="58" name="TextBox 57"/>
            <p:cNvSpPr txBox="1"/>
            <p:nvPr/>
          </p:nvSpPr>
          <p:spPr>
            <a:xfrm>
              <a:off x="7239000" y="3364468"/>
              <a:ext cx="533620" cy="369332"/>
            </a:xfrm>
            <a:prstGeom prst="rect">
              <a:avLst/>
            </a:prstGeom>
            <a:noFill/>
          </p:spPr>
          <p:txBody>
            <a:bodyPr wrap="none" rtlCol="0">
              <a:spAutoFit/>
            </a:bodyPr>
            <a:lstStyle/>
            <a:p>
              <a:r>
                <a:rPr lang="en-US" b="1" dirty="0" smtClean="0"/>
                <a:t>+10</a:t>
              </a:r>
              <a:endParaRPr lang="en-US" b="1" dirty="0"/>
            </a:p>
          </p:txBody>
        </p:sp>
        <p:sp>
          <p:nvSpPr>
            <p:cNvPr id="59" name="TextBox 58"/>
            <p:cNvSpPr txBox="1"/>
            <p:nvPr/>
          </p:nvSpPr>
          <p:spPr>
            <a:xfrm>
              <a:off x="7772400" y="3364468"/>
              <a:ext cx="533620" cy="369332"/>
            </a:xfrm>
            <a:prstGeom prst="rect">
              <a:avLst/>
            </a:prstGeom>
            <a:noFill/>
          </p:spPr>
          <p:txBody>
            <a:bodyPr wrap="none" rtlCol="0">
              <a:spAutoFit/>
            </a:bodyPr>
            <a:lstStyle/>
            <a:p>
              <a:r>
                <a:rPr lang="en-US" b="1" dirty="0" smtClean="0"/>
                <a:t>+11</a:t>
              </a:r>
              <a:endParaRPr lang="en-US" b="1" dirty="0"/>
            </a:p>
          </p:txBody>
        </p:sp>
        <p:sp>
          <p:nvSpPr>
            <p:cNvPr id="60" name="TextBox 59"/>
            <p:cNvSpPr txBox="1"/>
            <p:nvPr/>
          </p:nvSpPr>
          <p:spPr>
            <a:xfrm>
              <a:off x="8229600" y="3364468"/>
              <a:ext cx="533620" cy="369332"/>
            </a:xfrm>
            <a:prstGeom prst="rect">
              <a:avLst/>
            </a:prstGeom>
            <a:noFill/>
          </p:spPr>
          <p:txBody>
            <a:bodyPr wrap="none" rtlCol="0">
              <a:spAutoFit/>
            </a:bodyPr>
            <a:lstStyle/>
            <a:p>
              <a:r>
                <a:rPr lang="en-US" b="1" dirty="0" smtClean="0"/>
                <a:t>+12</a:t>
              </a:r>
              <a:endParaRPr lang="en-US" b="1" dirty="0"/>
            </a:p>
          </p:txBody>
        </p:sp>
      </p:grpSp>
      <p:sp>
        <p:nvSpPr>
          <p:cNvPr id="4" name="Curved Down Arrow 3"/>
          <p:cNvSpPr/>
          <p:nvPr/>
        </p:nvSpPr>
        <p:spPr>
          <a:xfrm>
            <a:off x="1600200" y="3276600"/>
            <a:ext cx="3733800" cy="914400"/>
          </a:xfrm>
          <a:prstGeom prst="curvedDownArrow">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Curved Down Arrow 4"/>
          <p:cNvSpPr/>
          <p:nvPr/>
        </p:nvSpPr>
        <p:spPr>
          <a:xfrm>
            <a:off x="5105400" y="3429000"/>
            <a:ext cx="1905000" cy="762000"/>
          </a:xfrm>
          <a:prstGeom prst="curvedDownArrow">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486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par>
                                <p:cTn id="29" presetID="26"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80">
                                          <p:stCondLst>
                                            <p:cond delay="0"/>
                                          </p:stCondLst>
                                        </p:cTn>
                                        <p:tgtEl>
                                          <p:spTgt spid="5"/>
                                        </p:tgtEl>
                                      </p:cBhvr>
                                    </p:animEffect>
                                    <p:anim calcmode="lin" valueType="num">
                                      <p:cBhvr>
                                        <p:cTn id="3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7" dur="26">
                                          <p:stCondLst>
                                            <p:cond delay="650"/>
                                          </p:stCondLst>
                                        </p:cTn>
                                        <p:tgtEl>
                                          <p:spTgt spid="5"/>
                                        </p:tgtEl>
                                      </p:cBhvr>
                                      <p:to x="100000" y="60000"/>
                                    </p:animScale>
                                    <p:animScale>
                                      <p:cBhvr>
                                        <p:cTn id="38" dur="166" decel="50000">
                                          <p:stCondLst>
                                            <p:cond delay="676"/>
                                          </p:stCondLst>
                                        </p:cTn>
                                        <p:tgtEl>
                                          <p:spTgt spid="5"/>
                                        </p:tgtEl>
                                      </p:cBhvr>
                                      <p:to x="100000" y="100000"/>
                                    </p:animScale>
                                    <p:animScale>
                                      <p:cBhvr>
                                        <p:cTn id="39" dur="26">
                                          <p:stCondLst>
                                            <p:cond delay="1312"/>
                                          </p:stCondLst>
                                        </p:cTn>
                                        <p:tgtEl>
                                          <p:spTgt spid="5"/>
                                        </p:tgtEl>
                                      </p:cBhvr>
                                      <p:to x="100000" y="80000"/>
                                    </p:animScale>
                                    <p:animScale>
                                      <p:cBhvr>
                                        <p:cTn id="40" dur="166" decel="50000">
                                          <p:stCondLst>
                                            <p:cond delay="1338"/>
                                          </p:stCondLst>
                                        </p:cTn>
                                        <p:tgtEl>
                                          <p:spTgt spid="5"/>
                                        </p:tgtEl>
                                      </p:cBhvr>
                                      <p:to x="100000" y="100000"/>
                                    </p:animScale>
                                    <p:animScale>
                                      <p:cBhvr>
                                        <p:cTn id="41" dur="26">
                                          <p:stCondLst>
                                            <p:cond delay="1642"/>
                                          </p:stCondLst>
                                        </p:cTn>
                                        <p:tgtEl>
                                          <p:spTgt spid="5"/>
                                        </p:tgtEl>
                                      </p:cBhvr>
                                      <p:to x="100000" y="90000"/>
                                    </p:animScale>
                                    <p:animScale>
                                      <p:cBhvr>
                                        <p:cTn id="42" dur="166" decel="50000">
                                          <p:stCondLst>
                                            <p:cond delay="1668"/>
                                          </p:stCondLst>
                                        </p:cTn>
                                        <p:tgtEl>
                                          <p:spTgt spid="5"/>
                                        </p:tgtEl>
                                      </p:cBhvr>
                                      <p:to x="100000" y="100000"/>
                                    </p:animScale>
                                    <p:animScale>
                                      <p:cBhvr>
                                        <p:cTn id="43" dur="26">
                                          <p:stCondLst>
                                            <p:cond delay="1808"/>
                                          </p:stCondLst>
                                        </p:cTn>
                                        <p:tgtEl>
                                          <p:spTgt spid="5"/>
                                        </p:tgtEl>
                                      </p:cBhvr>
                                      <p:to x="100000" y="95000"/>
                                    </p:animScale>
                                    <p:animScale>
                                      <p:cBhvr>
                                        <p:cTn id="4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696200" cy="1143000"/>
          </a:xfrm>
        </p:spPr>
        <p:txBody>
          <a:bodyPr/>
          <a:lstStyle/>
          <a:p>
            <a:r>
              <a:rPr lang="en-IN" b="1" dirty="0" smtClean="0"/>
              <a:t>ADDING OF TWO POSITIVE  INTEGERS</a:t>
            </a:r>
            <a:br>
              <a:rPr lang="en-IN" b="1" dirty="0" smtClean="0"/>
            </a:br>
            <a:r>
              <a:rPr lang="en-IN" b="1" dirty="0" smtClean="0"/>
              <a:t>USING NUMBER LINE</a:t>
            </a:r>
            <a:endParaRPr lang="en-IN" b="1" dirty="0"/>
          </a:p>
        </p:txBody>
      </p:sp>
      <p:sp>
        <p:nvSpPr>
          <p:cNvPr id="3" name="Content Placeholder 2"/>
          <p:cNvSpPr>
            <a:spLocks noGrp="1"/>
          </p:cNvSpPr>
          <p:nvPr>
            <p:ph idx="1"/>
          </p:nvPr>
        </p:nvSpPr>
        <p:spPr>
          <a:xfrm>
            <a:off x="228600" y="2438400"/>
            <a:ext cx="8763000" cy="2590800"/>
          </a:xfrm>
        </p:spPr>
        <p:txBody>
          <a:bodyPr/>
          <a:lstStyle/>
          <a:p>
            <a:r>
              <a:rPr lang="en-US" dirty="0"/>
              <a:t>Hence addition of two positive integers is always a positive integer.</a:t>
            </a:r>
          </a:p>
          <a:p>
            <a:r>
              <a:rPr lang="en-US" dirty="0"/>
              <a:t>Example: (+11) + (+ 25) = +</a:t>
            </a:r>
            <a:r>
              <a:rPr lang="en-US" dirty="0" smtClean="0"/>
              <a:t>36 </a:t>
            </a:r>
          </a:p>
          <a:p>
            <a:r>
              <a:rPr lang="en-US" dirty="0" smtClean="0"/>
              <a:t>                 (+105) + </a:t>
            </a:r>
            <a:r>
              <a:rPr lang="en-US" dirty="0"/>
              <a:t>(+ 1008) = + 1113</a:t>
            </a:r>
          </a:p>
          <a:p>
            <a:endParaRPr lang="en-US" dirty="0"/>
          </a:p>
        </p:txBody>
      </p:sp>
    </p:spTree>
    <p:extLst>
      <p:ext uri="{BB962C8B-B14F-4D97-AF65-F5344CB8AC3E}">
        <p14:creationId xmlns:p14="http://schemas.microsoft.com/office/powerpoint/2010/main" val="16756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96200" cy="1143000"/>
          </a:xfrm>
        </p:spPr>
        <p:txBody>
          <a:bodyPr/>
          <a:lstStyle/>
          <a:p>
            <a:r>
              <a:rPr lang="en-IN" b="1" dirty="0" smtClean="0"/>
              <a:t>ADDITION OF TWO NEGATIVE </a:t>
            </a:r>
            <a:br>
              <a:rPr lang="en-IN" b="1" dirty="0" smtClean="0"/>
            </a:br>
            <a:r>
              <a:rPr lang="en-IN" b="1" dirty="0" smtClean="0"/>
              <a:t>INTEGERS</a:t>
            </a:r>
            <a:endParaRPr lang="en-IN" b="1" dirty="0"/>
          </a:p>
        </p:txBody>
      </p:sp>
      <p:sp>
        <p:nvSpPr>
          <p:cNvPr id="3" name="Content Placeholder 2"/>
          <p:cNvSpPr>
            <a:spLocks noGrp="1"/>
          </p:cNvSpPr>
          <p:nvPr>
            <p:ph idx="1"/>
          </p:nvPr>
        </p:nvSpPr>
        <p:spPr>
          <a:xfrm>
            <a:off x="228600" y="1295400"/>
            <a:ext cx="8763000" cy="2743200"/>
          </a:xfrm>
        </p:spPr>
        <p:txBody>
          <a:bodyPr/>
          <a:lstStyle/>
          <a:p>
            <a:r>
              <a:rPr lang="en-US" dirty="0"/>
              <a:t>Let us add (-4) and (-6).</a:t>
            </a:r>
          </a:p>
          <a:p>
            <a:r>
              <a:rPr lang="en-US" dirty="0"/>
              <a:t>Pick up 4 cards of negative integers and place them in a row. </a:t>
            </a:r>
          </a:p>
          <a:p>
            <a:r>
              <a:rPr lang="en-US" dirty="0"/>
              <a:t>Pick up 6 cards of same color and place them as shown below.</a:t>
            </a:r>
          </a:p>
        </p:txBody>
      </p:sp>
      <p:sp>
        <p:nvSpPr>
          <p:cNvPr id="72" name="Left Brace 71"/>
          <p:cNvSpPr/>
          <p:nvPr/>
        </p:nvSpPr>
        <p:spPr>
          <a:xfrm rot="5400000">
            <a:off x="1257300" y="3619500"/>
            <a:ext cx="762000" cy="2971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Left Brace 72"/>
          <p:cNvSpPr/>
          <p:nvPr/>
        </p:nvSpPr>
        <p:spPr>
          <a:xfrm rot="5400000">
            <a:off x="6019800" y="2819400"/>
            <a:ext cx="762000" cy="45720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1407561" y="4114800"/>
            <a:ext cx="497439" cy="553998"/>
          </a:xfrm>
          <a:prstGeom prst="rect">
            <a:avLst/>
          </a:prstGeom>
          <a:noFill/>
        </p:spPr>
        <p:txBody>
          <a:bodyPr wrap="none" rtlCol="0">
            <a:spAutoFit/>
          </a:bodyPr>
          <a:lstStyle/>
          <a:p>
            <a:r>
              <a:rPr lang="en-US" sz="3000" b="1" dirty="0" smtClean="0"/>
              <a:t>-4</a:t>
            </a:r>
            <a:endParaRPr lang="en-US" sz="3000" b="1" dirty="0"/>
          </a:p>
        </p:txBody>
      </p:sp>
      <p:sp>
        <p:nvSpPr>
          <p:cNvPr id="74" name="TextBox 73"/>
          <p:cNvSpPr txBox="1"/>
          <p:nvPr/>
        </p:nvSpPr>
        <p:spPr>
          <a:xfrm>
            <a:off x="6131961" y="4114800"/>
            <a:ext cx="497439" cy="553998"/>
          </a:xfrm>
          <a:prstGeom prst="rect">
            <a:avLst/>
          </a:prstGeom>
          <a:noFill/>
        </p:spPr>
        <p:txBody>
          <a:bodyPr wrap="none" rtlCol="0">
            <a:spAutoFit/>
          </a:bodyPr>
          <a:lstStyle/>
          <a:p>
            <a:r>
              <a:rPr lang="en-US" sz="3000" b="1" dirty="0" smtClean="0"/>
              <a:t>-6</a:t>
            </a:r>
            <a:endParaRPr lang="en-US" sz="3000" b="1" dirty="0"/>
          </a:p>
        </p:txBody>
      </p:sp>
      <p:grpSp>
        <p:nvGrpSpPr>
          <p:cNvPr id="10" name="Group 9"/>
          <p:cNvGrpSpPr/>
          <p:nvPr/>
        </p:nvGrpSpPr>
        <p:grpSpPr>
          <a:xfrm>
            <a:off x="549627" y="5334000"/>
            <a:ext cx="2117373" cy="533400"/>
            <a:chOff x="3079044" y="4191000"/>
            <a:chExt cx="2117373" cy="533400"/>
          </a:xfrm>
        </p:grpSpPr>
        <p:pic>
          <p:nvPicPr>
            <p:cNvPr id="11"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3079044"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2"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3642783"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3"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4206522"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4"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4770261"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grpSp>
        <p:nvGrpSpPr>
          <p:cNvPr id="15" name="Group 14"/>
          <p:cNvGrpSpPr/>
          <p:nvPr/>
        </p:nvGrpSpPr>
        <p:grpSpPr>
          <a:xfrm>
            <a:off x="4953000" y="5334000"/>
            <a:ext cx="3182526" cy="533400"/>
            <a:chOff x="6705600" y="4343400"/>
            <a:chExt cx="3182526" cy="533400"/>
          </a:xfrm>
        </p:grpSpPr>
        <p:pic>
          <p:nvPicPr>
            <p:cNvPr id="16"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7808148"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7"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8359422"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8"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8910696"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9461970"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0"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6705600"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1"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7256874"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026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par>
                          <p:cTn id="13" fill="hold">
                            <p:stCondLst>
                              <p:cond delay="2000"/>
                            </p:stCondLst>
                            <p:childTnLst>
                              <p:par>
                                <p:cTn id="14" presetID="12" presetClass="entr" presetSubtype="4"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up)">
                                      <p:cBhvr>
                                        <p:cTn id="17" dur="500"/>
                                        <p:tgtEl>
                                          <p:spTgt spid="9"/>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72"/>
                                        </p:tgtEl>
                                        <p:attrNameLst>
                                          <p:attrName>style.visibility</p:attrName>
                                        </p:attrNameLst>
                                      </p:cBhvr>
                                      <p:to>
                                        <p:strVal val="visible"/>
                                      </p:to>
                                    </p:set>
                                    <p:anim calcmode="lin" valueType="num">
                                      <p:cBhvr additive="base">
                                        <p:cTn id="20" dur="500"/>
                                        <p:tgtEl>
                                          <p:spTgt spid="72"/>
                                        </p:tgtEl>
                                        <p:attrNameLst>
                                          <p:attrName>ppt_y</p:attrName>
                                        </p:attrNameLst>
                                      </p:cBhvr>
                                      <p:tavLst>
                                        <p:tav tm="0">
                                          <p:val>
                                            <p:strVal val="#ppt_y+#ppt_h*1.125000"/>
                                          </p:val>
                                        </p:tav>
                                        <p:tav tm="100000">
                                          <p:val>
                                            <p:strVal val="#ppt_y"/>
                                          </p:val>
                                        </p:tav>
                                      </p:tavLst>
                                    </p:anim>
                                    <p:animEffect transition="in" filter="wipe(up)">
                                      <p:cBhvr>
                                        <p:cTn id="21" dur="500"/>
                                        <p:tgtEl>
                                          <p:spTgt spid="72"/>
                                        </p:tgtEl>
                                      </p:cBhvr>
                                    </p:animEffect>
                                  </p:childTnLst>
                                </p:cTn>
                              </p:par>
                              <p:par>
                                <p:cTn id="22" presetID="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8"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p:tgtEl>
                                          <p:spTgt spid="3">
                                            <p:txEl>
                                              <p:pRg st="2" end="2"/>
                                            </p:txEl>
                                          </p:spTgt>
                                        </p:tgtEl>
                                        <p:attrNameLst>
                                          <p:attrName>ppt_x</p:attrName>
                                        </p:attrNameLst>
                                      </p:cBhvr>
                                      <p:tavLst>
                                        <p:tav tm="0">
                                          <p:val>
                                            <p:strVal val="#ppt_x-#ppt_w*1.125000"/>
                                          </p:val>
                                        </p:tav>
                                        <p:tav tm="100000">
                                          <p:val>
                                            <p:strVal val="#ppt_x"/>
                                          </p:val>
                                        </p:tav>
                                      </p:tavLst>
                                    </p:anim>
                                    <p:animEffect transition="in" filter="wipe(right)">
                                      <p:cBhvr>
                                        <p:cTn id="31" dur="500"/>
                                        <p:tgtEl>
                                          <p:spTgt spid="3">
                                            <p:txEl>
                                              <p:pRg st="2" end="2"/>
                                            </p:txEl>
                                          </p:spTgt>
                                        </p:tgtEl>
                                      </p:cBhvr>
                                    </p:animEffect>
                                  </p:childTnLst>
                                </p:cTn>
                              </p:par>
                            </p:childTnLst>
                          </p:cTn>
                        </p:par>
                        <p:par>
                          <p:cTn id="32" fill="hold">
                            <p:stCondLst>
                              <p:cond delay="500"/>
                            </p:stCondLst>
                            <p:childTnLst>
                              <p:par>
                                <p:cTn id="33" presetID="14" presetClass="entr" presetSubtype="10" fill="hold" grpId="0" nodeType="after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randombar(horizontal)">
                                      <p:cBhvr>
                                        <p:cTn id="35" dur="500"/>
                                        <p:tgtEl>
                                          <p:spTgt spid="74"/>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randombar(horizontal)">
                                      <p:cBhvr>
                                        <p:cTn id="38" dur="500"/>
                                        <p:tgtEl>
                                          <p:spTgt spid="73"/>
                                        </p:tgtEl>
                                      </p:cBhvr>
                                    </p:animEffect>
                                  </p:childTnLst>
                                </p:cTn>
                              </p:par>
                              <p:par>
                                <p:cTn id="39" presetID="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9" grpId="0"/>
      <p:bldP spid="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96200" cy="1143000"/>
          </a:xfrm>
        </p:spPr>
        <p:txBody>
          <a:bodyPr/>
          <a:lstStyle/>
          <a:p>
            <a:r>
              <a:rPr lang="en-IN" b="1" dirty="0" smtClean="0"/>
              <a:t>ADDITION OF TWO NEGATIVE </a:t>
            </a:r>
            <a:br>
              <a:rPr lang="en-IN" b="1" dirty="0" smtClean="0"/>
            </a:br>
            <a:r>
              <a:rPr lang="en-IN" b="1" dirty="0" smtClean="0"/>
              <a:t>INTEGERS</a:t>
            </a:r>
            <a:endParaRPr lang="en-IN" b="1" dirty="0"/>
          </a:p>
        </p:txBody>
      </p:sp>
      <p:sp>
        <p:nvSpPr>
          <p:cNvPr id="3" name="Content Placeholder 2"/>
          <p:cNvSpPr>
            <a:spLocks noGrp="1"/>
          </p:cNvSpPr>
          <p:nvPr>
            <p:ph idx="1"/>
          </p:nvPr>
        </p:nvSpPr>
        <p:spPr>
          <a:xfrm>
            <a:off x="228600" y="1752600"/>
            <a:ext cx="8763000" cy="2438400"/>
          </a:xfrm>
        </p:spPr>
        <p:txBody>
          <a:bodyPr/>
          <a:lstStyle/>
          <a:p>
            <a:r>
              <a:rPr lang="en-US" dirty="0"/>
              <a:t>Total number of cards is (-10).</a:t>
            </a:r>
          </a:p>
          <a:p>
            <a:r>
              <a:rPr lang="en-US" dirty="0"/>
              <a:t>Therefore, (-4) + (-6) = (-10).</a:t>
            </a:r>
          </a:p>
          <a:p>
            <a:r>
              <a:rPr lang="en-US" dirty="0"/>
              <a:t>We can take different combinations of negative integers and do the same activity.</a:t>
            </a:r>
          </a:p>
        </p:txBody>
      </p:sp>
      <p:grpSp>
        <p:nvGrpSpPr>
          <p:cNvPr id="4" name="Group 3"/>
          <p:cNvGrpSpPr/>
          <p:nvPr/>
        </p:nvGrpSpPr>
        <p:grpSpPr>
          <a:xfrm>
            <a:off x="152400" y="4114800"/>
            <a:ext cx="2971800" cy="1371600"/>
            <a:chOff x="152400" y="4114800"/>
            <a:chExt cx="2971800" cy="1371600"/>
          </a:xfrm>
        </p:grpSpPr>
        <p:sp>
          <p:nvSpPr>
            <p:cNvPr id="72" name="Left Brace 71"/>
            <p:cNvSpPr/>
            <p:nvPr/>
          </p:nvSpPr>
          <p:spPr>
            <a:xfrm rot="5400000">
              <a:off x="1257300" y="3619500"/>
              <a:ext cx="762000" cy="29718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1407561" y="4114800"/>
              <a:ext cx="497439" cy="553998"/>
            </a:xfrm>
            <a:prstGeom prst="rect">
              <a:avLst/>
            </a:prstGeom>
            <a:noFill/>
          </p:spPr>
          <p:txBody>
            <a:bodyPr wrap="none" rtlCol="0">
              <a:spAutoFit/>
            </a:bodyPr>
            <a:lstStyle/>
            <a:p>
              <a:r>
                <a:rPr lang="en-US" sz="3000" b="1" dirty="0" smtClean="0"/>
                <a:t>-4</a:t>
              </a:r>
              <a:endParaRPr lang="en-US" sz="3000" b="1" dirty="0"/>
            </a:p>
          </p:txBody>
        </p:sp>
      </p:grpSp>
      <p:grpSp>
        <p:nvGrpSpPr>
          <p:cNvPr id="5" name="Group 4"/>
          <p:cNvGrpSpPr/>
          <p:nvPr/>
        </p:nvGrpSpPr>
        <p:grpSpPr>
          <a:xfrm>
            <a:off x="4114800" y="4114800"/>
            <a:ext cx="4572000" cy="1371600"/>
            <a:chOff x="4114800" y="4114800"/>
            <a:chExt cx="4572000" cy="1371600"/>
          </a:xfrm>
        </p:grpSpPr>
        <p:sp>
          <p:nvSpPr>
            <p:cNvPr id="73" name="Left Brace 72"/>
            <p:cNvSpPr/>
            <p:nvPr/>
          </p:nvSpPr>
          <p:spPr>
            <a:xfrm rot="5400000">
              <a:off x="6019800" y="2819400"/>
              <a:ext cx="762000" cy="45720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TextBox 73"/>
            <p:cNvSpPr txBox="1"/>
            <p:nvPr/>
          </p:nvSpPr>
          <p:spPr>
            <a:xfrm>
              <a:off x="6131961" y="4114800"/>
              <a:ext cx="497439" cy="553998"/>
            </a:xfrm>
            <a:prstGeom prst="rect">
              <a:avLst/>
            </a:prstGeom>
            <a:noFill/>
          </p:spPr>
          <p:txBody>
            <a:bodyPr wrap="none" rtlCol="0">
              <a:spAutoFit/>
            </a:bodyPr>
            <a:lstStyle/>
            <a:p>
              <a:r>
                <a:rPr lang="en-US" sz="3000" b="1" dirty="0" smtClean="0"/>
                <a:t>-6</a:t>
              </a:r>
              <a:endParaRPr lang="en-US" sz="3000" b="1" dirty="0"/>
            </a:p>
          </p:txBody>
        </p:sp>
      </p:grpSp>
      <p:grpSp>
        <p:nvGrpSpPr>
          <p:cNvPr id="10" name="Group 9"/>
          <p:cNvGrpSpPr/>
          <p:nvPr/>
        </p:nvGrpSpPr>
        <p:grpSpPr>
          <a:xfrm>
            <a:off x="549627" y="5334000"/>
            <a:ext cx="2117373" cy="533400"/>
            <a:chOff x="3079044" y="4191000"/>
            <a:chExt cx="2117373" cy="533400"/>
          </a:xfrm>
        </p:grpSpPr>
        <p:pic>
          <p:nvPicPr>
            <p:cNvPr id="11"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3079044"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2"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3642783"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3"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4206522"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4"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4770261" y="41910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grpSp>
        <p:nvGrpSpPr>
          <p:cNvPr id="15" name="Group 14"/>
          <p:cNvGrpSpPr/>
          <p:nvPr/>
        </p:nvGrpSpPr>
        <p:grpSpPr>
          <a:xfrm>
            <a:off x="4953000" y="5334000"/>
            <a:ext cx="3182526" cy="533400"/>
            <a:chOff x="6705600" y="4343400"/>
            <a:chExt cx="3182526" cy="533400"/>
          </a:xfrm>
        </p:grpSpPr>
        <p:pic>
          <p:nvPicPr>
            <p:cNvPr id="16"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7808148"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7"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8359422"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8"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8910696"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9461970"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2"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6705600"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23" name="Picture 2" descr="Red, Red Balloon, Balloon, Celebration, Happy, Party"/>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22" t="1651" r="9651" b="67127"/>
            <a:stretch/>
          </p:blipFill>
          <p:spPr bwMode="auto">
            <a:xfrm>
              <a:off x="7256874" y="4343400"/>
              <a:ext cx="426156" cy="533400"/>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783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6389</TotalTime>
  <Words>2210</Words>
  <Application>Microsoft Office PowerPoint</Application>
  <PresentationFormat>On-screen Show (4:3)</PresentationFormat>
  <Paragraphs>495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Integers Addition</vt:lpstr>
      <vt:lpstr>ADDITION OF TWO POSITIVE  INTEGERS</vt:lpstr>
      <vt:lpstr>ADDITION OF TWO POSITIVE  INTEGERS</vt:lpstr>
      <vt:lpstr>ADDING OF TWO POSITIVE  INTEGERS USING NUMBER LINE</vt:lpstr>
      <vt:lpstr>ADDING OF TWO POSITIVE  INTEGERS USING NUMBER LINE</vt:lpstr>
      <vt:lpstr>ADDING OF TWO POSITIVE  INTEGERS USING NUMBER LINE</vt:lpstr>
      <vt:lpstr>ADDING OF TWO POSITIVE  INTEGERS USING NUMBER LINE</vt:lpstr>
      <vt:lpstr>ADDITION OF TWO NEGATIVE  INTEGERS</vt:lpstr>
      <vt:lpstr>ADDITION OF TWO NEGATIVE  INTEGERS</vt:lpstr>
      <vt:lpstr>ADDIING TWO NEGATIVE INTEGERS ON A NUMBER LINE</vt:lpstr>
      <vt:lpstr>ADDING TWO NEGATIVE INTEGERS ON A NUMBER LINE</vt:lpstr>
      <vt:lpstr>ADDING TWO NEGATIVE INTEGERS ON A NUMBER LINE</vt:lpstr>
      <vt:lpstr>ADDING TWO NEGATIVE INTEGERS ON A NUMBER LINE</vt:lpstr>
      <vt:lpstr>ABSOLUTE VALUE OF A NUMBER</vt:lpstr>
      <vt:lpstr>ADDITION OF POSITIVE AND NEGATIVE INTEGER</vt:lpstr>
      <vt:lpstr>ADDITION OF POSITIVE AND NEGATIVE INTEGER</vt:lpstr>
      <vt:lpstr>ADDITION OF POSITIVE AND NEGATIVE INTEGER</vt:lpstr>
      <vt:lpstr>ALGORITHM</vt:lpstr>
      <vt:lpstr>ALGORITHM</vt:lpstr>
      <vt:lpstr>ALGORITHM</vt:lpstr>
      <vt:lpstr>EXAMPLES</vt:lpstr>
      <vt:lpstr>EXAMPLES</vt:lpstr>
      <vt:lpstr>ALTERNATIVELY</vt:lpstr>
      <vt:lpstr>EXAMPLE</vt:lpstr>
      <vt:lpstr>EXAMPLE</vt:lpstr>
      <vt:lpstr>SUMMARY OF RULES</vt:lpstr>
      <vt:lpstr>EXAMPLES</vt:lpstr>
      <vt:lpstr>MM Index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keshaba</dc:creator>
  <cp:lastModifiedBy>mnivas@yahoo.com</cp:lastModifiedBy>
  <cp:revision>86</cp:revision>
  <dcterms:created xsi:type="dcterms:W3CDTF">2018-12-16T04:20:25Z</dcterms:created>
  <dcterms:modified xsi:type="dcterms:W3CDTF">2021-03-26T18:27:18Z</dcterms:modified>
</cp:coreProperties>
</file>