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2" r:id="rId4"/>
    <p:sldId id="265" r:id="rId5"/>
    <p:sldId id="266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703" autoAdjust="0"/>
    <p:restoredTop sz="76690" autoAdjust="0"/>
  </p:normalViewPr>
  <p:slideViewPr>
    <p:cSldViewPr>
      <p:cViewPr>
        <p:scale>
          <a:sx n="67" d="100"/>
          <a:sy n="67" d="100"/>
        </p:scale>
        <p:origin x="-102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398F4-68C7-45DD-917F-850F0F97DF8C}" type="datetimeFigureOut">
              <a:rPr lang="en-IN" smtClean="0"/>
              <a:pPr/>
              <a:t>25-03-2021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D701E-2B11-4C64-8620-9E97557E8B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72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will be able to appreciate the need to discriminate between the company of positive and negative people in real life.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 – Truth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 Value – Discrimination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CBSE Sub value – 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Insight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232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 Content: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one positive and one negative integers are added we subtract them and put the sign of the bigger integer. [e.g. (+4) + (–3) = + 1 and (–4) + (+ 3) = – 1].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 that association of a positive integer with a smaller negative integer has resulted in a positive integer and association of a higher negative integer with a positive number has resulted in a negative integer.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818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Similarly in this world, when you make friendship only with good people, your positive value will go up because the good people’s good qualities will rub off on you.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other hand, </a:t>
            </a:r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we are with negative people all the time, gradually we will find ourselves becoming just like them. Even if we want to maintain a positive outlook, it would be a difficult task in such situations.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6232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said, “As is your company, so you become.” The people around us affect the way we live our life.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115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Activity: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Materials </a:t>
            </a:r>
            <a:r>
              <a:rPr lang="en-I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reqd</a:t>
            </a:r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      A plain paper / tissue paper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      A paper in which jasmine flower was wrapped and kept over night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      A paper in which </a:t>
            </a:r>
            <a:r>
              <a:rPr lang="en-I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samosa</a:t>
            </a:r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any good smelling food wrapped and kept over night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      A paper in which any bad smelling item / any rotten fish / food wrapped and kept over night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Procedure: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 the first paper around and ask them if the paper has any aroma / smell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Elicit the answers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 the 2</a:t>
            </a:r>
            <a:r>
              <a:rPr lang="en-IN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</a:t>
            </a:r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 3</a:t>
            </a:r>
            <a:r>
              <a:rPr lang="en-IN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</a:t>
            </a:r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papers and ask them to identify the smell and how it smelt. Good or bad?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 pass the last paper and ask them to identify the smell and how it smelt. Good or bad?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Elicit which paper they liked. Paper that smelt good or the one that smelt bad?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explained by the Teacher</a:t>
            </a:r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 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piece of plain paper does not have an aroma of its own. But if the same paper is used to pack </a:t>
            </a:r>
            <a:r>
              <a:rPr lang="en-I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samosa</a:t>
            </a:r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dry fish or jasmine flowers, it picks up the smell associated with them.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 good we are (like the plain paper), we acquire good or bad qualities by our respective association. If we ever do a bad act that ruins our name due to bad association (like the smelly paper), it will be very difficult to get a good name from society again. It takes years to build a </a:t>
            </a:r>
            <a:r>
              <a:rPr lang="en-I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 name but </a:t>
            </a:r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take just a moment to get a bad name.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remove the blemish from our names only through the filter of good company and repentance, making a promise never to repeat it again.</a:t>
            </a:r>
          </a:p>
          <a:p>
            <a:endParaRPr lang="e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Vladimir Lenin, the great leader of Russia said – “Tell me who your friends are and I will tell you who you are”.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Children, always choose your friends carefully. Choose good people as friends so that your friendship can be mutually beneficial. Stay away from negative people.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4185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936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Asset Title (Size 54)</a:t>
            </a:r>
            <a:endParaRPr lang="en-IN" dirty="0"/>
          </a:p>
        </p:txBody>
      </p:sp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/>
            </a:prstGeom>
            <a:solidFill>
              <a:srgbClr val="00B0F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/>
            </a:prstGeom>
            <a:solidFill>
              <a:srgbClr val="FB3B69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E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/>
            </a:prstGeom>
            <a:solidFill>
              <a:srgbClr val="00800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P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2020" y="0"/>
              <a:ext cx="0" cy="814025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51981"/>
              <a:ext cx="828291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8636" y="218977"/>
              <a:ext cx="0" cy="633131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6227" y="712914"/>
              <a:ext cx="676124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 userDrawn="1"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8482B"/>
                </a:solidFill>
              </a:rPr>
              <a:t>Integral Education</a:t>
            </a:r>
            <a:r>
              <a:rPr lang="en-US" sz="1400" dirty="0" smtClean="0">
                <a:solidFill>
                  <a:srgbClr val="08482B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FOR  </a:t>
            </a:r>
            <a:r>
              <a:rPr lang="en-US" sz="1400" b="1" dirty="0">
                <a:solidFill>
                  <a:srgbClr val="C00000"/>
                </a:solidFill>
              </a:rPr>
              <a:t>ALL, </a:t>
            </a:r>
            <a:r>
              <a:rPr lang="en-US" sz="1400" b="1" dirty="0">
                <a:solidFill>
                  <a:srgbClr val="002060"/>
                </a:solidFill>
              </a:rPr>
              <a:t>BY</a:t>
            </a:r>
            <a:r>
              <a:rPr lang="en-US" sz="1400" b="1" dirty="0">
                <a:solidFill>
                  <a:srgbClr val="C00000"/>
                </a:solidFill>
              </a:rPr>
              <a:t> ALL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807" y="55434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6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 smtClean="0"/>
              <a:t>Slide Title (Size 36)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Sub Title (Size 32) Second level (Size 28) Third level (Size 24)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 (Size 28)</a:t>
            </a:r>
          </a:p>
          <a:p>
            <a:pPr lvl="2"/>
            <a:r>
              <a:rPr lang="en-US" dirty="0" smtClean="0"/>
              <a:t>Third level (Size 24)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1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 smtClean="0"/>
              <a:t>MM Index</a:t>
            </a:r>
            <a:endParaRPr lang="en-IN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45411247"/>
              </p:ext>
            </p:extLst>
          </p:nvPr>
        </p:nvGraphicFramePr>
        <p:xfrm>
          <a:off x="457200" y="1397000"/>
          <a:ext cx="8229600" cy="485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295400"/>
                <a:gridCol w="6019800"/>
              </a:tblGrid>
              <a:tr h="6930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057"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69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risathyasaividyavahini.org/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90" y="52321"/>
            <a:ext cx="967390" cy="938279"/>
          </a:xfrm>
          <a:prstGeom prst="rect">
            <a:avLst/>
          </a:prstGeom>
        </p:spPr>
      </p:pic>
      <p:sp>
        <p:nvSpPr>
          <p:cNvPr id="3" name="Rectangle 2">
            <a:hlinkClick r:id="rId6"/>
          </p:cNvPr>
          <p:cNvSpPr/>
          <p:nvPr userDrawn="1"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©www.srisathyasaividyavahini.org</a:t>
            </a:r>
            <a:endParaRPr lang="en-US" sz="11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7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pixabay.com/illustrations/businessman-teacher-cartoon-lecture-607834/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srisathyasaividyavahini.org/alfresco/d/direct/workspace/SpacesStore/e6673a0f-5850-4c77-922d-6e74cc480fb0/TIFFIN?ticket=TICKET_c062b3f670418ac681893dddd6de901e450e6373" TargetMode="External"/><Relationship Id="rId4" Type="http://schemas.openxmlformats.org/officeDocument/2006/relationships/hyperlink" Target="https://pixabay.com/illustrations/praying-men-five-religion-pray-105107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153400" cy="10668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Keep </a:t>
            </a:r>
            <a:r>
              <a:rPr lang="en-US" b="1" dirty="0">
                <a:solidFill>
                  <a:srgbClr val="C00000"/>
                </a:solidFill>
              </a:rPr>
              <a:t>Good Company and Become Good</a:t>
            </a:r>
            <a:endParaRPr lang="en-IN" i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057400"/>
            <a:ext cx="7924800" cy="274320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00400" y="4267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-1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0" y="4267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-2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29200" y="4267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+1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43600" y="4267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+2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14800" y="4267200"/>
            <a:ext cx="914400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0</a:t>
            </a:r>
            <a:endParaRPr lang="en-US" sz="1050" b="1" dirty="0">
              <a:solidFill>
                <a:srgbClr val="002060"/>
              </a:solidFill>
            </a:endParaRPr>
          </a:p>
        </p:txBody>
      </p:sp>
      <p:pic>
        <p:nvPicPr>
          <p:cNvPr id="17" name="Picture 16" descr="Businessman, Teacher, Cartoon, Lecture, Man, Male, B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57200"/>
            <a:ext cx="160020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0731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IN" sz="3600" b="1" dirty="0" smtClean="0">
                <a:solidFill>
                  <a:srgbClr val="C00000"/>
                </a:solidFill>
              </a:rPr>
              <a:t>Integers</a:t>
            </a:r>
            <a:endParaRPr kumimoji="0" lang="en-IN" sz="3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114800" y="2057400"/>
            <a:ext cx="914400" cy="914400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-3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286000" y="2057400"/>
            <a:ext cx="914400" cy="914400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+4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943600" y="2057400"/>
            <a:ext cx="914400" cy="914400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+1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2126159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+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49808" y="2133600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=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14800" y="3505200"/>
            <a:ext cx="914400" cy="914400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+3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86000" y="3505200"/>
            <a:ext cx="914400" cy="914400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-4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43600" y="3505200"/>
            <a:ext cx="914400" cy="914400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-1</a:t>
            </a:r>
            <a:endParaRPr lang="en-US" sz="1050" b="1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29000" y="3573959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+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49808" y="3581400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=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1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2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3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4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"/>
                            </p:stCondLst>
                            <p:childTnLst>
                              <p:par>
                                <p:cTn id="9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"/>
                            </p:stCondLst>
                            <p:childTnLst>
                              <p:par>
                                <p:cTn id="10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5" grpId="0" animBg="1"/>
      <p:bldP spid="12" grpId="0"/>
      <p:bldP spid="13" grpId="0"/>
      <p:bldP spid="17" grpId="0" animBg="1"/>
      <p:bldP spid="18" grpId="0" animBg="1"/>
      <p:bldP spid="19" grpId="0" animBg="1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usinessman, Teacher, Cartoon, Lecture, Man, Male, Bo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2971800" cy="2971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4600" y="2398693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When you make friendship only with good people, your positive value will go up.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514600" y="3465493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When you make friendship with negative people, your negative value will go up.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IN" sz="3600" b="1" dirty="0" smtClean="0">
                <a:solidFill>
                  <a:srgbClr val="C00000"/>
                </a:solidFill>
              </a:rPr>
              <a:t>Integers</a:t>
            </a:r>
            <a:endParaRPr kumimoji="0" lang="en-IN" sz="3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48200" y="2895600"/>
            <a:ext cx="40781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solidFill>
                  <a:srgbClr val="002060"/>
                </a:solidFill>
              </a:rPr>
              <a:t>As is your company, </a:t>
            </a:r>
          </a:p>
          <a:p>
            <a:r>
              <a:rPr lang="en-IN" sz="3600" b="1" dirty="0" smtClean="0">
                <a:solidFill>
                  <a:srgbClr val="002060"/>
                </a:solidFill>
              </a:rPr>
              <a:t>so you become.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Praying, Men, Five, Religion, Pray, Faith, Prayer, G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411479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IN" sz="3600" b="1" dirty="0" smtClean="0">
                <a:solidFill>
                  <a:srgbClr val="C00000"/>
                </a:solidFill>
              </a:rPr>
              <a:t>Integers</a:t>
            </a:r>
            <a:endParaRPr kumimoji="0" lang="en-IN" sz="3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153400" cy="762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IN" sz="3600" b="1" dirty="0" smtClean="0">
                <a:solidFill>
                  <a:srgbClr val="C00000"/>
                </a:solidFill>
              </a:rPr>
              <a:t>Integers</a:t>
            </a:r>
            <a:endParaRPr kumimoji="0" lang="en-IN" sz="36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 l="5556" t="4167" b="6250"/>
          <a:stretch>
            <a:fillRect/>
          </a:stretch>
        </p:blipFill>
        <p:spPr bwMode="auto">
          <a:xfrm rot="5400000">
            <a:off x="1912974" y="380114"/>
            <a:ext cx="5241852" cy="662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 smtClean="0"/>
              <a:t>MM Index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299130"/>
              </p:ext>
            </p:extLst>
          </p:nvPr>
        </p:nvGraphicFramePr>
        <p:xfrm>
          <a:off x="457200" y="1397000"/>
          <a:ext cx="8229600" cy="4241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295400"/>
                <a:gridCol w="6019800"/>
              </a:tblGrid>
              <a:tr h="6930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057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3 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hlinkClick r:id="rId3"/>
                        </a:rPr>
                        <a:t>https://pixabay.com/illustrations/businessman-teacher-cartoon-lecture-607834/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3057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hlinkClick r:id="rId4"/>
                        </a:rPr>
                        <a:t>https://pixabay.com/illustrations/praying-men-five-religion-pray-1051079/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658"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hlinkClick r:id="rId5"/>
                        </a:rPr>
                        <a:t>https://www.srisathyasaividyavahini.org/alfresco/d/direct/workspace/SpacesStore/e6673a0f-5850-4c77-922d-6e74cc480fb0/TIFFIN?ticket=TICKET_c062b3f670418ac681893dddd6de901e450e6373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658"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658"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658"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2" descr="Businessman, Teacher, Cartoon, Lecture, Man, Male, Bo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133600"/>
            <a:ext cx="533400" cy="533400"/>
          </a:xfrm>
          <a:prstGeom prst="rect">
            <a:avLst/>
          </a:prstGeom>
          <a:noFill/>
        </p:spPr>
      </p:pic>
      <p:pic>
        <p:nvPicPr>
          <p:cNvPr id="1026" name="Picture 2" descr="Praying, Men, Five, Religion, Pray, Faith, Prayer, Go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2870200"/>
            <a:ext cx="838200" cy="558800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1680210" y="3425190"/>
            <a:ext cx="480060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5648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285</Words>
  <Application>Microsoft Office PowerPoint</Application>
  <PresentationFormat>On-screen Show (4:3)</PresentationFormat>
  <Paragraphs>77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Keep Good Company and Become Good</vt:lpstr>
      <vt:lpstr>PowerPoint Presentation</vt:lpstr>
      <vt:lpstr>PowerPoint Presentation</vt:lpstr>
      <vt:lpstr>PowerPoint Presentation</vt:lpstr>
      <vt:lpstr>PowerPoint Presentation</vt:lpstr>
      <vt:lpstr>MM Index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keshaba</dc:creator>
  <cp:lastModifiedBy>mnivas@yahoo.com</cp:lastModifiedBy>
  <cp:revision>118</cp:revision>
  <dcterms:created xsi:type="dcterms:W3CDTF">2018-12-16T04:20:25Z</dcterms:created>
  <dcterms:modified xsi:type="dcterms:W3CDTF">2021-03-24T19:09:10Z</dcterms:modified>
</cp:coreProperties>
</file>