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7" r:id="rId5"/>
    <p:sldId id="268" r:id="rId6"/>
    <p:sldId id="26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5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6262" autoAdjust="0"/>
  </p:normalViewPr>
  <p:slideViewPr>
    <p:cSldViewPr>
      <p:cViewPr>
        <p:scale>
          <a:sx n="76" d="100"/>
          <a:sy n="76" d="100"/>
        </p:scale>
        <p:origin x="228" y="-72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2/7/2022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mn-lt"/>
                <a:ea typeface="Calibri"/>
                <a:cs typeface="Calibri"/>
                <a:sym typeface="Calibri"/>
              </a:rPr>
              <a:t>&lt;School&gt; - &lt;SSSVV Image Gallery: Search Keyword “school”&gt;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mn-lt"/>
                <a:cs typeface="Calibri"/>
                <a:sym typeface="Calibri"/>
              </a:rPr>
              <a:t>&lt;Children&gt; - &lt;https://pixabay.com/vectors/boy-child-comic-characters-dad-1300136/&gt;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mn-lt"/>
                <a:cs typeface="Calibri"/>
                <a:sym typeface="Calibri"/>
              </a:rPr>
              <a:t>&lt;Dog&gt; - &lt;SSSVV Image Gallery: Search Keyword “dog”&gt;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mn-lt"/>
                <a:cs typeface="Calibri"/>
                <a:sym typeface="Calibri"/>
              </a:rPr>
              <a:t>&lt;Ball&gt; - &lt;https://pixabay.com/vectors/football-ball-sport-soccer-round-157930/&gt;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&lt;Man&gt; &lt;SSSVV- </a:t>
            </a:r>
            <a:r>
              <a:rPr lang="en-IN" sz="1200" b="0" i="0" kern="1200" dirty="0">
                <a:solidFill>
                  <a:schemeClr val="tx1"/>
                </a:solidFill>
                <a:effectLst/>
                <a:latin typeface="+mn-lt"/>
                <a:ea typeface="+mn-ea"/>
                <a:cs typeface="+mn-cs"/>
              </a:rPr>
              <a:t>Farmer Story farmer-story-8512 Farmer story, painting, water paint, talking, entrance, father son, boy, permission, entry,&gt;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mn-lt"/>
                <a:ea typeface="Calibri"/>
                <a:cs typeface="Calibri"/>
                <a:sym typeface="Calibri"/>
              </a:rPr>
              <a:t>&lt;</a:t>
            </a:r>
            <a:r>
              <a:rPr lang="en-IN" sz="1200" b="0" i="1" dirty="0" err="1">
                <a:solidFill>
                  <a:schemeClr val="dk1"/>
                </a:solidFill>
                <a:latin typeface="+mn-lt"/>
                <a:ea typeface="Calibri"/>
                <a:cs typeface="Calibri"/>
                <a:sym typeface="Calibri"/>
              </a:rPr>
              <a:t>chappati</a:t>
            </a:r>
            <a:r>
              <a:rPr lang="en-IN" sz="1200" b="0" i="1" dirty="0">
                <a:solidFill>
                  <a:schemeClr val="dk1"/>
                </a:solidFill>
                <a:latin typeface="+mn-lt"/>
                <a:ea typeface="Calibri"/>
                <a:cs typeface="Calibri"/>
                <a:sym typeface="Calibri"/>
              </a:rPr>
              <a:t>&gt; - &lt;https://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/photos/chapati-bread-indian-pancakes-food-489254/&gt;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1" dirty="0">
                <a:solidFill>
                  <a:schemeClr val="dk1"/>
                </a:solidFill>
                <a:latin typeface="+mn-lt"/>
                <a:cs typeface="Calibri"/>
                <a:sym typeface="Calibri"/>
              </a:rPr>
              <a:t>&lt;monkey&gt; &lt;SSSVV - </a:t>
            </a:r>
            <a:r>
              <a:rPr lang="en-IN" sz="1200" b="0" i="0" kern="1200" dirty="0">
                <a:solidFill>
                  <a:schemeClr val="tx1"/>
                </a:solidFill>
                <a:effectLst/>
                <a:latin typeface="+mn-lt"/>
                <a:ea typeface="+mn-ea"/>
                <a:cs typeface="+mn-cs"/>
              </a:rPr>
              <a:t>Macaque macaque-6887 Indian Monkey, Bonnet macaque&gt;</a:t>
            </a:r>
            <a:endParaRPr lang="en-IN" dirty="0"/>
          </a:p>
          <a:p>
            <a:r>
              <a:rPr lang="en-IN" dirty="0"/>
              <a:t>&lt;park&gt; &lt;https://</a:t>
            </a:r>
            <a:r>
              <a:rPr lang="en-IN" dirty="0" err="1"/>
              <a:t>pixabay.com</a:t>
            </a:r>
            <a:r>
              <a:rPr lang="en-IN" dirty="0"/>
              <a:t>/vectors/games-park-child-children-grass-1459575/&gt;</a:t>
            </a:r>
          </a:p>
          <a:p>
            <a:r>
              <a:rPr lang="en-IN" dirty="0"/>
              <a:t>&lt;girl&gt; &lt;SSSVV - </a:t>
            </a:r>
            <a:r>
              <a:rPr lang="en-IN" sz="1200" b="0" i="0" kern="1200" dirty="0">
                <a:solidFill>
                  <a:schemeClr val="tx1"/>
                </a:solidFill>
                <a:effectLst/>
                <a:latin typeface="+mn-lt"/>
                <a:ea typeface="+mn-ea"/>
                <a:cs typeface="+mn-cs"/>
              </a:rPr>
              <a:t>skating girl skating-girl-7659 skating girl&gt;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&lt;chess&gt; &lt;SSSVV - </a:t>
            </a:r>
            <a:r>
              <a:rPr lang="en-IN" sz="1200" b="0" i="0" kern="1200" dirty="0">
                <a:solidFill>
                  <a:schemeClr val="tx1"/>
                </a:solidFill>
                <a:effectLst/>
                <a:latin typeface="+mn-lt"/>
                <a:ea typeface="+mn-ea"/>
                <a:cs typeface="+mn-cs"/>
              </a:rPr>
              <a:t>Chess chess-5508 Indoor Games. Board Games&gt;</a:t>
            </a:r>
          </a:p>
          <a:p>
            <a:r>
              <a:rPr lang="en-IN" sz="1200" b="0" i="0" kern="1200" dirty="0">
                <a:solidFill>
                  <a:schemeClr val="tx1"/>
                </a:solidFill>
                <a:effectLst/>
                <a:latin typeface="+mn-lt"/>
                <a:ea typeface="+mn-ea"/>
                <a:cs typeface="+mn-cs"/>
              </a:rPr>
              <a:t>&lt;boy with bat&gt; &lt;SSSVV - Cricket cricket-5505 Outdoor games&gt;</a:t>
            </a:r>
          </a:p>
          <a:p>
            <a:r>
              <a:rPr lang="en-IN" sz="1200" b="0" i="0" kern="1200" dirty="0">
                <a:solidFill>
                  <a:schemeClr val="tx1"/>
                </a:solidFill>
                <a:effectLst/>
                <a:latin typeface="+mn-lt"/>
                <a:ea typeface="+mn-ea"/>
                <a:cs typeface="+mn-cs"/>
              </a:rPr>
              <a:t>&lt;toffee&gt;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/vectors/cartoon-candy-sweet-food-sugar-2462970/&gt;</a:t>
            </a:r>
          </a:p>
          <a:p>
            <a:r>
              <a:rPr lang="en-IN" sz="1200" b="0" i="0" kern="1200" dirty="0">
                <a:solidFill>
                  <a:schemeClr val="tx1"/>
                </a:solidFill>
                <a:effectLst/>
                <a:latin typeface="+mn-lt"/>
                <a:ea typeface="+mn-ea"/>
                <a:cs typeface="+mn-cs"/>
              </a:rPr>
              <a:t>&lt;parents&gt; &lt;SSSVV - Family family family, </a:t>
            </a:r>
            <a:r>
              <a:rPr lang="en-IN" sz="1200" b="0" i="0" kern="1200" dirty="0" err="1">
                <a:solidFill>
                  <a:schemeClr val="tx1"/>
                </a:solidFill>
                <a:effectLst/>
                <a:latin typeface="+mn-lt"/>
                <a:ea typeface="+mn-ea"/>
                <a:cs typeface="+mn-cs"/>
              </a:rPr>
              <a:t>father,mother</a:t>
            </a:r>
            <a:r>
              <a:rPr lang="en-IN" sz="1200" b="0" i="0" kern="1200" dirty="0">
                <a:solidFill>
                  <a:schemeClr val="tx1"/>
                </a:solidFill>
                <a:effectLst/>
                <a:latin typeface="+mn-lt"/>
                <a:ea typeface="+mn-ea"/>
                <a:cs typeface="+mn-cs"/>
              </a:rPr>
              <a:t>, children, home&gt;</a:t>
            </a:r>
          </a:p>
          <a:p>
            <a:r>
              <a:rPr lang="en-IN" sz="1200" b="0" i="0" kern="1200" dirty="0">
                <a:solidFill>
                  <a:schemeClr val="tx1"/>
                </a:solidFill>
                <a:effectLst/>
                <a:latin typeface="+mn-lt"/>
                <a:ea typeface="+mn-ea"/>
                <a:cs typeface="+mn-cs"/>
              </a:rPr>
              <a:t>&lt;parrot&gt; &lt;SSSVV - Parrot parrot Animals, Birds, Parrot, red-ringed, green&gt;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91052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IN" sz="1200" b="0" i="1" dirty="0">
                <a:solidFill>
                  <a:schemeClr val="dk1"/>
                </a:solidFill>
                <a:latin typeface="+mn-lt"/>
                <a:ea typeface="Calibri"/>
                <a:cs typeface="Calibri"/>
                <a:sym typeface="Calibri"/>
              </a:rPr>
              <a:t>&lt;Bus&gt; - &lt;https://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/vectors/schoolbus-city-bus-bus-36952/ &gt;</a:t>
            </a:r>
            <a:endParaRPr lang="en-IN" dirty="0"/>
          </a:p>
          <a:p>
            <a:pPr marL="228600" lvl="0" indent="-228600" algn="l" rtl="0">
              <a:spcBef>
                <a:spcPts val="0"/>
              </a:spcBef>
              <a:spcAft>
                <a:spcPts val="0"/>
              </a:spcAft>
              <a:buClr>
                <a:schemeClr val="dk1"/>
              </a:buClr>
              <a:buSzPts val="1200"/>
              <a:buFont typeface="Calibri"/>
              <a:buAutoNum type="arabicPeriod"/>
            </a:pPr>
            <a:r>
              <a:rPr lang="en-IN" sz="1200" b="0" i="1" dirty="0">
                <a:solidFill>
                  <a:schemeClr val="dk1"/>
                </a:solidFill>
                <a:latin typeface="+mn-lt"/>
                <a:ea typeface="Calibri"/>
                <a:cs typeface="Calibri"/>
                <a:sym typeface="Calibri"/>
              </a:rPr>
              <a:t>&lt;Bag&gt; - &lt; 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/vectors/gift-bag-shopping-retail-sale-312761/&gt;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203544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IN" sz="1200" b="0" i="1" dirty="0">
                <a:solidFill>
                  <a:schemeClr val="dk1"/>
                </a:solidFill>
                <a:latin typeface="+mn-lt"/>
                <a:ea typeface="Calibri"/>
                <a:cs typeface="Calibri"/>
                <a:sym typeface="Calibri"/>
              </a:rPr>
              <a:t>&lt;Woman&gt; - &lt;SSSVV Image Gallery: Search Keyword “teacher”&gt;</a:t>
            </a:r>
            <a:endParaRPr lang="en-IN" dirty="0"/>
          </a:p>
          <a:p>
            <a:pPr marL="228600" lvl="0" indent="-228600" algn="l" rtl="0">
              <a:spcBef>
                <a:spcPts val="0"/>
              </a:spcBef>
              <a:spcAft>
                <a:spcPts val="0"/>
              </a:spcAft>
              <a:buClr>
                <a:schemeClr val="dk1"/>
              </a:buClr>
              <a:buSzPts val="1200"/>
              <a:buFont typeface="Calibri"/>
              <a:buAutoNum type="arabicPeriod"/>
            </a:pPr>
            <a:r>
              <a:rPr lang="en-IN" sz="1200" b="0" i="1" dirty="0">
                <a:solidFill>
                  <a:schemeClr val="dk1"/>
                </a:solidFill>
                <a:latin typeface="+mn-lt"/>
                <a:ea typeface="Calibri"/>
                <a:cs typeface="Calibri"/>
                <a:sym typeface="Calibri"/>
              </a:rPr>
              <a:t>&lt;Flower&gt; - &lt;https://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/vectors/edelweiss-flower-nature-plant-311579/&gt;</a:t>
            </a:r>
            <a:endParaRPr lang="en-IN" dirty="0"/>
          </a:p>
          <a:p>
            <a:pPr marL="228600" lvl="0" indent="-228600" algn="l" rtl="0">
              <a:spcBef>
                <a:spcPts val="0"/>
              </a:spcBef>
              <a:spcAft>
                <a:spcPts val="0"/>
              </a:spcAft>
              <a:buClr>
                <a:schemeClr val="dk1"/>
              </a:buClr>
              <a:buSzPts val="1200"/>
              <a:buFont typeface="Calibri"/>
              <a:buAutoNum type="arabicPeriod"/>
            </a:pPr>
            <a:r>
              <a:rPr lang="en-IN" sz="1200" b="0" i="1" dirty="0">
                <a:solidFill>
                  <a:schemeClr val="dk1"/>
                </a:solidFill>
                <a:latin typeface="+mn-lt"/>
                <a:ea typeface="Calibri"/>
                <a:cs typeface="Calibri"/>
                <a:sym typeface="Calibri"/>
              </a:rPr>
              <a:t>&lt;boy&gt; - &lt;https://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/vectors/stick-male-figure-looking-right-29937/&gt;</a:t>
            </a:r>
            <a:endParaRPr lang="en-IN" dirty="0"/>
          </a:p>
          <a:p>
            <a:pPr marL="228600" lvl="0" indent="-228600" algn="l" rtl="0">
              <a:spcBef>
                <a:spcPts val="0"/>
              </a:spcBef>
              <a:spcAft>
                <a:spcPts val="0"/>
              </a:spcAft>
              <a:buClr>
                <a:schemeClr val="dk1"/>
              </a:buClr>
              <a:buSzPts val="1200"/>
              <a:buFont typeface="Calibri"/>
              <a:buAutoNum type="arabicPeriod"/>
            </a:pPr>
            <a:r>
              <a:rPr lang="en-IN" sz="1200" b="0" i="1" dirty="0">
                <a:solidFill>
                  <a:schemeClr val="dk1"/>
                </a:solidFill>
                <a:latin typeface="+mn-lt"/>
                <a:ea typeface="Calibri"/>
                <a:cs typeface="Calibri"/>
                <a:sym typeface="Calibri"/>
              </a:rPr>
              <a:t>&lt;Apple&gt; - &lt;https://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/vectors/apple-leaf-fresh-fruit-food-sweet-306078/ &gt;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09740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AutoNum type="arabicPeriod"/>
            </a:pPr>
            <a:r>
              <a:rPr lang="en-IN" sz="1200" b="0" i="1" dirty="0">
                <a:solidFill>
                  <a:schemeClr val="dk1"/>
                </a:solidFill>
                <a:latin typeface="+mn-lt"/>
                <a:ea typeface="Calibri"/>
                <a:cs typeface="Calibri"/>
                <a:sym typeface="Calibri"/>
              </a:rPr>
              <a:t>&lt;Working&gt; - &lt;https://</a:t>
            </a:r>
            <a:r>
              <a:rPr lang="en-IN" sz="1200" b="0" i="1" dirty="0" err="1">
                <a:solidFill>
                  <a:schemeClr val="dk1"/>
                </a:solidFill>
                <a:latin typeface="+mn-lt"/>
                <a:ea typeface="Calibri"/>
                <a:cs typeface="Calibri"/>
                <a:sym typeface="Calibri"/>
              </a:rPr>
              <a:t>pixabay.com</a:t>
            </a:r>
            <a:r>
              <a:rPr lang="en-IN" sz="1200" b="0" i="1" dirty="0">
                <a:solidFill>
                  <a:schemeClr val="dk1"/>
                </a:solidFill>
                <a:latin typeface="+mn-lt"/>
                <a:ea typeface="Calibri"/>
                <a:cs typeface="Calibri"/>
                <a:sym typeface="Calibri"/>
              </a:rPr>
              <a:t>/illustrations/man-work-work-from-home-avatar-5678220/&gt;</a:t>
            </a:r>
          </a:p>
          <a:p>
            <a:pPr marL="228600" lvl="0" indent="-228600" algn="l" rtl="0">
              <a:spcBef>
                <a:spcPts val="0"/>
              </a:spcBef>
              <a:spcAft>
                <a:spcPts val="0"/>
              </a:spcAft>
              <a:buAutoNum type="arabicPeriod"/>
            </a:pPr>
            <a:r>
              <a:rPr lang="en-IN" sz="1200" b="0" i="1" dirty="0">
                <a:solidFill>
                  <a:schemeClr val="dk1"/>
                </a:solidFill>
                <a:latin typeface="+mn-lt"/>
                <a:cs typeface="Calibri"/>
                <a:sym typeface="Calibri"/>
              </a:rPr>
              <a:t>&lt;milking cow&gt; &lt;</a:t>
            </a:r>
            <a:r>
              <a:rPr lang="en-IN" sz="1200" b="0" i="0" kern="1200" dirty="0">
                <a:solidFill>
                  <a:schemeClr val="tx1"/>
                </a:solidFill>
                <a:effectLst/>
                <a:latin typeface="+mn-lt"/>
                <a:ea typeface="+mn-ea"/>
                <a:cs typeface="+mn-cs"/>
              </a:rPr>
              <a:t>Milking cow, cow, calf, occupation, milking cow by hand, dairy cow, milker, milcher, milk man, animal&gt;</a:t>
            </a:r>
          </a:p>
          <a:p>
            <a:pPr marL="228600" lvl="0" indent="-228600" algn="l" rtl="0">
              <a:spcBef>
                <a:spcPts val="0"/>
              </a:spcBef>
              <a:spcAft>
                <a:spcPts val="0"/>
              </a:spcAft>
              <a:buAutoNum type="arabicPeriod"/>
            </a:pPr>
            <a:r>
              <a:rPr lang="en-IN" sz="1200" b="0" i="0" kern="1200" dirty="0">
                <a:solidFill>
                  <a:schemeClr val="tx1"/>
                </a:solidFill>
                <a:effectLst/>
                <a:latin typeface="+mn-lt"/>
                <a:ea typeface="+mn-ea"/>
                <a:cs typeface="+mn-cs"/>
              </a:rPr>
              <a:t>&lt;school building&gt; &lt;SSSVV - School building, Building, Education&gt;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182078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vectors/schoolbus-city-bus-bus-36952/" TargetMode="External"/><Relationship Id="rId13" Type="http://schemas.openxmlformats.org/officeDocument/2006/relationships/hyperlink" Target="https://pixabay.com/illustrations/man-work-work-from-home-avatar-5678220/" TargetMode="External"/><Relationship Id="rId18" Type="http://schemas.openxmlformats.org/officeDocument/2006/relationships/image" Target="../media/image19.png"/><Relationship Id="rId3" Type="http://schemas.openxmlformats.org/officeDocument/2006/relationships/hyperlink" Target="https://pixabay.com/vectors/boy-child-comic-characters-dad-1300136/" TargetMode="External"/><Relationship Id="rId21" Type="http://schemas.openxmlformats.org/officeDocument/2006/relationships/image" Target="../media/image23.png"/><Relationship Id="rId7" Type="http://schemas.openxmlformats.org/officeDocument/2006/relationships/hyperlink" Target="https://pixabay.com/vectors/cartoon-candy-sweet-food-sugar-2462970/" TargetMode="External"/><Relationship Id="rId12" Type="http://schemas.openxmlformats.org/officeDocument/2006/relationships/hyperlink" Target="https://pixabay.com/vectors/apple-leaf-fresh-fruit-food-sweet-306078/" TargetMode="External"/><Relationship Id="rId17" Type="http://schemas.openxmlformats.org/officeDocument/2006/relationships/image" Target="../media/image18.png"/><Relationship Id="rId25"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2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hyperlink" Target="https://pixabay.com/vectors/games-park-child-children-grass-1459575/" TargetMode="External"/><Relationship Id="rId11" Type="http://schemas.openxmlformats.org/officeDocument/2006/relationships/hyperlink" Target="https://pixabay.com/vectors/stick-male-figure-looking-right-29937/" TargetMode="External"/><Relationship Id="rId24" Type="http://schemas.openxmlformats.org/officeDocument/2006/relationships/image" Target="../media/image31.png"/><Relationship Id="rId5" Type="http://schemas.openxmlformats.org/officeDocument/2006/relationships/hyperlink" Target="https://pixabay.com/photos/chapati-bread-indian-pancakes-food-489254/" TargetMode="External"/><Relationship Id="rId15" Type="http://schemas.openxmlformats.org/officeDocument/2006/relationships/image" Target="../media/image8.png"/><Relationship Id="rId23" Type="http://schemas.openxmlformats.org/officeDocument/2006/relationships/image" Target="../media/image30.jpeg"/><Relationship Id="rId10" Type="http://schemas.openxmlformats.org/officeDocument/2006/relationships/hyperlink" Target="https://pixabay.com/vectors/edelweiss-flower-nature-plant-311579/" TargetMode="External"/><Relationship Id="rId19" Type="http://schemas.openxmlformats.org/officeDocument/2006/relationships/image" Target="../media/image21.png"/><Relationship Id="rId4" Type="http://schemas.openxmlformats.org/officeDocument/2006/relationships/hyperlink" Target="https://pixabay.com/vectors/football-ball-sport-soccer-round-157930/" TargetMode="External"/><Relationship Id="rId9" Type="http://schemas.openxmlformats.org/officeDocument/2006/relationships/hyperlink" Target="https://pixabay.com/vectors/gift-bag-shopping-retail-sale-312761/" TargetMode="External"/><Relationship Id="rId14" Type="http://schemas.openxmlformats.org/officeDocument/2006/relationships/image" Target="../media/image27.png"/><Relationship Id="rId2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40168"/>
            <a:ext cx="12192000" cy="904970"/>
          </a:xfrm>
          <a:solidFill>
            <a:srgbClr val="F0D5D4"/>
          </a:solidFill>
          <a:ln>
            <a:solidFill>
              <a:schemeClr val="tx1"/>
            </a:solidFill>
          </a:ln>
        </p:spPr>
        <p:txBody>
          <a:bodyPr/>
          <a:lstStyle/>
          <a:p>
            <a:r>
              <a:rPr lang="en-IN" b="1" dirty="0"/>
              <a:t>Testing Usage Of Nouns</a:t>
            </a:r>
          </a:p>
        </p:txBody>
      </p:sp>
      <p:pic>
        <p:nvPicPr>
          <p:cNvPr id="4" name="Google Shape;38;p1">
            <a:extLst>
              <a:ext uri="{FF2B5EF4-FFF2-40B4-BE49-F238E27FC236}">
                <a16:creationId xmlns:a16="http://schemas.microsoft.com/office/drawing/2014/main" id="{09A12F71-968B-094F-B728-05190A738A33}"/>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623392" y="2250898"/>
            <a:ext cx="2446145" cy="1788731"/>
          </a:xfrm>
          <a:prstGeom prst="rect">
            <a:avLst/>
          </a:prstGeom>
          <a:noFill/>
          <a:ln w="38100" cap="flat" cmpd="sng">
            <a:solidFill>
              <a:schemeClr val="dk1"/>
            </a:solidFill>
            <a:prstDash val="solid"/>
            <a:round/>
            <a:headEnd type="none" w="sm" len="sm"/>
            <a:tailEnd type="none" w="sm" len="sm"/>
          </a:ln>
        </p:spPr>
      </p:pic>
      <p:pic>
        <p:nvPicPr>
          <p:cNvPr id="1026" name="Picture 2" descr="Boy, Child, Comic Characters, Dad, Daughter, Drawing">
            <a:extLst>
              <a:ext uri="{FF2B5EF4-FFF2-40B4-BE49-F238E27FC236}">
                <a16:creationId xmlns:a16="http://schemas.microsoft.com/office/drawing/2014/main" id="{750DBB8C-4020-4311-8CF0-661D435AB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107" y="2250898"/>
            <a:ext cx="2648691" cy="1958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29230F7-3F40-45EC-92FE-6D5927464A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528707" y="3394227"/>
            <a:ext cx="2158599" cy="1618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tball, Ball, Sport, Soccer, Round, Black And White">
            <a:extLst>
              <a:ext uri="{FF2B5EF4-FFF2-40B4-BE49-F238E27FC236}">
                <a16:creationId xmlns:a16="http://schemas.microsoft.com/office/drawing/2014/main" id="{A8CC62D5-F16E-41F8-8117-A77DEED0F9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2447" y="3371426"/>
            <a:ext cx="1641750" cy="164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2"/>
          </a:xfrm>
          <a:solidFill>
            <a:srgbClr val="F0D5D4"/>
          </a:solidFill>
        </p:spPr>
        <p:txBody>
          <a:bodyPr/>
          <a:lstStyle/>
          <a:p>
            <a:r>
              <a:rPr lang="en-IN" b="1" u="sng" dirty="0"/>
              <a:t>Fill in the blanks</a:t>
            </a:r>
          </a:p>
        </p:txBody>
      </p:sp>
      <p:sp>
        <p:nvSpPr>
          <p:cNvPr id="4" name="Rectangle 3">
            <a:extLst>
              <a:ext uri="{FF2B5EF4-FFF2-40B4-BE49-F238E27FC236}">
                <a16:creationId xmlns:a16="http://schemas.microsoft.com/office/drawing/2014/main" id="{E68DE46D-3993-6D46-8315-B07AB41245B7}"/>
              </a:ext>
            </a:extLst>
          </p:cNvPr>
          <p:cNvSpPr/>
          <p:nvPr/>
        </p:nvSpPr>
        <p:spPr>
          <a:xfrm>
            <a:off x="2921380" y="857250"/>
            <a:ext cx="6349239" cy="584775"/>
          </a:xfrm>
          <a:prstGeom prst="rect">
            <a:avLst/>
          </a:prstGeom>
        </p:spPr>
        <p:txBody>
          <a:bodyPr wrap="none">
            <a:spAutoFit/>
          </a:bodyPr>
          <a:lstStyle/>
          <a:p>
            <a:pPr lvl="0" algn="ctr"/>
            <a:r>
              <a:rPr lang="en-IN" sz="3200" i="1" dirty="0">
                <a:solidFill>
                  <a:schemeClr val="dk1"/>
                </a:solidFill>
                <a:ea typeface="Calibri"/>
                <a:cs typeface="Calibri"/>
                <a:sym typeface="Calibri"/>
              </a:rPr>
              <a:t>Use the nouns in the help box below.</a:t>
            </a:r>
          </a:p>
        </p:txBody>
      </p:sp>
      <p:grpSp>
        <p:nvGrpSpPr>
          <p:cNvPr id="5" name="Google Shape;52;p2">
            <a:extLst>
              <a:ext uri="{FF2B5EF4-FFF2-40B4-BE49-F238E27FC236}">
                <a16:creationId xmlns:a16="http://schemas.microsoft.com/office/drawing/2014/main" id="{00B968DA-4576-5E40-B0EE-23F86ABAC355}"/>
              </a:ext>
            </a:extLst>
          </p:cNvPr>
          <p:cNvGrpSpPr/>
          <p:nvPr/>
        </p:nvGrpSpPr>
        <p:grpSpPr>
          <a:xfrm>
            <a:off x="2607142" y="1604602"/>
            <a:ext cx="6995542" cy="523180"/>
            <a:chOff x="845021" y="1809839"/>
            <a:chExt cx="6995542" cy="523180"/>
          </a:xfrm>
        </p:grpSpPr>
        <p:grpSp>
          <p:nvGrpSpPr>
            <p:cNvPr id="6" name="Google Shape;53;p2">
              <a:extLst>
                <a:ext uri="{FF2B5EF4-FFF2-40B4-BE49-F238E27FC236}">
                  <a16:creationId xmlns:a16="http://schemas.microsoft.com/office/drawing/2014/main" id="{7F2B359F-C401-B944-8525-1894185943B5}"/>
                </a:ext>
              </a:extLst>
            </p:cNvPr>
            <p:cNvGrpSpPr/>
            <p:nvPr/>
          </p:nvGrpSpPr>
          <p:grpSpPr>
            <a:xfrm>
              <a:off x="845021" y="1809839"/>
              <a:ext cx="5259398" cy="523180"/>
              <a:chOff x="845021" y="1809839"/>
              <a:chExt cx="5259398" cy="523180"/>
            </a:xfrm>
          </p:grpSpPr>
          <p:sp>
            <p:nvSpPr>
              <p:cNvPr id="8" name="Google Shape;54;p2">
                <a:extLst>
                  <a:ext uri="{FF2B5EF4-FFF2-40B4-BE49-F238E27FC236}">
                    <a16:creationId xmlns:a16="http://schemas.microsoft.com/office/drawing/2014/main" id="{30625703-527C-ED44-A4CB-2C02FE76E95E}"/>
                  </a:ext>
                </a:extLst>
              </p:cNvPr>
              <p:cNvSpPr txBox="1"/>
              <p:nvPr/>
            </p:nvSpPr>
            <p:spPr>
              <a:xfrm>
                <a:off x="845021" y="1809839"/>
                <a:ext cx="1161744"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b="1" i="1" dirty="0">
                    <a:solidFill>
                      <a:schemeClr val="dk1"/>
                    </a:solidFill>
                    <a:latin typeface="Calibri"/>
                    <a:ea typeface="Calibri"/>
                    <a:cs typeface="Calibri"/>
                    <a:sym typeface="Calibri"/>
                  </a:rPr>
                  <a:t>park</a:t>
                </a:r>
                <a:endParaRPr sz="2800" b="1" dirty="0">
                  <a:solidFill>
                    <a:schemeClr val="dk1"/>
                  </a:solidFill>
                  <a:latin typeface="Calibri"/>
                  <a:ea typeface="Calibri"/>
                  <a:cs typeface="Calibri"/>
                  <a:sym typeface="Calibri"/>
                </a:endParaRPr>
              </a:p>
            </p:txBody>
          </p:sp>
          <p:sp>
            <p:nvSpPr>
              <p:cNvPr id="9" name="Google Shape;55;p2">
                <a:extLst>
                  <a:ext uri="{FF2B5EF4-FFF2-40B4-BE49-F238E27FC236}">
                    <a16:creationId xmlns:a16="http://schemas.microsoft.com/office/drawing/2014/main" id="{DC65F311-F9C0-6548-816E-210FCE117B3F}"/>
                  </a:ext>
                </a:extLst>
              </p:cNvPr>
              <p:cNvSpPr txBox="1"/>
              <p:nvPr/>
            </p:nvSpPr>
            <p:spPr>
              <a:xfrm>
                <a:off x="2033740" y="1809839"/>
                <a:ext cx="1161744"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b="1" i="1" dirty="0">
                    <a:solidFill>
                      <a:schemeClr val="dk1"/>
                    </a:solidFill>
                    <a:latin typeface="Calibri"/>
                    <a:ea typeface="Calibri"/>
                    <a:cs typeface="Calibri"/>
                    <a:sym typeface="Calibri"/>
                  </a:rPr>
                  <a:t>Mr Ali</a:t>
                </a:r>
                <a:endParaRPr sz="2800" b="1" dirty="0">
                  <a:solidFill>
                    <a:schemeClr val="dk1"/>
                  </a:solidFill>
                  <a:latin typeface="Calibri"/>
                  <a:ea typeface="Calibri"/>
                  <a:cs typeface="Calibri"/>
                  <a:sym typeface="Calibri"/>
                </a:endParaRPr>
              </a:p>
            </p:txBody>
          </p:sp>
          <p:sp>
            <p:nvSpPr>
              <p:cNvPr id="10" name="Google Shape;56;p2">
                <a:extLst>
                  <a:ext uri="{FF2B5EF4-FFF2-40B4-BE49-F238E27FC236}">
                    <a16:creationId xmlns:a16="http://schemas.microsoft.com/office/drawing/2014/main" id="{AC85A8FC-C851-434E-8804-1D8F4C7947DB}"/>
                  </a:ext>
                </a:extLst>
              </p:cNvPr>
              <p:cNvSpPr txBox="1"/>
              <p:nvPr/>
            </p:nvSpPr>
            <p:spPr>
              <a:xfrm>
                <a:off x="3219869" y="1809839"/>
                <a:ext cx="1696518"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b="1" i="1" dirty="0">
                    <a:solidFill>
                      <a:schemeClr val="dk1"/>
                    </a:solidFill>
                    <a:latin typeface="Calibri"/>
                    <a:ea typeface="Calibri"/>
                    <a:cs typeface="Calibri"/>
                    <a:sym typeface="Calibri"/>
                  </a:rPr>
                  <a:t>chapatis</a:t>
                </a:r>
                <a:endParaRPr sz="2800" b="1" dirty="0">
                  <a:solidFill>
                    <a:schemeClr val="dk1"/>
                  </a:solidFill>
                  <a:latin typeface="Calibri"/>
                  <a:ea typeface="Calibri"/>
                  <a:cs typeface="Calibri"/>
                  <a:sym typeface="Calibri"/>
                </a:endParaRPr>
              </a:p>
            </p:txBody>
          </p:sp>
          <p:sp>
            <p:nvSpPr>
              <p:cNvPr id="11" name="Google Shape;57;p2">
                <a:extLst>
                  <a:ext uri="{FF2B5EF4-FFF2-40B4-BE49-F238E27FC236}">
                    <a16:creationId xmlns:a16="http://schemas.microsoft.com/office/drawing/2014/main" id="{4AB3BC25-0C88-7C4F-A642-3275EC8057EF}"/>
                  </a:ext>
                </a:extLst>
              </p:cNvPr>
              <p:cNvSpPr txBox="1"/>
              <p:nvPr/>
            </p:nvSpPr>
            <p:spPr>
              <a:xfrm>
                <a:off x="4942675" y="1809839"/>
                <a:ext cx="1161744"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b="1" i="1">
                    <a:solidFill>
                      <a:schemeClr val="dk1"/>
                    </a:solidFill>
                    <a:latin typeface="Calibri"/>
                    <a:ea typeface="Calibri"/>
                    <a:cs typeface="Calibri"/>
                    <a:sym typeface="Calibri"/>
                  </a:rPr>
                  <a:t>Suma</a:t>
                </a:r>
                <a:endParaRPr sz="2800" b="1">
                  <a:solidFill>
                    <a:schemeClr val="dk1"/>
                  </a:solidFill>
                  <a:latin typeface="Calibri"/>
                  <a:ea typeface="Calibri"/>
                  <a:cs typeface="Calibri"/>
                  <a:sym typeface="Calibri"/>
                </a:endParaRPr>
              </a:p>
            </p:txBody>
          </p:sp>
        </p:grpSp>
        <p:sp>
          <p:nvSpPr>
            <p:cNvPr id="7" name="Google Shape;58;p2">
              <a:extLst>
                <a:ext uri="{FF2B5EF4-FFF2-40B4-BE49-F238E27FC236}">
                  <a16:creationId xmlns:a16="http://schemas.microsoft.com/office/drawing/2014/main" id="{80171C89-6E6D-E044-9DDB-1981CB54D7D2}"/>
                </a:ext>
              </a:extLst>
            </p:cNvPr>
            <p:cNvSpPr txBox="1"/>
            <p:nvPr/>
          </p:nvSpPr>
          <p:spPr>
            <a:xfrm>
              <a:off x="6144045" y="1809839"/>
              <a:ext cx="1696518" cy="52318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b="1" i="1" dirty="0">
                  <a:solidFill>
                    <a:schemeClr val="dk1"/>
                  </a:solidFill>
                  <a:latin typeface="Calibri"/>
                  <a:ea typeface="Calibri"/>
                  <a:cs typeface="Calibri"/>
                  <a:sym typeface="Calibri"/>
                </a:rPr>
                <a:t>monkey</a:t>
              </a:r>
              <a:endParaRPr sz="2800" b="1" i="1" dirty="0">
                <a:solidFill>
                  <a:schemeClr val="dk1"/>
                </a:solidFill>
                <a:latin typeface="Calibri"/>
                <a:ea typeface="Calibri"/>
                <a:cs typeface="Calibri"/>
                <a:sym typeface="Calibri"/>
              </a:endParaRPr>
            </a:p>
          </p:txBody>
        </p:sp>
      </p:grpSp>
      <p:sp>
        <p:nvSpPr>
          <p:cNvPr id="12" name="Google Shape;45;p2">
            <a:extLst>
              <a:ext uri="{FF2B5EF4-FFF2-40B4-BE49-F238E27FC236}">
                <a16:creationId xmlns:a16="http://schemas.microsoft.com/office/drawing/2014/main" id="{25604D26-D18A-6C4B-886D-2F0F1EDADD6D}"/>
              </a:ext>
            </a:extLst>
          </p:cNvPr>
          <p:cNvSpPr txBox="1">
            <a:spLocks/>
          </p:cNvSpPr>
          <p:nvPr/>
        </p:nvSpPr>
        <p:spPr>
          <a:xfrm>
            <a:off x="2722243" y="2426651"/>
            <a:ext cx="6781800" cy="3378613"/>
          </a:xfrm>
          <a:prstGeom prst="rect">
            <a:avLst/>
          </a:prstGeom>
          <a:noFill/>
          <a:ln w="9525"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50000"/>
              </a:lnSpc>
              <a:spcBef>
                <a:spcPts val="0"/>
              </a:spcBef>
              <a:buClr>
                <a:schemeClr val="dk1"/>
              </a:buClr>
              <a:buSzPct val="100000"/>
              <a:buFont typeface="Calibri"/>
              <a:buAutoNum type="arabicPeriod"/>
            </a:pPr>
            <a:r>
              <a:rPr lang="en-IN" sz="2600" dirty="0">
                <a:latin typeface="+mj-lt"/>
              </a:rPr>
              <a:t>I have ________ for my lunch.</a:t>
            </a:r>
          </a:p>
          <a:p>
            <a:pPr marL="514350" indent="-514350">
              <a:lnSpc>
                <a:spcPct val="150000"/>
              </a:lnSpc>
              <a:spcBef>
                <a:spcPts val="640"/>
              </a:spcBef>
              <a:buClr>
                <a:schemeClr val="dk1"/>
              </a:buClr>
              <a:buSzPct val="100000"/>
              <a:buFont typeface="Calibri"/>
              <a:buAutoNum type="arabicPeriod"/>
            </a:pPr>
            <a:r>
              <a:rPr lang="en-IN" sz="2600" dirty="0">
                <a:latin typeface="+mj-lt"/>
              </a:rPr>
              <a:t>He saw a ________ on a tree. </a:t>
            </a:r>
          </a:p>
          <a:p>
            <a:pPr marL="514350" indent="-514350">
              <a:lnSpc>
                <a:spcPct val="150000"/>
              </a:lnSpc>
              <a:spcBef>
                <a:spcPts val="640"/>
              </a:spcBef>
              <a:buClr>
                <a:schemeClr val="dk1"/>
              </a:buClr>
              <a:buSzPct val="100000"/>
              <a:buFont typeface="Calibri"/>
              <a:buAutoNum type="arabicPeriod"/>
            </a:pPr>
            <a:r>
              <a:rPr lang="en-IN" sz="2600" dirty="0">
                <a:latin typeface="+mj-lt"/>
              </a:rPr>
              <a:t>The children played in the _____ .</a:t>
            </a:r>
          </a:p>
          <a:p>
            <a:pPr marL="514350" indent="-514350">
              <a:lnSpc>
                <a:spcPct val="150000"/>
              </a:lnSpc>
              <a:spcBef>
                <a:spcPts val="640"/>
              </a:spcBef>
              <a:buClr>
                <a:schemeClr val="dk1"/>
              </a:buClr>
              <a:buSzPct val="100000"/>
              <a:buFont typeface="Calibri"/>
              <a:buAutoNum type="arabicPeriod"/>
            </a:pPr>
            <a:r>
              <a:rPr lang="en-IN" sz="2600" dirty="0">
                <a:latin typeface="+mj-lt"/>
              </a:rPr>
              <a:t>Her name is ______ .</a:t>
            </a:r>
          </a:p>
          <a:p>
            <a:pPr marL="514350" indent="-514350">
              <a:lnSpc>
                <a:spcPct val="150000"/>
              </a:lnSpc>
              <a:spcBef>
                <a:spcPts val="640"/>
              </a:spcBef>
              <a:buClr>
                <a:schemeClr val="dk1"/>
              </a:buClr>
              <a:buSzPct val="100000"/>
              <a:buFont typeface="Calibri"/>
              <a:buAutoNum type="arabicPeriod"/>
            </a:pPr>
            <a:r>
              <a:rPr lang="en-IN" sz="2600" dirty="0">
                <a:latin typeface="+mj-lt"/>
              </a:rPr>
              <a:t>______ is a postman.</a:t>
            </a:r>
          </a:p>
        </p:txBody>
      </p:sp>
      <p:sp>
        <p:nvSpPr>
          <p:cNvPr id="13" name="Google Shape;47;p2">
            <a:extLst>
              <a:ext uri="{FF2B5EF4-FFF2-40B4-BE49-F238E27FC236}">
                <a16:creationId xmlns:a16="http://schemas.microsoft.com/office/drawing/2014/main" id="{9110DAF2-40DF-EB4C-B62D-EB0A9054D83C}"/>
              </a:ext>
            </a:extLst>
          </p:cNvPr>
          <p:cNvSpPr txBox="1"/>
          <p:nvPr/>
        </p:nvSpPr>
        <p:spPr>
          <a:xfrm>
            <a:off x="4178942" y="2592912"/>
            <a:ext cx="1333719"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600" b="0" u="none" strike="noStrike" cap="none" dirty="0">
                <a:solidFill>
                  <a:srgbClr val="7030A0"/>
                </a:solidFill>
                <a:latin typeface="+mj-lt"/>
                <a:ea typeface="Calibri"/>
                <a:cs typeface="Calibri"/>
                <a:sym typeface="Calibri"/>
              </a:rPr>
              <a:t>chapatis</a:t>
            </a:r>
            <a:endParaRPr sz="2600" dirty="0">
              <a:latin typeface="+mj-lt"/>
            </a:endParaRPr>
          </a:p>
        </p:txBody>
      </p:sp>
      <p:sp>
        <p:nvSpPr>
          <p:cNvPr id="14" name="Google Shape;48;p2">
            <a:extLst>
              <a:ext uri="{FF2B5EF4-FFF2-40B4-BE49-F238E27FC236}">
                <a16:creationId xmlns:a16="http://schemas.microsoft.com/office/drawing/2014/main" id="{78F17712-1FCD-AD4B-8E9C-CF09AC395A63}"/>
              </a:ext>
            </a:extLst>
          </p:cNvPr>
          <p:cNvSpPr txBox="1"/>
          <p:nvPr/>
        </p:nvSpPr>
        <p:spPr>
          <a:xfrm>
            <a:off x="4626128" y="3267494"/>
            <a:ext cx="1322478"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600" dirty="0">
                <a:solidFill>
                  <a:srgbClr val="7030A0"/>
                </a:solidFill>
                <a:latin typeface="+mj-lt"/>
                <a:ea typeface="Calibri"/>
                <a:cs typeface="Calibri"/>
                <a:sym typeface="Calibri"/>
              </a:rPr>
              <a:t>monkey</a:t>
            </a:r>
            <a:endParaRPr sz="2600" dirty="0">
              <a:solidFill>
                <a:srgbClr val="7030A0"/>
              </a:solidFill>
              <a:latin typeface="+mj-lt"/>
              <a:ea typeface="Calibri"/>
              <a:cs typeface="Calibri"/>
            </a:endParaRPr>
          </a:p>
        </p:txBody>
      </p:sp>
      <p:sp>
        <p:nvSpPr>
          <p:cNvPr id="15" name="Google Shape;49;p2">
            <a:extLst>
              <a:ext uri="{FF2B5EF4-FFF2-40B4-BE49-F238E27FC236}">
                <a16:creationId xmlns:a16="http://schemas.microsoft.com/office/drawing/2014/main" id="{AE51ED93-E1D7-DD46-BC51-A12A582571FF}"/>
              </a:ext>
            </a:extLst>
          </p:cNvPr>
          <p:cNvSpPr txBox="1"/>
          <p:nvPr/>
        </p:nvSpPr>
        <p:spPr>
          <a:xfrm>
            <a:off x="6840788" y="3929286"/>
            <a:ext cx="838751"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600" dirty="0">
                <a:solidFill>
                  <a:srgbClr val="7030A0"/>
                </a:solidFill>
                <a:latin typeface="+mj-lt"/>
                <a:ea typeface="Calibri"/>
                <a:cs typeface="Calibri"/>
                <a:sym typeface="Calibri"/>
              </a:rPr>
              <a:t>park</a:t>
            </a:r>
            <a:endParaRPr sz="2600" dirty="0">
              <a:solidFill>
                <a:srgbClr val="7030A0"/>
              </a:solidFill>
              <a:latin typeface="+mj-lt"/>
              <a:ea typeface="Calibri"/>
              <a:cs typeface="Calibri"/>
            </a:endParaRPr>
          </a:p>
        </p:txBody>
      </p:sp>
      <p:sp>
        <p:nvSpPr>
          <p:cNvPr id="16" name="Google Shape;50;p2">
            <a:extLst>
              <a:ext uri="{FF2B5EF4-FFF2-40B4-BE49-F238E27FC236}">
                <a16:creationId xmlns:a16="http://schemas.microsoft.com/office/drawing/2014/main" id="{1552C3AD-0353-7B4A-BA1A-14F1007A493F}"/>
              </a:ext>
            </a:extLst>
          </p:cNvPr>
          <p:cNvSpPr txBox="1"/>
          <p:nvPr/>
        </p:nvSpPr>
        <p:spPr>
          <a:xfrm>
            <a:off x="5015880" y="4609136"/>
            <a:ext cx="1018053"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600" dirty="0">
                <a:solidFill>
                  <a:srgbClr val="7030A0"/>
                </a:solidFill>
                <a:latin typeface="+mj-lt"/>
                <a:ea typeface="Calibri"/>
                <a:cs typeface="Calibri"/>
                <a:sym typeface="Calibri"/>
              </a:rPr>
              <a:t>Suma</a:t>
            </a:r>
            <a:endParaRPr sz="2600" dirty="0">
              <a:solidFill>
                <a:srgbClr val="7030A0"/>
              </a:solidFill>
              <a:latin typeface="+mj-lt"/>
              <a:ea typeface="Calibri"/>
              <a:cs typeface="Calibri"/>
            </a:endParaRPr>
          </a:p>
        </p:txBody>
      </p:sp>
      <p:sp>
        <p:nvSpPr>
          <p:cNvPr id="17" name="Google Shape;51;p2">
            <a:extLst>
              <a:ext uri="{FF2B5EF4-FFF2-40B4-BE49-F238E27FC236}">
                <a16:creationId xmlns:a16="http://schemas.microsoft.com/office/drawing/2014/main" id="{6DBEAA4E-C04D-354C-A525-A572A1F3A7E2}"/>
              </a:ext>
            </a:extLst>
          </p:cNvPr>
          <p:cNvSpPr txBox="1"/>
          <p:nvPr/>
        </p:nvSpPr>
        <p:spPr>
          <a:xfrm>
            <a:off x="3331688" y="5283718"/>
            <a:ext cx="1007604"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600" dirty="0">
                <a:solidFill>
                  <a:srgbClr val="7030A0"/>
                </a:solidFill>
                <a:latin typeface="+mj-lt"/>
                <a:ea typeface="Calibri"/>
                <a:cs typeface="Calibri"/>
                <a:sym typeface="Calibri"/>
              </a:rPr>
              <a:t>Mr Ali</a:t>
            </a:r>
            <a:endParaRPr sz="2600" dirty="0">
              <a:latin typeface="+mj-lt"/>
            </a:endParaRPr>
          </a:p>
        </p:txBody>
      </p:sp>
      <p:pic>
        <p:nvPicPr>
          <p:cNvPr id="18" name="Picture 17" descr="A knife on a pizza&#10;&#10;Description automatically generated with low confidence">
            <a:extLst>
              <a:ext uri="{FF2B5EF4-FFF2-40B4-BE49-F238E27FC236}">
                <a16:creationId xmlns:a16="http://schemas.microsoft.com/office/drawing/2014/main" id="{4C8BFC73-9115-6446-8A47-8EF502BC19FC}"/>
              </a:ext>
            </a:extLst>
          </p:cNvPr>
          <p:cNvPicPr>
            <a:picLocks noChangeAspect="1"/>
          </p:cNvPicPr>
          <p:nvPr/>
        </p:nvPicPr>
        <p:blipFill>
          <a:blip r:embed="rId3"/>
          <a:stretch>
            <a:fillRect/>
          </a:stretch>
        </p:blipFill>
        <p:spPr>
          <a:xfrm>
            <a:off x="9727524" y="1861296"/>
            <a:ext cx="2306934" cy="1538001"/>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8A553390-E17C-D34C-ADA9-4949150080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2" t="11177" r="35152" b="13595"/>
          <a:stretch/>
        </p:blipFill>
        <p:spPr>
          <a:xfrm>
            <a:off x="7752184" y="4481839"/>
            <a:ext cx="1453631" cy="2259529"/>
          </a:xfrm>
          <a:prstGeom prst="rect">
            <a:avLst/>
          </a:prstGeom>
        </p:spPr>
      </p:pic>
      <p:pic>
        <p:nvPicPr>
          <p:cNvPr id="22" name="Picture 21" descr="A monkey sitting on a rock&#10;&#10;Description automatically generated">
            <a:extLst>
              <a:ext uri="{FF2B5EF4-FFF2-40B4-BE49-F238E27FC236}">
                <a16:creationId xmlns:a16="http://schemas.microsoft.com/office/drawing/2014/main" id="{13AA9C0D-A7BB-554E-A80B-08D992584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81" y="1044078"/>
            <a:ext cx="1631484" cy="2441560"/>
          </a:xfrm>
          <a:prstGeom prst="rect">
            <a:avLst/>
          </a:prstGeom>
        </p:spPr>
      </p:pic>
      <p:pic>
        <p:nvPicPr>
          <p:cNvPr id="24" name="Picture 23" descr="Diagram, engineering drawing&#10;&#10;Description automatically generated">
            <a:extLst>
              <a:ext uri="{FF2B5EF4-FFF2-40B4-BE49-F238E27FC236}">
                <a16:creationId xmlns:a16="http://schemas.microsoft.com/office/drawing/2014/main" id="{D1E41423-F475-9C46-8583-9751A1F6E0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873" y="3848267"/>
            <a:ext cx="1952699" cy="2426655"/>
          </a:xfrm>
          <a:prstGeom prst="rect">
            <a:avLst/>
          </a:prstGeom>
        </p:spPr>
      </p:pic>
      <p:pic>
        <p:nvPicPr>
          <p:cNvPr id="26" name="Picture 25" descr="A picture containing text, vector graphics&#10;&#10;Description automatically generated">
            <a:extLst>
              <a:ext uri="{FF2B5EF4-FFF2-40B4-BE49-F238E27FC236}">
                <a16:creationId xmlns:a16="http://schemas.microsoft.com/office/drawing/2014/main" id="{60385F21-D51A-8449-92D2-FC908F5001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4891" y="3628882"/>
            <a:ext cx="1952201" cy="2368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0D5D4"/>
          </a:solidFill>
        </p:spPr>
        <p:txBody>
          <a:bodyPr/>
          <a:lstStyle/>
          <a:p>
            <a:r>
              <a:rPr lang="en-IN" b="1" u="sng" dirty="0"/>
              <a:t>Complete each sentence with a noun</a:t>
            </a:r>
          </a:p>
        </p:txBody>
      </p:sp>
      <p:sp>
        <p:nvSpPr>
          <p:cNvPr id="4" name="Google Shape;65;p3">
            <a:extLst>
              <a:ext uri="{FF2B5EF4-FFF2-40B4-BE49-F238E27FC236}">
                <a16:creationId xmlns:a16="http://schemas.microsoft.com/office/drawing/2014/main" id="{F2C23B42-A45F-764D-8E20-D721D3532A94}"/>
              </a:ext>
            </a:extLst>
          </p:cNvPr>
          <p:cNvSpPr txBox="1">
            <a:spLocks/>
          </p:cNvSpPr>
          <p:nvPr/>
        </p:nvSpPr>
        <p:spPr>
          <a:xfrm>
            <a:off x="3019187" y="1556792"/>
            <a:ext cx="6165273" cy="3528392"/>
          </a:xfrm>
          <a:prstGeom prst="rect">
            <a:avLst/>
          </a:prstGeom>
          <a:noFill/>
          <a:ln w="9525"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50000"/>
              </a:lnSpc>
              <a:spcBef>
                <a:spcPts val="0"/>
              </a:spcBef>
              <a:buClr>
                <a:schemeClr val="dk1"/>
              </a:buClr>
              <a:buSzPts val="3200"/>
              <a:buFont typeface="Calibri"/>
              <a:buAutoNum type="arabicPeriod"/>
            </a:pPr>
            <a:r>
              <a:rPr lang="en-IN" sz="2800" dirty="0"/>
              <a:t>I like to play ______.</a:t>
            </a:r>
          </a:p>
          <a:p>
            <a:pPr marL="514350" indent="-514350">
              <a:lnSpc>
                <a:spcPct val="150000"/>
              </a:lnSpc>
              <a:spcBef>
                <a:spcPts val="640"/>
              </a:spcBef>
              <a:buClr>
                <a:schemeClr val="dk1"/>
              </a:buClr>
              <a:buSzPts val="3200"/>
              <a:buFont typeface="Calibri"/>
              <a:buAutoNum type="arabicPeriod"/>
            </a:pPr>
            <a:r>
              <a:rPr lang="en-IN" sz="2800" dirty="0"/>
              <a:t>The boy has a _____.</a:t>
            </a:r>
          </a:p>
          <a:p>
            <a:pPr marL="514350" indent="-514350">
              <a:lnSpc>
                <a:spcPct val="150000"/>
              </a:lnSpc>
              <a:spcBef>
                <a:spcPts val="640"/>
              </a:spcBef>
              <a:buClr>
                <a:schemeClr val="dk1"/>
              </a:buClr>
              <a:buSzPts val="3200"/>
              <a:buFont typeface="Calibri"/>
              <a:buAutoNum type="arabicPeriod"/>
            </a:pPr>
            <a:r>
              <a:rPr lang="en-IN" sz="2800" dirty="0"/>
              <a:t>The teacher gave me a _________.</a:t>
            </a:r>
          </a:p>
          <a:p>
            <a:pPr marL="514350" indent="-514350">
              <a:lnSpc>
                <a:spcPct val="150000"/>
              </a:lnSpc>
              <a:spcBef>
                <a:spcPts val="640"/>
              </a:spcBef>
              <a:buClr>
                <a:schemeClr val="dk1"/>
              </a:buClr>
              <a:buSzPts val="3200"/>
              <a:buFont typeface="Calibri"/>
              <a:buAutoNum type="arabicPeriod"/>
            </a:pPr>
            <a:r>
              <a:rPr lang="en-IN" sz="2800" dirty="0"/>
              <a:t>He called my _______.</a:t>
            </a:r>
          </a:p>
          <a:p>
            <a:pPr marL="514350" indent="-514350">
              <a:lnSpc>
                <a:spcPct val="150000"/>
              </a:lnSpc>
              <a:spcBef>
                <a:spcPts val="640"/>
              </a:spcBef>
              <a:buClr>
                <a:schemeClr val="dk1"/>
              </a:buClr>
              <a:buSzPts val="3200"/>
              <a:buFont typeface="Calibri"/>
              <a:buAutoNum type="arabicPeriod"/>
            </a:pPr>
            <a:r>
              <a:rPr lang="en-IN" sz="2800" dirty="0"/>
              <a:t>They have a pet ______.</a:t>
            </a:r>
          </a:p>
        </p:txBody>
      </p:sp>
      <p:sp>
        <p:nvSpPr>
          <p:cNvPr id="5" name="Google Shape;66;p3">
            <a:extLst>
              <a:ext uri="{FF2B5EF4-FFF2-40B4-BE49-F238E27FC236}">
                <a16:creationId xmlns:a16="http://schemas.microsoft.com/office/drawing/2014/main" id="{0254EED6-05BB-AD4B-8960-7E9102209604}"/>
              </a:ext>
            </a:extLst>
          </p:cNvPr>
          <p:cNvSpPr txBox="1"/>
          <p:nvPr/>
        </p:nvSpPr>
        <p:spPr>
          <a:xfrm>
            <a:off x="5446225" y="1761376"/>
            <a:ext cx="1072446"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C00000"/>
                </a:solidFill>
                <a:ea typeface="Calibri"/>
                <a:cs typeface="Calibri"/>
                <a:sym typeface="Calibri"/>
              </a:rPr>
              <a:t>chess</a:t>
            </a:r>
            <a:endParaRPr sz="2800" dirty="0"/>
          </a:p>
        </p:txBody>
      </p:sp>
      <p:sp>
        <p:nvSpPr>
          <p:cNvPr id="6" name="Google Shape;67;p3">
            <a:extLst>
              <a:ext uri="{FF2B5EF4-FFF2-40B4-BE49-F238E27FC236}">
                <a16:creationId xmlns:a16="http://schemas.microsoft.com/office/drawing/2014/main" id="{450338A3-8183-DC41-BE36-312AE08D3393}"/>
              </a:ext>
            </a:extLst>
          </p:cNvPr>
          <p:cNvSpPr txBox="1"/>
          <p:nvPr/>
        </p:nvSpPr>
        <p:spPr>
          <a:xfrm>
            <a:off x="5749113" y="2478040"/>
            <a:ext cx="759866"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C00000"/>
                </a:solidFill>
                <a:ea typeface="Calibri"/>
                <a:cs typeface="Calibri"/>
                <a:sym typeface="Calibri"/>
              </a:rPr>
              <a:t>bat</a:t>
            </a:r>
            <a:endParaRPr sz="2800" dirty="0"/>
          </a:p>
        </p:txBody>
      </p:sp>
      <p:sp>
        <p:nvSpPr>
          <p:cNvPr id="7" name="Google Shape;68;p3">
            <a:extLst>
              <a:ext uri="{FF2B5EF4-FFF2-40B4-BE49-F238E27FC236}">
                <a16:creationId xmlns:a16="http://schemas.microsoft.com/office/drawing/2014/main" id="{4077BF0E-E0BC-3747-8D96-BA81709EFE9B}"/>
              </a:ext>
            </a:extLst>
          </p:cNvPr>
          <p:cNvSpPr txBox="1"/>
          <p:nvPr/>
        </p:nvSpPr>
        <p:spPr>
          <a:xfrm>
            <a:off x="6988105" y="3192400"/>
            <a:ext cx="1614455"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C00000"/>
                </a:solidFill>
                <a:ea typeface="Calibri"/>
                <a:cs typeface="Calibri"/>
                <a:sym typeface="Calibri"/>
              </a:rPr>
              <a:t>chocolate</a:t>
            </a:r>
            <a:endParaRPr sz="2800" dirty="0"/>
          </a:p>
        </p:txBody>
      </p:sp>
      <p:sp>
        <p:nvSpPr>
          <p:cNvPr id="8" name="Google Shape;69;p3">
            <a:extLst>
              <a:ext uri="{FF2B5EF4-FFF2-40B4-BE49-F238E27FC236}">
                <a16:creationId xmlns:a16="http://schemas.microsoft.com/office/drawing/2014/main" id="{EB2F31C6-E091-CE4F-8707-5A4E293EB896}"/>
              </a:ext>
            </a:extLst>
          </p:cNvPr>
          <p:cNvSpPr txBox="1"/>
          <p:nvPr/>
        </p:nvSpPr>
        <p:spPr>
          <a:xfrm>
            <a:off x="5537091" y="3913048"/>
            <a:ext cx="1336709"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C00000"/>
                </a:solidFill>
                <a:ea typeface="Calibri"/>
                <a:cs typeface="Calibri"/>
                <a:sym typeface="Calibri"/>
              </a:rPr>
              <a:t>parents</a:t>
            </a:r>
            <a:endParaRPr sz="2800" dirty="0"/>
          </a:p>
        </p:txBody>
      </p:sp>
      <p:sp>
        <p:nvSpPr>
          <p:cNvPr id="9" name="Google Shape;70;p3">
            <a:extLst>
              <a:ext uri="{FF2B5EF4-FFF2-40B4-BE49-F238E27FC236}">
                <a16:creationId xmlns:a16="http://schemas.microsoft.com/office/drawing/2014/main" id="{56FA13C6-0B49-B447-B2FE-D32D969716E1}"/>
              </a:ext>
            </a:extLst>
          </p:cNvPr>
          <p:cNvSpPr txBox="1"/>
          <p:nvPr/>
        </p:nvSpPr>
        <p:spPr>
          <a:xfrm>
            <a:off x="5966840" y="4633128"/>
            <a:ext cx="1118368" cy="36576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C00000"/>
                </a:solidFill>
                <a:ea typeface="Calibri"/>
                <a:cs typeface="Calibri"/>
                <a:sym typeface="Calibri"/>
              </a:rPr>
              <a:t>parrot</a:t>
            </a:r>
            <a:endParaRPr sz="2800" dirty="0"/>
          </a:p>
        </p:txBody>
      </p:sp>
      <p:pic>
        <p:nvPicPr>
          <p:cNvPr id="12" name="Picture 11" descr="A picture containing person, indoor, table&#10;&#10;Description automatically generated">
            <a:extLst>
              <a:ext uri="{FF2B5EF4-FFF2-40B4-BE49-F238E27FC236}">
                <a16:creationId xmlns:a16="http://schemas.microsoft.com/office/drawing/2014/main" id="{9A0FAA2A-7C9F-8740-A20A-23BD3D7EF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46" y="1704598"/>
            <a:ext cx="2524070" cy="1364362"/>
          </a:xfrm>
          <a:prstGeom prst="rect">
            <a:avLst/>
          </a:prstGeom>
        </p:spPr>
      </p:pic>
      <p:pic>
        <p:nvPicPr>
          <p:cNvPr id="15" name="Picture 14" descr="A person hitting a ball with a bat&#10;&#10;Description automatically generated">
            <a:extLst>
              <a:ext uri="{FF2B5EF4-FFF2-40B4-BE49-F238E27FC236}">
                <a16:creationId xmlns:a16="http://schemas.microsoft.com/office/drawing/2014/main" id="{53EA83CF-7FD0-F24D-9DC1-9FB9A892B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4410" y="1205292"/>
            <a:ext cx="2146880" cy="1447335"/>
          </a:xfrm>
          <a:prstGeom prst="rect">
            <a:avLst/>
          </a:prstGeom>
        </p:spPr>
      </p:pic>
      <p:pic>
        <p:nvPicPr>
          <p:cNvPr id="17" name="Picture 16" descr="A picture containing background pattern&#10;&#10;Description automatically generated">
            <a:extLst>
              <a:ext uri="{FF2B5EF4-FFF2-40B4-BE49-F238E27FC236}">
                <a16:creationId xmlns:a16="http://schemas.microsoft.com/office/drawing/2014/main" id="{6DE010C0-9139-F24E-81AF-7B99677C21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77" y="3401287"/>
            <a:ext cx="2086008" cy="1971929"/>
          </a:xfrm>
          <a:prstGeom prst="rect">
            <a:avLst/>
          </a:prstGeom>
        </p:spPr>
      </p:pic>
      <p:pic>
        <p:nvPicPr>
          <p:cNvPr id="19" name="Picture 18" descr="A group of people sitting at a table&#10;&#10;Description automatically generated with low confidence">
            <a:extLst>
              <a:ext uri="{FF2B5EF4-FFF2-40B4-BE49-F238E27FC236}">
                <a16:creationId xmlns:a16="http://schemas.microsoft.com/office/drawing/2014/main" id="{E223875B-23B2-C840-A07F-6111469657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9453" y="2788980"/>
            <a:ext cx="2196795" cy="1480835"/>
          </a:xfrm>
          <a:prstGeom prst="rect">
            <a:avLst/>
          </a:prstGeom>
        </p:spPr>
      </p:pic>
      <p:pic>
        <p:nvPicPr>
          <p:cNvPr id="21" name="Picture 20" descr="A picture containing bird, parrot, green, colorful&#10;&#10;Description automatically generated">
            <a:extLst>
              <a:ext uri="{FF2B5EF4-FFF2-40B4-BE49-F238E27FC236}">
                <a16:creationId xmlns:a16="http://schemas.microsoft.com/office/drawing/2014/main" id="{F6F801E0-5F37-8044-B385-CFFA5FFCBB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4863"/>
          <a:stretch/>
        </p:blipFill>
        <p:spPr>
          <a:xfrm>
            <a:off x="7824192" y="4437112"/>
            <a:ext cx="2015206" cy="2200270"/>
          </a:xfrm>
          <a:prstGeom prst="rect">
            <a:avLst/>
          </a:prstGeom>
        </p:spPr>
      </p:pic>
    </p:spTree>
    <p:extLst>
      <p:ext uri="{BB962C8B-B14F-4D97-AF65-F5344CB8AC3E}">
        <p14:creationId xmlns:p14="http://schemas.microsoft.com/office/powerpoint/2010/main" val="496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p:tgtEl>
                                          <p:spTgt spid="12"/>
                                        </p:tgtEl>
                                        <p:attrNameLst>
                                          <p:attrName>ppt_x</p:attrName>
                                        </p:attrNameLst>
                                      </p:cBhvr>
                                      <p:tavLst>
                                        <p:tav tm="0">
                                          <p:val>
                                            <p:strVal val="#ppt_x-#ppt_w*1.125000"/>
                                          </p:val>
                                        </p:tav>
                                        <p:tav tm="100000">
                                          <p:val>
                                            <p:strVal val="#ppt_x"/>
                                          </p:val>
                                        </p:tav>
                                      </p:tavLst>
                                    </p:anim>
                                    <p:animEffect transition="in" filter="wipe(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p:tgtEl>
                                          <p:spTgt spid="15"/>
                                        </p:tgtEl>
                                        <p:attrNameLst>
                                          <p:attrName>ppt_x</p:attrName>
                                        </p:attrNameLst>
                                      </p:cBhvr>
                                      <p:tavLst>
                                        <p:tav tm="0">
                                          <p:val>
                                            <p:strVal val="#ppt_x-#ppt_w*1.125000"/>
                                          </p:val>
                                        </p:tav>
                                        <p:tav tm="100000">
                                          <p:val>
                                            <p:strVal val="#ppt_x"/>
                                          </p:val>
                                        </p:tav>
                                      </p:tavLst>
                                    </p:anim>
                                    <p:animEffect transition="in" filter="wipe(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p:tgtEl>
                                          <p:spTgt spid="17"/>
                                        </p:tgtEl>
                                        <p:attrNameLst>
                                          <p:attrName>ppt_x</p:attrName>
                                        </p:attrNameLst>
                                      </p:cBhvr>
                                      <p:tavLst>
                                        <p:tav tm="0">
                                          <p:val>
                                            <p:strVal val="#ppt_x-#ppt_w*1.125000"/>
                                          </p:val>
                                        </p:tav>
                                        <p:tav tm="100000">
                                          <p:val>
                                            <p:strVal val="#ppt_x"/>
                                          </p:val>
                                        </p:tav>
                                      </p:tavLst>
                                    </p:anim>
                                    <p:animEffect transition="in" filter="wipe(righ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1000"/>
                                        <p:tgtEl>
                                          <p:spTgt spid="8">
                                            <p:txEl>
                                              <p:pRg st="0" end="0"/>
                                            </p:txEl>
                                          </p:spTgt>
                                        </p:tgtEl>
                                      </p:cBhvr>
                                    </p:animEffect>
                                  </p:childTnLst>
                                </p:cTn>
                              </p:par>
                            </p:childTnLst>
                          </p:cTn>
                        </p:par>
                        <p:par>
                          <p:cTn id="38" fill="hold">
                            <p:stCondLst>
                              <p:cond delay="1000"/>
                            </p:stCondLst>
                            <p:childTnLst>
                              <p:par>
                                <p:cTn id="39" presetID="1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p:tgtEl>
                                          <p:spTgt spid="19"/>
                                        </p:tgtEl>
                                        <p:attrNameLst>
                                          <p:attrName>ppt_x</p:attrName>
                                        </p:attrNameLst>
                                      </p:cBhvr>
                                      <p:tavLst>
                                        <p:tav tm="0">
                                          <p:val>
                                            <p:strVal val="#ppt_x-#ppt_w*1.125000"/>
                                          </p:val>
                                        </p:tav>
                                        <p:tav tm="100000">
                                          <p:val>
                                            <p:strVal val="#ppt_x"/>
                                          </p:val>
                                        </p:tav>
                                      </p:tavLst>
                                    </p:anim>
                                    <p:animEffect transition="in" filter="wipe(right)">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par>
                          <p:cTn id="48" fill="hold">
                            <p:stCondLst>
                              <p:cond delay="1000"/>
                            </p:stCondLst>
                            <p:childTnLst>
                              <p:par>
                                <p:cTn id="49" presetID="1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p:tgtEl>
                                          <p:spTgt spid="21"/>
                                        </p:tgtEl>
                                        <p:attrNameLst>
                                          <p:attrName>ppt_x</p:attrName>
                                        </p:attrNameLst>
                                      </p:cBhvr>
                                      <p:tavLst>
                                        <p:tav tm="0">
                                          <p:val>
                                            <p:strVal val="#ppt_x-#ppt_w*1.125000"/>
                                          </p:val>
                                        </p:tav>
                                        <p:tav tm="100000">
                                          <p:val>
                                            <p:strVal val="#ppt_x"/>
                                          </p:val>
                                        </p:tav>
                                      </p:tavLst>
                                    </p:anim>
                                    <p:animEffect transition="in" filter="wipe(right)">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9" y="71414"/>
            <a:ext cx="6984543" cy="654032"/>
          </a:xfrm>
          <a:solidFill>
            <a:srgbClr val="F0D5D4"/>
          </a:solidFill>
        </p:spPr>
        <p:txBody>
          <a:bodyPr/>
          <a:lstStyle/>
          <a:p>
            <a:r>
              <a:rPr lang="en-IN" b="1" u="sng" dirty="0"/>
              <a:t>Nouns</a:t>
            </a:r>
          </a:p>
        </p:txBody>
      </p:sp>
      <p:sp>
        <p:nvSpPr>
          <p:cNvPr id="14" name="Google Shape;79;p4">
            <a:extLst>
              <a:ext uri="{FF2B5EF4-FFF2-40B4-BE49-F238E27FC236}">
                <a16:creationId xmlns:a16="http://schemas.microsoft.com/office/drawing/2014/main" id="{C669B3C8-3FE3-6F48-A881-733B3395C991}"/>
              </a:ext>
            </a:extLst>
          </p:cNvPr>
          <p:cNvSpPr txBox="1"/>
          <p:nvPr/>
        </p:nvSpPr>
        <p:spPr>
          <a:xfrm>
            <a:off x="1044596" y="854038"/>
            <a:ext cx="10112373" cy="553957"/>
          </a:xfrm>
          <a:prstGeom prst="rect">
            <a:avLst/>
          </a:prstGeom>
          <a:noFill/>
          <a:ln>
            <a:noFill/>
          </a:ln>
        </p:spPr>
        <p:txBody>
          <a:bodyPr spcFirstLastPara="1" wrap="square" lIns="91425" tIns="45700" rIns="91425" bIns="45700" anchor="t" anchorCtr="0">
            <a:spAutoFit/>
          </a:bodyPr>
          <a:lstStyle/>
          <a:p>
            <a:pPr algn="ctr"/>
            <a:r>
              <a:rPr lang="en-IN" sz="3000" i="1" dirty="0">
                <a:solidFill>
                  <a:schemeClr val="dk1"/>
                </a:solidFill>
                <a:latin typeface="Calibri"/>
                <a:ea typeface="Calibri"/>
                <a:cs typeface="Calibri"/>
                <a:sym typeface="Calibri"/>
              </a:rPr>
              <a:t>Underline the nouns. Draw a picture for each noun in each box </a:t>
            </a:r>
            <a:endParaRPr sz="3000" i="1" dirty="0">
              <a:solidFill>
                <a:schemeClr val="dk1"/>
              </a:solidFill>
              <a:latin typeface="Calibri"/>
              <a:ea typeface="Calibri"/>
              <a:cs typeface="Calibri"/>
              <a:sym typeface="Calibri"/>
            </a:endParaRPr>
          </a:p>
        </p:txBody>
      </p:sp>
      <p:sp>
        <p:nvSpPr>
          <p:cNvPr id="16" name="Google Shape;77;p4">
            <a:extLst>
              <a:ext uri="{FF2B5EF4-FFF2-40B4-BE49-F238E27FC236}">
                <a16:creationId xmlns:a16="http://schemas.microsoft.com/office/drawing/2014/main" id="{A8D8F794-1679-B14A-970E-B9C164FA2E3F}"/>
              </a:ext>
            </a:extLst>
          </p:cNvPr>
          <p:cNvSpPr txBox="1">
            <a:spLocks/>
          </p:cNvSpPr>
          <p:nvPr/>
        </p:nvSpPr>
        <p:spPr>
          <a:xfrm>
            <a:off x="1919536" y="2303287"/>
            <a:ext cx="4572000" cy="6096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IN" sz="2800" dirty="0"/>
              <a:t>1. Look, the bus is coming. </a:t>
            </a:r>
          </a:p>
        </p:txBody>
      </p:sp>
      <p:sp>
        <p:nvSpPr>
          <p:cNvPr id="18" name="Google Shape;78;p4">
            <a:extLst>
              <a:ext uri="{FF2B5EF4-FFF2-40B4-BE49-F238E27FC236}">
                <a16:creationId xmlns:a16="http://schemas.microsoft.com/office/drawing/2014/main" id="{D09A606F-56BF-E646-8134-3AB6A963873F}"/>
              </a:ext>
            </a:extLst>
          </p:cNvPr>
          <p:cNvSpPr txBox="1"/>
          <p:nvPr/>
        </p:nvSpPr>
        <p:spPr>
          <a:xfrm>
            <a:off x="1919536" y="4158925"/>
            <a:ext cx="4572000" cy="6096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buClr>
                <a:schemeClr val="dk1"/>
              </a:buClr>
              <a:buSzPts val="3200"/>
            </a:pPr>
            <a:r>
              <a:rPr lang="en-IN" sz="2800" dirty="0">
                <a:solidFill>
                  <a:schemeClr val="dk1"/>
                </a:solidFill>
                <a:ea typeface="Calibri"/>
                <a:cs typeface="Calibri"/>
                <a:sym typeface="Calibri"/>
              </a:rPr>
              <a:t>2. The bag is new. </a:t>
            </a:r>
            <a:endParaRPr sz="2800" dirty="0"/>
          </a:p>
        </p:txBody>
      </p:sp>
      <p:pic>
        <p:nvPicPr>
          <p:cNvPr id="20" name="Google Shape;80;p4" descr="Icon  Description automatically generated">
            <a:extLst>
              <a:ext uri="{FF2B5EF4-FFF2-40B4-BE49-F238E27FC236}">
                <a16:creationId xmlns:a16="http://schemas.microsoft.com/office/drawing/2014/main" id="{6F7E9B6F-3425-024C-9ACF-248CD24B3AB8}"/>
              </a:ext>
            </a:extLst>
          </p:cNvPr>
          <p:cNvPicPr preferRelativeResize="0"/>
          <p:nvPr/>
        </p:nvPicPr>
        <p:blipFill rotWithShape="1">
          <a:blip r:embed="rId3">
            <a:alphaModFix/>
          </a:blip>
          <a:srcRect l="11111" t="22221" r="5350" b="21648"/>
          <a:stretch/>
        </p:blipFill>
        <p:spPr>
          <a:xfrm>
            <a:off x="7696200" y="1660193"/>
            <a:ext cx="2267798" cy="1523770"/>
          </a:xfrm>
          <a:prstGeom prst="rect">
            <a:avLst/>
          </a:prstGeom>
          <a:noFill/>
          <a:ln w="38100" cap="flat" cmpd="sng">
            <a:solidFill>
              <a:schemeClr val="dk1"/>
            </a:solidFill>
            <a:prstDash val="solid"/>
            <a:round/>
            <a:headEnd type="none" w="sm" len="sm"/>
            <a:tailEnd type="none" w="sm" len="sm"/>
          </a:ln>
        </p:spPr>
      </p:pic>
      <p:pic>
        <p:nvPicPr>
          <p:cNvPr id="22" name="Google Shape;81;p4" descr="A picture containing diagram  Description automatically generated">
            <a:extLst>
              <a:ext uri="{FF2B5EF4-FFF2-40B4-BE49-F238E27FC236}">
                <a16:creationId xmlns:a16="http://schemas.microsoft.com/office/drawing/2014/main" id="{53ECB6E2-7695-9548-B897-95FFC9EEAC62}"/>
              </a:ext>
            </a:extLst>
          </p:cNvPr>
          <p:cNvPicPr preferRelativeResize="0"/>
          <p:nvPr/>
        </p:nvPicPr>
        <p:blipFill rotWithShape="1">
          <a:blip r:embed="rId4">
            <a:alphaModFix/>
          </a:blip>
          <a:srcRect/>
          <a:stretch/>
        </p:blipFill>
        <p:spPr>
          <a:xfrm>
            <a:off x="7839499" y="4149373"/>
            <a:ext cx="1981200" cy="2045858"/>
          </a:xfrm>
          <a:prstGeom prst="rect">
            <a:avLst/>
          </a:prstGeom>
          <a:noFill/>
          <a:ln w="38100" cap="flat" cmpd="sng">
            <a:solidFill>
              <a:schemeClr val="dk1"/>
            </a:solidFill>
            <a:prstDash val="solid"/>
            <a:round/>
            <a:headEnd type="none" w="sm" len="sm"/>
            <a:tailEnd type="none" w="sm" len="sm"/>
          </a:ln>
        </p:spPr>
      </p:pic>
      <p:cxnSp>
        <p:nvCxnSpPr>
          <p:cNvPr id="23" name="Straight Connector 22">
            <a:extLst>
              <a:ext uri="{FF2B5EF4-FFF2-40B4-BE49-F238E27FC236}">
                <a16:creationId xmlns:a16="http://schemas.microsoft.com/office/drawing/2014/main" id="{D8DCBA50-1D5B-FE44-B888-198F0308C740}"/>
              </a:ext>
            </a:extLst>
          </p:cNvPr>
          <p:cNvCxnSpPr>
            <a:cxnSpLocks/>
          </p:cNvCxnSpPr>
          <p:nvPr/>
        </p:nvCxnSpPr>
        <p:spPr>
          <a:xfrm>
            <a:off x="3775092" y="2738064"/>
            <a:ext cx="535596"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893431FC-7594-2C4B-9E89-FCFDE8D4C743}"/>
              </a:ext>
            </a:extLst>
          </p:cNvPr>
          <p:cNvCxnSpPr>
            <a:cxnSpLocks/>
          </p:cNvCxnSpPr>
          <p:nvPr/>
        </p:nvCxnSpPr>
        <p:spPr>
          <a:xfrm>
            <a:off x="2976027" y="4610272"/>
            <a:ext cx="5198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99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p:tgtEl>
                                          <p:spTgt spid="20"/>
                                        </p:tgtEl>
                                        <p:attrNameLst>
                                          <p:attrName>ppt_x</p:attrName>
                                        </p:attrNameLst>
                                      </p:cBhvr>
                                      <p:tavLst>
                                        <p:tav tm="0">
                                          <p:val>
                                            <p:strVal val="#ppt_x-#ppt_w*1.125000"/>
                                          </p:val>
                                        </p:tav>
                                        <p:tav tm="100000">
                                          <p:val>
                                            <p:strVal val="#ppt_x"/>
                                          </p:val>
                                        </p:tav>
                                      </p:tavLst>
                                    </p:anim>
                                    <p:animEffect transition="in" filter="wipe(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p:tgtEl>
                                          <p:spTgt spid="22"/>
                                        </p:tgtEl>
                                        <p:attrNameLst>
                                          <p:attrName>ppt_x</p:attrName>
                                        </p:attrNameLst>
                                      </p:cBhvr>
                                      <p:tavLst>
                                        <p:tav tm="0">
                                          <p:val>
                                            <p:strVal val="#ppt_x-#ppt_w*1.125000"/>
                                          </p:val>
                                        </p:tav>
                                        <p:tav tm="100000">
                                          <p:val>
                                            <p:strVal val="#ppt_x"/>
                                          </p:val>
                                        </p:tav>
                                      </p:tavLst>
                                    </p:anim>
                                    <p:animEffect transition="in" filter="wipe(right)">
                                      <p:cBhvr>
                                        <p:cTn id="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9" y="71414"/>
            <a:ext cx="6984543" cy="654032"/>
          </a:xfrm>
          <a:solidFill>
            <a:srgbClr val="F0D5D4"/>
          </a:solidFill>
        </p:spPr>
        <p:txBody>
          <a:bodyPr/>
          <a:lstStyle/>
          <a:p>
            <a:r>
              <a:rPr lang="en-IN" b="1" u="sng" dirty="0"/>
              <a:t>Nouns</a:t>
            </a:r>
          </a:p>
        </p:txBody>
      </p:sp>
      <p:sp>
        <p:nvSpPr>
          <p:cNvPr id="14" name="Google Shape;79;p4">
            <a:extLst>
              <a:ext uri="{FF2B5EF4-FFF2-40B4-BE49-F238E27FC236}">
                <a16:creationId xmlns:a16="http://schemas.microsoft.com/office/drawing/2014/main" id="{C669B3C8-3FE3-6F48-A881-733B3395C991}"/>
              </a:ext>
            </a:extLst>
          </p:cNvPr>
          <p:cNvSpPr txBox="1"/>
          <p:nvPr/>
        </p:nvSpPr>
        <p:spPr>
          <a:xfrm>
            <a:off x="1044596" y="908720"/>
            <a:ext cx="10112373" cy="573293"/>
          </a:xfrm>
          <a:prstGeom prst="rect">
            <a:avLst/>
          </a:prstGeom>
          <a:noFill/>
          <a:ln>
            <a:noFill/>
          </a:ln>
        </p:spPr>
        <p:txBody>
          <a:bodyPr spcFirstLastPara="1" wrap="square" lIns="91425" tIns="45700" rIns="91425" bIns="45700" anchor="t" anchorCtr="0">
            <a:spAutoFit/>
          </a:bodyPr>
          <a:lstStyle/>
          <a:p>
            <a:pPr algn="ctr"/>
            <a:r>
              <a:rPr lang="en-IN" sz="3000" i="1" dirty="0">
                <a:solidFill>
                  <a:schemeClr val="dk1"/>
                </a:solidFill>
                <a:latin typeface="Calibri"/>
                <a:ea typeface="Calibri"/>
                <a:cs typeface="Calibri"/>
                <a:sym typeface="Calibri"/>
              </a:rPr>
              <a:t>Underline the nouns. Draw a picture for each noun in each box </a:t>
            </a:r>
            <a:endParaRPr sz="3000" i="1" dirty="0">
              <a:solidFill>
                <a:schemeClr val="dk1"/>
              </a:solidFill>
              <a:latin typeface="Calibri"/>
              <a:ea typeface="Calibri"/>
              <a:cs typeface="Calibri"/>
              <a:sym typeface="Calibri"/>
            </a:endParaRPr>
          </a:p>
        </p:txBody>
      </p:sp>
      <p:sp>
        <p:nvSpPr>
          <p:cNvPr id="9" name="Google Shape;90;p5">
            <a:extLst>
              <a:ext uri="{FF2B5EF4-FFF2-40B4-BE49-F238E27FC236}">
                <a16:creationId xmlns:a16="http://schemas.microsoft.com/office/drawing/2014/main" id="{A6373AF3-4654-934E-9714-E27646FB4207}"/>
              </a:ext>
            </a:extLst>
          </p:cNvPr>
          <p:cNvSpPr txBox="1"/>
          <p:nvPr/>
        </p:nvSpPr>
        <p:spPr>
          <a:xfrm>
            <a:off x="2111927" y="2171354"/>
            <a:ext cx="5613402" cy="6096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buClr>
                <a:schemeClr val="dk1"/>
              </a:buClr>
              <a:buSzPts val="3200"/>
            </a:pPr>
            <a:r>
              <a:rPr lang="en-IN" sz="2800" dirty="0">
                <a:solidFill>
                  <a:schemeClr val="dk1"/>
                </a:solidFill>
                <a:latin typeface="Calibri"/>
                <a:ea typeface="Calibri"/>
                <a:cs typeface="Calibri"/>
                <a:sym typeface="Calibri"/>
              </a:rPr>
              <a:t>3. I gave a flower to the teacher. </a:t>
            </a:r>
            <a:endParaRPr sz="2800" dirty="0"/>
          </a:p>
        </p:txBody>
      </p:sp>
      <p:sp>
        <p:nvSpPr>
          <p:cNvPr id="10" name="Google Shape;91;p5">
            <a:extLst>
              <a:ext uri="{FF2B5EF4-FFF2-40B4-BE49-F238E27FC236}">
                <a16:creationId xmlns:a16="http://schemas.microsoft.com/office/drawing/2014/main" id="{A4FD1006-C187-9B49-8336-2904ABB68D66}"/>
              </a:ext>
            </a:extLst>
          </p:cNvPr>
          <p:cNvSpPr txBox="1"/>
          <p:nvPr/>
        </p:nvSpPr>
        <p:spPr>
          <a:xfrm>
            <a:off x="2111927" y="4343396"/>
            <a:ext cx="5613402" cy="6096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buClr>
                <a:schemeClr val="dk1"/>
              </a:buClr>
              <a:buSzPts val="3200"/>
            </a:pPr>
            <a:r>
              <a:rPr lang="en-IN" sz="2800">
                <a:solidFill>
                  <a:schemeClr val="dk1"/>
                </a:solidFill>
                <a:latin typeface="Calibri"/>
                <a:ea typeface="Calibri"/>
                <a:cs typeface="Calibri"/>
                <a:sym typeface="Calibri"/>
              </a:rPr>
              <a:t>4. The boy ate an apple. </a:t>
            </a:r>
            <a:endParaRPr sz="2800"/>
          </a:p>
        </p:txBody>
      </p:sp>
      <p:pic>
        <p:nvPicPr>
          <p:cNvPr id="11" name="Google Shape;93;p5">
            <a:extLst>
              <a:ext uri="{FF2B5EF4-FFF2-40B4-BE49-F238E27FC236}">
                <a16:creationId xmlns:a16="http://schemas.microsoft.com/office/drawing/2014/main" id="{9EAAA136-CB55-E94C-A3C7-4FAFC1AB4FB2}"/>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9531714" y="1939981"/>
            <a:ext cx="822022" cy="1097281"/>
          </a:xfrm>
          <a:prstGeom prst="rect">
            <a:avLst/>
          </a:prstGeom>
          <a:noFill/>
          <a:ln w="38100" cap="flat" cmpd="sng">
            <a:solidFill>
              <a:schemeClr val="dk1"/>
            </a:solidFill>
            <a:prstDash val="solid"/>
            <a:round/>
            <a:headEnd type="none" w="sm" len="sm"/>
            <a:tailEnd type="none" w="sm" len="sm"/>
          </a:ln>
        </p:spPr>
      </p:pic>
      <p:pic>
        <p:nvPicPr>
          <p:cNvPr id="12" name="Google Shape;94;p5" descr="A picture containing icon  Description automatically generated">
            <a:extLst>
              <a:ext uri="{FF2B5EF4-FFF2-40B4-BE49-F238E27FC236}">
                <a16:creationId xmlns:a16="http://schemas.microsoft.com/office/drawing/2014/main" id="{7CA295CD-A47F-EA42-87ED-BF836FA3C403}"/>
              </a:ext>
            </a:extLst>
          </p:cNvPr>
          <p:cNvPicPr preferRelativeResize="0"/>
          <p:nvPr/>
        </p:nvPicPr>
        <p:blipFill rotWithShape="1">
          <a:blip r:embed="rId4">
            <a:alphaModFix/>
          </a:blip>
          <a:srcRect/>
          <a:stretch/>
        </p:blipFill>
        <p:spPr>
          <a:xfrm>
            <a:off x="7890119" y="1927514"/>
            <a:ext cx="1227726" cy="1097280"/>
          </a:xfrm>
          <a:prstGeom prst="rect">
            <a:avLst/>
          </a:prstGeom>
          <a:noFill/>
          <a:ln w="38100" cap="flat" cmpd="sng">
            <a:solidFill>
              <a:schemeClr val="dk1"/>
            </a:solidFill>
            <a:prstDash val="solid"/>
            <a:round/>
            <a:headEnd type="none" w="sm" len="sm"/>
            <a:tailEnd type="none" w="sm" len="sm"/>
          </a:ln>
        </p:spPr>
      </p:pic>
      <p:pic>
        <p:nvPicPr>
          <p:cNvPr id="13" name="Google Shape;95;p5" descr="Shape, icon  Description automatically generated">
            <a:extLst>
              <a:ext uri="{FF2B5EF4-FFF2-40B4-BE49-F238E27FC236}">
                <a16:creationId xmlns:a16="http://schemas.microsoft.com/office/drawing/2014/main" id="{23A3E4F8-94EE-3D49-B39E-A1E4785EC3BD}"/>
              </a:ext>
            </a:extLst>
          </p:cNvPr>
          <p:cNvPicPr preferRelativeResize="0"/>
          <p:nvPr/>
        </p:nvPicPr>
        <p:blipFill rotWithShape="1">
          <a:blip r:embed="rId5">
            <a:alphaModFix/>
          </a:blip>
          <a:srcRect l="21492" r="27500"/>
          <a:stretch/>
        </p:blipFill>
        <p:spPr>
          <a:xfrm>
            <a:off x="7852638" y="3988538"/>
            <a:ext cx="1231902" cy="1296857"/>
          </a:xfrm>
          <a:prstGeom prst="rect">
            <a:avLst/>
          </a:prstGeom>
          <a:noFill/>
          <a:ln w="38100" cap="flat" cmpd="sng">
            <a:solidFill>
              <a:schemeClr val="dk1"/>
            </a:solidFill>
            <a:prstDash val="solid"/>
            <a:round/>
            <a:headEnd type="none" w="sm" len="sm"/>
            <a:tailEnd type="none" w="sm" len="sm"/>
          </a:ln>
        </p:spPr>
      </p:pic>
      <p:pic>
        <p:nvPicPr>
          <p:cNvPr id="15" name="Google Shape;96;p5" descr="Logo  Description automatically generated">
            <a:extLst>
              <a:ext uri="{FF2B5EF4-FFF2-40B4-BE49-F238E27FC236}">
                <a16:creationId xmlns:a16="http://schemas.microsoft.com/office/drawing/2014/main" id="{0BAA3E24-027F-844C-A8CC-2D706F158BF2}"/>
              </a:ext>
            </a:extLst>
          </p:cNvPr>
          <p:cNvPicPr preferRelativeResize="0"/>
          <p:nvPr/>
        </p:nvPicPr>
        <p:blipFill rotWithShape="1">
          <a:blip r:embed="rId6">
            <a:alphaModFix/>
          </a:blip>
          <a:srcRect/>
          <a:stretch/>
        </p:blipFill>
        <p:spPr>
          <a:xfrm>
            <a:off x="9408368" y="4005064"/>
            <a:ext cx="1068714" cy="1229530"/>
          </a:xfrm>
          <a:prstGeom prst="rect">
            <a:avLst/>
          </a:prstGeom>
          <a:noFill/>
          <a:ln w="38100" cap="flat" cmpd="sng">
            <a:solidFill>
              <a:schemeClr val="dk1"/>
            </a:solidFill>
            <a:prstDash val="solid"/>
            <a:round/>
            <a:headEnd type="none" w="sm" len="sm"/>
            <a:tailEnd type="none" w="sm" len="sm"/>
          </a:ln>
        </p:spPr>
      </p:pic>
      <p:cxnSp>
        <p:nvCxnSpPr>
          <p:cNvPr id="17" name="Straight Connector 16">
            <a:extLst>
              <a:ext uri="{FF2B5EF4-FFF2-40B4-BE49-F238E27FC236}">
                <a16:creationId xmlns:a16="http://schemas.microsoft.com/office/drawing/2014/main" id="{86ABDF79-8158-4C45-8673-0492E72B82F1}"/>
              </a:ext>
            </a:extLst>
          </p:cNvPr>
          <p:cNvCxnSpPr>
            <a:cxnSpLocks/>
          </p:cNvCxnSpPr>
          <p:nvPr/>
        </p:nvCxnSpPr>
        <p:spPr>
          <a:xfrm>
            <a:off x="3175147" y="4782864"/>
            <a:ext cx="4909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9B807C9-E828-3E48-B9BC-82823303045C}"/>
              </a:ext>
            </a:extLst>
          </p:cNvPr>
          <p:cNvCxnSpPr>
            <a:cxnSpLocks/>
          </p:cNvCxnSpPr>
          <p:nvPr/>
        </p:nvCxnSpPr>
        <p:spPr>
          <a:xfrm>
            <a:off x="4733409" y="4782864"/>
            <a:ext cx="83315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082D5865-0A1E-0641-A000-BAF692E77DA6}"/>
              </a:ext>
            </a:extLst>
          </p:cNvPr>
          <p:cNvCxnSpPr>
            <a:cxnSpLocks/>
          </p:cNvCxnSpPr>
          <p:nvPr/>
        </p:nvCxnSpPr>
        <p:spPr>
          <a:xfrm>
            <a:off x="5641944" y="2622658"/>
            <a:ext cx="1112851"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3D8E8D13-8900-7949-81AB-0387D2B3D685}"/>
              </a:ext>
            </a:extLst>
          </p:cNvPr>
          <p:cNvCxnSpPr>
            <a:cxnSpLocks/>
          </p:cNvCxnSpPr>
          <p:nvPr/>
        </p:nvCxnSpPr>
        <p:spPr>
          <a:xfrm>
            <a:off x="3688487" y="2622658"/>
            <a:ext cx="94122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15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p:tgtEl>
                                          <p:spTgt spid="12"/>
                                        </p:tgtEl>
                                        <p:attrNameLst>
                                          <p:attrName>ppt_x</p:attrName>
                                        </p:attrNameLst>
                                      </p:cBhvr>
                                      <p:tavLst>
                                        <p:tav tm="0">
                                          <p:val>
                                            <p:strVal val="#ppt_x-#ppt_w*1.125000"/>
                                          </p:val>
                                        </p:tav>
                                        <p:tav tm="100000">
                                          <p:val>
                                            <p:strVal val="#ppt_x"/>
                                          </p:val>
                                        </p:tav>
                                      </p:tavLst>
                                    </p:anim>
                                    <p:animEffect transition="in" filter="wipe(right)">
                                      <p:cBhvr>
                                        <p:cTn id="16" dur="1000"/>
                                        <p:tgtEl>
                                          <p:spTgt spid="12"/>
                                        </p:tgtEl>
                                      </p:cBhvr>
                                    </p:animEffect>
                                  </p:childTnLst>
                                </p:cTn>
                              </p:par>
                            </p:childTnLst>
                          </p:cTn>
                        </p:par>
                        <p:par>
                          <p:cTn id="17" fill="hold">
                            <p:stCondLst>
                              <p:cond delay="3000"/>
                            </p:stCondLst>
                            <p:childTnLst>
                              <p:par>
                                <p:cTn id="18" presetID="1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p:tgtEl>
                                          <p:spTgt spid="11"/>
                                        </p:tgtEl>
                                        <p:attrNameLst>
                                          <p:attrName>ppt_x</p:attrName>
                                        </p:attrNameLst>
                                      </p:cBhvr>
                                      <p:tavLst>
                                        <p:tav tm="0">
                                          <p:val>
                                            <p:strVal val="#ppt_x-#ppt_w*1.125000"/>
                                          </p:val>
                                        </p:tav>
                                        <p:tav tm="100000">
                                          <p:val>
                                            <p:strVal val="#ppt_x"/>
                                          </p:val>
                                        </p:tav>
                                      </p:tavLst>
                                    </p:anim>
                                    <p:animEffect transition="in" filter="wipe(right)">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1000"/>
                                        <p:tgtEl>
                                          <p:spTgt spid="19"/>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000"/>
                                        <p:tgtEl>
                                          <p:spTgt spid="13"/>
                                        </p:tgtEl>
                                        <p:attrNameLst>
                                          <p:attrName>ppt_x</p:attrName>
                                        </p:attrNameLst>
                                      </p:cBhvr>
                                      <p:tavLst>
                                        <p:tav tm="0">
                                          <p:val>
                                            <p:strVal val="#ppt_x-#ppt_w*1.125000"/>
                                          </p:val>
                                        </p:tav>
                                        <p:tav tm="100000">
                                          <p:val>
                                            <p:strVal val="#ppt_x"/>
                                          </p:val>
                                        </p:tav>
                                      </p:tavLst>
                                    </p:anim>
                                    <p:animEffect transition="in" filter="wipe(right)">
                                      <p:cBhvr>
                                        <p:cTn id="35" dur="1000"/>
                                        <p:tgtEl>
                                          <p:spTgt spid="13"/>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p:tgtEl>
                                          <p:spTgt spid="15"/>
                                        </p:tgtEl>
                                        <p:attrNameLst>
                                          <p:attrName>ppt_x</p:attrName>
                                        </p:attrNameLst>
                                      </p:cBhvr>
                                      <p:tavLst>
                                        <p:tav tm="0">
                                          <p:val>
                                            <p:strVal val="#ppt_x-#ppt_w*1.125000"/>
                                          </p:val>
                                        </p:tav>
                                        <p:tav tm="100000">
                                          <p:val>
                                            <p:strVal val="#ppt_x"/>
                                          </p:val>
                                        </p:tav>
                                      </p:tavLst>
                                    </p:anim>
                                    <p:animEffect transition="in" filter="wipe(right)">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2"/>
          </a:xfrm>
          <a:solidFill>
            <a:srgbClr val="F0D5D4"/>
          </a:solidFill>
        </p:spPr>
        <p:txBody>
          <a:bodyPr/>
          <a:lstStyle/>
          <a:p>
            <a:r>
              <a:rPr lang="en-IN" b="1" u="sng" dirty="0"/>
              <a:t>Nouns</a:t>
            </a:r>
          </a:p>
        </p:txBody>
      </p:sp>
      <p:sp>
        <p:nvSpPr>
          <p:cNvPr id="16" name="Google Shape;108;p6">
            <a:extLst>
              <a:ext uri="{FF2B5EF4-FFF2-40B4-BE49-F238E27FC236}">
                <a16:creationId xmlns:a16="http://schemas.microsoft.com/office/drawing/2014/main" id="{0175B990-1B62-8846-A72B-B80172E73BAD}"/>
              </a:ext>
            </a:extLst>
          </p:cNvPr>
          <p:cNvSpPr txBox="1">
            <a:spLocks/>
          </p:cNvSpPr>
          <p:nvPr/>
        </p:nvSpPr>
        <p:spPr>
          <a:xfrm>
            <a:off x="2260596" y="1196752"/>
            <a:ext cx="7772400" cy="3600400"/>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IN" dirty="0"/>
          </a:p>
          <a:p>
            <a:pPr marL="0" indent="0">
              <a:buNone/>
            </a:pPr>
            <a:r>
              <a:rPr lang="en-IN" dirty="0"/>
              <a:t>1.father:  _________________________</a:t>
            </a:r>
          </a:p>
          <a:p>
            <a:pPr marL="0" indent="0">
              <a:buNone/>
            </a:pPr>
            <a:endParaRPr lang="en-IN" dirty="0"/>
          </a:p>
          <a:p>
            <a:pPr marL="0" indent="0">
              <a:buNone/>
            </a:pPr>
            <a:r>
              <a:rPr lang="en-IN" dirty="0"/>
              <a:t>2.cow:     ________________________</a:t>
            </a:r>
          </a:p>
          <a:p>
            <a:pPr marL="0" indent="0">
              <a:buNone/>
            </a:pPr>
            <a:endParaRPr lang="en-IN" dirty="0"/>
          </a:p>
          <a:p>
            <a:pPr marL="0" indent="0">
              <a:buNone/>
            </a:pPr>
            <a:r>
              <a:rPr lang="en-IN" dirty="0"/>
              <a:t>3.school: ________________________</a:t>
            </a:r>
          </a:p>
        </p:txBody>
      </p:sp>
      <p:sp>
        <p:nvSpPr>
          <p:cNvPr id="18" name="Google Shape;109;p6">
            <a:extLst>
              <a:ext uri="{FF2B5EF4-FFF2-40B4-BE49-F238E27FC236}">
                <a16:creationId xmlns:a16="http://schemas.microsoft.com/office/drawing/2014/main" id="{EB95CF8B-BB23-E244-8C9A-6F487BE3200C}"/>
              </a:ext>
            </a:extLst>
          </p:cNvPr>
          <p:cNvSpPr txBox="1"/>
          <p:nvPr/>
        </p:nvSpPr>
        <p:spPr>
          <a:xfrm>
            <a:off x="4160009" y="4039257"/>
            <a:ext cx="3254028" cy="584735"/>
          </a:xfrm>
          <a:prstGeom prst="rect">
            <a:avLst/>
          </a:prstGeom>
          <a:noFill/>
          <a:ln>
            <a:noFill/>
          </a:ln>
        </p:spPr>
        <p:txBody>
          <a:bodyPr spcFirstLastPara="1" wrap="square" lIns="91425" tIns="45700" rIns="91425" bIns="45700" anchor="t" anchorCtr="0">
            <a:spAutoFit/>
          </a:bodyPr>
          <a:lstStyle/>
          <a:p>
            <a:r>
              <a:rPr lang="en-IN" sz="3200" dirty="0">
                <a:solidFill>
                  <a:schemeClr val="dk1"/>
                </a:solidFill>
                <a:latin typeface="Calibri"/>
                <a:ea typeface="Calibri"/>
                <a:cs typeface="Calibri"/>
                <a:sym typeface="Calibri"/>
              </a:rPr>
              <a:t>My </a:t>
            </a:r>
            <a:r>
              <a:rPr lang="en-IN" sz="3200" dirty="0">
                <a:solidFill>
                  <a:srgbClr val="C00000"/>
                </a:solidFill>
                <a:latin typeface="Calibri"/>
                <a:ea typeface="Calibri"/>
                <a:cs typeface="Calibri"/>
                <a:sym typeface="Calibri"/>
              </a:rPr>
              <a:t>school</a:t>
            </a:r>
            <a:r>
              <a:rPr lang="en-IN" sz="3200" dirty="0">
                <a:solidFill>
                  <a:schemeClr val="dk1"/>
                </a:solidFill>
                <a:latin typeface="Calibri"/>
                <a:ea typeface="Calibri"/>
                <a:cs typeface="Calibri"/>
                <a:sym typeface="Calibri"/>
              </a:rPr>
              <a:t> is big.</a:t>
            </a:r>
            <a:endParaRPr sz="3200" dirty="0"/>
          </a:p>
        </p:txBody>
      </p:sp>
      <p:sp>
        <p:nvSpPr>
          <p:cNvPr id="20" name="Google Shape;110;p6">
            <a:extLst>
              <a:ext uri="{FF2B5EF4-FFF2-40B4-BE49-F238E27FC236}">
                <a16:creationId xmlns:a16="http://schemas.microsoft.com/office/drawing/2014/main" id="{EBD09132-0D08-2942-BA3A-823345E877E0}"/>
              </a:ext>
            </a:extLst>
          </p:cNvPr>
          <p:cNvSpPr txBox="1"/>
          <p:nvPr/>
        </p:nvSpPr>
        <p:spPr>
          <a:xfrm>
            <a:off x="4160009" y="1764145"/>
            <a:ext cx="4888319" cy="584735"/>
          </a:xfrm>
          <a:prstGeom prst="rect">
            <a:avLst/>
          </a:prstGeom>
          <a:noFill/>
          <a:ln>
            <a:noFill/>
          </a:ln>
        </p:spPr>
        <p:txBody>
          <a:bodyPr spcFirstLastPara="1" wrap="square" lIns="91425" tIns="45700" rIns="91425" bIns="45700" anchor="t" anchorCtr="0">
            <a:spAutoFit/>
          </a:bodyPr>
          <a:lstStyle/>
          <a:p>
            <a:r>
              <a:rPr lang="en-IN" sz="3200" dirty="0">
                <a:solidFill>
                  <a:schemeClr val="dk1"/>
                </a:solidFill>
                <a:latin typeface="Calibri"/>
                <a:ea typeface="Calibri"/>
                <a:cs typeface="Calibri"/>
                <a:sym typeface="Calibri"/>
              </a:rPr>
              <a:t>My </a:t>
            </a:r>
            <a:r>
              <a:rPr lang="en-IN" sz="3200" dirty="0">
                <a:solidFill>
                  <a:srgbClr val="C00000"/>
                </a:solidFill>
                <a:latin typeface="Calibri"/>
                <a:ea typeface="Calibri"/>
                <a:cs typeface="Calibri"/>
                <a:sym typeface="Calibri"/>
              </a:rPr>
              <a:t>father</a:t>
            </a:r>
            <a:r>
              <a:rPr lang="en-IN" sz="3200" dirty="0">
                <a:solidFill>
                  <a:schemeClr val="dk1"/>
                </a:solidFill>
                <a:latin typeface="Calibri"/>
                <a:ea typeface="Calibri"/>
                <a:cs typeface="Calibri"/>
                <a:sym typeface="Calibri"/>
              </a:rPr>
              <a:t> goes to the office.</a:t>
            </a:r>
            <a:endParaRPr sz="3200" dirty="0"/>
          </a:p>
        </p:txBody>
      </p:sp>
      <p:sp>
        <p:nvSpPr>
          <p:cNvPr id="22" name="Google Shape;111;p6">
            <a:extLst>
              <a:ext uri="{FF2B5EF4-FFF2-40B4-BE49-F238E27FC236}">
                <a16:creationId xmlns:a16="http://schemas.microsoft.com/office/drawing/2014/main" id="{A353A119-A709-A94C-A739-89720EB5BDA1}"/>
              </a:ext>
            </a:extLst>
          </p:cNvPr>
          <p:cNvSpPr txBox="1"/>
          <p:nvPr/>
        </p:nvSpPr>
        <p:spPr>
          <a:xfrm>
            <a:off x="4160009" y="2916273"/>
            <a:ext cx="4484514" cy="584735"/>
          </a:xfrm>
          <a:prstGeom prst="rect">
            <a:avLst/>
          </a:prstGeom>
          <a:noFill/>
          <a:ln>
            <a:noFill/>
          </a:ln>
        </p:spPr>
        <p:txBody>
          <a:bodyPr spcFirstLastPara="1" wrap="square" lIns="91425" tIns="45700" rIns="91425" bIns="45700" anchor="t" anchorCtr="0">
            <a:spAutoFit/>
          </a:bodyPr>
          <a:lstStyle/>
          <a:p>
            <a:r>
              <a:rPr lang="en-IN" sz="3200" dirty="0">
                <a:solidFill>
                  <a:schemeClr val="dk1"/>
                </a:solidFill>
                <a:latin typeface="Calibri"/>
                <a:ea typeface="Calibri"/>
                <a:cs typeface="Calibri"/>
                <a:sym typeface="Calibri"/>
              </a:rPr>
              <a:t>The </a:t>
            </a:r>
            <a:r>
              <a:rPr lang="en-IN" sz="3200" dirty="0">
                <a:solidFill>
                  <a:srgbClr val="C00000"/>
                </a:solidFill>
                <a:latin typeface="Calibri"/>
                <a:ea typeface="Calibri"/>
                <a:cs typeface="Calibri"/>
                <a:sym typeface="Calibri"/>
              </a:rPr>
              <a:t>cow</a:t>
            </a:r>
            <a:r>
              <a:rPr lang="en-IN" sz="3200" dirty="0">
                <a:solidFill>
                  <a:schemeClr val="dk1"/>
                </a:solidFill>
                <a:latin typeface="Calibri"/>
                <a:ea typeface="Calibri"/>
                <a:cs typeface="Calibri"/>
                <a:sym typeface="Calibri"/>
              </a:rPr>
              <a:t> gives us milk.</a:t>
            </a:r>
            <a:endParaRPr sz="3200" dirty="0"/>
          </a:p>
        </p:txBody>
      </p:sp>
      <p:pic>
        <p:nvPicPr>
          <p:cNvPr id="24" name="Picture 23" descr="Graphical user interface, application, icon&#10;&#10;Description automatically generated">
            <a:extLst>
              <a:ext uri="{FF2B5EF4-FFF2-40B4-BE49-F238E27FC236}">
                <a16:creationId xmlns:a16="http://schemas.microsoft.com/office/drawing/2014/main" id="{E1F324B4-8385-F742-8662-8B1567120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712" y="902170"/>
            <a:ext cx="2263800" cy="1446710"/>
          </a:xfrm>
          <a:prstGeom prst="rect">
            <a:avLst/>
          </a:prstGeom>
        </p:spPr>
      </p:pic>
      <p:pic>
        <p:nvPicPr>
          <p:cNvPr id="25" name="Picture 24" descr="A picture containing cow, mammal, bovine&#10;&#10;Description automatically generated">
            <a:extLst>
              <a:ext uri="{FF2B5EF4-FFF2-40B4-BE49-F238E27FC236}">
                <a16:creationId xmlns:a16="http://schemas.microsoft.com/office/drawing/2014/main" id="{E999AF9D-98D0-F44C-97D8-121B67241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2303" y="2450109"/>
            <a:ext cx="1330617" cy="1781487"/>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100E422B-CAAD-C943-96D7-8CA1F9AD92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404" y="4843949"/>
            <a:ext cx="2179464" cy="1634598"/>
          </a:xfrm>
          <a:prstGeom prst="rect">
            <a:avLst/>
          </a:prstGeom>
        </p:spPr>
      </p:pic>
    </p:spTree>
    <p:extLst>
      <p:ext uri="{BB962C8B-B14F-4D97-AF65-F5344CB8AC3E}">
        <p14:creationId xmlns:p14="http://schemas.microsoft.com/office/powerpoint/2010/main" val="37631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2228803797"/>
              </p:ext>
            </p:extLst>
          </p:nvPr>
        </p:nvGraphicFramePr>
        <p:xfrm>
          <a:off x="1127448" y="700345"/>
          <a:ext cx="9937104" cy="332370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dirty="0">
                          <a:solidFill>
                            <a:schemeClr val="dk1"/>
                          </a:solidFill>
                          <a:latin typeface="+mn-lt"/>
                          <a:cs typeface="Calibri"/>
                          <a:sym typeface="Calibri"/>
                        </a:rPr>
                        <a:t>&lt;Children&gt; - </a:t>
                      </a:r>
                      <a:r>
                        <a:rPr lang="en-IN" sz="900" b="0" i="0" dirty="0">
                          <a:solidFill>
                            <a:schemeClr val="dk1"/>
                          </a:solidFill>
                          <a:latin typeface="+mn-lt"/>
                          <a:cs typeface="Calibri"/>
                          <a:sym typeface="Calibri"/>
                          <a:hlinkClick r:id="rId3"/>
                        </a:rPr>
                        <a:t>https://pixabay.com/vectors/boy-child-comic-characters-dad-1300136/</a:t>
                      </a:r>
                      <a:endParaRPr lang="en-IN" sz="900" b="0" i="0"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dirty="0">
                          <a:solidFill>
                            <a:schemeClr val="dk1"/>
                          </a:solidFill>
                          <a:latin typeface="+mn-lt"/>
                          <a:cs typeface="Calibri"/>
                          <a:sym typeface="Calibri"/>
                        </a:rPr>
                        <a:t>&lt;Ball&gt; - </a:t>
                      </a:r>
                      <a:r>
                        <a:rPr lang="en-IN" sz="900" b="0" i="0" dirty="0">
                          <a:solidFill>
                            <a:schemeClr val="dk1"/>
                          </a:solidFill>
                          <a:latin typeface="+mn-lt"/>
                          <a:cs typeface="Calibri"/>
                          <a:sym typeface="Calibri"/>
                          <a:hlinkClick r:id="rId4"/>
                        </a:rPr>
                        <a:t>https://pixabay.com/vectors/football-ball-sport-soccer-round-157930/</a:t>
                      </a:r>
                      <a:endParaRPr lang="en-IN" sz="900" b="0" i="0"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i="0" dirty="0">
                        <a:solidFill>
                          <a:schemeClr val="dk1"/>
                        </a:solidFill>
                        <a:latin typeface="+mn-lt"/>
                        <a:cs typeface="Calibri"/>
                        <a:sym typeface="Calibri"/>
                      </a:endParaRPr>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dirty="0">
                          <a:solidFill>
                            <a:schemeClr val="dk1"/>
                          </a:solidFill>
                          <a:latin typeface="+mn-lt"/>
                          <a:ea typeface="Calibri"/>
                          <a:cs typeface="Calibri"/>
                          <a:sym typeface="Calibri"/>
                        </a:rPr>
                        <a:t>&lt;</a:t>
                      </a:r>
                      <a:r>
                        <a:rPr lang="en-IN" sz="900" b="0" i="0" dirty="0" err="1">
                          <a:solidFill>
                            <a:schemeClr val="dk1"/>
                          </a:solidFill>
                          <a:latin typeface="+mn-lt"/>
                          <a:ea typeface="Calibri"/>
                          <a:cs typeface="Calibri"/>
                          <a:sym typeface="Calibri"/>
                        </a:rPr>
                        <a:t>chappati</a:t>
                      </a:r>
                      <a:r>
                        <a:rPr lang="en-IN" sz="900" b="0" i="0" dirty="0">
                          <a:solidFill>
                            <a:schemeClr val="dk1"/>
                          </a:solidFill>
                          <a:latin typeface="+mn-lt"/>
                          <a:ea typeface="Calibri"/>
                          <a:cs typeface="Calibri"/>
                          <a:sym typeface="Calibri"/>
                        </a:rPr>
                        <a:t>&gt; - </a:t>
                      </a:r>
                      <a:r>
                        <a:rPr lang="en-IN" sz="900" b="0" i="0" dirty="0">
                          <a:solidFill>
                            <a:schemeClr val="dk1"/>
                          </a:solidFill>
                          <a:latin typeface="+mn-lt"/>
                          <a:ea typeface="Calibri"/>
                          <a:cs typeface="Calibri"/>
                          <a:sym typeface="Calibri"/>
                          <a:hlinkClick r:id="rId5"/>
                        </a:rPr>
                        <a:t>https://pixabay.com/photos/chapati-bread-indian-pancakes-food-489254/</a:t>
                      </a:r>
                      <a:endParaRPr lang="en-IN" sz="900" b="0" i="0" dirty="0">
                        <a:solidFill>
                          <a:schemeClr val="dk1"/>
                        </a:solidFill>
                        <a:latin typeface="+mn-lt"/>
                        <a:ea typeface="Calibri"/>
                        <a:cs typeface="Calibri"/>
                        <a:sym typeface="Calibri"/>
                      </a:endParaRPr>
                    </a:p>
                    <a:p>
                      <a:r>
                        <a:rPr lang="en-IN" sz="900" i="0" dirty="0"/>
                        <a:t>&lt;park&gt; </a:t>
                      </a:r>
                      <a:r>
                        <a:rPr lang="en-IN" sz="900" i="0" dirty="0">
                          <a:hlinkClick r:id="rId6"/>
                        </a:rPr>
                        <a:t>https://pixabay.com/vectors/games-park-child-children-grass-1459575/</a:t>
                      </a:r>
                      <a:endParaRPr lang="en-IN" sz="900" i="0" dirty="0"/>
                    </a:p>
                    <a:p>
                      <a:endParaRPr lang="en-IN" sz="900" i="0" dirty="0"/>
                    </a:p>
                    <a:p>
                      <a:endParaRPr lang="en-IN" sz="900" i="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b="0" i="0" kern="1200" dirty="0">
                          <a:solidFill>
                            <a:schemeClr val="tx1"/>
                          </a:solidFill>
                          <a:effectLst/>
                          <a:latin typeface="+mn-lt"/>
                          <a:ea typeface="+mn-ea"/>
                          <a:cs typeface="+mn-cs"/>
                        </a:rPr>
                        <a:t>&lt;toffee&gt; </a:t>
                      </a:r>
                      <a:r>
                        <a:rPr lang="en-IN" sz="900" b="0" i="0" kern="1200" dirty="0">
                          <a:solidFill>
                            <a:schemeClr val="tx1"/>
                          </a:solidFill>
                          <a:effectLst/>
                          <a:latin typeface="+mn-lt"/>
                          <a:ea typeface="+mn-ea"/>
                          <a:cs typeface="+mn-cs"/>
                          <a:hlinkClick r:id="rId7"/>
                        </a:rPr>
                        <a:t>https://pixabay.com/vectors/cartoon-candy-sweet-food-sugar-2462970/</a:t>
                      </a:r>
                      <a:endParaRPr lang="en-IN" sz="900" b="0" i="0" kern="1200" dirty="0">
                        <a:solidFill>
                          <a:schemeClr val="tx1"/>
                        </a:solidFill>
                        <a:effectLst/>
                        <a:latin typeface="+mn-lt"/>
                        <a:ea typeface="+mn-ea"/>
                        <a:cs typeface="+mn-cs"/>
                      </a:endParaRPr>
                    </a:p>
                    <a:p>
                      <a:endParaRPr lang="en-IN" sz="900" b="0" i="0" kern="1200" dirty="0">
                        <a:solidFill>
                          <a:schemeClr val="tx1"/>
                        </a:solidFill>
                        <a:effectLst/>
                        <a:latin typeface="+mn-lt"/>
                        <a:ea typeface="+mn-ea"/>
                        <a:cs typeface="+mn-cs"/>
                      </a:endParaRPr>
                    </a:p>
                    <a:p>
                      <a:endParaRPr lang="en-IN" sz="900" b="0" i="0" kern="1200" dirty="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IN" sz="900" b="0" i="0" dirty="0">
                          <a:solidFill>
                            <a:schemeClr val="dk1"/>
                          </a:solidFill>
                          <a:latin typeface="+mn-lt"/>
                          <a:ea typeface="Calibri"/>
                          <a:cs typeface="Calibri"/>
                          <a:sym typeface="Calibri"/>
                        </a:rPr>
                        <a:t>&lt;Bus&gt; - </a:t>
                      </a:r>
                      <a:r>
                        <a:rPr lang="en-IN" sz="900" b="0" i="0" dirty="0">
                          <a:solidFill>
                            <a:schemeClr val="dk1"/>
                          </a:solidFill>
                          <a:latin typeface="+mn-lt"/>
                          <a:ea typeface="Calibri"/>
                          <a:cs typeface="Calibri"/>
                          <a:sym typeface="Calibri"/>
                          <a:hlinkClick r:id="rId8"/>
                        </a:rPr>
                        <a:t>https://pixabay.com/vectors/schoolbus-city-bus-bus-36952/ </a:t>
                      </a:r>
                      <a:endParaRPr lang="en-IN" sz="900" i="0" dirty="0"/>
                    </a:p>
                    <a:p>
                      <a:pPr marL="0" lvl="0" indent="0" algn="l" rtl="0">
                        <a:spcBef>
                          <a:spcPts val="0"/>
                        </a:spcBef>
                        <a:spcAft>
                          <a:spcPts val="0"/>
                        </a:spcAft>
                        <a:buClr>
                          <a:schemeClr val="dk1"/>
                        </a:buClr>
                        <a:buSzPts val="1200"/>
                        <a:buFont typeface="Calibri"/>
                        <a:buNone/>
                      </a:pPr>
                      <a:r>
                        <a:rPr lang="en-IN" sz="900" b="0" i="0" dirty="0">
                          <a:solidFill>
                            <a:schemeClr val="dk1"/>
                          </a:solidFill>
                          <a:latin typeface="+mn-lt"/>
                          <a:ea typeface="Calibri"/>
                          <a:cs typeface="Calibri"/>
                          <a:sym typeface="Calibri"/>
                        </a:rPr>
                        <a:t>&lt;Bag&gt; - &lt; </a:t>
                      </a:r>
                      <a:r>
                        <a:rPr lang="en-IN" sz="900" b="0" i="0" dirty="0">
                          <a:solidFill>
                            <a:schemeClr val="dk1"/>
                          </a:solidFill>
                          <a:latin typeface="+mn-lt"/>
                          <a:ea typeface="Calibri"/>
                          <a:cs typeface="Calibri"/>
                          <a:sym typeface="Calibri"/>
                          <a:hlinkClick r:id="rId9"/>
                        </a:rPr>
                        <a:t>https://pixabay.com/vectors/gift-bag-shopping-retail-sale-312761/</a:t>
                      </a:r>
                      <a:r>
                        <a:rPr lang="en-IN" sz="900" b="0" i="0" dirty="0">
                          <a:solidFill>
                            <a:schemeClr val="dk1"/>
                          </a:solidFill>
                          <a:latin typeface="+mn-lt"/>
                          <a:ea typeface="Calibri"/>
                          <a:cs typeface="Calibri"/>
                          <a:sym typeface="Calibri"/>
                        </a:rPr>
                        <a:t>&gt;</a:t>
                      </a:r>
                      <a:endParaRPr lang="en-IN" sz="900" i="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marL="0" lvl="0" indent="0" algn="l" rtl="0">
                        <a:spcBef>
                          <a:spcPts val="0"/>
                        </a:spcBef>
                        <a:spcAft>
                          <a:spcPts val="0"/>
                        </a:spcAft>
                        <a:buClr>
                          <a:schemeClr val="dk1"/>
                        </a:buClr>
                        <a:buSzPts val="1200"/>
                        <a:buFont typeface="Calibri"/>
                        <a:buNone/>
                      </a:pPr>
                      <a:r>
                        <a:rPr lang="en-IN" sz="900" b="0" i="0" dirty="0">
                          <a:solidFill>
                            <a:schemeClr val="dk1"/>
                          </a:solidFill>
                          <a:latin typeface="+mn-lt"/>
                          <a:ea typeface="Calibri"/>
                          <a:cs typeface="Calibri"/>
                          <a:sym typeface="Calibri"/>
                        </a:rPr>
                        <a:t>&lt;Flower&gt; - </a:t>
                      </a:r>
                      <a:r>
                        <a:rPr lang="en-IN" sz="900" b="0" i="0" dirty="0">
                          <a:solidFill>
                            <a:schemeClr val="dk1"/>
                          </a:solidFill>
                          <a:latin typeface="+mn-lt"/>
                          <a:ea typeface="Calibri"/>
                          <a:cs typeface="Calibri"/>
                          <a:sym typeface="Calibri"/>
                          <a:hlinkClick r:id="rId10"/>
                        </a:rPr>
                        <a:t>https://pixabay.com/vectors/edelweiss-flower-nature-plant-311579/</a:t>
                      </a:r>
                      <a:endParaRPr lang="en-IN" sz="900" i="0" dirty="0"/>
                    </a:p>
                    <a:p>
                      <a:pPr marL="0" lvl="0" indent="0" algn="l" rtl="0">
                        <a:spcBef>
                          <a:spcPts val="0"/>
                        </a:spcBef>
                        <a:spcAft>
                          <a:spcPts val="0"/>
                        </a:spcAft>
                        <a:buClr>
                          <a:schemeClr val="dk1"/>
                        </a:buClr>
                        <a:buSzPts val="1200"/>
                        <a:buFont typeface="Calibri"/>
                        <a:buNone/>
                      </a:pPr>
                      <a:r>
                        <a:rPr lang="en-IN" sz="900" b="0" i="0" dirty="0">
                          <a:solidFill>
                            <a:schemeClr val="dk1"/>
                          </a:solidFill>
                          <a:latin typeface="+mn-lt"/>
                          <a:ea typeface="Calibri"/>
                          <a:cs typeface="Calibri"/>
                          <a:sym typeface="Calibri"/>
                        </a:rPr>
                        <a:t>&lt;boy&gt; - </a:t>
                      </a:r>
                      <a:r>
                        <a:rPr lang="en-IN" sz="900" b="0" i="0" dirty="0">
                          <a:solidFill>
                            <a:schemeClr val="dk1"/>
                          </a:solidFill>
                          <a:latin typeface="+mn-lt"/>
                          <a:ea typeface="Calibri"/>
                          <a:cs typeface="Calibri"/>
                          <a:sym typeface="Calibri"/>
                          <a:hlinkClick r:id="rId11"/>
                        </a:rPr>
                        <a:t>https://pixabay.com/vectors/stick-male-figure-looking-right-29937/</a:t>
                      </a:r>
                      <a:endParaRPr lang="en-IN" sz="900" i="0" dirty="0"/>
                    </a:p>
                    <a:p>
                      <a:pPr marL="0" lvl="0" indent="0" algn="l" rtl="0">
                        <a:spcBef>
                          <a:spcPts val="0"/>
                        </a:spcBef>
                        <a:spcAft>
                          <a:spcPts val="0"/>
                        </a:spcAft>
                        <a:buClr>
                          <a:schemeClr val="dk1"/>
                        </a:buClr>
                        <a:buSzPts val="1200"/>
                        <a:buFont typeface="Calibri"/>
                        <a:buNone/>
                      </a:pPr>
                      <a:r>
                        <a:rPr lang="en-IN" sz="900" b="0" i="0" dirty="0">
                          <a:solidFill>
                            <a:schemeClr val="dk1"/>
                          </a:solidFill>
                          <a:latin typeface="+mn-lt"/>
                          <a:ea typeface="Calibri"/>
                          <a:cs typeface="Calibri"/>
                          <a:sym typeface="Calibri"/>
                        </a:rPr>
                        <a:t>&lt;Apple&gt; - </a:t>
                      </a:r>
                      <a:r>
                        <a:rPr lang="en-IN" sz="900" b="0" i="0" dirty="0">
                          <a:solidFill>
                            <a:schemeClr val="dk1"/>
                          </a:solidFill>
                          <a:latin typeface="+mn-lt"/>
                          <a:ea typeface="Calibri"/>
                          <a:cs typeface="Calibri"/>
                          <a:sym typeface="Calibri"/>
                          <a:hlinkClick r:id="rId12"/>
                        </a:rPr>
                        <a:t>https://pixabay.com/vectors/apple-leaf-fresh-fruit-food-sweet-306078/ </a:t>
                      </a:r>
                      <a:endParaRPr lang="en-IN" sz="900" i="0" dirty="0"/>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pPr marL="0" lvl="0" indent="0" algn="l" rtl="0">
                        <a:spcBef>
                          <a:spcPts val="0"/>
                        </a:spcBef>
                        <a:spcAft>
                          <a:spcPts val="0"/>
                        </a:spcAft>
                        <a:buNone/>
                      </a:pPr>
                      <a:r>
                        <a:rPr lang="en-IN" sz="900" b="0" i="0" dirty="0">
                          <a:solidFill>
                            <a:schemeClr val="dk1"/>
                          </a:solidFill>
                          <a:latin typeface="+mn-lt"/>
                          <a:ea typeface="Calibri"/>
                          <a:cs typeface="Calibri"/>
                          <a:sym typeface="Calibri"/>
                        </a:rPr>
                        <a:t>&lt;Working&gt; - </a:t>
                      </a:r>
                      <a:r>
                        <a:rPr lang="en-IN" sz="900" b="0" i="0" dirty="0">
                          <a:solidFill>
                            <a:schemeClr val="dk1"/>
                          </a:solidFill>
                          <a:latin typeface="+mn-lt"/>
                          <a:ea typeface="Calibri"/>
                          <a:cs typeface="Calibri"/>
                          <a:sym typeface="Calibri"/>
                          <a:hlinkClick r:id="rId13"/>
                        </a:rPr>
                        <a:t>https://pixabay.com/illustrations/man-work-work-from-home-avatar-5678220/</a:t>
                      </a:r>
                      <a:endParaRPr lang="en-IN" sz="900" b="0" i="0" dirty="0">
                        <a:solidFill>
                          <a:schemeClr val="dk1"/>
                        </a:solidFill>
                        <a:latin typeface="+mn-lt"/>
                        <a:ea typeface="Calibri"/>
                        <a:cs typeface="Calibri"/>
                        <a:sym typeface="Calibri"/>
                      </a:endParaRPr>
                    </a:p>
                  </a:txBody>
                  <a:tcPr/>
                </a:tc>
                <a:extLst>
                  <a:ext uri="{0D108BD9-81ED-4DB2-BD59-A6C34878D82A}">
                    <a16:rowId xmlns:a16="http://schemas.microsoft.com/office/drawing/2014/main" val="10006"/>
                  </a:ext>
                </a:extLst>
              </a:tr>
            </a:tbl>
          </a:graphicData>
        </a:graphic>
      </p:graphicFrame>
      <p:pic>
        <p:nvPicPr>
          <p:cNvPr id="8" name="Picture 7" descr="A picture containing background pattern&#10;&#10;Description automatically generated">
            <a:extLst>
              <a:ext uri="{FF2B5EF4-FFF2-40B4-BE49-F238E27FC236}">
                <a16:creationId xmlns:a16="http://schemas.microsoft.com/office/drawing/2014/main" id="{AFCEDE71-EB0B-484B-B114-F2BC93E6B0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07298" y="2314042"/>
            <a:ext cx="333186" cy="314964"/>
          </a:xfrm>
          <a:prstGeom prst="rect">
            <a:avLst/>
          </a:prstGeom>
        </p:spPr>
      </p:pic>
      <p:pic>
        <p:nvPicPr>
          <p:cNvPr id="11" name="Picture 10" descr="A knife on a pizza&#10;&#10;Description automatically generated with low confidence">
            <a:extLst>
              <a:ext uri="{FF2B5EF4-FFF2-40B4-BE49-F238E27FC236}">
                <a16:creationId xmlns:a16="http://schemas.microsoft.com/office/drawing/2014/main" id="{84D4C3FB-1B7A-3A46-ACA7-E8E4D8F86D12}"/>
              </a:ext>
            </a:extLst>
          </p:cNvPr>
          <p:cNvPicPr>
            <a:picLocks noChangeAspect="1"/>
          </p:cNvPicPr>
          <p:nvPr/>
        </p:nvPicPr>
        <p:blipFill>
          <a:blip r:embed="rId15"/>
          <a:stretch>
            <a:fillRect/>
          </a:stretch>
        </p:blipFill>
        <p:spPr>
          <a:xfrm>
            <a:off x="2855640" y="1727926"/>
            <a:ext cx="499368" cy="332922"/>
          </a:xfrm>
          <a:prstGeom prst="rect">
            <a:avLst/>
          </a:prstGeom>
        </p:spPr>
      </p:pic>
      <p:pic>
        <p:nvPicPr>
          <p:cNvPr id="14" name="Picture 13" descr="Diagram, engineering drawing&#10;&#10;Description automatically generated">
            <a:extLst>
              <a:ext uri="{FF2B5EF4-FFF2-40B4-BE49-F238E27FC236}">
                <a16:creationId xmlns:a16="http://schemas.microsoft.com/office/drawing/2014/main" id="{9075CC32-5889-0345-B809-E72D44964D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8934" y="1625957"/>
            <a:ext cx="427318" cy="531037"/>
          </a:xfrm>
          <a:prstGeom prst="rect">
            <a:avLst/>
          </a:prstGeom>
        </p:spPr>
      </p:pic>
      <p:pic>
        <p:nvPicPr>
          <p:cNvPr id="16" name="Google Shape;80;p4" descr="Icon  Description automatically generated">
            <a:extLst>
              <a:ext uri="{FF2B5EF4-FFF2-40B4-BE49-F238E27FC236}">
                <a16:creationId xmlns:a16="http://schemas.microsoft.com/office/drawing/2014/main" id="{5EF688FE-0791-8E49-ABFE-CA78208F5BFF}"/>
              </a:ext>
            </a:extLst>
          </p:cNvPr>
          <p:cNvPicPr preferRelativeResize="0"/>
          <p:nvPr/>
        </p:nvPicPr>
        <p:blipFill rotWithShape="1">
          <a:blip r:embed="rId17">
            <a:alphaModFix/>
          </a:blip>
          <a:srcRect l="11111" t="22221" r="5350" b="21648"/>
          <a:stretch/>
        </p:blipFill>
        <p:spPr>
          <a:xfrm>
            <a:off x="2184185" y="2812215"/>
            <a:ext cx="275360" cy="250356"/>
          </a:xfrm>
          <a:prstGeom prst="rect">
            <a:avLst/>
          </a:prstGeom>
          <a:noFill/>
          <a:ln w="38100" cap="flat" cmpd="sng">
            <a:noFill/>
            <a:prstDash val="solid"/>
            <a:round/>
            <a:headEnd type="none" w="sm" len="sm"/>
            <a:tailEnd type="none" w="sm" len="sm"/>
          </a:ln>
        </p:spPr>
      </p:pic>
      <p:pic>
        <p:nvPicPr>
          <p:cNvPr id="17" name="Google Shape;81;p4" descr="A picture containing diagram  Description automatically generated">
            <a:extLst>
              <a:ext uri="{FF2B5EF4-FFF2-40B4-BE49-F238E27FC236}">
                <a16:creationId xmlns:a16="http://schemas.microsoft.com/office/drawing/2014/main" id="{D4447540-B4B4-124E-9E9F-0C354579D67E}"/>
              </a:ext>
            </a:extLst>
          </p:cNvPr>
          <p:cNvPicPr preferRelativeResize="0"/>
          <p:nvPr/>
        </p:nvPicPr>
        <p:blipFill rotWithShape="1">
          <a:blip r:embed="rId18">
            <a:alphaModFix/>
          </a:blip>
          <a:srcRect/>
          <a:stretch/>
        </p:blipFill>
        <p:spPr>
          <a:xfrm>
            <a:off x="2945592" y="2834477"/>
            <a:ext cx="152042" cy="250356"/>
          </a:xfrm>
          <a:prstGeom prst="rect">
            <a:avLst/>
          </a:prstGeom>
          <a:noFill/>
          <a:ln w="38100" cap="flat" cmpd="sng">
            <a:noFill/>
            <a:prstDash val="solid"/>
            <a:round/>
            <a:headEnd type="none" w="sm" len="sm"/>
            <a:tailEnd type="none" w="sm" len="sm"/>
          </a:ln>
        </p:spPr>
      </p:pic>
      <p:pic>
        <p:nvPicPr>
          <p:cNvPr id="19" name="Google Shape;94;p5" descr="A picture containing icon  Description automatically generated">
            <a:extLst>
              <a:ext uri="{FF2B5EF4-FFF2-40B4-BE49-F238E27FC236}">
                <a16:creationId xmlns:a16="http://schemas.microsoft.com/office/drawing/2014/main" id="{7FEB76CD-02FF-7C4A-A0E8-206C98527D5E}"/>
              </a:ext>
            </a:extLst>
          </p:cNvPr>
          <p:cNvPicPr preferRelativeResize="0"/>
          <p:nvPr/>
        </p:nvPicPr>
        <p:blipFill rotWithShape="1">
          <a:blip r:embed="rId19">
            <a:alphaModFix/>
          </a:blip>
          <a:srcRect/>
          <a:stretch/>
        </p:blipFill>
        <p:spPr>
          <a:xfrm>
            <a:off x="2109464" y="3260205"/>
            <a:ext cx="374254" cy="263685"/>
          </a:xfrm>
          <a:prstGeom prst="rect">
            <a:avLst/>
          </a:prstGeom>
          <a:noFill/>
          <a:ln w="38100" cap="flat" cmpd="sng">
            <a:noFill/>
            <a:prstDash val="solid"/>
            <a:round/>
            <a:headEnd type="none" w="sm" len="sm"/>
            <a:tailEnd type="none" w="sm" len="sm"/>
          </a:ln>
        </p:spPr>
      </p:pic>
      <p:pic>
        <p:nvPicPr>
          <p:cNvPr id="20" name="Google Shape;95;p5" descr="Shape, icon  Description automatically generated">
            <a:extLst>
              <a:ext uri="{FF2B5EF4-FFF2-40B4-BE49-F238E27FC236}">
                <a16:creationId xmlns:a16="http://schemas.microsoft.com/office/drawing/2014/main" id="{F9EC11E3-71BA-A94C-975F-2D5BAADAC594}"/>
              </a:ext>
            </a:extLst>
          </p:cNvPr>
          <p:cNvPicPr preferRelativeResize="0"/>
          <p:nvPr/>
        </p:nvPicPr>
        <p:blipFill rotWithShape="1">
          <a:blip r:embed="rId20">
            <a:alphaModFix/>
          </a:blip>
          <a:srcRect l="21492" r="27500"/>
          <a:stretch/>
        </p:blipFill>
        <p:spPr>
          <a:xfrm>
            <a:off x="3113026" y="3216655"/>
            <a:ext cx="353157" cy="319059"/>
          </a:xfrm>
          <a:prstGeom prst="rect">
            <a:avLst/>
          </a:prstGeom>
          <a:noFill/>
          <a:ln w="38100" cap="flat" cmpd="sng">
            <a:noFill/>
            <a:prstDash val="solid"/>
            <a:round/>
            <a:headEnd type="none" w="sm" len="sm"/>
            <a:tailEnd type="none" w="sm" len="sm"/>
          </a:ln>
        </p:spPr>
      </p:pic>
      <p:pic>
        <p:nvPicPr>
          <p:cNvPr id="21" name="Google Shape;96;p5" descr="Logo  Description automatically generated">
            <a:extLst>
              <a:ext uri="{FF2B5EF4-FFF2-40B4-BE49-F238E27FC236}">
                <a16:creationId xmlns:a16="http://schemas.microsoft.com/office/drawing/2014/main" id="{190BDE0C-FDC8-9744-A786-C50A357A42F3}"/>
              </a:ext>
            </a:extLst>
          </p:cNvPr>
          <p:cNvPicPr preferRelativeResize="0"/>
          <p:nvPr/>
        </p:nvPicPr>
        <p:blipFill rotWithShape="1">
          <a:blip r:embed="rId21">
            <a:alphaModFix/>
          </a:blip>
          <a:srcRect/>
          <a:stretch/>
        </p:blipFill>
        <p:spPr>
          <a:xfrm>
            <a:off x="2536211" y="3248473"/>
            <a:ext cx="406903" cy="249086"/>
          </a:xfrm>
          <a:prstGeom prst="rect">
            <a:avLst/>
          </a:prstGeom>
          <a:noFill/>
          <a:ln w="38100" cap="flat" cmpd="sng">
            <a:noFill/>
            <a:prstDash val="solid"/>
            <a:round/>
            <a:headEnd type="none" w="sm" len="sm"/>
            <a:tailEnd type="none" w="sm" len="sm"/>
          </a:ln>
        </p:spPr>
      </p:pic>
      <p:pic>
        <p:nvPicPr>
          <p:cNvPr id="22" name="Picture 21" descr="Graphical user interface, application, icon&#10;&#10;Description automatically generated">
            <a:extLst>
              <a:ext uri="{FF2B5EF4-FFF2-40B4-BE49-F238E27FC236}">
                <a16:creationId xmlns:a16="http://schemas.microsoft.com/office/drawing/2014/main" id="{F29EC5D0-219A-0E4C-ADFD-007E5ECB35C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80253" y="3645024"/>
            <a:ext cx="422696" cy="270129"/>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F3332279-CA8A-974D-95DC-D72CABAFE07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72791" y="8214761"/>
            <a:ext cx="406949" cy="305212"/>
          </a:xfrm>
          <a:prstGeom prst="rect">
            <a:avLst/>
          </a:prstGeom>
        </p:spPr>
      </p:pic>
      <p:pic>
        <p:nvPicPr>
          <p:cNvPr id="27" name="Picture 2" descr="Boy, Child, Comic Characters, Dad, Daughter, Drawing">
            <a:extLst>
              <a:ext uri="{FF2B5EF4-FFF2-40B4-BE49-F238E27FC236}">
                <a16:creationId xmlns:a16="http://schemas.microsoft.com/office/drawing/2014/main" id="{E3528FCF-A66F-4D35-B9BB-91C5432F935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96577" y="1173362"/>
            <a:ext cx="433083" cy="3203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ootball, Ball, Sport, Soccer, Round, Black And White">
            <a:extLst>
              <a:ext uri="{FF2B5EF4-FFF2-40B4-BE49-F238E27FC236}">
                <a16:creationId xmlns:a16="http://schemas.microsoft.com/office/drawing/2014/main" id="{B5CE84E2-6900-4AF7-B066-485132C32E7F}"/>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92103" y="1164727"/>
            <a:ext cx="357293" cy="357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1130</Words>
  <Application>Microsoft Office PowerPoint</Application>
  <PresentationFormat>Widescreen</PresentationFormat>
  <Paragraphs>120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Testing Usage Of Nouns</vt:lpstr>
      <vt:lpstr>Fill in the blanks</vt:lpstr>
      <vt:lpstr>Complete each sentence with a noun</vt:lpstr>
      <vt:lpstr>Nouns</vt:lpstr>
      <vt:lpstr>Nouns</vt:lpstr>
      <vt:lpstr>Nouns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62</cp:revision>
  <dcterms:created xsi:type="dcterms:W3CDTF">2020-08-28T09:38:22Z</dcterms:created>
  <dcterms:modified xsi:type="dcterms:W3CDTF">2022-02-07T18:05:55Z</dcterms:modified>
</cp:coreProperties>
</file>