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2" r:id="rId4"/>
    <p:sldId id="264" r:id="rId5"/>
    <p:sldId id="261" r:id="rId6"/>
    <p:sldId id="263" r:id="rId7"/>
    <p:sldId id="260"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11" autoAdjust="0"/>
  </p:normalViewPr>
  <p:slideViewPr>
    <p:cSldViewPr>
      <p:cViewPr varScale="1">
        <p:scale>
          <a:sx n="42" d="100"/>
          <a:sy n="42" d="100"/>
        </p:scale>
        <p:origin x="1508" y="32"/>
      </p:cViewPr>
      <p:guideLst>
        <p:guide orient="horz" pos="2160"/>
        <p:guide pos="3840"/>
      </p:guideLst>
    </p:cSldViewPr>
  </p:slideViewPr>
  <p:notesTextViewPr>
    <p:cViewPr>
      <p:scale>
        <a:sx n="100" d="100"/>
        <a:sy n="100" d="100"/>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2/19/2022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dirty="0">
                <a:solidFill>
                  <a:schemeClr val="tx1"/>
                </a:solidFill>
                <a:latin typeface="+mn-lt"/>
                <a:ea typeface="+mn-ea"/>
                <a:cs typeface="+mn-cs"/>
              </a:rPr>
              <a:t>Wash: https://pixabay.com/photos/hand-washing-hygiene-health-child-3783004/</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baseline="0" dirty="0">
                <a:solidFill>
                  <a:schemeClr val="tx1"/>
                </a:solidFill>
                <a:latin typeface="+mn-lt"/>
                <a:ea typeface="+mn-ea"/>
                <a:cs typeface="+mn-cs"/>
              </a:rPr>
              <a:t>Lion: </a:t>
            </a:r>
            <a:r>
              <a:rPr lang="en-US" sz="1200" b="0" i="0" dirty="0">
                <a:solidFill>
                  <a:schemeClr val="dk1"/>
                </a:solidFill>
                <a:latin typeface="+mn-lt"/>
                <a:ea typeface="Calibri"/>
                <a:cs typeface="Calibri"/>
                <a:sym typeface="Calibri"/>
              </a:rPr>
              <a:t>https://pixabay.com/photos/lion-roaring-lion-big-cat-cat-2635913/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dirty="0">
                <a:solidFill>
                  <a:schemeClr val="tx1"/>
                </a:solidFill>
                <a:latin typeface="+mn-lt"/>
                <a:ea typeface="+mn-ea"/>
                <a:cs typeface="+mn-cs"/>
              </a:rPr>
              <a:t>Play: https://pixabay.com/photos/children-football-playing-indian-2413413/</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IN" sz="1200" b="0" i="0" u="none" strike="noStrike" kern="1200" baseline="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b="0" i="0" u="none" strike="noStrike" kern="1200" dirty="0">
              <a:solidFill>
                <a:schemeClr val="tx1"/>
              </a:solidFill>
              <a:latin typeface="+mn-lt"/>
              <a:ea typeface="+mn-ea"/>
              <a:cs typeface="+mn-cs"/>
            </a:endParaRPr>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p>
          <a:p>
            <a:pPr marL="228600" indent="-228600" rtl="0">
              <a:buAutoNum type="arabicPeriod"/>
            </a:pPr>
            <a:r>
              <a:rPr lang="en-IN" sz="1200" b="0" i="0" u="none" strike="noStrike" kern="1200" dirty="0">
                <a:solidFill>
                  <a:schemeClr val="tx1"/>
                </a:solidFill>
                <a:latin typeface="+mn-lt"/>
                <a:ea typeface="+mn-ea"/>
                <a:cs typeface="+mn-cs"/>
              </a:rPr>
              <a:t>Reading: https://pixabay.com/photos/dharmendra-rai-mind-map-trainer-6732974/</a:t>
            </a:r>
          </a:p>
          <a:p>
            <a:pPr marL="228600" indent="-228600" rtl="0">
              <a:buAutoNum type="arabicPeriod"/>
            </a:pPr>
            <a:r>
              <a:rPr lang="en-IN" sz="1200" b="0" i="0" u="none" strike="noStrike" kern="1200" dirty="0">
                <a:solidFill>
                  <a:schemeClr val="tx1"/>
                </a:solidFill>
                <a:latin typeface="+mn-lt"/>
                <a:ea typeface="+mn-ea"/>
                <a:cs typeface="+mn-cs"/>
              </a:rPr>
              <a:t>Writing: https://pixabay.com/photos/teacher-board-tutor-school-2454399/</a:t>
            </a:r>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a:solidFill>
                  <a:schemeClr val="tx1"/>
                </a:solidFill>
                <a:latin typeface="+mn-lt"/>
                <a:ea typeface="+mn-ea"/>
                <a:cs typeface="+mn-cs"/>
              </a:rPr>
              <a:t>Sit: https://pixabay.com/photos/children-portrait-artistic-girl-1706121/</a:t>
            </a:r>
          </a:p>
          <a:p>
            <a:pPr marL="228600" indent="-228600" rtl="0">
              <a:buAutoNum type="arabicPeriod"/>
            </a:pPr>
            <a:r>
              <a:rPr lang="en-IN" sz="1200" b="0" i="0" u="none" strike="noStrike" kern="1200" dirty="0">
                <a:solidFill>
                  <a:schemeClr val="tx1"/>
                </a:solidFill>
                <a:latin typeface="+mn-lt"/>
                <a:ea typeface="+mn-ea"/>
                <a:cs typeface="+mn-cs"/>
              </a:rPr>
              <a:t>Stand: https://pixabay.com/photos/indian-indians-children-poor-boys-3602851/</a:t>
            </a:r>
          </a:p>
          <a:p>
            <a:pPr marL="228600" indent="-228600" rtl="0">
              <a:buAutoNum type="arabicPeriod"/>
            </a:pPr>
            <a:r>
              <a:rPr lang="en-IN" sz="1200" b="0" i="0" u="none" strike="noStrike" kern="1200" dirty="0">
                <a:solidFill>
                  <a:schemeClr val="tx1"/>
                </a:solidFill>
                <a:latin typeface="+mn-lt"/>
                <a:ea typeface="+mn-ea"/>
                <a:cs typeface="+mn-cs"/>
              </a:rPr>
              <a:t>Walk: https://pixabay.com/photos/indian-holiday-school-children-4393133/</a:t>
            </a:r>
          </a:p>
          <a:p>
            <a:pPr marL="228600" indent="-228600" rtl="0">
              <a:buAutoNum type="arabicPeriod"/>
            </a:pPr>
            <a:r>
              <a:rPr lang="en-IN" sz="1200" b="0" i="0" u="none" strike="noStrike" kern="1200" dirty="0">
                <a:solidFill>
                  <a:schemeClr val="tx1"/>
                </a:solidFill>
                <a:latin typeface="+mn-lt"/>
                <a:ea typeface="+mn-ea"/>
                <a:cs typeface="+mn-cs"/>
              </a:rPr>
              <a:t>Look: https://pixabay.com/photos/child-children-face-face-indian-193984/</a:t>
            </a:r>
          </a:p>
          <a:p>
            <a:pPr marL="228600" indent="-228600" rtl="0">
              <a:buAutoNum type="arabicPeriod"/>
            </a:pPr>
            <a:r>
              <a:rPr lang="en-IN" sz="1200" b="0" i="0" u="none" strike="noStrike" kern="1200" dirty="0">
                <a:solidFill>
                  <a:schemeClr val="tx1"/>
                </a:solidFill>
                <a:latin typeface="+mn-lt"/>
                <a:ea typeface="+mn-ea"/>
                <a:cs typeface="+mn-cs"/>
              </a:rPr>
              <a:t>Listen: https://pixabay.com/photos/boy-school-laughing-children-330582/</a:t>
            </a:r>
          </a:p>
          <a:p>
            <a:pPr marL="228600" indent="-228600" rtl="0">
              <a:buAutoNum type="arabicPeriod"/>
            </a:pPr>
            <a:r>
              <a:rPr lang="en-IN" sz="1200" b="0" i="0" u="none" strike="noStrike" kern="1200" dirty="0">
                <a:solidFill>
                  <a:schemeClr val="tx1"/>
                </a:solidFill>
                <a:latin typeface="+mn-lt"/>
                <a:ea typeface="+mn-ea"/>
                <a:cs typeface="+mn-cs"/>
              </a:rPr>
              <a:t>Write: https://pixabay.com/photos/students-primary-school-town-laos-1177711/</a:t>
            </a:r>
          </a:p>
          <a:p>
            <a:pPr marL="228600" indent="-228600" rtl="0">
              <a:buAutoNum type="arabicPeriod"/>
            </a:pPr>
            <a:r>
              <a:rPr lang="en-IN" sz="1200" b="0" i="0" u="none" strike="noStrike" kern="1200" dirty="0">
                <a:solidFill>
                  <a:schemeClr val="tx1"/>
                </a:solidFill>
                <a:latin typeface="+mn-lt"/>
                <a:ea typeface="+mn-ea"/>
                <a:cs typeface="+mn-cs"/>
              </a:rPr>
              <a:t>Count: https://pixabay.com/vectors/puzzle-math-logic-mathematics-kids-4757816/</a:t>
            </a:r>
          </a:p>
          <a:p>
            <a:pPr marL="228600" indent="-228600" rtl="0">
              <a:buAutoNum type="arabicPeriod"/>
            </a:pPr>
            <a:r>
              <a:rPr lang="en-IN" sz="1200" b="0" i="0" u="none" strike="noStrike" kern="1200" dirty="0">
                <a:solidFill>
                  <a:schemeClr val="tx1"/>
                </a:solidFill>
                <a:latin typeface="+mn-lt"/>
                <a:ea typeface="+mn-ea"/>
                <a:cs typeface="+mn-cs"/>
              </a:rPr>
              <a:t>Wash: https://pixabay.com/photos/hand-washing-hygiene-health-child-3783004/</a:t>
            </a:r>
          </a:p>
          <a:p>
            <a:pPr marL="228600" indent="-228600" rtl="0">
              <a:buAutoNum type="arabicPeriod"/>
            </a:pPr>
            <a:r>
              <a:rPr lang="en-IN" sz="1200" b="0" i="0" u="none" strike="noStrike" kern="1200" dirty="0">
                <a:solidFill>
                  <a:schemeClr val="tx1"/>
                </a:solidFill>
                <a:latin typeface="+mn-lt"/>
                <a:ea typeface="+mn-ea"/>
                <a:cs typeface="+mn-cs"/>
              </a:rPr>
              <a:t>Cut: https://pixabay.com/photos/foods-onion-vegetable-ingredient-4869863/</a:t>
            </a:r>
          </a:p>
          <a:p>
            <a:pPr marL="228600" indent="-228600" rtl="0">
              <a:buAutoNum type="arabicPeriod"/>
            </a:pPr>
            <a:r>
              <a:rPr lang="en-IN" sz="1200" b="0" i="0" u="none" strike="noStrike" kern="1200" dirty="0">
                <a:solidFill>
                  <a:schemeClr val="tx1"/>
                </a:solidFill>
                <a:latin typeface="+mn-lt"/>
                <a:ea typeface="+mn-ea"/>
                <a:cs typeface="+mn-cs"/>
              </a:rPr>
              <a:t>Dance: https://pixabay.com/vectors/silhouette-indian-dancer-beautiful-3837379/</a:t>
            </a:r>
          </a:p>
          <a:p>
            <a:pPr marL="228600" indent="-228600" rtl="0">
              <a:buAutoNum type="arabicPeriod"/>
            </a:pPr>
            <a:endParaRPr lang="en-IN" sz="1200" b="0" i="0" u="none" strike="noStrike" kern="1200" dirty="0">
              <a:solidFill>
                <a:schemeClr val="tx1"/>
              </a:solidFill>
              <a:latin typeface="+mn-lt"/>
              <a:ea typeface="+mn-ea"/>
              <a:cs typeface="+mn-cs"/>
            </a:endParaRPr>
          </a:p>
          <a:p>
            <a:pPr marL="228600" indent="-228600" rtl="0">
              <a:buAutoNum type="arabicPeriod"/>
            </a:pP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a:solidFill>
                  <a:schemeClr val="tx1"/>
                </a:solidFill>
                <a:latin typeface="+mn-lt"/>
                <a:ea typeface="+mn-ea"/>
                <a:cs typeface="+mn-cs"/>
              </a:rPr>
              <a:t>Sit: https://pixabay.com/photos/children-portrait-artistic-girl-1706121/</a:t>
            </a:r>
          </a:p>
          <a:p>
            <a:pPr marL="228600" indent="-228600" rtl="0">
              <a:buAutoNum type="arabicPeriod"/>
            </a:pPr>
            <a:r>
              <a:rPr lang="en-IN" sz="1200" b="0" i="0" u="none" strike="noStrike" kern="1200" dirty="0">
                <a:solidFill>
                  <a:schemeClr val="tx1"/>
                </a:solidFill>
                <a:latin typeface="+mn-lt"/>
                <a:ea typeface="+mn-ea"/>
                <a:cs typeface="+mn-cs"/>
              </a:rPr>
              <a:t>Worry: https://www.flickr.com/photos/32021211@N02/3294761927 By Sveta </a:t>
            </a:r>
            <a:r>
              <a:rPr lang="en-IN" sz="1200" b="0" i="0" u="none" strike="noStrike" kern="1200" dirty="0" err="1">
                <a:solidFill>
                  <a:schemeClr val="tx1"/>
                </a:solidFill>
                <a:latin typeface="+mn-lt"/>
                <a:ea typeface="+mn-ea"/>
                <a:cs typeface="+mn-cs"/>
              </a:rPr>
              <a:t>Suvorina</a:t>
            </a:r>
            <a:endParaRPr lang="en-IN" sz="1200" b="0" i="0" u="none" strike="noStrike" kern="1200" dirty="0">
              <a:solidFill>
                <a:schemeClr val="tx1"/>
              </a:solidFill>
              <a:latin typeface="+mn-lt"/>
              <a:ea typeface="+mn-ea"/>
              <a:cs typeface="+mn-cs"/>
            </a:endParaRPr>
          </a:p>
          <a:p>
            <a:pPr marL="228600" indent="-228600" rtl="0">
              <a:buAutoNum type="arabicPeriod"/>
            </a:pPr>
            <a:r>
              <a:rPr lang="en-IN" sz="1200" b="0" i="0" u="none" strike="noStrike" kern="1200" dirty="0">
                <a:solidFill>
                  <a:schemeClr val="tx1"/>
                </a:solidFill>
                <a:latin typeface="+mn-lt"/>
                <a:ea typeface="+mn-ea"/>
                <a:cs typeface="+mn-cs"/>
              </a:rPr>
              <a:t>Walk: https://pixabay.com/photos/indian-holiday-school-children-4393133/</a:t>
            </a:r>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a:solidFill>
                  <a:schemeClr val="tx1"/>
                </a:solidFill>
                <a:latin typeface="+mn-lt"/>
                <a:ea typeface="+mn-ea"/>
                <a:cs typeface="+mn-cs"/>
              </a:rPr>
              <a:t>Go to school:</a:t>
            </a:r>
            <a:r>
              <a:rPr lang="en-IN" sz="1200" b="0" i="0" u="none" strike="noStrike" kern="1200" baseline="0" dirty="0">
                <a:solidFill>
                  <a:schemeClr val="tx1"/>
                </a:solidFill>
                <a:latin typeface="+mn-lt"/>
                <a:ea typeface="+mn-ea"/>
                <a:cs typeface="+mn-cs"/>
              </a:rPr>
              <a:t> </a:t>
            </a:r>
            <a:r>
              <a:rPr lang="en-IN" sz="1200" b="0" i="0" u="none" strike="noStrike" kern="1200" dirty="0">
                <a:solidFill>
                  <a:schemeClr val="tx1"/>
                </a:solidFill>
                <a:latin typeface="+mn-lt"/>
                <a:ea typeface="+mn-ea"/>
                <a:cs typeface="+mn-cs"/>
              </a:rPr>
              <a:t>https://pixabay.com/photos/indian-holiday-school-children-4393133/</a:t>
            </a:r>
          </a:p>
          <a:p>
            <a:pPr marL="228600" indent="-228600" rtl="0">
              <a:buAutoNum type="arabicPeriod"/>
            </a:pPr>
            <a:r>
              <a:rPr lang="en-IN" sz="1200" b="0" i="0" u="none" strike="noStrike" kern="1200" dirty="0">
                <a:solidFill>
                  <a:schemeClr val="tx1"/>
                </a:solidFill>
                <a:latin typeface="+mn-lt"/>
                <a:ea typeface="+mn-ea"/>
                <a:cs typeface="+mn-cs"/>
              </a:rPr>
              <a:t>Eat breakfast: https://pixabay.com/photos/breakfast-idli-indian-foods-2408818/</a:t>
            </a:r>
          </a:p>
          <a:p>
            <a:pPr marL="228600" indent="-228600" rtl="0">
              <a:buAutoNum type="arabicPeriod"/>
            </a:pPr>
            <a:r>
              <a:rPr lang="en-IN" sz="1200" b="0" i="0" u="none" strike="noStrike" kern="1200" dirty="0">
                <a:solidFill>
                  <a:schemeClr val="tx1"/>
                </a:solidFill>
                <a:latin typeface="+mn-lt"/>
                <a:ea typeface="+mn-ea"/>
                <a:cs typeface="+mn-cs"/>
              </a:rPr>
              <a:t>Brush teeth: https://pixabay.com/photos/little-kid-brushing-teeth-child-4178224/</a:t>
            </a:r>
          </a:p>
          <a:p>
            <a:pPr marL="228600" indent="-228600" rtl="0">
              <a:buAutoNum type="arabicPeriod"/>
            </a:pPr>
            <a:r>
              <a:rPr lang="en-IN" sz="1200" b="0" i="0" u="none" strike="noStrike" kern="1200" dirty="0">
                <a:solidFill>
                  <a:schemeClr val="tx1"/>
                </a:solidFill>
                <a:latin typeface="+mn-lt"/>
                <a:ea typeface="+mn-ea"/>
                <a:cs typeface="+mn-cs"/>
              </a:rPr>
              <a:t>Play: https://pixabay.com/photos/children-football-playing-indian-2413413/</a:t>
            </a:r>
          </a:p>
          <a:p>
            <a:pPr marL="228600" indent="-228600" rtl="0">
              <a:buAutoNum type="arabicPeriod"/>
            </a:pPr>
            <a:r>
              <a:rPr lang="en-IN" sz="1200" b="0" i="0" u="none" strike="noStrike" kern="1200" dirty="0">
                <a:solidFill>
                  <a:schemeClr val="tx1"/>
                </a:solidFill>
                <a:latin typeface="+mn-lt"/>
                <a:ea typeface="+mn-ea"/>
                <a:cs typeface="+mn-cs"/>
              </a:rPr>
              <a:t>Get dressed: https://pixabay.com/photos/mehendi-bangles-wedding-jewelry-4004298/</a:t>
            </a:r>
          </a:p>
          <a:p>
            <a:pPr marL="228600" indent="-228600" rtl="0">
              <a:buAutoNum type="arabicPeriod"/>
            </a:pPr>
            <a:r>
              <a:rPr lang="en-IN" sz="1200" b="0" i="0" u="none" strike="noStrike" kern="1200" dirty="0">
                <a:solidFill>
                  <a:schemeClr val="tx1"/>
                </a:solidFill>
                <a:latin typeface="+mn-lt"/>
                <a:ea typeface="+mn-ea"/>
                <a:cs typeface="+mn-cs"/>
              </a:rPr>
              <a:t>Wake up: https://pixabay.com/vectors/blue-in-the-morning-blanket-boy-2759824/</a:t>
            </a:r>
          </a:p>
          <a:p>
            <a:pPr marL="228600" indent="-228600" rtl="0">
              <a:buAutoNum type="arabicPeriod"/>
            </a:pPr>
            <a:r>
              <a:rPr lang="en-IN" sz="1200" b="0" i="0" u="none" strike="noStrike" kern="1200" dirty="0">
                <a:solidFill>
                  <a:schemeClr val="tx1"/>
                </a:solidFill>
                <a:latin typeface="+mn-lt"/>
                <a:ea typeface="+mn-ea"/>
                <a:cs typeface="+mn-cs"/>
              </a:rPr>
              <a:t>Read: https://pixabay.com/photos/children-infant-girl-school-306607/</a:t>
            </a:r>
          </a:p>
          <a:p>
            <a:pPr marL="228600" indent="-228600" rtl="0">
              <a:buAutoNum type="arabicPeriod"/>
            </a:pPr>
            <a:r>
              <a:rPr lang="en-IN" sz="1200" b="0" i="0" u="none" strike="noStrike" kern="1200" dirty="0">
                <a:solidFill>
                  <a:schemeClr val="tx1"/>
                </a:solidFill>
                <a:latin typeface="+mn-lt"/>
                <a:ea typeface="+mn-ea"/>
                <a:cs typeface="+mn-cs"/>
              </a:rPr>
              <a:t>Take a bath: https://pixabay.com/photos/child-bath-boy-little-boy-bathing-5706430/</a:t>
            </a:r>
          </a:p>
          <a:p>
            <a:pPr marL="228600" indent="-228600" rtl="0">
              <a:buAutoNum type="arabicPeriod"/>
            </a:pP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1.Sunrise: https://pixabay.com/photos/mount-fuji-japan-volcano-mountain-2297961/</a:t>
            </a:r>
          </a:p>
          <a:p>
            <a:pPr rtl="0"/>
            <a:r>
              <a:rPr lang="en-IN" sz="1200" b="0" i="0" u="none" strike="noStrike" kern="1200" dirty="0">
                <a:solidFill>
                  <a:schemeClr val="tx1"/>
                </a:solidFill>
                <a:latin typeface="+mn-lt"/>
                <a:ea typeface="+mn-ea"/>
                <a:cs typeface="+mn-cs"/>
              </a:rPr>
              <a:t>2.Drink milk: https://pixabay.com/photos/milk-glass-drink-fresh-beverage-435295/</a:t>
            </a:r>
          </a:p>
          <a:p>
            <a:pPr rtl="0"/>
            <a:r>
              <a:rPr lang="en-IN" sz="1200" b="0" i="0" u="none" strike="noStrike" kern="1200" dirty="0">
                <a:solidFill>
                  <a:schemeClr val="tx1"/>
                </a:solidFill>
                <a:latin typeface="+mn-lt"/>
                <a:ea typeface="+mn-ea"/>
                <a:cs typeface="+mn-cs"/>
              </a:rPr>
              <a:t>3.Clean: https://pixabay.com/illustrations/gloves-bucket-mop-broom-utensils-5545358/</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4.Play: https://pixabay.com/photos/children-football-playing-indian-2413413/</a:t>
            </a:r>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baseline="0" dirty="0">
                <a:solidFill>
                  <a:schemeClr val="tx1"/>
                </a:solidFill>
                <a:latin typeface="+mn-lt"/>
                <a:ea typeface="+mn-ea"/>
                <a:cs typeface="+mn-cs"/>
              </a:rPr>
              <a:t>Lion: </a:t>
            </a:r>
            <a:r>
              <a:rPr lang="en-US" sz="1200" b="0" i="0" dirty="0">
                <a:solidFill>
                  <a:schemeClr val="dk1"/>
                </a:solidFill>
                <a:latin typeface="+mn-lt"/>
                <a:ea typeface="Calibri"/>
                <a:cs typeface="Calibri"/>
                <a:sym typeface="Calibri"/>
              </a:rPr>
              <a:t>https://pixabay.com/photos/lion-roaring-lion-big-cat-cat-2635913/</a:t>
            </a:r>
            <a:endParaRPr lang="en-IN" sz="1200" b="0" i="0" u="none" strike="noStrike" kern="1200" baseline="0" dirty="0">
              <a:solidFill>
                <a:schemeClr val="tx1"/>
              </a:solidFill>
              <a:latin typeface="+mn-lt"/>
              <a:ea typeface="+mn-ea"/>
              <a:cs typeface="+mn-cs"/>
            </a:endParaRPr>
          </a:p>
          <a:p>
            <a:pPr marL="228600" indent="-228600" rtl="0">
              <a:buAutoNum type="arabicPeriod"/>
            </a:pPr>
            <a:r>
              <a:rPr lang="en-IN" sz="1200" b="0" i="0" u="none" strike="noStrike" kern="1200" baseline="0" dirty="0">
                <a:solidFill>
                  <a:schemeClr val="tx1"/>
                </a:solidFill>
                <a:latin typeface="+mn-lt"/>
                <a:ea typeface="+mn-ea"/>
                <a:cs typeface="+mn-cs"/>
              </a:rPr>
              <a:t>Dog: </a:t>
            </a:r>
            <a:r>
              <a:rPr lang="en-US" sz="1200" b="0" i="0" dirty="0">
                <a:solidFill>
                  <a:schemeClr val="dk1"/>
                </a:solidFill>
                <a:latin typeface="+mn-lt"/>
                <a:ea typeface="Calibri"/>
                <a:cs typeface="Calibri"/>
                <a:sym typeface="Calibri"/>
              </a:rPr>
              <a:t>https://pixabay.com/photos/german-shepherd-dog-barking-guard-166972/</a:t>
            </a:r>
            <a:endParaRPr lang="en-IN" sz="1200" b="0" i="0" u="none" strike="noStrike" kern="1200" baseline="0" dirty="0">
              <a:solidFill>
                <a:schemeClr val="tx1"/>
              </a:solidFill>
              <a:latin typeface="+mn-lt"/>
              <a:ea typeface="+mn-ea"/>
              <a:cs typeface="+mn-cs"/>
            </a:endParaRPr>
          </a:p>
          <a:p>
            <a:pPr marL="228600" indent="-228600" rtl="0">
              <a:buAutoNum type="arabicPeriod"/>
            </a:pPr>
            <a:r>
              <a:rPr lang="en-IN" sz="1200" b="0" i="0" u="none" strike="noStrike" kern="1200" baseline="0" dirty="0" err="1">
                <a:solidFill>
                  <a:schemeClr val="tx1"/>
                </a:solidFill>
                <a:latin typeface="+mn-lt"/>
                <a:ea typeface="+mn-ea"/>
                <a:cs typeface="+mn-cs"/>
              </a:rPr>
              <a:t>Biriyani</a:t>
            </a:r>
            <a:r>
              <a:rPr lang="en-IN" sz="1200" b="0" i="0" u="none" strike="noStrike" kern="1200" baseline="0" dirty="0">
                <a:solidFill>
                  <a:schemeClr val="tx1"/>
                </a:solidFill>
                <a:latin typeface="+mn-lt"/>
                <a:ea typeface="+mn-ea"/>
                <a:cs typeface="+mn-cs"/>
              </a:rPr>
              <a:t>: </a:t>
            </a:r>
            <a:r>
              <a:rPr lang="en-US" sz="1200" b="0" i="0" dirty="0">
                <a:solidFill>
                  <a:schemeClr val="dk1"/>
                </a:solidFill>
                <a:latin typeface="+mn-lt"/>
                <a:ea typeface="Calibri"/>
                <a:cs typeface="Calibri"/>
                <a:sym typeface="Calibri"/>
              </a:rPr>
              <a:t>https://pixabay.com/photos/biryani-rice-food-indian-cuisine-1141444/</a:t>
            </a:r>
            <a:endParaRPr lang="en-IN" sz="1200" b="0" i="0" u="none" strike="noStrike" kern="120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13" Type="http://schemas.openxmlformats.org/officeDocument/2006/relationships/image" Target="../media/image44.jpeg"/><Relationship Id="rId18" Type="http://schemas.openxmlformats.org/officeDocument/2006/relationships/image" Target="../media/image49.jpeg"/><Relationship Id="rId26" Type="http://schemas.openxmlformats.org/officeDocument/2006/relationships/image" Target="../media/image57.jpeg"/><Relationship Id="rId3" Type="http://schemas.openxmlformats.org/officeDocument/2006/relationships/image" Target="../media/image34.jpeg"/><Relationship Id="rId21" Type="http://schemas.openxmlformats.org/officeDocument/2006/relationships/image" Target="../media/image52.jpe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png"/><Relationship Id="rId25" Type="http://schemas.openxmlformats.org/officeDocument/2006/relationships/image" Target="../media/image56.jpeg"/><Relationship Id="rId33" Type="http://schemas.openxmlformats.org/officeDocument/2006/relationships/image" Target="../media/image64.jpeg"/><Relationship Id="rId2" Type="http://schemas.openxmlformats.org/officeDocument/2006/relationships/notesSlide" Target="../notesSlides/notesSlide8.xml"/><Relationship Id="rId16" Type="http://schemas.openxmlformats.org/officeDocument/2006/relationships/image" Target="../media/image47.jpeg"/><Relationship Id="rId20" Type="http://schemas.openxmlformats.org/officeDocument/2006/relationships/image" Target="../media/image51.jpeg"/><Relationship Id="rId29" Type="http://schemas.openxmlformats.org/officeDocument/2006/relationships/image" Target="../media/image60.jpeg"/><Relationship Id="rId1" Type="http://schemas.openxmlformats.org/officeDocument/2006/relationships/slideLayout" Target="../slideLayouts/slideLayout3.xml"/><Relationship Id="rId6" Type="http://schemas.openxmlformats.org/officeDocument/2006/relationships/image" Target="../media/image37.jpeg"/><Relationship Id="rId11" Type="http://schemas.openxmlformats.org/officeDocument/2006/relationships/image" Target="../media/image42.jpeg"/><Relationship Id="rId24" Type="http://schemas.openxmlformats.org/officeDocument/2006/relationships/image" Target="../media/image55.png"/><Relationship Id="rId32" Type="http://schemas.openxmlformats.org/officeDocument/2006/relationships/image" Target="../media/image63.jpeg"/><Relationship Id="rId5" Type="http://schemas.openxmlformats.org/officeDocument/2006/relationships/image" Target="../media/image36.jpeg"/><Relationship Id="rId15" Type="http://schemas.openxmlformats.org/officeDocument/2006/relationships/image" Target="../media/image46.jpeg"/><Relationship Id="rId23" Type="http://schemas.openxmlformats.org/officeDocument/2006/relationships/image" Target="../media/image54.jpeg"/><Relationship Id="rId28" Type="http://schemas.openxmlformats.org/officeDocument/2006/relationships/image" Target="../media/image59.png"/><Relationship Id="rId10" Type="http://schemas.openxmlformats.org/officeDocument/2006/relationships/image" Target="../media/image41.jpeg"/><Relationship Id="rId19" Type="http://schemas.openxmlformats.org/officeDocument/2006/relationships/image" Target="../media/image50.jpeg"/><Relationship Id="rId31" Type="http://schemas.openxmlformats.org/officeDocument/2006/relationships/image" Target="../media/image62.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png"/><Relationship Id="rId22" Type="http://schemas.openxmlformats.org/officeDocument/2006/relationships/image" Target="../media/image53.jpeg"/><Relationship Id="rId27" Type="http://schemas.openxmlformats.org/officeDocument/2006/relationships/image" Target="../media/image58.png"/><Relationship Id="rId30" Type="http://schemas.openxmlformats.org/officeDocument/2006/relationships/image" Target="../media/image61.jpeg"/><Relationship Id="rId8"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38368" y="171432"/>
            <a:ext cx="7715264" cy="1655843"/>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effectLst>
            <a:outerShdw blurRad="63500" sx="102000" sy="102000" algn="ctr" rotWithShape="0">
              <a:prstClr val="black">
                <a:alpha val="40000"/>
              </a:prstClr>
            </a:outerShdw>
          </a:effectLst>
          <a:scene3d>
            <a:camera prst="orthographicFront"/>
            <a:lightRig rig="threePt" dir="t"/>
          </a:scene3d>
          <a:sp3d>
            <a:bevelT w="139700" h="139700" prst="divot"/>
          </a:sp3d>
        </p:spPr>
        <p:txBody>
          <a:bodyPr/>
          <a:lstStyle/>
          <a:p>
            <a:r>
              <a:rPr lang="en-IN" dirty="0"/>
              <a:t>Introduction to Verbs</a:t>
            </a:r>
            <a:endParaRPr lang="en-US" dirty="0"/>
          </a:p>
        </p:txBody>
      </p:sp>
      <p:pic>
        <p:nvPicPr>
          <p:cNvPr id="3" name="Picture 12" descr="The use of a copyrighted photo requires the name of the author (Henryk Niestrój) or payment. Minimum fee of $ 1 via PayPal to account nhenric@gmail.com (Coffee button). Thank You!"/>
          <p:cNvPicPr preferRelativeResize="0">
            <a:picLocks noChangeAspect="1" noChangeArrowheads="1"/>
          </p:cNvPicPr>
          <p:nvPr/>
        </p:nvPicPr>
        <p:blipFill>
          <a:blip r:embed="rId3"/>
          <a:srcRect/>
          <a:stretch>
            <a:fillRect/>
          </a:stretch>
        </p:blipFill>
        <p:spPr bwMode="auto">
          <a:xfrm>
            <a:off x="4656000" y="2252656"/>
            <a:ext cx="2880000" cy="2520000"/>
          </a:xfrm>
          <a:prstGeom prst="rect">
            <a:avLst/>
          </a:prstGeom>
          <a:ln>
            <a:noFill/>
          </a:ln>
          <a:effectLst>
            <a:outerShdw blurRad="292100" dist="139700" dir="2700000" algn="tl" rotWithShape="0">
              <a:srgbClr val="333333">
                <a:alpha val="65000"/>
              </a:srgbClr>
            </a:outerShdw>
          </a:effectLst>
        </p:spPr>
      </p:pic>
      <p:pic>
        <p:nvPicPr>
          <p:cNvPr id="4" name="Google Shape;120;p6"/>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p:blipFill>
        <p:spPr>
          <a:xfrm>
            <a:off x="411360" y="2445580"/>
            <a:ext cx="3833280" cy="2158217"/>
          </a:xfrm>
          <a:prstGeom prst="rect">
            <a:avLst/>
          </a:prstGeom>
          <a:ln>
            <a:noFill/>
          </a:ln>
          <a:effectLst>
            <a:outerShdw blurRad="292100" dist="139700" dir="2700000" algn="tl" rotWithShape="0">
              <a:srgbClr val="333333">
                <a:alpha val="65000"/>
              </a:srgbClr>
            </a:outerShdw>
          </a:effectLst>
        </p:spPr>
      </p:pic>
      <p:pic>
        <p:nvPicPr>
          <p:cNvPr id="5" name="Picture 8" descr="Children, Football, Playing, Indian"/>
          <p:cNvPicPr preferRelativeResize="0">
            <a:picLocks noChangeAspect="1" noChangeArrowheads="1"/>
          </p:cNvPicPr>
          <p:nvPr/>
        </p:nvPicPr>
        <p:blipFill>
          <a:blip r:embed="rId5"/>
          <a:srcRect/>
          <a:stretch>
            <a:fillRect/>
          </a:stretch>
        </p:blipFill>
        <p:spPr bwMode="auto">
          <a:xfrm>
            <a:off x="8424000" y="2252656"/>
            <a:ext cx="2880000" cy="2520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6" y="175336"/>
            <a:ext cx="9296427" cy="720000"/>
          </a:xfrm>
          <a:solidFill>
            <a:schemeClr val="accent4">
              <a:lumMod val="60000"/>
              <a:lumOff val="40000"/>
            </a:schemeClr>
          </a:solidFill>
          <a:effectLst>
            <a:glow rad="101600">
              <a:schemeClr val="accent4">
                <a:satMod val="175000"/>
                <a:alpha val="40000"/>
              </a:schemeClr>
            </a:glow>
          </a:effectLst>
        </p:spPr>
        <p:txBody>
          <a:bodyPr/>
          <a:lstStyle/>
          <a:p>
            <a:r>
              <a:rPr lang="en-IN" dirty="0"/>
              <a:t>Guess what each person is doing?</a:t>
            </a:r>
          </a:p>
        </p:txBody>
      </p:sp>
      <p:pic>
        <p:nvPicPr>
          <p:cNvPr id="10244" name="Picture 4" descr="Dharmendra Rai, Mind Map Trainer"/>
          <p:cNvPicPr>
            <a:picLocks noChangeAspect="1" noChangeArrowheads="1"/>
          </p:cNvPicPr>
          <p:nvPr/>
        </p:nvPicPr>
        <p:blipFill>
          <a:blip r:embed="rId3"/>
          <a:srcRect/>
          <a:stretch>
            <a:fillRect/>
          </a:stretch>
        </p:blipFill>
        <p:spPr bwMode="auto">
          <a:xfrm>
            <a:off x="666720" y="1212044"/>
            <a:ext cx="4680000" cy="4680001"/>
          </a:xfrm>
          <a:prstGeom prst="rect">
            <a:avLst/>
          </a:prstGeom>
          <a:noFill/>
        </p:spPr>
      </p:pic>
      <p:pic>
        <p:nvPicPr>
          <p:cNvPr id="10250" name="Picture 10" descr="Teacher, Board, Tutor, School, Training, Teaching"/>
          <p:cNvPicPr preferRelativeResize="0">
            <a:picLocks noChangeAspect="1" noChangeArrowheads="1"/>
          </p:cNvPicPr>
          <p:nvPr/>
        </p:nvPicPr>
        <p:blipFill>
          <a:blip r:embed="rId4"/>
          <a:srcRect l="26357" t="9302" r="10077"/>
          <a:stretch>
            <a:fillRect/>
          </a:stretch>
        </p:blipFill>
        <p:spPr bwMode="auto">
          <a:xfrm>
            <a:off x="6845280" y="1212044"/>
            <a:ext cx="4680000" cy="4680000"/>
          </a:xfrm>
          <a:prstGeom prst="rect">
            <a:avLst/>
          </a:prstGeom>
          <a:noFill/>
        </p:spPr>
      </p:pic>
      <p:sp>
        <p:nvSpPr>
          <p:cNvPr id="9" name="TextBox 8"/>
          <p:cNvSpPr txBox="1"/>
          <p:nvPr/>
        </p:nvSpPr>
        <p:spPr>
          <a:xfrm>
            <a:off x="2024040" y="5962664"/>
            <a:ext cx="2145459" cy="461665"/>
          </a:xfrm>
          <a:prstGeom prst="rect">
            <a:avLst/>
          </a:prstGeom>
          <a:solidFill>
            <a:schemeClr val="accent2">
              <a:lumMod val="40000"/>
              <a:lumOff val="60000"/>
            </a:schemeClr>
          </a:solidFill>
        </p:spPr>
        <p:txBody>
          <a:bodyPr wrap="none" rtlCol="0">
            <a:spAutoFit/>
          </a:bodyPr>
          <a:lstStyle/>
          <a:p>
            <a:r>
              <a:rPr lang="en-IN" sz="2400" b="1" dirty="0"/>
              <a:t>Reading a book</a:t>
            </a:r>
            <a:endParaRPr lang="en-US" sz="2400" b="1" dirty="0"/>
          </a:p>
        </p:txBody>
      </p:sp>
      <p:sp>
        <p:nvSpPr>
          <p:cNvPr id="10" name="TextBox 9"/>
          <p:cNvSpPr txBox="1"/>
          <p:nvPr/>
        </p:nvSpPr>
        <p:spPr>
          <a:xfrm>
            <a:off x="7996248" y="5962664"/>
            <a:ext cx="2851102" cy="461665"/>
          </a:xfrm>
          <a:prstGeom prst="rect">
            <a:avLst/>
          </a:prstGeom>
          <a:solidFill>
            <a:schemeClr val="accent2">
              <a:lumMod val="40000"/>
              <a:lumOff val="60000"/>
            </a:schemeClr>
          </a:solidFill>
        </p:spPr>
        <p:txBody>
          <a:bodyPr wrap="none" rtlCol="0">
            <a:spAutoFit/>
          </a:bodyPr>
          <a:lstStyle/>
          <a:p>
            <a:r>
              <a:rPr lang="en-IN" sz="2400" b="1" dirty="0"/>
              <a:t>Writing on the board</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strips(downRight)">
                                      <p:cBhvr>
                                        <p:cTn id="7" dur="1000"/>
                                        <p:tgtEl>
                                          <p:spTgt spid="10244"/>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10250"/>
                                        </p:tgtEl>
                                        <p:attrNameLst>
                                          <p:attrName>style.visibility</p:attrName>
                                        </p:attrNameLst>
                                      </p:cBhvr>
                                      <p:to>
                                        <p:strVal val="visible"/>
                                      </p:to>
                                    </p:set>
                                    <p:animEffect transition="in" filter="strips(downRight)">
                                      <p:cBhvr>
                                        <p:cTn id="11" dur="1000"/>
                                        <p:tgtEl>
                                          <p:spTgt spid="10250"/>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Left)">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Left)">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9840" y="71414"/>
            <a:ext cx="7072320" cy="654032"/>
          </a:xfrm>
          <a:solidFill>
            <a:schemeClr val="bg1">
              <a:lumMod val="85000"/>
            </a:schemeClr>
          </a:solidFill>
          <a:scene3d>
            <a:camera prst="orthographicFront"/>
            <a:lightRig rig="threePt" dir="t"/>
          </a:scene3d>
          <a:sp3d>
            <a:bevelT w="165100" prst="coolSlant"/>
          </a:sp3d>
        </p:spPr>
        <p:txBody>
          <a:bodyPr/>
          <a:lstStyle/>
          <a:p>
            <a:r>
              <a:rPr lang="en-IN" dirty="0"/>
              <a:t>Actions – Daily Activities</a:t>
            </a:r>
          </a:p>
        </p:txBody>
      </p:sp>
      <p:pic>
        <p:nvPicPr>
          <p:cNvPr id="2050" name="Picture 2"/>
          <p:cNvPicPr preferRelativeResize="0">
            <a:picLocks noChangeAspect="1" noChangeArrowheads="1"/>
          </p:cNvPicPr>
          <p:nvPr/>
        </p:nvPicPr>
        <p:blipFill rotWithShape="1">
          <a:blip r:embed="rId3" cstate="print">
            <a:extLst>
              <a:ext uri="{28A0092B-C50C-407E-A947-70E740481C1C}">
                <a14:useLocalDpi xmlns:a14="http://schemas.microsoft.com/office/drawing/2010/main" val="0"/>
              </a:ext>
            </a:extLst>
          </a:blip>
          <a:srcRect t="-1881" b="2484"/>
          <a:stretch/>
        </p:blipFill>
        <p:spPr bwMode="auto">
          <a:xfrm>
            <a:off x="620703" y="1190340"/>
            <a:ext cx="1547107" cy="1840211"/>
          </a:xfrm>
          <a:prstGeom prst="rect">
            <a:avLst/>
          </a:prstGeom>
          <a:noFill/>
        </p:spPr>
      </p:pic>
      <p:pic>
        <p:nvPicPr>
          <p:cNvPr id="2052" name="Picture 4"/>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2761361" y="1192991"/>
            <a:ext cx="1395900" cy="1861200"/>
          </a:xfrm>
          <a:prstGeom prst="rect">
            <a:avLst/>
          </a:prstGeom>
          <a:noFill/>
        </p:spPr>
      </p:pic>
      <p:pic>
        <p:nvPicPr>
          <p:cNvPr id="2054" name="Picture 6"/>
          <p:cNvPicPr preferRelativeResize="0">
            <a:picLocks noChangeAspect="1" noChangeArrowheads="1"/>
          </p:cNvPicPr>
          <p:nvPr/>
        </p:nvPicPr>
        <p:blipFill rotWithShape="1">
          <a:blip r:embed="rId5" cstate="print">
            <a:extLst>
              <a:ext uri="{28A0092B-C50C-407E-A947-70E740481C1C}">
                <a14:useLocalDpi xmlns:a14="http://schemas.microsoft.com/office/drawing/2010/main" val="0"/>
              </a:ext>
            </a:extLst>
          </a:blip>
          <a:srcRect l="27536" r="-1314"/>
          <a:stretch/>
        </p:blipFill>
        <p:spPr bwMode="auto">
          <a:xfrm>
            <a:off x="4750812" y="1338551"/>
            <a:ext cx="2024340" cy="1692000"/>
          </a:xfrm>
          <a:prstGeom prst="rect">
            <a:avLst/>
          </a:prstGeom>
          <a:noFill/>
        </p:spPr>
      </p:pic>
      <p:pic>
        <p:nvPicPr>
          <p:cNvPr id="2056" name="Picture 8" descr="Child, Children Face, Face, Indian, Girl"/>
          <p:cNvPicPr preferRelativeResize="0">
            <a:picLocks noChangeAspect="1" noChangeArrowheads="1"/>
          </p:cNvPicPr>
          <p:nvPr/>
        </p:nvPicPr>
        <p:blipFill>
          <a:blip r:embed="rId6"/>
          <a:srcRect l="14902"/>
          <a:stretch>
            <a:fillRect/>
          </a:stretch>
        </p:blipFill>
        <p:spPr bwMode="auto">
          <a:xfrm>
            <a:off x="7368703" y="1338551"/>
            <a:ext cx="1872000" cy="1692000"/>
          </a:xfrm>
          <a:prstGeom prst="rect">
            <a:avLst/>
          </a:prstGeom>
          <a:noFill/>
        </p:spPr>
      </p:pic>
      <p:pic>
        <p:nvPicPr>
          <p:cNvPr id="2058" name="Picture 10"/>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l="13121" r="13121"/>
          <a:stretch/>
        </p:blipFill>
        <p:spPr bwMode="auto">
          <a:xfrm>
            <a:off x="9834256" y="1338551"/>
            <a:ext cx="1872000" cy="1692000"/>
          </a:xfrm>
          <a:prstGeom prst="rect">
            <a:avLst/>
          </a:prstGeom>
          <a:noFill/>
        </p:spPr>
      </p:pic>
      <p:pic>
        <p:nvPicPr>
          <p:cNvPr id="2060" name="Picture 12" descr="The use of a copyrighted photo requires the name of the author (Henryk Niestrój) or payment. Minimum fee of $ 1 via PayPal to account nhenric@gmail.com (Coffee button). Thank You!"/>
          <p:cNvPicPr preferRelativeResize="0">
            <a:picLocks noChangeAspect="1" noChangeArrowheads="1"/>
          </p:cNvPicPr>
          <p:nvPr/>
        </p:nvPicPr>
        <p:blipFill>
          <a:blip r:embed="rId8"/>
          <a:srcRect/>
          <a:stretch>
            <a:fillRect/>
          </a:stretch>
        </p:blipFill>
        <p:spPr bwMode="auto">
          <a:xfrm>
            <a:off x="5418022" y="4143679"/>
            <a:ext cx="1872000" cy="1692000"/>
          </a:xfrm>
          <a:prstGeom prst="rect">
            <a:avLst/>
          </a:prstGeom>
          <a:noFill/>
        </p:spPr>
      </p:pic>
      <p:pic>
        <p:nvPicPr>
          <p:cNvPr id="2062" name="Picture 14" descr="Puzzle, Math, Logic, Mathematics, Kids"/>
          <p:cNvPicPr preferRelativeResize="0">
            <a:picLocks noChangeAspect="1" noChangeArrowheads="1"/>
          </p:cNvPicPr>
          <p:nvPr/>
        </p:nvPicPr>
        <p:blipFill>
          <a:blip r:embed="rId9"/>
          <a:srcRect t="16589"/>
          <a:stretch>
            <a:fillRect/>
          </a:stretch>
        </p:blipFill>
        <p:spPr bwMode="auto">
          <a:xfrm>
            <a:off x="2938139" y="4143679"/>
            <a:ext cx="1872000" cy="1692000"/>
          </a:xfrm>
          <a:prstGeom prst="rect">
            <a:avLst/>
          </a:prstGeom>
          <a:noFill/>
        </p:spPr>
      </p:pic>
      <p:pic>
        <p:nvPicPr>
          <p:cNvPr id="2064" name="Picture 16" descr="Foods, Onion, Vegetable, Ingredient"/>
          <p:cNvPicPr preferRelativeResize="0">
            <a:picLocks noChangeAspect="1" noChangeArrowheads="1"/>
          </p:cNvPicPr>
          <p:nvPr/>
        </p:nvPicPr>
        <p:blipFill>
          <a:blip r:embed="rId10"/>
          <a:srcRect/>
          <a:stretch>
            <a:fillRect/>
          </a:stretch>
        </p:blipFill>
        <p:spPr bwMode="auto">
          <a:xfrm>
            <a:off x="7897905" y="4143679"/>
            <a:ext cx="1872000" cy="1692000"/>
          </a:xfrm>
          <a:prstGeom prst="rect">
            <a:avLst/>
          </a:prstGeom>
          <a:noFill/>
        </p:spPr>
      </p:pic>
      <p:pic>
        <p:nvPicPr>
          <p:cNvPr id="2066" name="Picture 18" descr="Students, Primary School, Town, Laos, Children"/>
          <p:cNvPicPr preferRelativeResize="0">
            <a:picLocks noChangeAspect="1" noChangeArrowheads="1"/>
          </p:cNvPicPr>
          <p:nvPr/>
        </p:nvPicPr>
        <p:blipFill>
          <a:blip r:embed="rId11" cstate="print"/>
          <a:srcRect/>
          <a:stretch>
            <a:fillRect/>
          </a:stretch>
        </p:blipFill>
        <p:spPr bwMode="auto">
          <a:xfrm>
            <a:off x="458256" y="4143679"/>
            <a:ext cx="1872000" cy="1692000"/>
          </a:xfrm>
          <a:prstGeom prst="rect">
            <a:avLst/>
          </a:prstGeom>
          <a:noFill/>
        </p:spPr>
      </p:pic>
      <p:pic>
        <p:nvPicPr>
          <p:cNvPr id="2068" name="Picture 20"/>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0377787" y="4114632"/>
            <a:ext cx="1024453" cy="1692000"/>
          </a:xfrm>
          <a:prstGeom prst="rect">
            <a:avLst/>
          </a:prstGeom>
          <a:noFill/>
        </p:spPr>
      </p:pic>
      <p:sp>
        <p:nvSpPr>
          <p:cNvPr id="15" name="TextBox 14"/>
          <p:cNvSpPr txBox="1"/>
          <p:nvPr/>
        </p:nvSpPr>
        <p:spPr>
          <a:xfrm>
            <a:off x="1091672" y="3057823"/>
            <a:ext cx="498855" cy="461665"/>
          </a:xfrm>
          <a:prstGeom prst="rect">
            <a:avLst/>
          </a:prstGeom>
          <a:solidFill>
            <a:schemeClr val="bg2">
              <a:lumMod val="75000"/>
            </a:schemeClr>
          </a:solidFill>
          <a:ln>
            <a:noFill/>
          </a:ln>
        </p:spPr>
        <p:txBody>
          <a:bodyPr wrap="none" rtlCol="0">
            <a:spAutoFit/>
          </a:bodyPr>
          <a:lstStyle/>
          <a:p>
            <a:r>
              <a:rPr lang="en-IN" sz="2400" dirty="0"/>
              <a:t>Sit</a:t>
            </a:r>
            <a:endParaRPr lang="en-US" sz="2400" dirty="0"/>
          </a:p>
        </p:txBody>
      </p:sp>
      <p:sp>
        <p:nvSpPr>
          <p:cNvPr id="16" name="TextBox 15"/>
          <p:cNvSpPr txBox="1"/>
          <p:nvPr/>
        </p:nvSpPr>
        <p:spPr>
          <a:xfrm>
            <a:off x="3011400" y="3057823"/>
            <a:ext cx="895823" cy="461665"/>
          </a:xfrm>
          <a:prstGeom prst="rect">
            <a:avLst/>
          </a:prstGeom>
          <a:solidFill>
            <a:schemeClr val="bg2">
              <a:lumMod val="75000"/>
            </a:schemeClr>
          </a:solidFill>
          <a:ln>
            <a:noFill/>
          </a:ln>
        </p:spPr>
        <p:txBody>
          <a:bodyPr wrap="none" rtlCol="0">
            <a:spAutoFit/>
          </a:bodyPr>
          <a:lstStyle/>
          <a:p>
            <a:r>
              <a:rPr lang="en-IN" sz="2400" dirty="0"/>
              <a:t>Stand</a:t>
            </a:r>
            <a:endParaRPr lang="en-US" sz="2400" dirty="0"/>
          </a:p>
        </p:txBody>
      </p:sp>
      <p:sp>
        <p:nvSpPr>
          <p:cNvPr id="17" name="TextBox 16"/>
          <p:cNvSpPr txBox="1"/>
          <p:nvPr/>
        </p:nvSpPr>
        <p:spPr>
          <a:xfrm>
            <a:off x="5360180" y="3057823"/>
            <a:ext cx="805605" cy="461665"/>
          </a:xfrm>
          <a:prstGeom prst="rect">
            <a:avLst/>
          </a:prstGeom>
          <a:solidFill>
            <a:schemeClr val="bg2">
              <a:lumMod val="75000"/>
            </a:schemeClr>
          </a:solidFill>
          <a:ln>
            <a:noFill/>
          </a:ln>
        </p:spPr>
        <p:txBody>
          <a:bodyPr wrap="none" rtlCol="0">
            <a:spAutoFit/>
          </a:bodyPr>
          <a:lstStyle/>
          <a:p>
            <a:r>
              <a:rPr lang="en-IN" sz="2400" dirty="0"/>
              <a:t>Walk</a:t>
            </a:r>
            <a:endParaRPr lang="en-US" sz="2400" dirty="0"/>
          </a:p>
        </p:txBody>
      </p:sp>
      <p:sp>
        <p:nvSpPr>
          <p:cNvPr id="18" name="TextBox 17"/>
          <p:cNvSpPr txBox="1"/>
          <p:nvPr/>
        </p:nvSpPr>
        <p:spPr>
          <a:xfrm>
            <a:off x="10311829" y="3048598"/>
            <a:ext cx="916854" cy="461665"/>
          </a:xfrm>
          <a:prstGeom prst="rect">
            <a:avLst/>
          </a:prstGeom>
          <a:solidFill>
            <a:schemeClr val="bg2">
              <a:lumMod val="75000"/>
            </a:schemeClr>
          </a:solidFill>
          <a:ln>
            <a:noFill/>
          </a:ln>
        </p:spPr>
        <p:txBody>
          <a:bodyPr wrap="none" rtlCol="0">
            <a:spAutoFit/>
          </a:bodyPr>
          <a:lstStyle/>
          <a:p>
            <a:r>
              <a:rPr lang="en-IN" sz="2400" dirty="0"/>
              <a:t>Listen</a:t>
            </a:r>
            <a:endParaRPr lang="en-US" sz="2400" dirty="0"/>
          </a:p>
        </p:txBody>
      </p:sp>
      <p:sp>
        <p:nvSpPr>
          <p:cNvPr id="19" name="TextBox 18"/>
          <p:cNvSpPr txBox="1"/>
          <p:nvPr/>
        </p:nvSpPr>
        <p:spPr>
          <a:xfrm>
            <a:off x="7915815" y="3057823"/>
            <a:ext cx="777777" cy="461665"/>
          </a:xfrm>
          <a:prstGeom prst="rect">
            <a:avLst/>
          </a:prstGeom>
          <a:solidFill>
            <a:schemeClr val="bg2">
              <a:lumMod val="75000"/>
            </a:schemeClr>
          </a:solidFill>
          <a:ln>
            <a:noFill/>
          </a:ln>
        </p:spPr>
        <p:txBody>
          <a:bodyPr wrap="none" rtlCol="0">
            <a:spAutoFit/>
          </a:bodyPr>
          <a:lstStyle/>
          <a:p>
            <a:r>
              <a:rPr lang="en-IN" sz="2400" dirty="0"/>
              <a:t>Look</a:t>
            </a:r>
            <a:endParaRPr lang="en-US" sz="2400" dirty="0"/>
          </a:p>
        </p:txBody>
      </p:sp>
      <p:sp>
        <p:nvSpPr>
          <p:cNvPr id="20" name="TextBox 19"/>
          <p:cNvSpPr txBox="1"/>
          <p:nvPr/>
        </p:nvSpPr>
        <p:spPr>
          <a:xfrm>
            <a:off x="8527571" y="5862951"/>
            <a:ext cx="612668" cy="461665"/>
          </a:xfrm>
          <a:prstGeom prst="rect">
            <a:avLst/>
          </a:prstGeom>
          <a:solidFill>
            <a:schemeClr val="bg2">
              <a:lumMod val="75000"/>
            </a:schemeClr>
          </a:solidFill>
          <a:ln>
            <a:noFill/>
          </a:ln>
        </p:spPr>
        <p:txBody>
          <a:bodyPr wrap="none" rtlCol="0">
            <a:spAutoFit/>
          </a:bodyPr>
          <a:lstStyle/>
          <a:p>
            <a:r>
              <a:rPr lang="en-IN" sz="2400" dirty="0"/>
              <a:t>Cut</a:t>
            </a:r>
            <a:endParaRPr lang="en-US" sz="2400" dirty="0"/>
          </a:p>
        </p:txBody>
      </p:sp>
      <p:sp>
        <p:nvSpPr>
          <p:cNvPr id="21" name="TextBox 20"/>
          <p:cNvSpPr txBox="1"/>
          <p:nvPr/>
        </p:nvSpPr>
        <p:spPr>
          <a:xfrm>
            <a:off x="10411936" y="5862951"/>
            <a:ext cx="966931" cy="461665"/>
          </a:xfrm>
          <a:prstGeom prst="rect">
            <a:avLst/>
          </a:prstGeom>
          <a:solidFill>
            <a:schemeClr val="bg2">
              <a:lumMod val="75000"/>
            </a:schemeClr>
          </a:solidFill>
          <a:ln>
            <a:noFill/>
          </a:ln>
        </p:spPr>
        <p:txBody>
          <a:bodyPr wrap="none" rtlCol="0">
            <a:spAutoFit/>
          </a:bodyPr>
          <a:lstStyle/>
          <a:p>
            <a:r>
              <a:rPr lang="en-IN" sz="2400" dirty="0"/>
              <a:t>Dance</a:t>
            </a:r>
            <a:endParaRPr lang="en-US" sz="2400" dirty="0"/>
          </a:p>
        </p:txBody>
      </p:sp>
      <p:sp>
        <p:nvSpPr>
          <p:cNvPr id="22" name="TextBox 21"/>
          <p:cNvSpPr txBox="1"/>
          <p:nvPr/>
        </p:nvSpPr>
        <p:spPr>
          <a:xfrm>
            <a:off x="953847" y="5862951"/>
            <a:ext cx="880819" cy="461665"/>
          </a:xfrm>
          <a:prstGeom prst="rect">
            <a:avLst/>
          </a:prstGeom>
          <a:solidFill>
            <a:schemeClr val="bg2">
              <a:lumMod val="75000"/>
            </a:schemeClr>
          </a:solidFill>
          <a:ln>
            <a:noFill/>
          </a:ln>
        </p:spPr>
        <p:txBody>
          <a:bodyPr wrap="none" rtlCol="0">
            <a:spAutoFit/>
          </a:bodyPr>
          <a:lstStyle/>
          <a:p>
            <a:r>
              <a:rPr lang="en-IN" sz="2400" dirty="0"/>
              <a:t>Write</a:t>
            </a:r>
            <a:endParaRPr lang="en-US" sz="2400" dirty="0"/>
          </a:p>
        </p:txBody>
      </p:sp>
      <p:sp>
        <p:nvSpPr>
          <p:cNvPr id="23" name="TextBox 22"/>
          <p:cNvSpPr txBox="1"/>
          <p:nvPr/>
        </p:nvSpPr>
        <p:spPr>
          <a:xfrm>
            <a:off x="3407345" y="5862951"/>
            <a:ext cx="933589" cy="461665"/>
          </a:xfrm>
          <a:prstGeom prst="rect">
            <a:avLst/>
          </a:prstGeom>
          <a:solidFill>
            <a:schemeClr val="bg2">
              <a:lumMod val="75000"/>
            </a:schemeClr>
          </a:solidFill>
          <a:ln>
            <a:noFill/>
          </a:ln>
        </p:spPr>
        <p:txBody>
          <a:bodyPr wrap="none" rtlCol="0">
            <a:spAutoFit/>
          </a:bodyPr>
          <a:lstStyle/>
          <a:p>
            <a:r>
              <a:rPr lang="en-IN" sz="2400" dirty="0"/>
              <a:t>Count</a:t>
            </a:r>
            <a:endParaRPr lang="en-US" sz="2400" dirty="0"/>
          </a:p>
        </p:txBody>
      </p:sp>
      <p:sp>
        <p:nvSpPr>
          <p:cNvPr id="24" name="TextBox 23"/>
          <p:cNvSpPr txBox="1"/>
          <p:nvPr/>
        </p:nvSpPr>
        <p:spPr>
          <a:xfrm>
            <a:off x="5915152" y="5862951"/>
            <a:ext cx="877741" cy="461665"/>
          </a:xfrm>
          <a:prstGeom prst="rect">
            <a:avLst/>
          </a:prstGeom>
          <a:solidFill>
            <a:schemeClr val="bg2">
              <a:lumMod val="75000"/>
            </a:schemeClr>
          </a:solidFill>
          <a:ln>
            <a:noFill/>
          </a:ln>
        </p:spPr>
        <p:txBody>
          <a:bodyPr wrap="none" rtlCol="0">
            <a:spAutoFit/>
          </a:bodyPr>
          <a:lstStyle/>
          <a:p>
            <a:r>
              <a:rPr lang="en-IN" sz="2400" dirty="0"/>
              <a:t>Wash</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1000"/>
                                        <p:tgtEl>
                                          <p:spTgt spid="205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wipe(left)">
                                      <p:cBhvr>
                                        <p:cTn id="16" dur="1000"/>
                                        <p:tgtEl>
                                          <p:spTgt spid="205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wipe(left)">
                                      <p:cBhvr>
                                        <p:cTn id="25" dur="1000"/>
                                        <p:tgtEl>
                                          <p:spTgt spid="2054"/>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56"/>
                                        </p:tgtEl>
                                        <p:attrNameLst>
                                          <p:attrName>style.visibility</p:attrName>
                                        </p:attrNameLst>
                                      </p:cBhvr>
                                      <p:to>
                                        <p:strVal val="visible"/>
                                      </p:to>
                                    </p:set>
                                    <p:animEffect transition="in" filter="wipe(left)">
                                      <p:cBhvr>
                                        <p:cTn id="34" dur="1000"/>
                                        <p:tgtEl>
                                          <p:spTgt spid="2056"/>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1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058"/>
                                        </p:tgtEl>
                                        <p:attrNameLst>
                                          <p:attrName>style.visibility</p:attrName>
                                        </p:attrNameLst>
                                      </p:cBhvr>
                                      <p:to>
                                        <p:strVal val="visible"/>
                                      </p:to>
                                    </p:set>
                                    <p:animEffect transition="in" filter="wipe(left)">
                                      <p:cBhvr>
                                        <p:cTn id="43" dur="1000"/>
                                        <p:tgtEl>
                                          <p:spTgt spid="205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66"/>
                                        </p:tgtEl>
                                        <p:attrNameLst>
                                          <p:attrName>style.visibility</p:attrName>
                                        </p:attrNameLst>
                                      </p:cBhvr>
                                      <p:to>
                                        <p:strVal val="visible"/>
                                      </p:to>
                                    </p:set>
                                    <p:animEffect transition="in" filter="wipe(left)">
                                      <p:cBhvr>
                                        <p:cTn id="52" dur="1000"/>
                                        <p:tgtEl>
                                          <p:spTgt spid="2066"/>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1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62"/>
                                        </p:tgtEl>
                                        <p:attrNameLst>
                                          <p:attrName>style.visibility</p:attrName>
                                        </p:attrNameLst>
                                      </p:cBhvr>
                                      <p:to>
                                        <p:strVal val="visible"/>
                                      </p:to>
                                    </p:set>
                                    <p:animEffect transition="in" filter="wipe(left)">
                                      <p:cBhvr>
                                        <p:cTn id="61" dur="1000"/>
                                        <p:tgtEl>
                                          <p:spTgt spid="206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10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60"/>
                                        </p:tgtEl>
                                        <p:attrNameLst>
                                          <p:attrName>style.visibility</p:attrName>
                                        </p:attrNameLst>
                                      </p:cBhvr>
                                      <p:to>
                                        <p:strVal val="visible"/>
                                      </p:to>
                                    </p:set>
                                    <p:animEffect transition="in" filter="wipe(left)">
                                      <p:cBhvr>
                                        <p:cTn id="70" dur="1000"/>
                                        <p:tgtEl>
                                          <p:spTgt spid="2060"/>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1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064"/>
                                        </p:tgtEl>
                                        <p:attrNameLst>
                                          <p:attrName>style.visibility</p:attrName>
                                        </p:attrNameLst>
                                      </p:cBhvr>
                                      <p:to>
                                        <p:strVal val="visible"/>
                                      </p:to>
                                    </p:set>
                                    <p:animEffect transition="in" filter="wipe(left)">
                                      <p:cBhvr>
                                        <p:cTn id="79" dur="1000"/>
                                        <p:tgtEl>
                                          <p:spTgt spid="2064"/>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10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068"/>
                                        </p:tgtEl>
                                        <p:attrNameLst>
                                          <p:attrName>style.visibility</p:attrName>
                                        </p:attrNameLst>
                                      </p:cBhvr>
                                      <p:to>
                                        <p:strVal val="visible"/>
                                      </p:to>
                                    </p:set>
                                    <p:animEffect transition="in" filter="wipe(left)">
                                      <p:cBhvr>
                                        <p:cTn id="88" dur="1000"/>
                                        <p:tgtEl>
                                          <p:spTgt spid="2068"/>
                                        </p:tgtEl>
                                      </p:cBhvr>
                                    </p:animEffect>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036" y="71414"/>
            <a:ext cx="6257928" cy="654032"/>
          </a:xfrm>
          <a:solidFill>
            <a:schemeClr val="accent3">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a:lstStyle/>
          <a:p>
            <a:r>
              <a:rPr lang="en-IN" dirty="0"/>
              <a:t>What is a Verb?</a:t>
            </a:r>
          </a:p>
        </p:txBody>
      </p:sp>
      <p:grpSp>
        <p:nvGrpSpPr>
          <p:cNvPr id="4" name="Group 19">
            <a:extLst>
              <a:ext uri="{FF2B5EF4-FFF2-40B4-BE49-F238E27FC236}">
                <a16:creationId xmlns:a16="http://schemas.microsoft.com/office/drawing/2014/main" id="{26399CB8-30AD-438A-A6D5-72E0C1B783F1}"/>
              </a:ext>
            </a:extLst>
          </p:cNvPr>
          <p:cNvGrpSpPr/>
          <p:nvPr/>
        </p:nvGrpSpPr>
        <p:grpSpPr>
          <a:xfrm>
            <a:off x="3109896" y="1076312"/>
            <a:ext cx="5972208" cy="1524000"/>
            <a:chOff x="5511582" y="2998690"/>
            <a:chExt cx="5755114" cy="1524000"/>
          </a:xfrm>
        </p:grpSpPr>
        <p:grpSp>
          <p:nvGrpSpPr>
            <p:cNvPr id="5" name="Group 98">
              <a:extLst>
                <a:ext uri="{FF2B5EF4-FFF2-40B4-BE49-F238E27FC236}">
                  <a16:creationId xmlns:a16="http://schemas.microsoft.com/office/drawing/2014/main" id="{FE1205A9-F055-4E86-9430-D0D1C0FE6D2D}"/>
                </a:ext>
              </a:extLst>
            </p:cNvPr>
            <p:cNvGrpSpPr/>
            <p:nvPr/>
          </p:nvGrpSpPr>
          <p:grpSpPr>
            <a:xfrm flipH="1">
              <a:off x="5511582" y="2998690"/>
              <a:ext cx="5650422" cy="1524000"/>
              <a:chOff x="2618905" y="3038448"/>
              <a:chExt cx="5650422" cy="1524000"/>
            </a:xfrm>
          </p:grpSpPr>
          <p:sp>
            <p:nvSpPr>
              <p:cNvPr id="7" name="Parallelogram 6">
                <a:extLst>
                  <a:ext uri="{FF2B5EF4-FFF2-40B4-BE49-F238E27FC236}">
                    <a16:creationId xmlns:a16="http://schemas.microsoft.com/office/drawing/2014/main" id="{62595994-49E9-4C0F-8AA1-303A74AE0B25}"/>
                  </a:ext>
                </a:extLst>
              </p:cNvPr>
              <p:cNvSpPr/>
              <p:nvPr/>
            </p:nvSpPr>
            <p:spPr>
              <a:xfrm flipH="1">
                <a:off x="5336018" y="4273873"/>
                <a:ext cx="528051" cy="288572"/>
              </a:xfrm>
              <a:prstGeom prst="parallelogram">
                <a:avLst>
                  <a:gd name="adj" fmla="val 6810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F829ABA1-D894-4D50-B244-F4C15E42F94F}"/>
                  </a:ext>
                </a:extLst>
              </p:cNvPr>
              <p:cNvSpPr/>
              <p:nvPr/>
            </p:nvSpPr>
            <p:spPr>
              <a:xfrm flipH="1">
                <a:off x="5637762" y="4273874"/>
                <a:ext cx="528051" cy="288572"/>
              </a:xfrm>
              <a:prstGeom prst="parallelogram">
                <a:avLst>
                  <a:gd name="adj" fmla="val 6810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F5B94D6C-3F60-4037-8751-52E716D164EA}"/>
                  </a:ext>
                </a:extLst>
              </p:cNvPr>
              <p:cNvSpPr/>
              <p:nvPr/>
            </p:nvSpPr>
            <p:spPr>
              <a:xfrm flipH="1">
                <a:off x="5939505" y="4273875"/>
                <a:ext cx="528051" cy="288572"/>
              </a:xfrm>
              <a:prstGeom prst="parallelogram">
                <a:avLst>
                  <a:gd name="adj" fmla="val 68104"/>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8E3D9ADA-0A8A-460D-90E0-ACFB14785FFB}"/>
                  </a:ext>
                </a:extLst>
              </p:cNvPr>
              <p:cNvSpPr/>
              <p:nvPr/>
            </p:nvSpPr>
            <p:spPr>
              <a:xfrm flipH="1">
                <a:off x="6241249" y="4273876"/>
                <a:ext cx="528051" cy="288572"/>
              </a:xfrm>
              <a:prstGeom prst="parallelogram">
                <a:avLst>
                  <a:gd name="adj" fmla="val 6810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7C08F8AD-175F-4B2F-AEAC-D4922345082F}"/>
                  </a:ext>
                </a:extLst>
              </p:cNvPr>
              <p:cNvSpPr/>
              <p:nvPr/>
            </p:nvSpPr>
            <p:spPr>
              <a:xfrm flipH="1">
                <a:off x="6542992" y="4273876"/>
                <a:ext cx="528051" cy="288572"/>
              </a:xfrm>
              <a:prstGeom prst="parallelogram">
                <a:avLst>
                  <a:gd name="adj" fmla="val 68104"/>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4AF08A3D-91D1-4F22-ABFB-C383382C6AF5}"/>
                  </a:ext>
                </a:extLst>
              </p:cNvPr>
              <p:cNvSpPr/>
              <p:nvPr/>
            </p:nvSpPr>
            <p:spPr>
              <a:xfrm>
                <a:off x="5370729" y="3038448"/>
                <a:ext cx="528051" cy="288572"/>
              </a:xfrm>
              <a:prstGeom prst="parallelogram">
                <a:avLst>
                  <a:gd name="adj" fmla="val 6810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77746D34-A12B-4F80-A237-10CA1C480C8E}"/>
                  </a:ext>
                </a:extLst>
              </p:cNvPr>
              <p:cNvSpPr/>
              <p:nvPr/>
            </p:nvSpPr>
            <p:spPr>
              <a:xfrm>
                <a:off x="5672472" y="3038449"/>
                <a:ext cx="528051" cy="288572"/>
              </a:xfrm>
              <a:prstGeom prst="parallelogram">
                <a:avLst>
                  <a:gd name="adj" fmla="val 6810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FB3147B9-8777-4D4B-A22D-47641D9CF199}"/>
                  </a:ext>
                </a:extLst>
              </p:cNvPr>
              <p:cNvSpPr/>
              <p:nvPr/>
            </p:nvSpPr>
            <p:spPr>
              <a:xfrm>
                <a:off x="5974216" y="3038450"/>
                <a:ext cx="528051" cy="288572"/>
              </a:xfrm>
              <a:prstGeom prst="parallelogram">
                <a:avLst>
                  <a:gd name="adj" fmla="val 68104"/>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0F66359E-18B2-4E9D-82C1-D1688EF53314}"/>
                  </a:ext>
                </a:extLst>
              </p:cNvPr>
              <p:cNvSpPr/>
              <p:nvPr/>
            </p:nvSpPr>
            <p:spPr>
              <a:xfrm>
                <a:off x="6275959" y="3038451"/>
                <a:ext cx="528051" cy="288572"/>
              </a:xfrm>
              <a:prstGeom prst="parallelogram">
                <a:avLst>
                  <a:gd name="adj" fmla="val 6810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CCA450E9-B2EF-4846-8FB8-C0FB2C0091BC}"/>
                  </a:ext>
                </a:extLst>
              </p:cNvPr>
              <p:cNvSpPr/>
              <p:nvPr/>
            </p:nvSpPr>
            <p:spPr>
              <a:xfrm>
                <a:off x="6577702" y="3038451"/>
                <a:ext cx="528051" cy="288572"/>
              </a:xfrm>
              <a:prstGeom prst="parallelogram">
                <a:avLst>
                  <a:gd name="adj" fmla="val 68104"/>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a:extLst>
                  <a:ext uri="{FF2B5EF4-FFF2-40B4-BE49-F238E27FC236}">
                    <a16:creationId xmlns:a16="http://schemas.microsoft.com/office/drawing/2014/main" id="{0869A573-0046-44BC-B8F9-B3375B4028CE}"/>
                  </a:ext>
                </a:extLst>
              </p:cNvPr>
              <p:cNvSpPr/>
              <p:nvPr/>
            </p:nvSpPr>
            <p:spPr>
              <a:xfrm flipH="1">
                <a:off x="2618905" y="3196961"/>
                <a:ext cx="5129638" cy="1206973"/>
              </a:xfrm>
              <a:prstGeom prst="hexagon">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0429952C-40D4-4ED9-8356-BA97A444DE86}"/>
                  </a:ext>
                </a:extLst>
              </p:cNvPr>
              <p:cNvSpPr>
                <a:spLocks noChangeAspect="1"/>
              </p:cNvSpPr>
              <p:nvPr/>
            </p:nvSpPr>
            <p:spPr>
              <a:xfrm flipH="1">
                <a:off x="6597372" y="3046089"/>
                <a:ext cx="1671953" cy="797098"/>
              </a:xfrm>
              <a:prstGeom prst="trapezoid">
                <a:avLst>
                  <a:gd name="adj" fmla="val 6515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CAEF1C2F-4815-4B43-A71F-C1542C9E12D5}"/>
                  </a:ext>
                </a:extLst>
              </p:cNvPr>
              <p:cNvSpPr>
                <a:spLocks noChangeAspect="1"/>
              </p:cNvSpPr>
              <p:nvPr/>
            </p:nvSpPr>
            <p:spPr>
              <a:xfrm flipH="1" flipV="1">
                <a:off x="6597375" y="3827116"/>
                <a:ext cx="1671952" cy="718480"/>
              </a:xfrm>
              <a:prstGeom prst="trapezoid">
                <a:avLst>
                  <a:gd name="adj" fmla="val 65154"/>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a:extLst>
                <a:ext uri="{FF2B5EF4-FFF2-40B4-BE49-F238E27FC236}">
                  <a16:creationId xmlns:a16="http://schemas.microsoft.com/office/drawing/2014/main" id="{BA48FA1A-C1A1-4371-BA28-ED01271E76B1}"/>
                </a:ext>
              </a:extLst>
            </p:cNvPr>
            <p:cNvSpPr/>
            <p:nvPr/>
          </p:nvSpPr>
          <p:spPr>
            <a:xfrm>
              <a:off x="7244785" y="3179666"/>
              <a:ext cx="4021911" cy="1200329"/>
            </a:xfrm>
            <a:prstGeom prst="rect">
              <a:avLst/>
            </a:prstGeom>
          </p:spPr>
          <p:txBody>
            <a:bodyPr wrap="square">
              <a:spAutoFit/>
            </a:bodyPr>
            <a:lstStyle/>
            <a:p>
              <a:r>
                <a:rPr lang="en-US" sz="2400" dirty="0"/>
                <a:t>Verbs or doing words tell us about </a:t>
              </a:r>
              <a:r>
                <a:rPr lang="en-US" sz="2400" b="1" dirty="0"/>
                <a:t>actions</a:t>
              </a:r>
              <a:r>
                <a:rPr lang="en-US" sz="2400" dirty="0"/>
                <a:t>, </a:t>
              </a:r>
              <a:r>
                <a:rPr lang="en-US" sz="2400" b="1" dirty="0"/>
                <a:t>movements</a:t>
              </a:r>
              <a:r>
                <a:rPr lang="en-US" sz="2400" dirty="0"/>
                <a:t> and </a:t>
              </a:r>
              <a:r>
                <a:rPr lang="en-US" sz="2400" b="1" dirty="0"/>
                <a:t>feelings</a:t>
              </a:r>
              <a:endParaRPr lang="en-US" sz="2000" b="1" dirty="0"/>
            </a:p>
          </p:txBody>
        </p:sp>
      </p:grpSp>
      <p:pic>
        <p:nvPicPr>
          <p:cNvPr id="21"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818372" y="2954598"/>
            <a:ext cx="1651505" cy="2477257"/>
          </a:xfrm>
          <a:prstGeom prst="rect">
            <a:avLst/>
          </a:prstGeom>
          <a:ln>
            <a:noFill/>
          </a:ln>
          <a:effectLst>
            <a:outerShdw blurRad="292100" dist="139700" dir="2700000" algn="tl" rotWithShape="0">
              <a:srgbClr val="333333">
                <a:alpha val="65000"/>
              </a:srgbClr>
            </a:outerShdw>
          </a:effectLst>
        </p:spPr>
      </p:pic>
      <p:pic>
        <p:nvPicPr>
          <p:cNvPr id="22" name="Picture 6" descr="Indian Holiday, School Children, Smiling"/>
          <p:cNvPicPr preferRelativeResize="0">
            <a:picLocks noChangeAspect="1" noChangeArrowheads="1"/>
          </p:cNvPicPr>
          <p:nvPr/>
        </p:nvPicPr>
        <p:blipFill>
          <a:blip r:embed="rId4"/>
          <a:srcRect l="42469"/>
          <a:stretch>
            <a:fillRect/>
          </a:stretch>
        </p:blipFill>
        <p:spPr bwMode="auto">
          <a:xfrm>
            <a:off x="4857012" y="3139749"/>
            <a:ext cx="2491632" cy="2252052"/>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2120430" y="5667695"/>
            <a:ext cx="498855" cy="461665"/>
          </a:xfrm>
          <a:prstGeom prst="rect">
            <a:avLst/>
          </a:prstGeom>
          <a:solidFill>
            <a:schemeClr val="bg2">
              <a:lumMod val="75000"/>
            </a:schemeClr>
          </a:solidFill>
          <a:ln>
            <a:noFill/>
          </a:ln>
        </p:spPr>
        <p:txBody>
          <a:bodyPr wrap="none" rtlCol="0">
            <a:spAutoFit/>
          </a:bodyPr>
          <a:lstStyle/>
          <a:p>
            <a:r>
              <a:rPr lang="en-IN" sz="2400" dirty="0"/>
              <a:t>Sit</a:t>
            </a:r>
            <a:endParaRPr lang="en-US" sz="2400" dirty="0"/>
          </a:p>
        </p:txBody>
      </p:sp>
      <p:sp>
        <p:nvSpPr>
          <p:cNvPr id="24" name="TextBox 23"/>
          <p:cNvSpPr txBox="1"/>
          <p:nvPr/>
        </p:nvSpPr>
        <p:spPr>
          <a:xfrm>
            <a:off x="9162390" y="5667695"/>
            <a:ext cx="963469" cy="461665"/>
          </a:xfrm>
          <a:prstGeom prst="rect">
            <a:avLst/>
          </a:prstGeom>
          <a:solidFill>
            <a:schemeClr val="bg2">
              <a:lumMod val="75000"/>
            </a:schemeClr>
          </a:solidFill>
          <a:ln>
            <a:noFill/>
          </a:ln>
        </p:spPr>
        <p:txBody>
          <a:bodyPr wrap="none" rtlCol="0">
            <a:spAutoFit/>
          </a:bodyPr>
          <a:lstStyle/>
          <a:p>
            <a:r>
              <a:rPr lang="en-IN" sz="2400" dirty="0"/>
              <a:t>Worry</a:t>
            </a:r>
            <a:endParaRPr lang="en-US" sz="2400" dirty="0"/>
          </a:p>
        </p:txBody>
      </p:sp>
      <p:sp>
        <p:nvSpPr>
          <p:cNvPr id="25" name="TextBox 24"/>
          <p:cNvSpPr txBox="1"/>
          <p:nvPr/>
        </p:nvSpPr>
        <p:spPr>
          <a:xfrm>
            <a:off x="5700026" y="5667695"/>
            <a:ext cx="805605" cy="461665"/>
          </a:xfrm>
          <a:prstGeom prst="rect">
            <a:avLst/>
          </a:prstGeom>
          <a:solidFill>
            <a:schemeClr val="bg2">
              <a:lumMod val="75000"/>
            </a:schemeClr>
          </a:solidFill>
          <a:ln>
            <a:noFill/>
          </a:ln>
        </p:spPr>
        <p:txBody>
          <a:bodyPr wrap="none" rtlCol="0">
            <a:spAutoFit/>
          </a:bodyPr>
          <a:lstStyle/>
          <a:p>
            <a:r>
              <a:rPr lang="en-IN" sz="2400" dirty="0"/>
              <a:t>Walk</a:t>
            </a:r>
            <a:endParaRPr lang="en-US" sz="2400" dirty="0"/>
          </a:p>
        </p:txBody>
      </p:sp>
      <p:pic>
        <p:nvPicPr>
          <p:cNvPr id="26" name="Picture 2">
            <a:extLst>
              <a:ext uri="{FF2B5EF4-FFF2-40B4-BE49-F238E27FC236}">
                <a16:creationId xmlns:a16="http://schemas.microsoft.com/office/drawing/2014/main" id="{9EDBAF73-4B2C-482B-94FA-7F940AEFA8AE}"/>
              </a:ext>
            </a:extLst>
          </p:cNvPr>
          <p:cNvPicPr preferRelativeResize="0">
            <a:picLocks noChangeAspect="1" noChangeArrowheads="1"/>
          </p:cNvPicPr>
          <p:nvPr/>
        </p:nvPicPr>
        <p:blipFill rotWithShape="1">
          <a:blip r:embed="rId5" cstate="print">
            <a:extLst>
              <a:ext uri="{28A0092B-C50C-407E-A947-70E740481C1C}">
                <a14:useLocalDpi xmlns:a14="http://schemas.microsoft.com/office/drawing/2010/main" val="0"/>
              </a:ext>
            </a:extLst>
          </a:blip>
          <a:srcRect t="-1881" b="2484"/>
          <a:stretch/>
        </p:blipFill>
        <p:spPr bwMode="auto">
          <a:xfrm>
            <a:off x="1336440" y="2994281"/>
            <a:ext cx="2059200" cy="24493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000"/>
                                        <p:tgtEl>
                                          <p:spTgt spid="2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1000"/>
                                        <p:tgtEl>
                                          <p:spTgt spid="23"/>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1000"/>
                                        <p:tgtEl>
                                          <p:spTgt spid="22"/>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1000"/>
                                        <p:tgtEl>
                                          <p:spTgt spid="25"/>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1000"/>
                                        <p:tgtEl>
                                          <p:spTgt spid="21"/>
                                        </p:tgtEl>
                                      </p:cBhvr>
                                    </p:animEffect>
                                  </p:childTnLst>
                                </p:cTn>
                              </p:par>
                            </p:childTnLst>
                          </p:cTn>
                        </p:par>
                        <p:par>
                          <p:cTn id="29" fill="hold">
                            <p:stCondLst>
                              <p:cond delay="50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304" y="71414"/>
            <a:ext cx="6529392" cy="654032"/>
          </a:xfr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100000" t="100000"/>
            </a:path>
            <a:tileRect r="-100000" b="-100000"/>
          </a:gradFill>
          <a:effectLst>
            <a:glow rad="101600">
              <a:schemeClr val="accent4">
                <a:satMod val="175000"/>
                <a:alpha val="40000"/>
              </a:schemeClr>
            </a:glow>
          </a:effectLst>
        </p:spPr>
        <p:txBody>
          <a:bodyPr/>
          <a:lstStyle/>
          <a:p>
            <a:r>
              <a:rPr lang="en-IN" dirty="0"/>
              <a:t>Verbs - Daily Activities</a:t>
            </a:r>
          </a:p>
        </p:txBody>
      </p:sp>
      <p:sp>
        <p:nvSpPr>
          <p:cNvPr id="23" name="Google Shape;80;p4"/>
          <p:cNvSpPr txBox="1"/>
          <p:nvPr/>
        </p:nvSpPr>
        <p:spPr>
          <a:xfrm>
            <a:off x="3593723" y="6053152"/>
            <a:ext cx="1219200" cy="43084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a:spcBef>
                <a:spcPts val="0"/>
              </a:spcBef>
              <a:spcAft>
                <a:spcPts val="0"/>
              </a:spcAft>
              <a:buNone/>
            </a:pPr>
            <a:r>
              <a:rPr lang="en-US" sz="2200" b="0" i="0" u="none" strike="noStrike" cap="none">
                <a:latin typeface="Calibri"/>
                <a:ea typeface="Calibri"/>
                <a:cs typeface="Calibri"/>
                <a:sym typeface="Calibri"/>
              </a:rPr>
              <a:t>wake up </a:t>
            </a:r>
            <a:endParaRPr/>
          </a:p>
        </p:txBody>
      </p:sp>
      <p:sp>
        <p:nvSpPr>
          <p:cNvPr id="24" name="Google Shape;81;p4"/>
          <p:cNvSpPr txBox="1"/>
          <p:nvPr/>
        </p:nvSpPr>
        <p:spPr>
          <a:xfrm>
            <a:off x="3471327" y="3157536"/>
            <a:ext cx="1524000" cy="43084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a:spcBef>
                <a:spcPts val="0"/>
              </a:spcBef>
              <a:spcAft>
                <a:spcPts val="0"/>
              </a:spcAft>
              <a:buNone/>
            </a:pPr>
            <a:r>
              <a:rPr lang="en-US" sz="2200" b="0" i="0" u="none" strike="noStrike" cap="none" dirty="0">
                <a:latin typeface="Calibri"/>
                <a:ea typeface="Calibri"/>
                <a:cs typeface="Calibri"/>
                <a:sym typeface="Calibri"/>
              </a:rPr>
              <a:t>brush teeth</a:t>
            </a:r>
            <a:endParaRPr dirty="0"/>
          </a:p>
        </p:txBody>
      </p:sp>
      <p:sp>
        <p:nvSpPr>
          <p:cNvPr id="25" name="Google Shape;82;p4"/>
          <p:cNvSpPr txBox="1"/>
          <p:nvPr/>
        </p:nvSpPr>
        <p:spPr>
          <a:xfrm>
            <a:off x="6345894" y="6053152"/>
            <a:ext cx="1524000" cy="43084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a:spcBef>
                <a:spcPts val="0"/>
              </a:spcBef>
              <a:spcAft>
                <a:spcPts val="0"/>
              </a:spcAft>
              <a:buNone/>
            </a:pPr>
            <a:r>
              <a:rPr lang="en-US" sz="2200" b="0" i="0" u="none" strike="noStrike" cap="none">
                <a:latin typeface="Calibri"/>
                <a:ea typeface="Calibri"/>
                <a:cs typeface="Calibri"/>
                <a:sym typeface="Calibri"/>
              </a:rPr>
              <a:t>take a bath </a:t>
            </a:r>
            <a:endParaRPr/>
          </a:p>
        </p:txBody>
      </p:sp>
      <p:sp>
        <p:nvSpPr>
          <p:cNvPr id="26" name="Google Shape;83;p4"/>
          <p:cNvSpPr txBox="1"/>
          <p:nvPr/>
        </p:nvSpPr>
        <p:spPr>
          <a:xfrm>
            <a:off x="9697956" y="3157536"/>
            <a:ext cx="1524000" cy="43084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a:spcBef>
                <a:spcPts val="0"/>
              </a:spcBef>
              <a:spcAft>
                <a:spcPts val="0"/>
              </a:spcAft>
              <a:buNone/>
            </a:pPr>
            <a:r>
              <a:rPr lang="en-US" sz="2200" b="0" i="0" u="none" strike="noStrike" cap="none" dirty="0">
                <a:latin typeface="Calibri"/>
                <a:ea typeface="Calibri"/>
                <a:cs typeface="Calibri"/>
                <a:sym typeface="Calibri"/>
              </a:rPr>
              <a:t>get dressed</a:t>
            </a:r>
            <a:endParaRPr/>
          </a:p>
        </p:txBody>
      </p:sp>
      <p:sp>
        <p:nvSpPr>
          <p:cNvPr id="27" name="Google Shape;84;p4"/>
          <p:cNvSpPr txBox="1"/>
          <p:nvPr/>
        </p:nvSpPr>
        <p:spPr>
          <a:xfrm>
            <a:off x="666720" y="6053152"/>
            <a:ext cx="1965960" cy="43084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a:spcBef>
                <a:spcPts val="0"/>
              </a:spcBef>
              <a:spcAft>
                <a:spcPts val="0"/>
              </a:spcAft>
              <a:buNone/>
            </a:pPr>
            <a:r>
              <a:rPr lang="en-US" sz="2200" b="0" i="0" u="none" strike="noStrike" cap="none" dirty="0">
                <a:latin typeface="Calibri"/>
                <a:ea typeface="Calibri"/>
                <a:cs typeface="Calibri"/>
                <a:sym typeface="Calibri"/>
              </a:rPr>
              <a:t>eat breakfast</a:t>
            </a:r>
            <a:endParaRPr dirty="0"/>
          </a:p>
        </p:txBody>
      </p:sp>
      <p:sp>
        <p:nvSpPr>
          <p:cNvPr id="28" name="Google Shape;85;p4"/>
          <p:cNvSpPr txBox="1"/>
          <p:nvPr/>
        </p:nvSpPr>
        <p:spPr>
          <a:xfrm>
            <a:off x="800080" y="3157536"/>
            <a:ext cx="1676400" cy="43084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a:spcBef>
                <a:spcPts val="0"/>
              </a:spcBef>
              <a:spcAft>
                <a:spcPts val="0"/>
              </a:spcAft>
              <a:buNone/>
            </a:pPr>
            <a:r>
              <a:rPr lang="en-US" sz="2200" b="0" i="0" u="none" strike="noStrike" cap="none" dirty="0">
                <a:latin typeface="Calibri"/>
                <a:ea typeface="Calibri"/>
                <a:cs typeface="Calibri"/>
                <a:sym typeface="Calibri"/>
              </a:rPr>
              <a:t>go to school</a:t>
            </a:r>
            <a:endParaRPr dirty="0"/>
          </a:p>
        </p:txBody>
      </p:sp>
      <p:sp>
        <p:nvSpPr>
          <p:cNvPr id="29" name="Google Shape;86;p4"/>
          <p:cNvSpPr txBox="1"/>
          <p:nvPr/>
        </p:nvSpPr>
        <p:spPr>
          <a:xfrm>
            <a:off x="6786902" y="3157536"/>
            <a:ext cx="762000" cy="43084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a:spcBef>
                <a:spcPts val="0"/>
              </a:spcBef>
              <a:spcAft>
                <a:spcPts val="0"/>
              </a:spcAft>
              <a:buNone/>
            </a:pPr>
            <a:r>
              <a:rPr lang="en-US" sz="2200" b="0" i="0" u="none" strike="noStrike" cap="none">
                <a:latin typeface="Calibri"/>
                <a:ea typeface="Calibri"/>
                <a:cs typeface="Calibri"/>
                <a:sym typeface="Calibri"/>
              </a:rPr>
              <a:t>play</a:t>
            </a:r>
            <a:endParaRPr/>
          </a:p>
        </p:txBody>
      </p:sp>
      <p:sp>
        <p:nvSpPr>
          <p:cNvPr id="30" name="Google Shape;87;p4"/>
          <p:cNvSpPr txBox="1"/>
          <p:nvPr/>
        </p:nvSpPr>
        <p:spPr>
          <a:xfrm>
            <a:off x="9988944" y="6053152"/>
            <a:ext cx="762000" cy="43084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a:spcBef>
                <a:spcPts val="0"/>
              </a:spcBef>
              <a:spcAft>
                <a:spcPts val="0"/>
              </a:spcAft>
              <a:buNone/>
            </a:pPr>
            <a:r>
              <a:rPr lang="en-US" sz="2200" b="0" i="0" u="none" strike="noStrike" cap="none" dirty="0">
                <a:latin typeface="Calibri"/>
                <a:ea typeface="Calibri"/>
                <a:cs typeface="Calibri"/>
                <a:sym typeface="Calibri"/>
              </a:rPr>
              <a:t>read</a:t>
            </a:r>
            <a:endParaRPr dirty="0"/>
          </a:p>
        </p:txBody>
      </p:sp>
      <p:pic>
        <p:nvPicPr>
          <p:cNvPr id="31" name="Picture 6" descr="Indian Holiday, School Children, Smiling"/>
          <p:cNvPicPr preferRelativeResize="0">
            <a:picLocks noChangeAspect="1" noChangeArrowheads="1"/>
          </p:cNvPicPr>
          <p:nvPr/>
        </p:nvPicPr>
        <p:blipFill>
          <a:blip r:embed="rId3"/>
          <a:srcRect l="42469"/>
          <a:stretch>
            <a:fillRect/>
          </a:stretch>
        </p:blipFill>
        <p:spPr bwMode="auto">
          <a:xfrm>
            <a:off x="576232" y="985824"/>
            <a:ext cx="2160000" cy="2160000"/>
          </a:xfrm>
          <a:prstGeom prst="rect">
            <a:avLst/>
          </a:prstGeom>
          <a:noFill/>
        </p:spPr>
      </p:pic>
      <p:pic>
        <p:nvPicPr>
          <p:cNvPr id="4098"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670414" y="4003120"/>
            <a:ext cx="2874960" cy="1916640"/>
          </a:xfrm>
          <a:prstGeom prst="rect">
            <a:avLst/>
          </a:prstGeom>
          <a:noFill/>
        </p:spPr>
      </p:pic>
      <p:pic>
        <p:nvPicPr>
          <p:cNvPr id="4100" name="Picture 4"/>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l="16667" r="16667"/>
          <a:stretch/>
        </p:blipFill>
        <p:spPr bwMode="auto">
          <a:xfrm>
            <a:off x="3153327" y="985824"/>
            <a:ext cx="2160000" cy="2160000"/>
          </a:xfrm>
          <a:prstGeom prst="rect">
            <a:avLst/>
          </a:prstGeom>
          <a:noFill/>
        </p:spPr>
      </p:pic>
      <p:pic>
        <p:nvPicPr>
          <p:cNvPr id="4102" name="Picture 6" descr="Breakfast, Idli, Indian-Foods, Idli"/>
          <p:cNvPicPr preferRelativeResize="0">
            <a:picLocks noChangeAspect="1" noChangeArrowheads="1"/>
          </p:cNvPicPr>
          <p:nvPr/>
        </p:nvPicPr>
        <p:blipFill>
          <a:blip r:embed="rId6"/>
          <a:srcRect/>
          <a:stretch>
            <a:fillRect/>
          </a:stretch>
        </p:blipFill>
        <p:spPr bwMode="auto">
          <a:xfrm>
            <a:off x="576232" y="3881440"/>
            <a:ext cx="2160000" cy="2160000"/>
          </a:xfrm>
          <a:prstGeom prst="rect">
            <a:avLst/>
          </a:prstGeom>
          <a:noFill/>
        </p:spPr>
      </p:pic>
      <p:pic>
        <p:nvPicPr>
          <p:cNvPr id="4104" name="Picture 8"/>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5730422" y="1107504"/>
            <a:ext cx="2874960" cy="1916640"/>
          </a:xfrm>
          <a:prstGeom prst="rect">
            <a:avLst/>
          </a:prstGeom>
          <a:noFill/>
        </p:spPr>
      </p:pic>
      <p:pic>
        <p:nvPicPr>
          <p:cNvPr id="4106" name="Picture 10"/>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932464" y="4003494"/>
            <a:ext cx="2874960" cy="1915891"/>
          </a:xfrm>
          <a:prstGeom prst="rect">
            <a:avLst/>
          </a:prstGeom>
          <a:noFill/>
        </p:spPr>
      </p:pic>
      <p:pic>
        <p:nvPicPr>
          <p:cNvPr id="4108" name="Picture 12" descr="Blue, In The Morning, Blanket, Boy"/>
          <p:cNvPicPr preferRelativeResize="0">
            <a:picLocks noChangeAspect="1" noChangeArrowheads="1"/>
          </p:cNvPicPr>
          <p:nvPr/>
        </p:nvPicPr>
        <p:blipFill>
          <a:blip r:embed="rId9"/>
          <a:srcRect/>
          <a:stretch>
            <a:fillRect/>
          </a:stretch>
        </p:blipFill>
        <p:spPr bwMode="auto">
          <a:xfrm>
            <a:off x="3123323" y="3971928"/>
            <a:ext cx="2160000" cy="2160000"/>
          </a:xfrm>
          <a:prstGeom prst="rect">
            <a:avLst/>
          </a:prstGeom>
          <a:noFill/>
        </p:spPr>
      </p:pic>
      <p:pic>
        <p:nvPicPr>
          <p:cNvPr id="4110" name="Picture 14"/>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22476" y="1107504"/>
            <a:ext cx="2874960" cy="19166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lide(fromLeft)">
                                      <p:cBhvr>
                                        <p:cTn id="7" dur="1000"/>
                                        <p:tgtEl>
                                          <p:spTgt spid="31"/>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slide(fromLeft)">
                                      <p:cBhvr>
                                        <p:cTn id="11" dur="10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slide(fromLeft)">
                                      <p:cBhvr>
                                        <p:cTn id="16" dur="1000"/>
                                        <p:tgtEl>
                                          <p:spTgt spid="4100"/>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lide(fromLeft)">
                                      <p:cBhvr>
                                        <p:cTn id="20" dur="1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4104"/>
                                        </p:tgtEl>
                                        <p:attrNameLst>
                                          <p:attrName>style.visibility</p:attrName>
                                        </p:attrNameLst>
                                      </p:cBhvr>
                                      <p:to>
                                        <p:strVal val="visible"/>
                                      </p:to>
                                    </p:set>
                                    <p:animEffect transition="in" filter="slide(fromLeft)">
                                      <p:cBhvr>
                                        <p:cTn id="25" dur="1000"/>
                                        <p:tgtEl>
                                          <p:spTgt spid="4104"/>
                                        </p:tgtEl>
                                      </p:cBhvr>
                                    </p:animEffect>
                                  </p:childTnLst>
                                </p:cTn>
                              </p:par>
                            </p:childTnLst>
                          </p:cTn>
                        </p:par>
                        <p:par>
                          <p:cTn id="26" fill="hold">
                            <p:stCondLst>
                              <p:cond delay="1000"/>
                            </p:stCondLst>
                            <p:childTnLst>
                              <p:par>
                                <p:cTn id="27" presetID="1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slide(fromLeft)">
                                      <p:cBhvr>
                                        <p:cTn id="29" dur="1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4110"/>
                                        </p:tgtEl>
                                        <p:attrNameLst>
                                          <p:attrName>style.visibility</p:attrName>
                                        </p:attrNameLst>
                                      </p:cBhvr>
                                      <p:to>
                                        <p:strVal val="visible"/>
                                      </p:to>
                                    </p:set>
                                    <p:animEffect transition="in" filter="slide(fromLeft)">
                                      <p:cBhvr>
                                        <p:cTn id="34" dur="1000"/>
                                        <p:tgtEl>
                                          <p:spTgt spid="4110"/>
                                        </p:tgtEl>
                                      </p:cBhvr>
                                    </p:animEffect>
                                  </p:childTnLst>
                                </p:cTn>
                              </p:par>
                            </p:childTnLst>
                          </p:cTn>
                        </p:par>
                        <p:par>
                          <p:cTn id="35" fill="hold">
                            <p:stCondLst>
                              <p:cond delay="1000"/>
                            </p:stCondLst>
                            <p:childTnLst>
                              <p:par>
                                <p:cTn id="36" presetID="1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slide(fromLeft)">
                                      <p:cBhvr>
                                        <p:cTn id="38" dur="10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4102"/>
                                        </p:tgtEl>
                                        <p:attrNameLst>
                                          <p:attrName>style.visibility</p:attrName>
                                        </p:attrNameLst>
                                      </p:cBhvr>
                                      <p:to>
                                        <p:strVal val="visible"/>
                                      </p:to>
                                    </p:set>
                                    <p:animEffect transition="in" filter="slide(fromLeft)">
                                      <p:cBhvr>
                                        <p:cTn id="43" dur="1000"/>
                                        <p:tgtEl>
                                          <p:spTgt spid="4102"/>
                                        </p:tgtEl>
                                      </p:cBhvr>
                                    </p:animEffect>
                                  </p:childTnLst>
                                </p:cTn>
                              </p:par>
                            </p:childTnLst>
                          </p:cTn>
                        </p:par>
                        <p:par>
                          <p:cTn id="44" fill="hold">
                            <p:stCondLst>
                              <p:cond delay="1000"/>
                            </p:stCondLst>
                            <p:childTnLst>
                              <p:par>
                                <p:cTn id="45" presetID="1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slide(fromLeft)">
                                      <p:cBhvr>
                                        <p:cTn id="47" dur="1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nodeType="clickEffect">
                                  <p:stCondLst>
                                    <p:cond delay="0"/>
                                  </p:stCondLst>
                                  <p:childTnLst>
                                    <p:set>
                                      <p:cBhvr>
                                        <p:cTn id="51" dur="1" fill="hold">
                                          <p:stCondLst>
                                            <p:cond delay="0"/>
                                          </p:stCondLst>
                                        </p:cTn>
                                        <p:tgtEl>
                                          <p:spTgt spid="4108"/>
                                        </p:tgtEl>
                                        <p:attrNameLst>
                                          <p:attrName>style.visibility</p:attrName>
                                        </p:attrNameLst>
                                      </p:cBhvr>
                                      <p:to>
                                        <p:strVal val="visible"/>
                                      </p:to>
                                    </p:set>
                                    <p:animEffect transition="in" filter="slide(fromLeft)">
                                      <p:cBhvr>
                                        <p:cTn id="52" dur="1000"/>
                                        <p:tgtEl>
                                          <p:spTgt spid="4108"/>
                                        </p:tgtEl>
                                      </p:cBhvr>
                                    </p:animEffect>
                                  </p:childTnLst>
                                </p:cTn>
                              </p:par>
                            </p:childTnLst>
                          </p:cTn>
                        </p:par>
                        <p:par>
                          <p:cTn id="53" fill="hold">
                            <p:stCondLst>
                              <p:cond delay="1000"/>
                            </p:stCondLst>
                            <p:childTnLst>
                              <p:par>
                                <p:cTn id="54" presetID="12" presetClass="entr" presetSubtype="8"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slide(fromLeft)">
                                      <p:cBhvr>
                                        <p:cTn id="56" dur="10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4098"/>
                                        </p:tgtEl>
                                        <p:attrNameLst>
                                          <p:attrName>style.visibility</p:attrName>
                                        </p:attrNameLst>
                                      </p:cBhvr>
                                      <p:to>
                                        <p:strVal val="visible"/>
                                      </p:to>
                                    </p:set>
                                    <p:animEffect transition="in" filter="slide(fromLeft)">
                                      <p:cBhvr>
                                        <p:cTn id="61" dur="1000"/>
                                        <p:tgtEl>
                                          <p:spTgt spid="4098"/>
                                        </p:tgtEl>
                                      </p:cBhvr>
                                    </p:animEffect>
                                  </p:childTnLst>
                                </p:cTn>
                              </p:par>
                            </p:childTnLst>
                          </p:cTn>
                        </p:par>
                        <p:par>
                          <p:cTn id="62" fill="hold">
                            <p:stCondLst>
                              <p:cond delay="1000"/>
                            </p:stCondLst>
                            <p:childTnLst>
                              <p:par>
                                <p:cTn id="63" presetID="12" presetClass="entr" presetSubtype="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slide(fromLeft)">
                                      <p:cBhvr>
                                        <p:cTn id="65" dur="10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8" fill="hold" nodeType="clickEffect">
                                  <p:stCondLst>
                                    <p:cond delay="0"/>
                                  </p:stCondLst>
                                  <p:childTnLst>
                                    <p:set>
                                      <p:cBhvr>
                                        <p:cTn id="69" dur="1" fill="hold">
                                          <p:stCondLst>
                                            <p:cond delay="0"/>
                                          </p:stCondLst>
                                        </p:cTn>
                                        <p:tgtEl>
                                          <p:spTgt spid="4106"/>
                                        </p:tgtEl>
                                        <p:attrNameLst>
                                          <p:attrName>style.visibility</p:attrName>
                                        </p:attrNameLst>
                                      </p:cBhvr>
                                      <p:to>
                                        <p:strVal val="visible"/>
                                      </p:to>
                                    </p:set>
                                    <p:animEffect transition="in" filter="slide(fromLeft)">
                                      <p:cBhvr>
                                        <p:cTn id="70" dur="1000"/>
                                        <p:tgtEl>
                                          <p:spTgt spid="4106"/>
                                        </p:tgtEl>
                                      </p:cBhvr>
                                    </p:animEffect>
                                  </p:childTnLst>
                                </p:cTn>
                              </p:par>
                            </p:childTnLst>
                          </p:cTn>
                        </p:par>
                        <p:par>
                          <p:cTn id="71" fill="hold">
                            <p:stCondLst>
                              <p:cond delay="1000"/>
                            </p:stCondLst>
                            <p:childTnLst>
                              <p:par>
                                <p:cTn id="72" presetID="1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slide(fromLeft)">
                                      <p:cBhvr>
                                        <p:cTn id="7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p:spPr>
        <p:txBody>
          <a:bodyPr/>
          <a:lstStyle/>
          <a:p>
            <a:r>
              <a:rPr lang="en-IN" b="1" dirty="0">
                <a:solidFill>
                  <a:schemeClr val="bg1"/>
                </a:solidFill>
              </a:rPr>
              <a:t>Examples in Sentence Form</a:t>
            </a:r>
          </a:p>
        </p:txBody>
      </p:sp>
      <p:sp>
        <p:nvSpPr>
          <p:cNvPr id="4" name="Google Shape;103;p5"/>
          <p:cNvSpPr txBox="1"/>
          <p:nvPr/>
        </p:nvSpPr>
        <p:spPr>
          <a:xfrm>
            <a:off x="3109896" y="4333880"/>
            <a:ext cx="2880000" cy="1008000"/>
          </a:xfrm>
          <a:prstGeom prst="rect">
            <a:avLst/>
          </a:prstGeom>
          <a:solidFill>
            <a:schemeClr val="bg2">
              <a:lumMod val="90000"/>
            </a:schemeClr>
          </a:solidFill>
          <a:ln w="3810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chemeClr val="dk1"/>
              </a:buClr>
              <a:buSzPts val="3200"/>
              <a:buFont typeface="Arial"/>
              <a:buNone/>
            </a:pPr>
            <a:r>
              <a:rPr lang="en-US" sz="2600" b="0" i="0" u="none" strike="noStrike" cap="none" dirty="0">
                <a:solidFill>
                  <a:schemeClr val="dk1"/>
                </a:solidFill>
                <a:latin typeface="Calibri"/>
                <a:ea typeface="Calibri"/>
                <a:cs typeface="Calibri"/>
                <a:sym typeface="Calibri"/>
              </a:rPr>
              <a:t>I </a:t>
            </a:r>
            <a:r>
              <a:rPr lang="en-US" sz="2600" b="0" u="sng" strike="noStrike" cap="none" dirty="0">
                <a:solidFill>
                  <a:schemeClr val="dk1"/>
                </a:solidFill>
                <a:latin typeface="Calibri"/>
                <a:ea typeface="Calibri"/>
                <a:cs typeface="Calibri"/>
                <a:sym typeface="Calibri"/>
              </a:rPr>
              <a:t>drink</a:t>
            </a:r>
            <a:r>
              <a:rPr lang="en-US" sz="2600" b="0" i="0" u="none" strike="noStrike" cap="none" dirty="0">
                <a:solidFill>
                  <a:schemeClr val="dk1"/>
                </a:solidFill>
                <a:latin typeface="Calibri"/>
                <a:ea typeface="Calibri"/>
                <a:cs typeface="Calibri"/>
                <a:sym typeface="Calibri"/>
              </a:rPr>
              <a:t> milk in the morning</a:t>
            </a:r>
            <a:endParaRPr sz="3200" b="0" i="0" u="none" strike="noStrike" cap="none">
              <a:solidFill>
                <a:schemeClr val="dk1"/>
              </a:solidFill>
              <a:latin typeface="Calibri"/>
              <a:ea typeface="Calibri"/>
              <a:cs typeface="Calibri"/>
              <a:sym typeface="Calibri"/>
            </a:endParaRPr>
          </a:p>
        </p:txBody>
      </p:sp>
      <p:sp>
        <p:nvSpPr>
          <p:cNvPr id="5" name="Google Shape;104;p5"/>
          <p:cNvSpPr txBox="1"/>
          <p:nvPr/>
        </p:nvSpPr>
        <p:spPr>
          <a:xfrm>
            <a:off x="9367232" y="1800216"/>
            <a:ext cx="2520000" cy="639762"/>
          </a:xfrm>
          <a:prstGeom prst="rect">
            <a:avLst/>
          </a:prstGeom>
          <a:solidFill>
            <a:schemeClr val="bg2">
              <a:lumMod val="90000"/>
            </a:schemeClr>
          </a:solidFill>
          <a:ln w="3810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chemeClr val="dk1"/>
              </a:buClr>
              <a:buSzPts val="3200"/>
              <a:buFont typeface="Arial"/>
              <a:buNone/>
            </a:pPr>
            <a:r>
              <a:rPr lang="en-US" sz="2600" dirty="0">
                <a:solidFill>
                  <a:schemeClr val="dk1"/>
                </a:solidFill>
                <a:latin typeface="Calibri"/>
                <a:ea typeface="Calibri"/>
                <a:cs typeface="Calibri"/>
                <a:sym typeface="Calibri"/>
              </a:rPr>
              <a:t>I</a:t>
            </a:r>
            <a:r>
              <a:rPr lang="en-US" sz="2600" b="0" i="0" u="none" strike="noStrike" cap="none" dirty="0">
                <a:solidFill>
                  <a:schemeClr val="dk1"/>
                </a:solidFill>
                <a:latin typeface="Calibri"/>
                <a:ea typeface="Calibri"/>
                <a:cs typeface="Calibri"/>
                <a:sym typeface="Calibri"/>
              </a:rPr>
              <a:t> </a:t>
            </a:r>
            <a:r>
              <a:rPr lang="en-US" sz="2600" b="0" u="sng" strike="noStrike" cap="none" dirty="0">
                <a:solidFill>
                  <a:schemeClr val="dk1"/>
                </a:solidFill>
                <a:latin typeface="Calibri"/>
                <a:ea typeface="Calibri"/>
                <a:cs typeface="Calibri"/>
                <a:sym typeface="Calibri"/>
              </a:rPr>
              <a:t>clean</a:t>
            </a:r>
            <a:r>
              <a:rPr lang="en-US" sz="2600" b="0" u="none" strike="noStrike" cap="none" dirty="0">
                <a:solidFill>
                  <a:schemeClr val="dk1"/>
                </a:solidFill>
                <a:latin typeface="Calibri"/>
                <a:ea typeface="Calibri"/>
                <a:cs typeface="Calibri"/>
                <a:sym typeface="Calibri"/>
              </a:rPr>
              <a:t> </a:t>
            </a:r>
            <a:r>
              <a:rPr lang="en-US" sz="2600" b="0" i="0" u="none" strike="noStrike" cap="none" dirty="0">
                <a:solidFill>
                  <a:schemeClr val="dk1"/>
                </a:solidFill>
                <a:latin typeface="Calibri"/>
                <a:ea typeface="Calibri"/>
                <a:cs typeface="Calibri"/>
                <a:sym typeface="Calibri"/>
              </a:rPr>
              <a:t>my room</a:t>
            </a:r>
            <a:endParaRPr sz="2600" b="0" i="0" u="none" strike="noStrike" cap="none" dirty="0">
              <a:solidFill>
                <a:schemeClr val="dk1"/>
              </a:solidFill>
              <a:latin typeface="Calibri"/>
              <a:ea typeface="Calibri"/>
              <a:cs typeface="Calibri"/>
              <a:sym typeface="Calibri"/>
            </a:endParaRPr>
          </a:p>
        </p:txBody>
      </p:sp>
      <p:sp>
        <p:nvSpPr>
          <p:cNvPr id="6" name="Google Shape;105;p5"/>
          <p:cNvSpPr txBox="1"/>
          <p:nvPr/>
        </p:nvSpPr>
        <p:spPr>
          <a:xfrm>
            <a:off x="9367232" y="4424368"/>
            <a:ext cx="2520000" cy="864000"/>
          </a:xfrm>
          <a:prstGeom prst="rect">
            <a:avLst/>
          </a:prstGeom>
          <a:solidFill>
            <a:schemeClr val="bg2">
              <a:lumMod val="90000"/>
            </a:schemeClr>
          </a:solidFill>
          <a:ln w="3810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chemeClr val="dk1"/>
              </a:buClr>
              <a:buSzPts val="3200"/>
              <a:buFont typeface="Arial"/>
              <a:buNone/>
            </a:pPr>
            <a:r>
              <a:rPr lang="en-US" sz="2600" b="0" i="0" u="none" strike="noStrike" cap="none" dirty="0">
                <a:solidFill>
                  <a:schemeClr val="dk1"/>
                </a:solidFill>
                <a:latin typeface="Calibri"/>
                <a:ea typeface="Calibri"/>
                <a:cs typeface="Calibri"/>
                <a:sym typeface="Calibri"/>
              </a:rPr>
              <a:t>I </a:t>
            </a:r>
            <a:r>
              <a:rPr lang="en-US" sz="2600" b="0" u="sng" strike="noStrike" cap="none" dirty="0">
                <a:solidFill>
                  <a:schemeClr val="dk1"/>
                </a:solidFill>
                <a:latin typeface="Calibri"/>
                <a:ea typeface="Calibri"/>
                <a:cs typeface="Calibri"/>
                <a:sym typeface="Calibri"/>
              </a:rPr>
              <a:t>play</a:t>
            </a:r>
            <a:r>
              <a:rPr lang="en-US" sz="2600" b="0" i="0" u="none" strike="noStrike" cap="none" dirty="0">
                <a:solidFill>
                  <a:schemeClr val="dk1"/>
                </a:solidFill>
                <a:latin typeface="Calibri"/>
                <a:ea typeface="Calibri"/>
                <a:cs typeface="Calibri"/>
                <a:sym typeface="Calibri"/>
              </a:rPr>
              <a:t> with my</a:t>
            </a:r>
          </a:p>
          <a:p>
            <a:pPr marL="0" marR="0" lvl="0" indent="0" algn="l">
              <a:lnSpc>
                <a:spcPct val="100000"/>
              </a:lnSpc>
              <a:spcBef>
                <a:spcPts val="0"/>
              </a:spcBef>
              <a:spcAft>
                <a:spcPts val="0"/>
              </a:spcAft>
              <a:buClr>
                <a:schemeClr val="dk1"/>
              </a:buClr>
              <a:buSzPts val="3200"/>
              <a:buFont typeface="Arial"/>
              <a:buNone/>
            </a:pPr>
            <a:r>
              <a:rPr lang="en-US" sz="2600" b="0" i="0" u="none" strike="noStrike" cap="none" dirty="0">
                <a:solidFill>
                  <a:schemeClr val="dk1"/>
                </a:solidFill>
                <a:latin typeface="Calibri"/>
                <a:ea typeface="Calibri"/>
                <a:cs typeface="Calibri"/>
                <a:sym typeface="Calibri"/>
              </a:rPr>
              <a:t> friends</a:t>
            </a:r>
            <a:endParaRPr sz="3200" b="0" i="0" u="none" strike="noStrike" cap="none">
              <a:solidFill>
                <a:schemeClr val="dk1"/>
              </a:solidFill>
              <a:latin typeface="Calibri"/>
              <a:ea typeface="Calibri"/>
              <a:cs typeface="Calibri"/>
              <a:sym typeface="Calibri"/>
            </a:endParaRPr>
          </a:p>
        </p:txBody>
      </p:sp>
      <p:pic>
        <p:nvPicPr>
          <p:cNvPr id="21506" name="Picture 2" descr="Mount Fuji, Japan, Volcano, Mountain"/>
          <p:cNvPicPr>
            <a:picLocks noChangeAspect="1" noChangeArrowheads="1"/>
          </p:cNvPicPr>
          <p:nvPr/>
        </p:nvPicPr>
        <p:blipFill>
          <a:blip r:embed="rId3"/>
          <a:srcRect/>
          <a:stretch>
            <a:fillRect/>
          </a:stretch>
        </p:blipFill>
        <p:spPr bwMode="auto">
          <a:xfrm>
            <a:off x="361312" y="985824"/>
            <a:ext cx="2880000" cy="2160000"/>
          </a:xfrm>
          <a:prstGeom prst="rect">
            <a:avLst/>
          </a:prstGeom>
          <a:ln>
            <a:noFill/>
          </a:ln>
          <a:effectLst>
            <a:outerShdw blurRad="292100" dist="139700" dir="2700000" algn="tl" rotWithShape="0">
              <a:srgbClr val="333333">
                <a:alpha val="65000"/>
              </a:srgbClr>
            </a:outerShdw>
          </a:effectLst>
        </p:spPr>
      </p:pic>
      <p:pic>
        <p:nvPicPr>
          <p:cNvPr id="21508" name="Picture 4" descr="Milk, Glass, Drink, Fresh, Beverage"/>
          <p:cNvPicPr>
            <a:picLocks noChangeAspect="1" noChangeArrowheads="1"/>
          </p:cNvPicPr>
          <p:nvPr/>
        </p:nvPicPr>
        <p:blipFill>
          <a:blip r:embed="rId4"/>
          <a:srcRect l="33529" t="5588" r="32941" b="7794"/>
          <a:stretch>
            <a:fillRect/>
          </a:stretch>
        </p:blipFill>
        <p:spPr bwMode="auto">
          <a:xfrm>
            <a:off x="904240" y="3700464"/>
            <a:ext cx="1357320" cy="2337607"/>
          </a:xfrm>
          <a:prstGeom prst="rect">
            <a:avLst/>
          </a:prstGeom>
          <a:ln>
            <a:noFill/>
          </a:ln>
          <a:effectLst>
            <a:outerShdw blurRad="292100" dist="139700" dir="2700000" algn="tl" rotWithShape="0">
              <a:srgbClr val="333333">
                <a:alpha val="65000"/>
              </a:srgbClr>
            </a:outerShdw>
          </a:effectLst>
        </p:spPr>
      </p:pic>
      <p:pic>
        <p:nvPicPr>
          <p:cNvPr id="21510" name="Picture 6" descr="Gloves, Bucket, Mop, Broom, Utensils"/>
          <p:cNvPicPr preferRelativeResize="0">
            <a:picLocks noChangeAspect="1" noChangeArrowheads="1"/>
          </p:cNvPicPr>
          <p:nvPr/>
        </p:nvPicPr>
        <p:blipFill>
          <a:blip r:embed="rId5"/>
          <a:srcRect l="42932"/>
          <a:stretch>
            <a:fillRect/>
          </a:stretch>
        </p:blipFill>
        <p:spPr bwMode="auto">
          <a:xfrm>
            <a:off x="6514496" y="1076312"/>
            <a:ext cx="2638699" cy="1979024"/>
          </a:xfrm>
          <a:prstGeom prst="rect">
            <a:avLst/>
          </a:prstGeom>
          <a:ln>
            <a:noFill/>
          </a:ln>
          <a:effectLst>
            <a:outerShdw blurRad="292100" dist="139700" dir="2700000" algn="tl" rotWithShape="0">
              <a:srgbClr val="333333">
                <a:alpha val="65000"/>
              </a:srgbClr>
            </a:outerShdw>
          </a:effectLst>
        </p:spPr>
      </p:pic>
      <p:pic>
        <p:nvPicPr>
          <p:cNvPr id="14" name="Picture 8"/>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6424008" y="4001440"/>
            <a:ext cx="2880000" cy="1920000"/>
          </a:xfrm>
          <a:prstGeom prst="rect">
            <a:avLst/>
          </a:prstGeom>
          <a:ln>
            <a:noFill/>
          </a:ln>
          <a:effectLst>
            <a:outerShdw blurRad="292100" dist="139700" dir="2700000" algn="tl" rotWithShape="0">
              <a:srgbClr val="333333">
                <a:alpha val="65000"/>
              </a:srgbClr>
            </a:outerShdw>
          </a:effectLst>
        </p:spPr>
      </p:pic>
      <p:sp>
        <p:nvSpPr>
          <p:cNvPr id="15" name="Google Shape;104;p5"/>
          <p:cNvSpPr txBox="1"/>
          <p:nvPr/>
        </p:nvSpPr>
        <p:spPr>
          <a:xfrm>
            <a:off x="3469896" y="1800216"/>
            <a:ext cx="2520000" cy="814392"/>
          </a:xfrm>
          <a:prstGeom prst="rect">
            <a:avLst/>
          </a:prstGeom>
          <a:solidFill>
            <a:schemeClr val="bg2">
              <a:lumMod val="90000"/>
            </a:schemeClr>
          </a:solidFill>
          <a:ln w="3810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chemeClr val="dk1"/>
              </a:buClr>
              <a:buSzPts val="3200"/>
              <a:buFont typeface="Arial"/>
              <a:buNone/>
            </a:pPr>
            <a:r>
              <a:rPr lang="en-US" sz="2600" dirty="0">
                <a:solidFill>
                  <a:schemeClr val="dk1"/>
                </a:solidFill>
                <a:latin typeface="Calibri"/>
                <a:ea typeface="Calibri"/>
                <a:cs typeface="Calibri"/>
                <a:sym typeface="Calibri"/>
              </a:rPr>
              <a:t> Sun </a:t>
            </a:r>
            <a:r>
              <a:rPr lang="en-US" sz="2600" u="sng" dirty="0">
                <a:solidFill>
                  <a:schemeClr val="dk1"/>
                </a:solidFill>
                <a:latin typeface="Calibri"/>
                <a:ea typeface="Calibri"/>
                <a:cs typeface="Calibri"/>
                <a:sym typeface="Calibri"/>
              </a:rPr>
              <a:t>rises</a:t>
            </a:r>
            <a:r>
              <a:rPr lang="en-US" sz="2600" dirty="0">
                <a:solidFill>
                  <a:schemeClr val="dk1"/>
                </a:solidFill>
                <a:latin typeface="Calibri"/>
                <a:ea typeface="Calibri"/>
                <a:cs typeface="Calibri"/>
                <a:sym typeface="Calibri"/>
              </a:rPr>
              <a:t> in the east</a:t>
            </a:r>
            <a:endParaRPr sz="2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lide(fromLeft)">
                                      <p:cBhvr>
                                        <p:cTn id="7" dur="1000"/>
                                        <p:tgtEl>
                                          <p:spTgt spid="21506"/>
                                        </p:tgtEl>
                                      </p:cBhvr>
                                    </p:animEffect>
                                  </p:childTnLst>
                                </p:cTn>
                              </p:par>
                            </p:childTnLst>
                          </p:cTn>
                        </p:par>
                        <p:par>
                          <p:cTn id="8" fill="hold">
                            <p:stCondLst>
                              <p:cond delay="1000"/>
                            </p:stCondLst>
                            <p:childTnLst>
                              <p:par>
                                <p:cTn id="9" presetID="12" presetClass="entr" presetSubtype="8" fill="hold" grpId="1"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Left)">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21510"/>
                                        </p:tgtEl>
                                        <p:attrNameLst>
                                          <p:attrName>style.visibility</p:attrName>
                                        </p:attrNameLst>
                                      </p:cBhvr>
                                      <p:to>
                                        <p:strVal val="visible"/>
                                      </p:to>
                                    </p:set>
                                    <p:animEffect transition="in" filter="slide(fromLeft)">
                                      <p:cBhvr>
                                        <p:cTn id="16" dur="1000"/>
                                        <p:tgtEl>
                                          <p:spTgt spid="21510"/>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1508"/>
                                        </p:tgtEl>
                                        <p:attrNameLst>
                                          <p:attrName>style.visibility</p:attrName>
                                        </p:attrNameLst>
                                      </p:cBhvr>
                                      <p:to>
                                        <p:strVal val="visible"/>
                                      </p:to>
                                    </p:set>
                                    <p:animEffect transition="in" filter="slide(fromLeft)">
                                      <p:cBhvr>
                                        <p:cTn id="25" dur="1000"/>
                                        <p:tgtEl>
                                          <p:spTgt spid="21508"/>
                                        </p:tgtEl>
                                      </p:cBhvr>
                                    </p:animEffect>
                                  </p:childTnLst>
                                </p:cTn>
                              </p:par>
                            </p:childTnLst>
                          </p:cTn>
                        </p:par>
                        <p:par>
                          <p:cTn id="26" fill="hold">
                            <p:stCondLst>
                              <p:cond delay="1000"/>
                            </p:stCondLst>
                            <p:childTnLst>
                              <p:par>
                                <p:cTn id="27" presetID="1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lide(fromLeft)">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slide(fromLeft)">
                                      <p:cBhvr>
                                        <p:cTn id="34" dur="1000"/>
                                        <p:tgtEl>
                                          <p:spTgt spid="14"/>
                                        </p:tgtEl>
                                      </p:cBhvr>
                                    </p:animEffect>
                                  </p:childTnLst>
                                </p:cTn>
                              </p:par>
                            </p:childTnLst>
                          </p:cTn>
                        </p:par>
                        <p:par>
                          <p:cTn id="35" fill="hold">
                            <p:stCondLst>
                              <p:cond delay="1000"/>
                            </p:stCondLst>
                            <p:childTnLst>
                              <p:par>
                                <p:cTn id="36" presetID="1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slide(fromLeft)">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19256" y="241304"/>
            <a:ext cx="9296427" cy="654032"/>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a:ln>
                  <a:noFill/>
                </a:ln>
                <a:solidFill>
                  <a:schemeClr val="bg1"/>
                </a:solidFill>
                <a:effectLst/>
                <a:uLnTx/>
                <a:uFillTx/>
                <a:latin typeface="+mj-lt"/>
                <a:ea typeface="+mj-ea"/>
                <a:cs typeface="+mj-cs"/>
              </a:rPr>
              <a:t>Examples in Sentence Form</a:t>
            </a:r>
            <a:endParaRPr kumimoji="0" lang="en-IN" sz="3600" b="1" i="0" u="none" strike="noStrike" kern="1200" cap="none" spc="0" normalizeH="0" baseline="0" noProof="0" dirty="0">
              <a:ln>
                <a:noFill/>
              </a:ln>
              <a:solidFill>
                <a:schemeClr val="bg1"/>
              </a:solidFill>
              <a:effectLst/>
              <a:uLnTx/>
              <a:uFillTx/>
              <a:latin typeface="+mj-lt"/>
              <a:ea typeface="+mj-ea"/>
              <a:cs typeface="+mj-cs"/>
            </a:endParaRPr>
          </a:p>
        </p:txBody>
      </p:sp>
      <p:pic>
        <p:nvPicPr>
          <p:cNvPr id="4" name="Google Shape;119;p6" descr="A dog with a frisbee in its mouth&#10;&#10;Description automatically generated"/>
          <p:cNvPicPr preferRelativeResize="0"/>
          <p:nvPr/>
        </p:nvPicPr>
        <p:blipFill rotWithShape="1">
          <a:blip r:embed="rId3">
            <a:alphaModFix/>
          </a:blip>
          <a:srcRect/>
          <a:stretch/>
        </p:blipFill>
        <p:spPr>
          <a:xfrm>
            <a:off x="1028672" y="2252656"/>
            <a:ext cx="2952000" cy="1728000"/>
          </a:xfrm>
          <a:prstGeom prst="rect">
            <a:avLst/>
          </a:prstGeom>
          <a:ln>
            <a:noFill/>
          </a:ln>
          <a:effectLst>
            <a:outerShdw blurRad="292100" dist="139700" dir="2700000" algn="tl" rotWithShape="0">
              <a:srgbClr val="333333">
                <a:alpha val="65000"/>
              </a:srgbClr>
            </a:outerShdw>
          </a:effectLst>
        </p:spPr>
      </p:pic>
      <p:pic>
        <p:nvPicPr>
          <p:cNvPr id="5" name="Google Shape;120;p6"/>
          <p:cNvPicPr preferRelativeResize="0"/>
          <p:nvPr/>
        </p:nvPicPr>
        <p:blipFill rotWithShape="1">
          <a:blip r:embed="rId4">
            <a:alphaModFix/>
          </a:blip>
          <a:srcRect/>
          <a:stretch/>
        </p:blipFill>
        <p:spPr>
          <a:xfrm>
            <a:off x="4693436" y="2252656"/>
            <a:ext cx="2952000" cy="1728000"/>
          </a:xfrm>
          <a:prstGeom prst="rect">
            <a:avLst/>
          </a:prstGeom>
          <a:ln>
            <a:noFill/>
          </a:ln>
          <a:effectLst>
            <a:outerShdw blurRad="292100" dist="139700" dir="2700000" algn="tl" rotWithShape="0">
              <a:srgbClr val="333333">
                <a:alpha val="65000"/>
              </a:srgbClr>
            </a:outerShdw>
          </a:effectLst>
        </p:spPr>
      </p:pic>
      <p:pic>
        <p:nvPicPr>
          <p:cNvPr id="6" name="Google Shape;121;p6"/>
          <p:cNvPicPr preferRelativeResize="0"/>
          <p:nvPr/>
        </p:nvPicPr>
        <p:blipFill rotWithShape="1">
          <a:blip r:embed="rId5">
            <a:alphaModFix/>
          </a:blip>
          <a:srcRect/>
          <a:stretch/>
        </p:blipFill>
        <p:spPr>
          <a:xfrm>
            <a:off x="8358200" y="2252656"/>
            <a:ext cx="2952000" cy="1728000"/>
          </a:xfrm>
          <a:prstGeom prst="rect">
            <a:avLst/>
          </a:prstGeom>
          <a:ln>
            <a:noFill/>
          </a:ln>
          <a:effectLst>
            <a:outerShdw blurRad="292100" dist="139700" dir="2700000" algn="tl" rotWithShape="0">
              <a:srgbClr val="333333">
                <a:alpha val="65000"/>
              </a:srgbClr>
            </a:outerShdw>
          </a:effectLst>
        </p:spPr>
      </p:pic>
      <p:sp>
        <p:nvSpPr>
          <p:cNvPr id="8" name="Google Shape;117;p6"/>
          <p:cNvSpPr txBox="1"/>
          <p:nvPr/>
        </p:nvSpPr>
        <p:spPr>
          <a:xfrm>
            <a:off x="5010144" y="4062416"/>
            <a:ext cx="2262200" cy="639762"/>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chemeClr val="dk1"/>
              </a:buClr>
              <a:buSzPts val="3200"/>
              <a:buFont typeface="Arial"/>
              <a:buNone/>
            </a:pPr>
            <a:r>
              <a:rPr lang="en-US" sz="2800" b="0" i="0" u="none" strike="noStrike" cap="none" dirty="0">
                <a:solidFill>
                  <a:schemeClr val="dk1"/>
                </a:solidFill>
                <a:latin typeface="Calibri"/>
                <a:ea typeface="Calibri"/>
                <a:cs typeface="Calibri"/>
                <a:sym typeface="Calibri"/>
              </a:rPr>
              <a:t>The </a:t>
            </a:r>
            <a:r>
              <a:rPr lang="en-US" sz="2800" b="0" u="sng" strike="noStrike" cap="none" dirty="0">
                <a:solidFill>
                  <a:schemeClr val="dk1"/>
                </a:solidFill>
                <a:latin typeface="Calibri"/>
                <a:ea typeface="Calibri"/>
                <a:cs typeface="Calibri"/>
                <a:sym typeface="Calibri"/>
              </a:rPr>
              <a:t>lion</a:t>
            </a:r>
            <a:r>
              <a:rPr lang="en-US" sz="2800" b="0" i="0" u="none" strike="noStrike" cap="none" dirty="0">
                <a:solidFill>
                  <a:schemeClr val="dk1"/>
                </a:solidFill>
                <a:latin typeface="Calibri"/>
                <a:ea typeface="Calibri"/>
                <a:cs typeface="Calibri"/>
                <a:sym typeface="Calibri"/>
              </a:rPr>
              <a:t> roars</a:t>
            </a:r>
            <a:endParaRPr sz="2800" b="0" i="0" u="none" strike="noStrike" cap="none">
              <a:solidFill>
                <a:schemeClr val="dk1"/>
              </a:solidFill>
              <a:latin typeface="Calibri"/>
              <a:ea typeface="Calibri"/>
              <a:cs typeface="Calibri"/>
              <a:sym typeface="Calibri"/>
            </a:endParaRPr>
          </a:p>
        </p:txBody>
      </p:sp>
      <p:sp>
        <p:nvSpPr>
          <p:cNvPr id="9" name="Google Shape;118;p6"/>
          <p:cNvSpPr txBox="1"/>
          <p:nvPr/>
        </p:nvSpPr>
        <p:spPr>
          <a:xfrm>
            <a:off x="757208" y="4062416"/>
            <a:ext cx="3438544" cy="639762"/>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chemeClr val="dk1"/>
              </a:buClr>
              <a:buSzPts val="3200"/>
              <a:buFont typeface="Arial"/>
              <a:buNone/>
            </a:pPr>
            <a:r>
              <a:rPr lang="en-US" sz="2800" b="0" i="0" u="none" strike="noStrike" cap="none" dirty="0">
                <a:solidFill>
                  <a:schemeClr val="dk1"/>
                </a:solidFill>
                <a:latin typeface="Calibri"/>
                <a:ea typeface="Calibri"/>
                <a:cs typeface="Calibri"/>
                <a:sym typeface="Calibri"/>
              </a:rPr>
              <a:t>Dogs </a:t>
            </a:r>
            <a:r>
              <a:rPr lang="en-US" sz="2800" b="0" u="sng" strike="noStrike" cap="none" dirty="0">
                <a:solidFill>
                  <a:schemeClr val="dk1"/>
                </a:solidFill>
                <a:latin typeface="Calibri"/>
                <a:ea typeface="Calibri"/>
                <a:cs typeface="Calibri"/>
                <a:sym typeface="Calibri"/>
              </a:rPr>
              <a:t>bark</a:t>
            </a:r>
            <a:r>
              <a:rPr lang="en-US" sz="2800" b="0" i="0" u="none" strike="noStrike" cap="none" dirty="0">
                <a:solidFill>
                  <a:schemeClr val="dk1"/>
                </a:solidFill>
                <a:latin typeface="Calibri"/>
                <a:ea typeface="Calibri"/>
                <a:cs typeface="Calibri"/>
                <a:sym typeface="Calibri"/>
              </a:rPr>
              <a:t> at strangers   </a:t>
            </a:r>
            <a:endParaRPr sz="2800" b="0" i="0" u="none" strike="noStrike" cap="none">
              <a:solidFill>
                <a:schemeClr val="dk1"/>
              </a:solidFill>
              <a:latin typeface="Calibri"/>
              <a:ea typeface="Calibri"/>
              <a:cs typeface="Calibri"/>
              <a:sym typeface="Calibri"/>
            </a:endParaRPr>
          </a:p>
        </p:txBody>
      </p:sp>
      <p:sp>
        <p:nvSpPr>
          <p:cNvPr id="10" name="Google Shape;117;p6"/>
          <p:cNvSpPr txBox="1"/>
          <p:nvPr/>
        </p:nvSpPr>
        <p:spPr>
          <a:xfrm>
            <a:off x="8358200" y="4062416"/>
            <a:ext cx="2895616" cy="995368"/>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a:lnSpc>
                <a:spcPct val="100000"/>
              </a:lnSpc>
              <a:spcBef>
                <a:spcPts val="0"/>
              </a:spcBef>
              <a:spcAft>
                <a:spcPts val="0"/>
              </a:spcAft>
              <a:buClr>
                <a:schemeClr val="dk1"/>
              </a:buClr>
              <a:buSzPts val="3200"/>
              <a:buFont typeface="Arial"/>
              <a:buNone/>
            </a:pPr>
            <a:r>
              <a:rPr lang="en-US" sz="2800" b="0" i="0" u="none" strike="noStrike" cap="none" dirty="0">
                <a:solidFill>
                  <a:schemeClr val="dk1"/>
                </a:solidFill>
                <a:latin typeface="Calibri"/>
                <a:ea typeface="Calibri"/>
                <a:cs typeface="Calibri"/>
                <a:sym typeface="Calibri"/>
              </a:rPr>
              <a:t>My brother </a:t>
            </a:r>
            <a:r>
              <a:rPr lang="en-US" sz="2800" b="0" i="0" u="sng" strike="noStrike" cap="none" dirty="0">
                <a:solidFill>
                  <a:schemeClr val="dk1"/>
                </a:solidFill>
                <a:latin typeface="Calibri"/>
                <a:ea typeface="Calibri"/>
                <a:cs typeface="Calibri"/>
                <a:sym typeface="Calibri"/>
              </a:rPr>
              <a:t>cooks</a:t>
            </a:r>
            <a:r>
              <a:rPr lang="en-US" sz="2800" b="0" i="0" u="none" strike="noStrike" cap="none" dirty="0">
                <a:solidFill>
                  <a:schemeClr val="dk1"/>
                </a:solidFill>
                <a:latin typeface="Calibri"/>
                <a:ea typeface="Calibri"/>
                <a:cs typeface="Calibri"/>
                <a:sym typeface="Calibri"/>
              </a:rPr>
              <a:t> tasty biryani</a:t>
            </a:r>
            <a:endParaRPr sz="2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1000"/>
                                        <p:tgtEl>
                                          <p:spTgt spid="4"/>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Lef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Left)">
                                      <p:cBhvr>
                                        <p:cTn id="16" dur="1000"/>
                                        <p:tgtEl>
                                          <p:spTgt spid="5"/>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Left)">
                                      <p:cBhvr>
                                        <p:cTn id="25" dur="1000"/>
                                        <p:tgtEl>
                                          <p:spTgt spid="6"/>
                                        </p:tgtEl>
                                      </p:cBhvr>
                                    </p:animEffect>
                                  </p:childTnLst>
                                </p:cTn>
                              </p:par>
                            </p:childTnLst>
                          </p:cTn>
                        </p:par>
                        <p:par>
                          <p:cTn id="26" fill="hold">
                            <p:stCondLst>
                              <p:cond delay="1000"/>
                            </p:stCondLst>
                            <p:childTnLst>
                              <p:par>
                                <p:cTn id="27" presetID="1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lide(fromLeft)">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1118679328"/>
              </p:ext>
            </p:extLst>
          </p:nvPr>
        </p:nvGraphicFramePr>
        <p:xfrm>
          <a:off x="1127448" y="700345"/>
          <a:ext cx="9937104" cy="558615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2049114">
                  <a:extLst>
                    <a:ext uri="{9D8B030D-6E8A-4147-A177-3AD203B41FA5}">
                      <a16:colId xmlns:a16="http://schemas.microsoft.com/office/drawing/2014/main" val="20001"/>
                    </a:ext>
                  </a:extLst>
                </a:gridCol>
                <a:gridCol w="6959288">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b="0" i="0" u="none" strike="noStrike" kern="1200" dirty="0">
                          <a:solidFill>
                            <a:schemeClr val="tx1"/>
                          </a:solidFill>
                          <a:latin typeface="+mn-lt"/>
                          <a:ea typeface="+mn-ea"/>
                          <a:cs typeface="+mn-cs"/>
                        </a:rPr>
                        <a:t>Wash: https://pixabay.com/photos/hand-washing-hygiene-health-child-3783004/</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b="0" i="0" u="none" strike="noStrike" kern="1200" baseline="0" dirty="0">
                          <a:solidFill>
                            <a:schemeClr val="tx1"/>
                          </a:solidFill>
                          <a:latin typeface="+mn-lt"/>
                          <a:ea typeface="+mn-ea"/>
                          <a:cs typeface="+mn-cs"/>
                        </a:rPr>
                        <a:t>Lion: </a:t>
                      </a:r>
                      <a:r>
                        <a:rPr lang="en-US" sz="900" b="0" i="0" dirty="0">
                          <a:solidFill>
                            <a:schemeClr val="dk1"/>
                          </a:solidFill>
                          <a:latin typeface="+mn-lt"/>
                          <a:ea typeface="Calibri"/>
                          <a:cs typeface="Calibri"/>
                          <a:sym typeface="Calibri"/>
                        </a:rPr>
                        <a:t>https://pixabay.com/photos/lion-roaring-lion-big-cat-cat-2635913/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b="0" i="0" u="none" strike="noStrike" kern="1200" dirty="0">
                          <a:solidFill>
                            <a:schemeClr val="tx1"/>
                          </a:solidFill>
                          <a:latin typeface="+mn-lt"/>
                          <a:ea typeface="+mn-ea"/>
                          <a:cs typeface="+mn-cs"/>
                        </a:rPr>
                        <a:t>Play: https://pixabay.com/photos/children-football-playing-indian-2413413/</a:t>
                      </a:r>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pPr marL="228600" indent="-228600" rtl="0">
                        <a:buAutoNum type="arabicPeriod"/>
                      </a:pPr>
                      <a:r>
                        <a:rPr lang="en-IN" sz="900" b="0" i="0" u="none" strike="noStrike" kern="1200" dirty="0">
                          <a:solidFill>
                            <a:schemeClr val="tx1"/>
                          </a:solidFill>
                          <a:latin typeface="+mn-lt"/>
                          <a:ea typeface="+mn-ea"/>
                          <a:cs typeface="+mn-cs"/>
                        </a:rPr>
                        <a:t>Reading: https://pixabay.com/photos/dharmendra-rai-mind-map-trainer-6732974/</a:t>
                      </a:r>
                    </a:p>
                    <a:p>
                      <a:pPr marL="228600" indent="-228600" rtl="0">
                        <a:buAutoNum type="arabicPeriod"/>
                      </a:pPr>
                      <a:r>
                        <a:rPr lang="en-IN" sz="900" b="0" i="0" u="none" strike="noStrike" kern="1200" dirty="0">
                          <a:solidFill>
                            <a:schemeClr val="tx1"/>
                          </a:solidFill>
                          <a:latin typeface="+mn-lt"/>
                          <a:ea typeface="+mn-ea"/>
                          <a:cs typeface="+mn-cs"/>
                        </a:rPr>
                        <a:t>Writing: https://pixabay.com/photos/teacher-board-tutor-school-2454399/</a:t>
                      </a:r>
                      <a:endParaRPr lang="en-IN" sz="900" dirty="0"/>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pPr marL="228600" indent="-228600" rtl="0">
                        <a:buAutoNum type="arabicPeriod"/>
                      </a:pPr>
                      <a:r>
                        <a:rPr lang="en-IN" sz="900" b="0" i="0" u="none" strike="noStrike" kern="1200" dirty="0">
                          <a:solidFill>
                            <a:schemeClr val="tx1"/>
                          </a:solidFill>
                          <a:latin typeface="+mn-lt"/>
                          <a:ea typeface="+mn-ea"/>
                          <a:cs typeface="+mn-cs"/>
                        </a:rPr>
                        <a:t>Sit: https://pixabay.com/photos/children-portrait-artistic-girl-1706121/</a:t>
                      </a:r>
                    </a:p>
                    <a:p>
                      <a:pPr marL="228600" indent="-228600" rtl="0">
                        <a:buAutoNum type="arabicPeriod"/>
                      </a:pPr>
                      <a:r>
                        <a:rPr lang="en-IN" sz="900" b="0" i="0" u="none" strike="noStrike" kern="1200" dirty="0">
                          <a:solidFill>
                            <a:schemeClr val="tx1"/>
                          </a:solidFill>
                          <a:latin typeface="+mn-lt"/>
                          <a:ea typeface="+mn-ea"/>
                          <a:cs typeface="+mn-cs"/>
                        </a:rPr>
                        <a:t>Stand: https://pixabay.com/photos/indian-indians-children-poor-boys-3602851/</a:t>
                      </a:r>
                    </a:p>
                    <a:p>
                      <a:pPr marL="228600" indent="-228600" rtl="0">
                        <a:buAutoNum type="arabicPeriod"/>
                      </a:pPr>
                      <a:r>
                        <a:rPr lang="en-IN" sz="900" b="0" i="0" u="none" strike="noStrike" kern="1200" dirty="0">
                          <a:solidFill>
                            <a:schemeClr val="tx1"/>
                          </a:solidFill>
                          <a:latin typeface="+mn-lt"/>
                          <a:ea typeface="+mn-ea"/>
                          <a:cs typeface="+mn-cs"/>
                        </a:rPr>
                        <a:t>Walk: https://pixabay.com/photos/indian-holiday-school-children-4393133/</a:t>
                      </a:r>
                    </a:p>
                    <a:p>
                      <a:pPr marL="228600" indent="-228600" rtl="0">
                        <a:buAutoNum type="arabicPeriod"/>
                      </a:pPr>
                      <a:r>
                        <a:rPr lang="en-IN" sz="900" b="0" i="0" u="none" strike="noStrike" kern="1200" dirty="0">
                          <a:solidFill>
                            <a:schemeClr val="tx1"/>
                          </a:solidFill>
                          <a:latin typeface="+mn-lt"/>
                          <a:ea typeface="+mn-ea"/>
                          <a:cs typeface="+mn-cs"/>
                        </a:rPr>
                        <a:t>Look: https://pixabay.com/photos/child-children-face-face-indian-193984/</a:t>
                      </a:r>
                    </a:p>
                    <a:p>
                      <a:pPr marL="228600" indent="-228600" rtl="0">
                        <a:buAutoNum type="arabicPeriod"/>
                      </a:pPr>
                      <a:r>
                        <a:rPr lang="en-IN" sz="900" b="0" i="0" u="none" strike="noStrike" kern="1200" dirty="0">
                          <a:solidFill>
                            <a:schemeClr val="tx1"/>
                          </a:solidFill>
                          <a:latin typeface="+mn-lt"/>
                          <a:ea typeface="+mn-ea"/>
                          <a:cs typeface="+mn-cs"/>
                        </a:rPr>
                        <a:t>Listen: https://pixabay.com/photos/boy-school-laughing-children-330582/</a:t>
                      </a:r>
                    </a:p>
                    <a:p>
                      <a:pPr marL="228600" indent="-228600" rtl="0">
                        <a:buAutoNum type="arabicPeriod"/>
                      </a:pPr>
                      <a:r>
                        <a:rPr lang="en-IN" sz="900" b="0" i="0" u="none" strike="noStrike" kern="1200" dirty="0">
                          <a:solidFill>
                            <a:schemeClr val="tx1"/>
                          </a:solidFill>
                          <a:latin typeface="+mn-lt"/>
                          <a:ea typeface="+mn-ea"/>
                          <a:cs typeface="+mn-cs"/>
                        </a:rPr>
                        <a:t>Write: https://pixabay.com/photos/students-primary-school-town-laos-1177711/</a:t>
                      </a:r>
                    </a:p>
                    <a:p>
                      <a:pPr marL="228600" indent="-228600" rtl="0">
                        <a:buAutoNum type="arabicPeriod"/>
                      </a:pPr>
                      <a:r>
                        <a:rPr lang="en-IN" sz="900" b="0" i="0" u="none" strike="noStrike" kern="1200" dirty="0">
                          <a:solidFill>
                            <a:schemeClr val="tx1"/>
                          </a:solidFill>
                          <a:latin typeface="+mn-lt"/>
                          <a:ea typeface="+mn-ea"/>
                          <a:cs typeface="+mn-cs"/>
                        </a:rPr>
                        <a:t>Count: https://pixabay.com/vectors/puzzle-math-logic-mathematics-kids-4757816/</a:t>
                      </a:r>
                    </a:p>
                    <a:p>
                      <a:pPr marL="228600" indent="-228600" rtl="0">
                        <a:buAutoNum type="arabicPeriod"/>
                      </a:pPr>
                      <a:r>
                        <a:rPr lang="en-IN" sz="900" b="0" i="0" u="none" strike="noStrike" kern="1200" dirty="0">
                          <a:solidFill>
                            <a:schemeClr val="tx1"/>
                          </a:solidFill>
                          <a:latin typeface="+mn-lt"/>
                          <a:ea typeface="+mn-ea"/>
                          <a:cs typeface="+mn-cs"/>
                        </a:rPr>
                        <a:t>Wash: https://pixabay.com/photos/hand-washing-hygiene-health-child-3783004/</a:t>
                      </a:r>
                    </a:p>
                    <a:p>
                      <a:pPr marL="228600" indent="-228600" rtl="0">
                        <a:buAutoNum type="arabicPeriod"/>
                      </a:pPr>
                      <a:r>
                        <a:rPr lang="en-IN" sz="900" b="0" i="0" u="none" strike="noStrike" kern="1200" dirty="0">
                          <a:solidFill>
                            <a:schemeClr val="tx1"/>
                          </a:solidFill>
                          <a:latin typeface="+mn-lt"/>
                          <a:ea typeface="+mn-ea"/>
                          <a:cs typeface="+mn-cs"/>
                        </a:rPr>
                        <a:t>Cut: https://pixabay.com/photos/foods-onion-vegetable-ingredient-4869863/</a:t>
                      </a:r>
                    </a:p>
                    <a:p>
                      <a:pPr marL="228600" indent="-228600" rtl="0">
                        <a:buAutoNum type="arabicPeriod"/>
                      </a:pPr>
                      <a:r>
                        <a:rPr lang="en-IN" sz="900" b="0" i="0" u="none" strike="noStrike" kern="1200" dirty="0">
                          <a:solidFill>
                            <a:schemeClr val="tx1"/>
                          </a:solidFill>
                          <a:latin typeface="+mn-lt"/>
                          <a:ea typeface="+mn-ea"/>
                          <a:cs typeface="+mn-cs"/>
                        </a:rPr>
                        <a:t>Dance: https://pixabay.com/vectors/silhouette-indian-dancer-beautiful-3837379/</a:t>
                      </a:r>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pPr marL="228600" indent="-228600" rtl="0">
                        <a:buAutoNum type="arabicPeriod"/>
                      </a:pPr>
                      <a:r>
                        <a:rPr lang="en-IN" sz="900" b="0" i="0" u="none" strike="noStrike" kern="1200" dirty="0">
                          <a:solidFill>
                            <a:schemeClr val="tx1"/>
                          </a:solidFill>
                          <a:latin typeface="+mn-lt"/>
                          <a:ea typeface="+mn-ea"/>
                          <a:cs typeface="+mn-cs"/>
                        </a:rPr>
                        <a:t>Sit: https://pixabay.com/photos/children-portrait-artistic-girl-1706121/</a:t>
                      </a:r>
                    </a:p>
                    <a:p>
                      <a:pPr marL="228600" indent="-228600" rtl="0">
                        <a:buAutoNum type="arabicPeriod"/>
                      </a:pPr>
                      <a:r>
                        <a:rPr lang="en-IN" sz="900" b="0" i="0" u="none" strike="noStrike" kern="1200" dirty="0">
                          <a:solidFill>
                            <a:schemeClr val="tx1"/>
                          </a:solidFill>
                          <a:latin typeface="+mn-lt"/>
                          <a:ea typeface="+mn-ea"/>
                          <a:cs typeface="+mn-cs"/>
                        </a:rPr>
                        <a:t>Worry: https://www.flickr.com/photos/32021211@N02/3294761927 By Sveta </a:t>
                      </a:r>
                      <a:r>
                        <a:rPr lang="en-IN" sz="900" b="0" i="0" u="none" strike="noStrike" kern="1200" dirty="0" err="1">
                          <a:solidFill>
                            <a:schemeClr val="tx1"/>
                          </a:solidFill>
                          <a:latin typeface="+mn-lt"/>
                          <a:ea typeface="+mn-ea"/>
                          <a:cs typeface="+mn-cs"/>
                        </a:rPr>
                        <a:t>Suvorina</a:t>
                      </a:r>
                      <a:endParaRPr lang="en-IN" sz="900" b="0" i="0" u="none" strike="noStrike" kern="1200" dirty="0">
                        <a:solidFill>
                          <a:schemeClr val="tx1"/>
                        </a:solidFill>
                        <a:latin typeface="+mn-lt"/>
                        <a:ea typeface="+mn-ea"/>
                        <a:cs typeface="+mn-cs"/>
                      </a:endParaRPr>
                    </a:p>
                    <a:p>
                      <a:pPr marL="228600" indent="-228600" rtl="0">
                        <a:buAutoNum type="arabicPeriod"/>
                      </a:pPr>
                      <a:r>
                        <a:rPr lang="en-IN" sz="900" b="0" i="0" u="none" strike="noStrike" kern="1200" dirty="0">
                          <a:solidFill>
                            <a:schemeClr val="tx1"/>
                          </a:solidFill>
                          <a:latin typeface="+mn-lt"/>
                          <a:ea typeface="+mn-ea"/>
                          <a:cs typeface="+mn-cs"/>
                        </a:rPr>
                        <a:t>Walk: https://pixabay.com/photos/indian-holiday-school-children-4393133/</a:t>
                      </a:r>
                    </a:p>
                  </a:txBody>
                  <a:tcPr/>
                </a:tc>
                <a:extLst>
                  <a:ext uri="{0D108BD9-81ED-4DB2-BD59-A6C34878D82A}">
                    <a16:rowId xmlns:a16="http://schemas.microsoft.com/office/drawing/2014/main" val="10004"/>
                  </a:ext>
                </a:extLst>
              </a:tr>
              <a:tr h="389313">
                <a:tc>
                  <a:txBody>
                    <a:bodyPr/>
                    <a:lstStyle/>
                    <a:p>
                      <a:r>
                        <a:rPr lang="en-IN" sz="900" dirty="0"/>
                        <a:t>5</a:t>
                      </a:r>
                    </a:p>
                  </a:txBody>
                  <a:tcPr/>
                </a:tc>
                <a:tc>
                  <a:txBody>
                    <a:bodyPr/>
                    <a:lstStyle/>
                    <a:p>
                      <a:endParaRPr lang="en-IN" sz="900" dirty="0"/>
                    </a:p>
                  </a:txBody>
                  <a:tcPr/>
                </a:tc>
                <a:tc>
                  <a:txBody>
                    <a:bodyPr/>
                    <a:lstStyle/>
                    <a:p>
                      <a:pPr marL="228600" indent="-228600" rtl="0">
                        <a:buAutoNum type="arabicPeriod"/>
                      </a:pPr>
                      <a:r>
                        <a:rPr lang="en-IN" sz="900" b="0" i="0" u="none" strike="noStrike" kern="1200" dirty="0">
                          <a:solidFill>
                            <a:schemeClr val="tx1"/>
                          </a:solidFill>
                          <a:latin typeface="+mn-lt"/>
                          <a:ea typeface="+mn-ea"/>
                          <a:cs typeface="+mn-cs"/>
                        </a:rPr>
                        <a:t>Go to school:</a:t>
                      </a:r>
                      <a:r>
                        <a:rPr lang="en-IN" sz="900" b="0" i="0" u="none" strike="noStrike" kern="1200" baseline="0" dirty="0">
                          <a:solidFill>
                            <a:schemeClr val="tx1"/>
                          </a:solidFill>
                          <a:latin typeface="+mn-lt"/>
                          <a:ea typeface="+mn-ea"/>
                          <a:cs typeface="+mn-cs"/>
                        </a:rPr>
                        <a:t> </a:t>
                      </a:r>
                      <a:r>
                        <a:rPr lang="en-IN" sz="900" b="0" i="0" u="none" strike="noStrike" kern="1200" dirty="0">
                          <a:solidFill>
                            <a:schemeClr val="tx1"/>
                          </a:solidFill>
                          <a:latin typeface="+mn-lt"/>
                          <a:ea typeface="+mn-ea"/>
                          <a:cs typeface="+mn-cs"/>
                        </a:rPr>
                        <a:t>https://pixabay.com/photos/indian-holiday-school-children-4393133/</a:t>
                      </a:r>
                    </a:p>
                    <a:p>
                      <a:pPr marL="228600" indent="-228600" rtl="0">
                        <a:buAutoNum type="arabicPeriod"/>
                      </a:pPr>
                      <a:r>
                        <a:rPr lang="en-IN" sz="900" b="0" i="0" u="none" strike="noStrike" kern="1200" dirty="0">
                          <a:solidFill>
                            <a:schemeClr val="tx1"/>
                          </a:solidFill>
                          <a:latin typeface="+mn-lt"/>
                          <a:ea typeface="+mn-ea"/>
                          <a:cs typeface="+mn-cs"/>
                        </a:rPr>
                        <a:t>Eat breakfast: https://pixabay.com/photos/breakfast-idli-indian-foods-2408818/</a:t>
                      </a:r>
                    </a:p>
                    <a:p>
                      <a:pPr marL="228600" indent="-228600" rtl="0">
                        <a:buAutoNum type="arabicPeriod"/>
                      </a:pPr>
                      <a:r>
                        <a:rPr lang="en-IN" sz="900" b="0" i="0" u="none" strike="noStrike" kern="1200" dirty="0">
                          <a:solidFill>
                            <a:schemeClr val="tx1"/>
                          </a:solidFill>
                          <a:latin typeface="+mn-lt"/>
                          <a:ea typeface="+mn-ea"/>
                          <a:cs typeface="+mn-cs"/>
                        </a:rPr>
                        <a:t>Brush teeth: https://pixabay.com/photos/little-kid-brushing-teeth-child-4178224/</a:t>
                      </a:r>
                    </a:p>
                    <a:p>
                      <a:pPr marL="228600" indent="-228600" rtl="0">
                        <a:buAutoNum type="arabicPeriod"/>
                      </a:pPr>
                      <a:r>
                        <a:rPr lang="en-IN" sz="900" b="0" i="0" u="none" strike="noStrike" kern="1200" dirty="0">
                          <a:solidFill>
                            <a:schemeClr val="tx1"/>
                          </a:solidFill>
                          <a:latin typeface="+mn-lt"/>
                          <a:ea typeface="+mn-ea"/>
                          <a:cs typeface="+mn-cs"/>
                        </a:rPr>
                        <a:t>Play: https://pixabay.com/photos/children-football-playing-indian-2413413/</a:t>
                      </a:r>
                    </a:p>
                    <a:p>
                      <a:pPr marL="228600" indent="-228600" rtl="0">
                        <a:buAutoNum type="arabicPeriod"/>
                      </a:pPr>
                      <a:r>
                        <a:rPr lang="en-IN" sz="900" b="0" i="0" u="none" strike="noStrike" kern="1200" dirty="0">
                          <a:solidFill>
                            <a:schemeClr val="tx1"/>
                          </a:solidFill>
                          <a:latin typeface="+mn-lt"/>
                          <a:ea typeface="+mn-ea"/>
                          <a:cs typeface="+mn-cs"/>
                        </a:rPr>
                        <a:t>Get dressed: https://pixabay.com/photos/mehendi-bangles-wedding-jewelry-4004298/</a:t>
                      </a:r>
                    </a:p>
                    <a:p>
                      <a:pPr marL="228600" indent="-228600" rtl="0">
                        <a:buAutoNum type="arabicPeriod"/>
                      </a:pPr>
                      <a:r>
                        <a:rPr lang="en-IN" sz="900" b="0" i="0" u="none" strike="noStrike" kern="1200" dirty="0">
                          <a:solidFill>
                            <a:schemeClr val="tx1"/>
                          </a:solidFill>
                          <a:latin typeface="+mn-lt"/>
                          <a:ea typeface="+mn-ea"/>
                          <a:cs typeface="+mn-cs"/>
                        </a:rPr>
                        <a:t>Wake up: https://pixabay.com/vectors/blue-in-the-morning-blanket-boy-2759824/</a:t>
                      </a:r>
                    </a:p>
                    <a:p>
                      <a:pPr marL="228600" indent="-228600" rtl="0">
                        <a:buAutoNum type="arabicPeriod"/>
                      </a:pPr>
                      <a:r>
                        <a:rPr lang="en-IN" sz="900" b="0" i="0" u="none" strike="noStrike" kern="1200" dirty="0">
                          <a:solidFill>
                            <a:schemeClr val="tx1"/>
                          </a:solidFill>
                          <a:latin typeface="+mn-lt"/>
                          <a:ea typeface="+mn-ea"/>
                          <a:cs typeface="+mn-cs"/>
                        </a:rPr>
                        <a:t>Read: https://pixabay.com/photos/children-infant-girl-school-306607/</a:t>
                      </a:r>
                    </a:p>
                  </a:txBody>
                  <a:tcPr/>
                </a:tc>
                <a:extLst>
                  <a:ext uri="{0D108BD9-81ED-4DB2-BD59-A6C34878D82A}">
                    <a16:rowId xmlns:a16="http://schemas.microsoft.com/office/drawing/2014/main" val="10005"/>
                  </a:ext>
                </a:extLst>
              </a:tr>
              <a:tr h="389313">
                <a:tc>
                  <a:txBody>
                    <a:bodyPr/>
                    <a:lstStyle/>
                    <a:p>
                      <a:r>
                        <a:rPr lang="en-IN" sz="900" dirty="0"/>
                        <a:t>6</a:t>
                      </a:r>
                    </a:p>
                  </a:txBody>
                  <a:tcPr/>
                </a:tc>
                <a:tc>
                  <a:txBody>
                    <a:bodyPr/>
                    <a:lstStyle/>
                    <a:p>
                      <a:endParaRPr lang="en-IN" sz="900" dirty="0"/>
                    </a:p>
                  </a:txBody>
                  <a:tcPr/>
                </a:tc>
                <a:tc>
                  <a:txBody>
                    <a:bodyPr/>
                    <a:lstStyle/>
                    <a:p>
                      <a:pPr rtl="0"/>
                      <a:r>
                        <a:rPr lang="en-IN" sz="900" b="0" i="0" u="none" strike="noStrike" kern="1200" dirty="0">
                          <a:solidFill>
                            <a:schemeClr val="tx1"/>
                          </a:solidFill>
                          <a:latin typeface="+mn-lt"/>
                          <a:ea typeface="+mn-ea"/>
                          <a:cs typeface="+mn-cs"/>
                        </a:rPr>
                        <a:t>1.Sunrise: https://pixabay.com/photos/mount-fuji-japan-volcano-mountain-2297961/</a:t>
                      </a:r>
                    </a:p>
                    <a:p>
                      <a:pPr rtl="0"/>
                      <a:r>
                        <a:rPr lang="en-IN" sz="900" b="0" i="0" u="none" strike="noStrike" kern="1200" dirty="0">
                          <a:solidFill>
                            <a:schemeClr val="tx1"/>
                          </a:solidFill>
                          <a:latin typeface="+mn-lt"/>
                          <a:ea typeface="+mn-ea"/>
                          <a:cs typeface="+mn-cs"/>
                        </a:rPr>
                        <a:t>2.Drink milk: https://pixabay.com/photos/milk-glass-drink-fresh-beverage-435295/</a:t>
                      </a:r>
                    </a:p>
                    <a:p>
                      <a:pPr rtl="0"/>
                      <a:r>
                        <a:rPr lang="en-IN" sz="900" b="0" i="0" u="none" strike="noStrike" kern="1200" dirty="0">
                          <a:solidFill>
                            <a:schemeClr val="tx1"/>
                          </a:solidFill>
                          <a:latin typeface="+mn-lt"/>
                          <a:ea typeface="+mn-ea"/>
                          <a:cs typeface="+mn-cs"/>
                        </a:rPr>
                        <a:t>3.Clean: https://pixabay.com/illustrations/gloves-bucket-mop-broom-utensils-5545358/</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4.Play: https://pixabay.com/photos/children-football-playing-indian-2413413/</a:t>
                      </a:r>
                    </a:p>
                  </a:txBody>
                  <a:tcPr/>
                </a:tc>
                <a:extLst>
                  <a:ext uri="{0D108BD9-81ED-4DB2-BD59-A6C34878D82A}">
                    <a16:rowId xmlns:a16="http://schemas.microsoft.com/office/drawing/2014/main" val="10006"/>
                  </a:ext>
                </a:extLst>
              </a:tr>
              <a:tr h="389313">
                <a:tc>
                  <a:txBody>
                    <a:bodyPr/>
                    <a:lstStyle/>
                    <a:p>
                      <a:r>
                        <a:rPr lang="en-IN" sz="900" dirty="0"/>
                        <a:t>7</a:t>
                      </a:r>
                    </a:p>
                  </a:txBody>
                  <a:tcPr/>
                </a:tc>
                <a:tc>
                  <a:txBody>
                    <a:bodyPr/>
                    <a:lstStyle/>
                    <a:p>
                      <a:endParaRPr lang="en-IN" sz="900" dirty="0"/>
                    </a:p>
                  </a:txBody>
                  <a:tcPr/>
                </a:tc>
                <a:tc>
                  <a:txBody>
                    <a:bodyPr/>
                    <a:lstStyle/>
                    <a:p>
                      <a:endParaRPr lang="en-IN" sz="900" dirty="0"/>
                    </a:p>
                    <a:p>
                      <a:pPr marL="228600" indent="-228600" rtl="0">
                        <a:buAutoNum type="arabicPeriod"/>
                      </a:pPr>
                      <a:r>
                        <a:rPr lang="en-IN" sz="900" b="0" i="0" u="none" strike="noStrike" kern="1200" baseline="0" dirty="0">
                          <a:solidFill>
                            <a:schemeClr val="tx1"/>
                          </a:solidFill>
                          <a:latin typeface="+mn-lt"/>
                          <a:ea typeface="+mn-ea"/>
                          <a:cs typeface="+mn-cs"/>
                        </a:rPr>
                        <a:t>Lion: </a:t>
                      </a:r>
                      <a:r>
                        <a:rPr lang="en-US" sz="900" b="0" i="0" dirty="0">
                          <a:solidFill>
                            <a:schemeClr val="dk1"/>
                          </a:solidFill>
                          <a:latin typeface="+mn-lt"/>
                          <a:ea typeface="Calibri"/>
                          <a:cs typeface="Calibri"/>
                          <a:sym typeface="Calibri"/>
                        </a:rPr>
                        <a:t>https://pixabay.com/photos/lion-roaring-lion-big-cat-cat-2635913/</a:t>
                      </a:r>
                      <a:endParaRPr lang="en-IN" sz="900" b="0" i="0" u="none" strike="noStrike" kern="1200" baseline="0" dirty="0">
                        <a:solidFill>
                          <a:schemeClr val="tx1"/>
                        </a:solidFill>
                        <a:latin typeface="+mn-lt"/>
                        <a:ea typeface="+mn-ea"/>
                        <a:cs typeface="+mn-cs"/>
                      </a:endParaRPr>
                    </a:p>
                    <a:p>
                      <a:pPr marL="228600" indent="-228600" rtl="0">
                        <a:buAutoNum type="arabicPeriod"/>
                      </a:pPr>
                      <a:r>
                        <a:rPr lang="en-IN" sz="900" b="0" i="0" u="none" strike="noStrike" kern="1200" baseline="0" dirty="0">
                          <a:solidFill>
                            <a:schemeClr val="tx1"/>
                          </a:solidFill>
                          <a:latin typeface="+mn-lt"/>
                          <a:ea typeface="+mn-ea"/>
                          <a:cs typeface="+mn-cs"/>
                        </a:rPr>
                        <a:t>Dog: </a:t>
                      </a:r>
                      <a:r>
                        <a:rPr lang="en-US" sz="900" b="0" i="0" dirty="0">
                          <a:solidFill>
                            <a:schemeClr val="dk1"/>
                          </a:solidFill>
                          <a:latin typeface="+mn-lt"/>
                          <a:ea typeface="Calibri"/>
                          <a:cs typeface="Calibri"/>
                          <a:sym typeface="Calibri"/>
                        </a:rPr>
                        <a:t>https://pixabay.com/photos/german-shepherd-dog-barking-guard-166972/</a:t>
                      </a:r>
                      <a:endParaRPr lang="en-IN" sz="900" b="0" i="0" u="none" strike="noStrike" kern="1200" baseline="0" dirty="0">
                        <a:solidFill>
                          <a:schemeClr val="tx1"/>
                        </a:solidFill>
                        <a:latin typeface="+mn-lt"/>
                        <a:ea typeface="+mn-ea"/>
                        <a:cs typeface="+mn-cs"/>
                      </a:endParaRPr>
                    </a:p>
                    <a:p>
                      <a:pPr marL="228600" indent="-228600" rtl="0">
                        <a:buAutoNum type="arabicPeriod"/>
                      </a:pPr>
                      <a:r>
                        <a:rPr lang="en-IN" sz="900" b="0" i="0" u="none" strike="noStrike" kern="1200" baseline="0" dirty="0" err="1">
                          <a:solidFill>
                            <a:schemeClr val="tx1"/>
                          </a:solidFill>
                          <a:latin typeface="+mn-lt"/>
                          <a:ea typeface="+mn-ea"/>
                          <a:cs typeface="+mn-cs"/>
                        </a:rPr>
                        <a:t>Biriyani</a:t>
                      </a:r>
                      <a:r>
                        <a:rPr lang="en-IN" sz="900" b="0" i="0" u="none" strike="noStrike" kern="1200" baseline="0" dirty="0">
                          <a:solidFill>
                            <a:schemeClr val="tx1"/>
                          </a:solidFill>
                          <a:latin typeface="+mn-lt"/>
                          <a:ea typeface="+mn-ea"/>
                          <a:cs typeface="+mn-cs"/>
                        </a:rPr>
                        <a:t>: </a:t>
                      </a:r>
                      <a:r>
                        <a:rPr lang="en-US" sz="900" b="0" i="0" dirty="0">
                          <a:solidFill>
                            <a:schemeClr val="dk1"/>
                          </a:solidFill>
                          <a:latin typeface="+mn-lt"/>
                          <a:ea typeface="Calibri"/>
                          <a:cs typeface="Calibri"/>
                          <a:sym typeface="Calibri"/>
                        </a:rPr>
                        <a:t>https://pixabay.com/photos/biryani-rice-food-indian-cuisine-1141444/</a:t>
                      </a:r>
                      <a:endParaRPr lang="en-IN" sz="900" b="0" i="0" u="none" strike="noStrike" kern="1200" dirty="0">
                        <a:solidFill>
                          <a:schemeClr val="tx1"/>
                        </a:solidFill>
                        <a:latin typeface="+mn-lt"/>
                        <a:ea typeface="+mn-ea"/>
                        <a:cs typeface="+mn-cs"/>
                      </a:endParaRPr>
                    </a:p>
                  </a:txBody>
                  <a:tcPr/>
                </a:tc>
                <a:extLst>
                  <a:ext uri="{0D108BD9-81ED-4DB2-BD59-A6C34878D82A}">
                    <a16:rowId xmlns:a16="http://schemas.microsoft.com/office/drawing/2014/main" val="10007"/>
                  </a:ext>
                </a:extLst>
              </a:tr>
            </a:tbl>
          </a:graphicData>
        </a:graphic>
      </p:graphicFrame>
      <p:pic>
        <p:nvPicPr>
          <p:cNvPr id="5" name="Picture 12" descr="The use of a copyrighted photo requires the name of the author (Henryk Niestrój) or payment. Minimum fee of $ 1 via PayPal to account nhenric@gmail.com (Coffee button). Thank You!"/>
          <p:cNvPicPr preferRelativeResize="0">
            <a:picLocks noChangeAspect="1" noChangeArrowheads="1"/>
          </p:cNvPicPr>
          <p:nvPr/>
        </p:nvPicPr>
        <p:blipFill>
          <a:blip r:embed="rId3" cstate="print"/>
          <a:srcRect/>
          <a:stretch>
            <a:fillRect/>
          </a:stretch>
        </p:blipFill>
        <p:spPr bwMode="auto">
          <a:xfrm>
            <a:off x="2657456" y="1257288"/>
            <a:ext cx="216000" cy="189000"/>
          </a:xfrm>
          <a:prstGeom prst="rect">
            <a:avLst/>
          </a:prstGeom>
          <a:ln>
            <a:noFill/>
          </a:ln>
          <a:effectLst>
            <a:outerShdw blurRad="292100" dist="139700" dir="2700000" algn="tl" rotWithShape="0">
              <a:srgbClr val="333333">
                <a:alpha val="65000"/>
              </a:srgbClr>
            </a:outerShdw>
          </a:effectLst>
        </p:spPr>
      </p:pic>
      <p:pic>
        <p:nvPicPr>
          <p:cNvPr id="6" name="Google Shape;120;p6"/>
          <p:cNvPicPr preferRelativeResize="0">
            <a:picLocks noChangeAspect="1"/>
          </p:cNvPicPr>
          <p:nvPr/>
        </p:nvPicPr>
        <p:blipFill rotWithShape="1">
          <a:blip r:embed="rId4" cstate="print">
            <a:alphaModFix/>
          </a:blip>
          <a:srcRect/>
          <a:stretch/>
        </p:blipFill>
        <p:spPr>
          <a:xfrm>
            <a:off x="2205016" y="1257288"/>
            <a:ext cx="216000" cy="189000"/>
          </a:xfrm>
          <a:prstGeom prst="rect">
            <a:avLst/>
          </a:prstGeom>
          <a:ln>
            <a:noFill/>
          </a:ln>
          <a:effectLst>
            <a:outerShdw blurRad="292100" dist="139700" dir="2700000" algn="tl" rotWithShape="0">
              <a:srgbClr val="333333">
                <a:alpha val="65000"/>
              </a:srgbClr>
            </a:outerShdw>
          </a:effectLst>
        </p:spPr>
      </p:pic>
      <p:pic>
        <p:nvPicPr>
          <p:cNvPr id="7" name="Picture 8" descr="Children, Football, Playing, Indian"/>
          <p:cNvPicPr preferRelativeResize="0">
            <a:picLocks noChangeAspect="1" noChangeArrowheads="1"/>
          </p:cNvPicPr>
          <p:nvPr/>
        </p:nvPicPr>
        <p:blipFill>
          <a:blip r:embed="rId5" cstate="print"/>
          <a:srcRect/>
          <a:stretch>
            <a:fillRect/>
          </a:stretch>
        </p:blipFill>
        <p:spPr bwMode="auto">
          <a:xfrm>
            <a:off x="3109896" y="1257288"/>
            <a:ext cx="216000" cy="189000"/>
          </a:xfrm>
          <a:prstGeom prst="rect">
            <a:avLst/>
          </a:prstGeom>
          <a:ln>
            <a:noFill/>
          </a:ln>
          <a:effectLst>
            <a:outerShdw blurRad="292100" dist="139700" dir="2700000" algn="tl" rotWithShape="0">
              <a:srgbClr val="333333">
                <a:alpha val="65000"/>
              </a:srgbClr>
            </a:outerShdw>
          </a:effectLst>
        </p:spPr>
      </p:pic>
      <p:pic>
        <p:nvPicPr>
          <p:cNvPr id="8" name="Picture 4" descr="Dharmendra Rai, Mind Map Trainer"/>
          <p:cNvPicPr>
            <a:picLocks noChangeAspect="1" noChangeArrowheads="1"/>
          </p:cNvPicPr>
          <p:nvPr/>
        </p:nvPicPr>
        <p:blipFill>
          <a:blip r:embed="rId6" cstate="print"/>
          <a:srcRect/>
          <a:stretch>
            <a:fillRect/>
          </a:stretch>
        </p:blipFill>
        <p:spPr bwMode="auto">
          <a:xfrm>
            <a:off x="2350968" y="1709728"/>
            <a:ext cx="216000" cy="216000"/>
          </a:xfrm>
          <a:prstGeom prst="rect">
            <a:avLst/>
          </a:prstGeom>
          <a:noFill/>
        </p:spPr>
      </p:pic>
      <p:pic>
        <p:nvPicPr>
          <p:cNvPr id="9" name="Picture 10" descr="Teacher, Board, Tutor, School, Training, Teaching"/>
          <p:cNvPicPr preferRelativeResize="0">
            <a:picLocks noChangeAspect="1" noChangeArrowheads="1"/>
          </p:cNvPicPr>
          <p:nvPr/>
        </p:nvPicPr>
        <p:blipFill>
          <a:blip r:embed="rId7" cstate="print"/>
          <a:srcRect l="26357" t="9302" r="10077"/>
          <a:stretch>
            <a:fillRect/>
          </a:stretch>
        </p:blipFill>
        <p:spPr bwMode="auto">
          <a:xfrm>
            <a:off x="2928920" y="1709728"/>
            <a:ext cx="216000" cy="216000"/>
          </a:xfrm>
          <a:prstGeom prst="rect">
            <a:avLst/>
          </a:prstGeom>
          <a:noFill/>
        </p:spPr>
      </p:pic>
      <p:pic>
        <p:nvPicPr>
          <p:cNvPr id="10" name="Picture 2" descr="Children, Portrait, Artistic, Girl"/>
          <p:cNvPicPr preferRelativeResize="0">
            <a:picLocks noChangeAspect="1" noChangeArrowheads="1"/>
          </p:cNvPicPr>
          <p:nvPr/>
        </p:nvPicPr>
        <p:blipFill>
          <a:blip r:embed="rId8" cstate="print"/>
          <a:srcRect l="3992" t="8382" r="50105"/>
          <a:stretch>
            <a:fillRect/>
          </a:stretch>
        </p:blipFill>
        <p:spPr bwMode="auto">
          <a:xfrm>
            <a:off x="2205016" y="2162168"/>
            <a:ext cx="216000" cy="195231"/>
          </a:xfrm>
          <a:prstGeom prst="rect">
            <a:avLst/>
          </a:prstGeom>
          <a:noFill/>
        </p:spPr>
      </p:pic>
      <p:pic>
        <p:nvPicPr>
          <p:cNvPr id="11" name="Picture 4" descr="Indian, Indians, Children, Poor, Boys"/>
          <p:cNvPicPr preferRelativeResize="0">
            <a:picLocks noChangeArrowheads="1"/>
          </p:cNvPicPr>
          <p:nvPr/>
        </p:nvPicPr>
        <p:blipFill>
          <a:blip r:embed="rId9" cstate="print"/>
          <a:srcRect/>
          <a:stretch>
            <a:fillRect/>
          </a:stretch>
        </p:blipFill>
        <p:spPr bwMode="auto">
          <a:xfrm>
            <a:off x="3743312" y="2614608"/>
            <a:ext cx="216000" cy="180000"/>
          </a:xfrm>
          <a:prstGeom prst="rect">
            <a:avLst/>
          </a:prstGeom>
          <a:noFill/>
        </p:spPr>
      </p:pic>
      <p:pic>
        <p:nvPicPr>
          <p:cNvPr id="12" name="Picture 6" descr="Indian Holiday, School Children, Smiling"/>
          <p:cNvPicPr preferRelativeResize="0">
            <a:picLocks noChangeAspect="1" noChangeArrowheads="1"/>
          </p:cNvPicPr>
          <p:nvPr/>
        </p:nvPicPr>
        <p:blipFill>
          <a:blip r:embed="rId10" cstate="print"/>
          <a:srcRect l="42469"/>
          <a:stretch>
            <a:fillRect/>
          </a:stretch>
        </p:blipFill>
        <p:spPr bwMode="auto">
          <a:xfrm>
            <a:off x="2566968" y="2162168"/>
            <a:ext cx="216000" cy="195231"/>
          </a:xfrm>
          <a:prstGeom prst="rect">
            <a:avLst/>
          </a:prstGeom>
          <a:noFill/>
        </p:spPr>
      </p:pic>
      <p:pic>
        <p:nvPicPr>
          <p:cNvPr id="13" name="Picture 8" descr="Child, Children Face, Face, Indian, Girl"/>
          <p:cNvPicPr preferRelativeResize="0">
            <a:picLocks noChangeAspect="1" noChangeArrowheads="1"/>
          </p:cNvPicPr>
          <p:nvPr/>
        </p:nvPicPr>
        <p:blipFill>
          <a:blip r:embed="rId11" cstate="print"/>
          <a:srcRect l="14902"/>
          <a:stretch>
            <a:fillRect/>
          </a:stretch>
        </p:blipFill>
        <p:spPr bwMode="auto">
          <a:xfrm>
            <a:off x="2928920" y="2162168"/>
            <a:ext cx="216000" cy="195231"/>
          </a:xfrm>
          <a:prstGeom prst="rect">
            <a:avLst/>
          </a:prstGeom>
          <a:noFill/>
        </p:spPr>
      </p:pic>
      <p:pic>
        <p:nvPicPr>
          <p:cNvPr id="14" name="Picture 10" descr="Boy, School, Laughing, Children, Indian"/>
          <p:cNvPicPr preferRelativeResize="0">
            <a:picLocks noChangeAspect="1" noChangeArrowheads="1"/>
          </p:cNvPicPr>
          <p:nvPr/>
        </p:nvPicPr>
        <p:blipFill>
          <a:blip r:embed="rId12" cstate="print"/>
          <a:srcRect l="37256" r="12450"/>
          <a:stretch>
            <a:fillRect/>
          </a:stretch>
        </p:blipFill>
        <p:spPr bwMode="auto">
          <a:xfrm>
            <a:off x="3255848" y="2162168"/>
            <a:ext cx="216000" cy="195231"/>
          </a:xfrm>
          <a:prstGeom prst="rect">
            <a:avLst/>
          </a:prstGeom>
          <a:noFill/>
        </p:spPr>
      </p:pic>
      <p:pic>
        <p:nvPicPr>
          <p:cNvPr id="15" name="Picture 12" descr="The use of a copyrighted photo requires the name of the author (Henryk Niestrój) or payment. Minimum fee of $ 1 via PayPal to account nhenric@gmail.com (Coffee button). Thank You!"/>
          <p:cNvPicPr preferRelativeResize="0">
            <a:picLocks noChangeAspect="1" noChangeArrowheads="1"/>
          </p:cNvPicPr>
          <p:nvPr/>
        </p:nvPicPr>
        <p:blipFill>
          <a:blip r:embed="rId13" cstate="print"/>
          <a:srcRect/>
          <a:stretch>
            <a:fillRect/>
          </a:stretch>
        </p:blipFill>
        <p:spPr bwMode="auto">
          <a:xfrm>
            <a:off x="2205016" y="2614608"/>
            <a:ext cx="216000" cy="195231"/>
          </a:xfrm>
          <a:prstGeom prst="rect">
            <a:avLst/>
          </a:prstGeom>
          <a:noFill/>
        </p:spPr>
      </p:pic>
      <p:pic>
        <p:nvPicPr>
          <p:cNvPr id="16" name="Picture 14" descr="Puzzle, Math, Logic, Mathematics, Kids"/>
          <p:cNvPicPr preferRelativeResize="0">
            <a:picLocks noChangeAspect="1" noChangeArrowheads="1"/>
          </p:cNvPicPr>
          <p:nvPr/>
        </p:nvPicPr>
        <p:blipFill>
          <a:blip r:embed="rId14" cstate="print"/>
          <a:srcRect/>
          <a:stretch>
            <a:fillRect/>
          </a:stretch>
        </p:blipFill>
        <p:spPr bwMode="auto">
          <a:xfrm>
            <a:off x="2928920" y="2614608"/>
            <a:ext cx="216000" cy="195231"/>
          </a:xfrm>
          <a:prstGeom prst="rect">
            <a:avLst/>
          </a:prstGeom>
          <a:noFill/>
        </p:spPr>
      </p:pic>
      <p:pic>
        <p:nvPicPr>
          <p:cNvPr id="17" name="Picture 16" descr="Foods, Onion, Vegetable, Ingredient"/>
          <p:cNvPicPr preferRelativeResize="0">
            <a:picLocks noChangeAspect="1" noChangeArrowheads="1"/>
          </p:cNvPicPr>
          <p:nvPr/>
        </p:nvPicPr>
        <p:blipFill>
          <a:blip r:embed="rId15" cstate="print"/>
          <a:srcRect/>
          <a:stretch>
            <a:fillRect/>
          </a:stretch>
        </p:blipFill>
        <p:spPr bwMode="auto">
          <a:xfrm>
            <a:off x="3381360" y="2614608"/>
            <a:ext cx="216000" cy="195231"/>
          </a:xfrm>
          <a:prstGeom prst="rect">
            <a:avLst/>
          </a:prstGeom>
          <a:noFill/>
        </p:spPr>
      </p:pic>
      <p:pic>
        <p:nvPicPr>
          <p:cNvPr id="18" name="Picture 18" descr="Students, Primary School, Town, Laos, Children"/>
          <p:cNvPicPr preferRelativeResize="0">
            <a:picLocks noChangeAspect="1" noChangeArrowheads="1"/>
          </p:cNvPicPr>
          <p:nvPr/>
        </p:nvPicPr>
        <p:blipFill>
          <a:blip r:embed="rId16" cstate="print"/>
          <a:srcRect/>
          <a:stretch>
            <a:fillRect/>
          </a:stretch>
        </p:blipFill>
        <p:spPr bwMode="auto">
          <a:xfrm>
            <a:off x="2566968" y="2614608"/>
            <a:ext cx="216000" cy="195231"/>
          </a:xfrm>
          <a:prstGeom prst="rect">
            <a:avLst/>
          </a:prstGeom>
          <a:noFill/>
        </p:spPr>
      </p:pic>
      <p:pic>
        <p:nvPicPr>
          <p:cNvPr id="19" name="Picture 20" descr="Silhouette, Indian, Dancer, Beautiful"/>
          <p:cNvPicPr preferRelativeResize="0">
            <a:picLocks noChangeAspect="1" noChangeArrowheads="1"/>
          </p:cNvPicPr>
          <p:nvPr/>
        </p:nvPicPr>
        <p:blipFill>
          <a:blip r:embed="rId17" cstate="print"/>
          <a:srcRect/>
          <a:stretch>
            <a:fillRect/>
          </a:stretch>
        </p:blipFill>
        <p:spPr bwMode="auto">
          <a:xfrm>
            <a:off x="3617800" y="2162168"/>
            <a:ext cx="216000" cy="195231"/>
          </a:xfrm>
          <a:prstGeom prst="rect">
            <a:avLst/>
          </a:prstGeom>
          <a:noFill/>
        </p:spPr>
      </p:pic>
      <p:pic>
        <p:nvPicPr>
          <p:cNvPr id="20" name="Picture 2" descr="Children, Portrait, Artistic, Girl"/>
          <p:cNvPicPr preferRelativeResize="0">
            <a:picLocks noChangeAspect="1" noChangeArrowheads="1"/>
          </p:cNvPicPr>
          <p:nvPr/>
        </p:nvPicPr>
        <p:blipFill>
          <a:blip r:embed="rId8" cstate="print"/>
          <a:srcRect l="3992" t="8382" r="50105"/>
          <a:stretch>
            <a:fillRect/>
          </a:stretch>
        </p:blipFill>
        <p:spPr bwMode="auto">
          <a:xfrm>
            <a:off x="2229569" y="3519527"/>
            <a:ext cx="347871" cy="314421"/>
          </a:xfrm>
          <a:prstGeom prst="rect">
            <a:avLst/>
          </a:prstGeom>
          <a:ln>
            <a:noFill/>
          </a:ln>
          <a:effectLst>
            <a:outerShdw blurRad="292100" dist="139700" dir="2700000" algn="tl" rotWithShape="0">
              <a:srgbClr val="333333">
                <a:alpha val="65000"/>
              </a:srgbClr>
            </a:outerShdw>
          </a:effectLst>
        </p:spPr>
      </p:pic>
      <p:pic>
        <p:nvPicPr>
          <p:cNvPr id="22" name="Picture 6" descr="Indian Holiday, School Children, Smiling"/>
          <p:cNvPicPr preferRelativeResize="0">
            <a:picLocks noChangeAspect="1" noChangeArrowheads="1"/>
          </p:cNvPicPr>
          <p:nvPr/>
        </p:nvPicPr>
        <p:blipFill>
          <a:blip r:embed="rId10" cstate="print"/>
          <a:srcRect l="42469"/>
          <a:stretch>
            <a:fillRect/>
          </a:stretch>
        </p:blipFill>
        <p:spPr bwMode="auto">
          <a:xfrm>
            <a:off x="3479007" y="3516008"/>
            <a:ext cx="382658" cy="345863"/>
          </a:xfrm>
          <a:prstGeom prst="rect">
            <a:avLst/>
          </a:prstGeom>
          <a:ln>
            <a:noFill/>
          </a:ln>
          <a:effectLst>
            <a:outerShdw blurRad="292100" dist="139700" dir="2700000" algn="tl" rotWithShape="0">
              <a:srgbClr val="333333">
                <a:alpha val="65000"/>
              </a:srgbClr>
            </a:outerShdw>
          </a:effectLst>
        </p:spPr>
      </p:pic>
      <p:pic>
        <p:nvPicPr>
          <p:cNvPr id="23" name="Picture 6" descr="Indian Holiday, School Children, Smiling"/>
          <p:cNvPicPr preferRelativeResize="0">
            <a:picLocks noChangeAspect="1" noChangeArrowheads="1"/>
          </p:cNvPicPr>
          <p:nvPr/>
        </p:nvPicPr>
        <p:blipFill>
          <a:blip r:embed="rId18" cstate="print"/>
          <a:srcRect l="42469"/>
          <a:stretch>
            <a:fillRect/>
          </a:stretch>
        </p:blipFill>
        <p:spPr bwMode="auto">
          <a:xfrm>
            <a:off x="3165360" y="4117880"/>
            <a:ext cx="216000" cy="216000"/>
          </a:xfrm>
          <a:prstGeom prst="rect">
            <a:avLst/>
          </a:prstGeom>
          <a:noFill/>
        </p:spPr>
      </p:pic>
      <p:pic>
        <p:nvPicPr>
          <p:cNvPr id="24" name="Picture 2" descr="Child, Bath, Boy, Little Boy, Bathing"/>
          <p:cNvPicPr preferRelativeResize="0">
            <a:picLocks noChangeAspect="1" noChangeArrowheads="1"/>
          </p:cNvPicPr>
          <p:nvPr/>
        </p:nvPicPr>
        <p:blipFill>
          <a:blip r:embed="rId19" cstate="print"/>
          <a:srcRect/>
          <a:stretch>
            <a:fillRect/>
          </a:stretch>
        </p:blipFill>
        <p:spPr bwMode="auto">
          <a:xfrm>
            <a:off x="2205016" y="4514856"/>
            <a:ext cx="216000" cy="216000"/>
          </a:xfrm>
          <a:prstGeom prst="rect">
            <a:avLst/>
          </a:prstGeom>
          <a:noFill/>
        </p:spPr>
      </p:pic>
      <p:pic>
        <p:nvPicPr>
          <p:cNvPr id="25" name="Picture 4" descr="Little, Kid, Brushing, Teeth, Child"/>
          <p:cNvPicPr preferRelativeResize="0">
            <a:picLocks noChangeAspect="1" noChangeArrowheads="1"/>
          </p:cNvPicPr>
          <p:nvPr/>
        </p:nvPicPr>
        <p:blipFill>
          <a:blip r:embed="rId20" cstate="print"/>
          <a:srcRect l="13039" t="8382" r="38529"/>
          <a:stretch>
            <a:fillRect/>
          </a:stretch>
        </p:blipFill>
        <p:spPr bwMode="auto">
          <a:xfrm>
            <a:off x="3617800" y="4062416"/>
            <a:ext cx="216000" cy="216000"/>
          </a:xfrm>
          <a:prstGeom prst="rect">
            <a:avLst/>
          </a:prstGeom>
          <a:noFill/>
        </p:spPr>
      </p:pic>
      <p:pic>
        <p:nvPicPr>
          <p:cNvPr id="26" name="Picture 6" descr="Breakfast, Idli, Indian-Foods, Idli"/>
          <p:cNvPicPr preferRelativeResize="0">
            <a:picLocks noChangeAspect="1" noChangeArrowheads="1"/>
          </p:cNvPicPr>
          <p:nvPr/>
        </p:nvPicPr>
        <p:blipFill>
          <a:blip r:embed="rId21" cstate="print"/>
          <a:srcRect/>
          <a:stretch>
            <a:fillRect/>
          </a:stretch>
        </p:blipFill>
        <p:spPr bwMode="auto">
          <a:xfrm>
            <a:off x="2260480" y="4062416"/>
            <a:ext cx="216000" cy="216000"/>
          </a:xfrm>
          <a:prstGeom prst="rect">
            <a:avLst/>
          </a:prstGeom>
          <a:noFill/>
        </p:spPr>
      </p:pic>
      <p:pic>
        <p:nvPicPr>
          <p:cNvPr id="27" name="Picture 8" descr="Children, Football, Playing, Indian"/>
          <p:cNvPicPr preferRelativeResize="0">
            <a:picLocks noChangeAspect="1" noChangeArrowheads="1"/>
          </p:cNvPicPr>
          <p:nvPr/>
        </p:nvPicPr>
        <p:blipFill>
          <a:blip r:embed="rId22" cstate="print"/>
          <a:srcRect/>
          <a:stretch>
            <a:fillRect/>
          </a:stretch>
        </p:blipFill>
        <p:spPr bwMode="auto">
          <a:xfrm>
            <a:off x="3109896" y="4514856"/>
            <a:ext cx="216000" cy="216000"/>
          </a:xfrm>
          <a:prstGeom prst="rect">
            <a:avLst/>
          </a:prstGeom>
          <a:noFill/>
        </p:spPr>
      </p:pic>
      <p:pic>
        <p:nvPicPr>
          <p:cNvPr id="28" name="Picture 10" descr="Children, Infant, Girl, School, Reading"/>
          <p:cNvPicPr preferRelativeResize="0">
            <a:picLocks noChangeAspect="1" noChangeArrowheads="1"/>
          </p:cNvPicPr>
          <p:nvPr/>
        </p:nvPicPr>
        <p:blipFill>
          <a:blip r:embed="rId23" cstate="print"/>
          <a:srcRect/>
          <a:stretch>
            <a:fillRect/>
          </a:stretch>
        </p:blipFill>
        <p:spPr bwMode="auto">
          <a:xfrm>
            <a:off x="2657456" y="4514856"/>
            <a:ext cx="216000" cy="216000"/>
          </a:xfrm>
          <a:prstGeom prst="rect">
            <a:avLst/>
          </a:prstGeom>
          <a:noFill/>
        </p:spPr>
      </p:pic>
      <p:pic>
        <p:nvPicPr>
          <p:cNvPr id="29" name="Picture 12" descr="Blue, In The Morning, Blanket, Boy"/>
          <p:cNvPicPr preferRelativeResize="0">
            <a:picLocks noChangeAspect="1" noChangeArrowheads="1"/>
          </p:cNvPicPr>
          <p:nvPr/>
        </p:nvPicPr>
        <p:blipFill>
          <a:blip r:embed="rId24" cstate="print"/>
          <a:srcRect/>
          <a:stretch>
            <a:fillRect/>
          </a:stretch>
        </p:blipFill>
        <p:spPr bwMode="auto">
          <a:xfrm>
            <a:off x="2712920" y="4117880"/>
            <a:ext cx="216000" cy="216000"/>
          </a:xfrm>
          <a:prstGeom prst="rect">
            <a:avLst/>
          </a:prstGeom>
          <a:noFill/>
        </p:spPr>
      </p:pic>
      <p:pic>
        <p:nvPicPr>
          <p:cNvPr id="30" name="Picture 14" descr="Mehendi, Bangles, Wedding, Jewelry, Saree, Gold"/>
          <p:cNvPicPr preferRelativeResize="0">
            <a:picLocks noChangeAspect="1" noChangeArrowheads="1"/>
          </p:cNvPicPr>
          <p:nvPr/>
        </p:nvPicPr>
        <p:blipFill>
          <a:blip r:embed="rId25" cstate="print"/>
          <a:srcRect/>
          <a:stretch>
            <a:fillRect/>
          </a:stretch>
        </p:blipFill>
        <p:spPr bwMode="auto">
          <a:xfrm>
            <a:off x="3562336" y="4514856"/>
            <a:ext cx="216000" cy="216000"/>
          </a:xfrm>
          <a:prstGeom prst="rect">
            <a:avLst/>
          </a:prstGeom>
          <a:noFill/>
        </p:spPr>
      </p:pic>
      <p:pic>
        <p:nvPicPr>
          <p:cNvPr id="31" name="Picture 2" descr="Mount Fuji, Japan, Volcano, Mountain"/>
          <p:cNvPicPr>
            <a:picLocks noChangeAspect="1" noChangeArrowheads="1"/>
          </p:cNvPicPr>
          <p:nvPr/>
        </p:nvPicPr>
        <p:blipFill>
          <a:blip r:embed="rId26" cstate="print"/>
          <a:srcRect/>
          <a:stretch>
            <a:fillRect/>
          </a:stretch>
        </p:blipFill>
        <p:spPr bwMode="auto">
          <a:xfrm>
            <a:off x="2205016" y="5148272"/>
            <a:ext cx="216000" cy="162000"/>
          </a:xfrm>
          <a:prstGeom prst="rect">
            <a:avLst/>
          </a:prstGeom>
          <a:ln>
            <a:noFill/>
          </a:ln>
          <a:effectLst>
            <a:outerShdw blurRad="292100" dist="139700" dir="2700000" algn="tl" rotWithShape="0">
              <a:srgbClr val="333333">
                <a:alpha val="65000"/>
              </a:srgbClr>
            </a:outerShdw>
          </a:effectLst>
        </p:spPr>
      </p:pic>
      <p:pic>
        <p:nvPicPr>
          <p:cNvPr id="32" name="Picture 4" descr="Milk, Glass, Drink, Fresh, Beverage"/>
          <p:cNvPicPr>
            <a:picLocks noChangeAspect="1" noChangeArrowheads="1"/>
          </p:cNvPicPr>
          <p:nvPr/>
        </p:nvPicPr>
        <p:blipFill>
          <a:blip r:embed="rId27" cstate="print"/>
          <a:srcRect l="33529" t="5588" r="32941" b="7794"/>
          <a:stretch>
            <a:fillRect/>
          </a:stretch>
        </p:blipFill>
        <p:spPr bwMode="auto">
          <a:xfrm>
            <a:off x="3109896" y="5057784"/>
            <a:ext cx="216000" cy="372000"/>
          </a:xfrm>
          <a:prstGeom prst="rect">
            <a:avLst/>
          </a:prstGeom>
          <a:ln>
            <a:noFill/>
          </a:ln>
          <a:effectLst>
            <a:outerShdw blurRad="292100" dist="139700" dir="2700000" algn="tl" rotWithShape="0">
              <a:srgbClr val="333333">
                <a:alpha val="65000"/>
              </a:srgbClr>
            </a:outerShdw>
          </a:effectLst>
        </p:spPr>
      </p:pic>
      <p:pic>
        <p:nvPicPr>
          <p:cNvPr id="33" name="Picture 6" descr="Gloves, Bucket, Mop, Broom, Utensils"/>
          <p:cNvPicPr preferRelativeResize="0">
            <a:picLocks noChangeAspect="1" noChangeArrowheads="1"/>
          </p:cNvPicPr>
          <p:nvPr/>
        </p:nvPicPr>
        <p:blipFill>
          <a:blip r:embed="rId28" cstate="print"/>
          <a:srcRect l="42932"/>
          <a:stretch>
            <a:fillRect/>
          </a:stretch>
        </p:blipFill>
        <p:spPr bwMode="auto">
          <a:xfrm>
            <a:off x="2622432" y="5148272"/>
            <a:ext cx="216000" cy="162000"/>
          </a:xfrm>
          <a:prstGeom prst="rect">
            <a:avLst/>
          </a:prstGeom>
          <a:ln>
            <a:noFill/>
          </a:ln>
          <a:effectLst>
            <a:outerShdw blurRad="292100" dist="139700" dir="2700000" algn="tl" rotWithShape="0">
              <a:srgbClr val="333333">
                <a:alpha val="65000"/>
              </a:srgbClr>
            </a:outerShdw>
          </a:effectLst>
        </p:spPr>
      </p:pic>
      <p:pic>
        <p:nvPicPr>
          <p:cNvPr id="34" name="Picture 8" descr="Children, Football, Playing, Indian"/>
          <p:cNvPicPr preferRelativeResize="0">
            <a:picLocks noChangeAspect="1" noChangeArrowheads="1"/>
          </p:cNvPicPr>
          <p:nvPr/>
        </p:nvPicPr>
        <p:blipFill>
          <a:blip r:embed="rId29" cstate="print"/>
          <a:srcRect/>
          <a:stretch>
            <a:fillRect/>
          </a:stretch>
        </p:blipFill>
        <p:spPr bwMode="auto">
          <a:xfrm>
            <a:off x="3562336" y="5148272"/>
            <a:ext cx="216000" cy="162000"/>
          </a:xfrm>
          <a:prstGeom prst="rect">
            <a:avLst/>
          </a:prstGeom>
          <a:ln>
            <a:noFill/>
          </a:ln>
          <a:effectLst>
            <a:outerShdw blurRad="292100" dist="139700" dir="2700000" algn="tl" rotWithShape="0">
              <a:srgbClr val="333333">
                <a:alpha val="65000"/>
              </a:srgbClr>
            </a:outerShdw>
          </a:effectLst>
        </p:spPr>
      </p:pic>
      <p:pic>
        <p:nvPicPr>
          <p:cNvPr id="35" name="Google Shape;119;p6" descr="A dog with a frisbee in its mouth&#10;&#10;Description automatically generated"/>
          <p:cNvPicPr preferRelativeResize="0"/>
          <p:nvPr/>
        </p:nvPicPr>
        <p:blipFill rotWithShape="1">
          <a:blip r:embed="rId30" cstate="print">
            <a:alphaModFix/>
          </a:blip>
          <a:srcRect/>
          <a:stretch/>
        </p:blipFill>
        <p:spPr>
          <a:xfrm>
            <a:off x="2205016" y="5781688"/>
            <a:ext cx="216000" cy="180000"/>
          </a:xfrm>
          <a:prstGeom prst="rect">
            <a:avLst/>
          </a:prstGeom>
          <a:ln>
            <a:noFill/>
          </a:ln>
          <a:effectLst>
            <a:outerShdw blurRad="292100" dist="139700" dir="2700000" algn="tl" rotWithShape="0">
              <a:srgbClr val="333333">
                <a:alpha val="65000"/>
              </a:srgbClr>
            </a:outerShdw>
          </a:effectLst>
        </p:spPr>
      </p:pic>
      <p:pic>
        <p:nvPicPr>
          <p:cNvPr id="36" name="Google Shape;120;p6"/>
          <p:cNvPicPr preferRelativeResize="0"/>
          <p:nvPr/>
        </p:nvPicPr>
        <p:blipFill rotWithShape="1">
          <a:blip r:embed="rId31" cstate="print">
            <a:alphaModFix/>
          </a:blip>
          <a:srcRect/>
          <a:stretch/>
        </p:blipFill>
        <p:spPr>
          <a:xfrm>
            <a:off x="2928920" y="5781688"/>
            <a:ext cx="216000" cy="180000"/>
          </a:xfrm>
          <a:prstGeom prst="rect">
            <a:avLst/>
          </a:prstGeom>
          <a:ln>
            <a:noFill/>
          </a:ln>
          <a:effectLst>
            <a:outerShdw blurRad="292100" dist="139700" dir="2700000" algn="tl" rotWithShape="0">
              <a:srgbClr val="333333">
                <a:alpha val="65000"/>
              </a:srgbClr>
            </a:outerShdw>
          </a:effectLst>
        </p:spPr>
      </p:pic>
      <p:pic>
        <p:nvPicPr>
          <p:cNvPr id="37" name="Google Shape;121;p6"/>
          <p:cNvPicPr preferRelativeResize="0"/>
          <p:nvPr/>
        </p:nvPicPr>
        <p:blipFill rotWithShape="1">
          <a:blip r:embed="rId32" cstate="print">
            <a:alphaModFix/>
          </a:blip>
          <a:srcRect/>
          <a:stretch/>
        </p:blipFill>
        <p:spPr>
          <a:xfrm>
            <a:off x="3652824" y="5781688"/>
            <a:ext cx="216000" cy="180000"/>
          </a:xfrm>
          <a:prstGeom prst="rect">
            <a:avLst/>
          </a:prstGeom>
          <a:ln>
            <a:noFill/>
          </a:ln>
          <a:effectLst>
            <a:outerShdw blurRad="292100" dist="139700" dir="2700000" algn="tl" rotWithShape="0">
              <a:srgbClr val="333333">
                <a:alpha val="65000"/>
              </a:srgbClr>
            </a:outerShdw>
          </a:effectLst>
        </p:spPr>
      </p:pic>
      <p:pic>
        <p:nvPicPr>
          <p:cNvPr id="38" name="Picture 4">
            <a:extLst>
              <a:ext uri="{FF2B5EF4-FFF2-40B4-BE49-F238E27FC236}">
                <a16:creationId xmlns:a16="http://schemas.microsoft.com/office/drawing/2014/main" id="{AF88D841-1DB9-4EC7-8110-15CCDC5372CE}"/>
              </a:ext>
            </a:extLst>
          </p:cNvPr>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p:blipFill>
        <p:spPr bwMode="auto">
          <a:xfrm>
            <a:off x="2838745" y="3500145"/>
            <a:ext cx="297038" cy="36822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1304</Words>
  <Application>Microsoft Office PowerPoint</Application>
  <PresentationFormat>Widescreen</PresentationFormat>
  <Paragraphs>149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DD</vt:lpstr>
      <vt:lpstr>Introduction to Verbs</vt:lpstr>
      <vt:lpstr>Guess what each person is doing?</vt:lpstr>
      <vt:lpstr>Actions – Daily Activities</vt:lpstr>
      <vt:lpstr>What is a Verb?</vt:lpstr>
      <vt:lpstr>Verbs - Daily Activities</vt:lpstr>
      <vt:lpstr>Examples in Sentence Form</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65</cp:revision>
  <dcterms:created xsi:type="dcterms:W3CDTF">2020-08-28T09:38:22Z</dcterms:created>
  <dcterms:modified xsi:type="dcterms:W3CDTF">2022-02-19T09:33:35Z</dcterms:modified>
</cp:coreProperties>
</file>