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2" r:id="rId4"/>
    <p:sldId id="264" r:id="rId5"/>
    <p:sldId id="263"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870" autoAdjust="0"/>
  </p:normalViewPr>
  <p:slideViewPr>
    <p:cSldViewPr>
      <p:cViewPr varScale="1">
        <p:scale>
          <a:sx n="34" d="100"/>
          <a:sy n="34" d="100"/>
        </p:scale>
        <p:origin x="1828" y="40"/>
      </p:cViewPr>
      <p:guideLst>
        <p:guide orient="horz" pos="2160"/>
        <p:guide pos="3840"/>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2/18/2022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1</a:t>
            </a:r>
            <a:r>
              <a:rPr lang="en-IN" sz="1200" b="1" i="0" u="none" strike="noStrike" kern="1200" dirty="0">
                <a:solidFill>
                  <a:schemeClr val="tx1"/>
                </a:solidFill>
                <a:latin typeface="+mn-lt"/>
                <a:ea typeface="+mn-ea"/>
                <a:cs typeface="+mn-cs"/>
              </a:rPr>
              <a:t>. </a:t>
            </a:r>
            <a:r>
              <a:rPr lang="en-US" sz="1200" b="0" i="0" kern="1200" dirty="0">
                <a:solidFill>
                  <a:schemeClr val="tx1"/>
                </a:solidFill>
                <a:latin typeface="+mn-lt"/>
                <a:ea typeface="+mn-ea"/>
                <a:cs typeface="+mn-cs"/>
              </a:rPr>
              <a:t>https://pixabay.com/vectors/business-man-business-entrepreneur-4247424/</a:t>
            </a:r>
          </a:p>
          <a:p>
            <a:pPr rtl="0"/>
            <a:r>
              <a:rPr lang="en-IN" sz="1200" b="0" i="0" u="none" strike="noStrike"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a:solidFill>
                <a:schemeClr val="tx1"/>
              </a:solidFill>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p>
          <a:p>
            <a:pPr marL="228600" indent="-228600" rtl="0">
              <a:buAutoNum type="arabicPeriod"/>
            </a:pPr>
            <a:r>
              <a:rPr lang="en-IN" sz="1200" b="0" i="0" u="none" strike="noStrike" kern="1200" dirty="0">
                <a:solidFill>
                  <a:schemeClr val="tx1"/>
                </a:solidFill>
                <a:latin typeface="+mn-lt"/>
                <a:ea typeface="+mn-ea"/>
                <a:cs typeface="+mn-cs"/>
              </a:rPr>
              <a:t>Doctor: https://pixabay.com/photos/doctor-rural-rural-health-care-6235356/</a:t>
            </a:r>
          </a:p>
          <a:p>
            <a:pPr marL="228600" indent="-228600" rtl="0">
              <a:buAutoNum type="arabicPeriod"/>
            </a:pPr>
            <a:r>
              <a:rPr lang="en-IN" sz="1200" b="0" i="0" u="none" strike="noStrike" kern="1200" dirty="0">
                <a:solidFill>
                  <a:schemeClr val="tx1"/>
                </a:solidFill>
                <a:latin typeface="+mn-lt"/>
                <a:ea typeface="+mn-ea"/>
                <a:cs typeface="+mn-cs"/>
              </a:rPr>
              <a:t>Friends: https://pixabay.com/photos/indians-children-guys-india-112610/</a:t>
            </a:r>
          </a:p>
          <a:p>
            <a:pPr marL="228600" indent="-228600" rtl="0">
              <a:buAutoNum type="arabicPeriod"/>
            </a:pPr>
            <a:r>
              <a:rPr lang="en-IN" sz="1200" b="0" i="0" u="none" strike="noStrike" kern="1200" dirty="0">
                <a:solidFill>
                  <a:schemeClr val="tx1"/>
                </a:solidFill>
                <a:latin typeface="+mn-lt"/>
                <a:ea typeface="+mn-ea"/>
                <a:cs typeface="+mn-cs"/>
              </a:rPr>
              <a:t>Girl: </a:t>
            </a:r>
            <a:r>
              <a:rPr lang="en-US" sz="1200" b="0" i="0" kern="1200" dirty="0">
                <a:solidFill>
                  <a:schemeClr val="tx1"/>
                </a:solidFill>
                <a:latin typeface="+mn-lt"/>
                <a:ea typeface="+mn-ea"/>
                <a:cs typeface="+mn-cs"/>
              </a:rPr>
              <a:t>https://www.freepik.com/free-vector/close-up-girl-communicate-video-conference-with-friends-home-scene_11770538.htm#query=girl%20computer&amp;position=10&amp;from_view=search</a:t>
            </a:r>
          </a:p>
          <a:p>
            <a:pPr marL="228600" indent="-228600" rtl="0">
              <a:buNone/>
            </a:pPr>
            <a:r>
              <a:rPr lang="en-US" sz="1200" b="0" i="0" kern="1200" dirty="0">
                <a:solidFill>
                  <a:schemeClr val="tx1"/>
                </a:solidFill>
                <a:latin typeface="+mn-lt"/>
                <a:ea typeface="+mn-ea"/>
                <a:cs typeface="+mn-cs"/>
              </a:rPr>
              <a:t>     ( Attribution: </a:t>
            </a:r>
            <a:r>
              <a:rPr lang="en-US" sz="1200" b="0" i="0" kern="1200" dirty="0" err="1">
                <a:solidFill>
                  <a:schemeClr val="tx1"/>
                </a:solidFill>
                <a:latin typeface="+mn-lt"/>
                <a:ea typeface="+mn-ea"/>
                <a:cs typeface="+mn-cs"/>
              </a:rPr>
              <a:t>brgfx</a:t>
            </a:r>
            <a:r>
              <a:rPr lang="en-US" sz="1200" b="0" i="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rtl="0">
              <a:buAutoNum type="arabicPeriod"/>
            </a:pPr>
            <a:r>
              <a:rPr lang="en-IN" sz="1200" b="0" i="0" u="none" strike="noStrike" kern="1200" dirty="0">
                <a:solidFill>
                  <a:schemeClr val="tx1"/>
                </a:solidFill>
                <a:latin typeface="+mn-lt"/>
                <a:ea typeface="+mn-ea"/>
                <a:cs typeface="+mn-cs"/>
              </a:rPr>
              <a:t>Cars:</a:t>
            </a:r>
            <a:r>
              <a:rPr lang="en-IN" sz="1200" b="0" i="0" u="none" strike="noStrike" kern="1200" baseline="0" dirty="0">
                <a:solidFill>
                  <a:schemeClr val="tx1"/>
                </a:solidFill>
                <a:latin typeface="+mn-lt"/>
                <a:ea typeface="+mn-ea"/>
                <a:cs typeface="+mn-cs"/>
              </a:rPr>
              <a:t> https://www.freepik.com/free-vector/automobiles-models-icon-collection_8270941.htm#query=cars&amp;position=14&amp;from_view=search (Attribution: </a:t>
            </a:r>
            <a:r>
              <a:rPr lang="en-IN" sz="1200" b="0" i="0" u="none" strike="noStrike" kern="1200" baseline="0" dirty="0" err="1">
                <a:solidFill>
                  <a:schemeClr val="tx1"/>
                </a:solidFill>
                <a:latin typeface="+mn-lt"/>
                <a:ea typeface="+mn-ea"/>
                <a:cs typeface="+mn-cs"/>
              </a:rPr>
              <a:t>pch.vector</a:t>
            </a:r>
            <a:r>
              <a:rPr lang="en-IN" sz="1200" b="0" i="0" u="none" strike="noStrike" kern="1200" baseline="0" dirty="0">
                <a:solidFill>
                  <a:schemeClr val="tx1"/>
                </a:solidFill>
                <a:latin typeface="+mn-lt"/>
                <a:ea typeface="+mn-ea"/>
                <a:cs typeface="+mn-cs"/>
              </a:rPr>
              <a:t>)</a:t>
            </a:r>
          </a:p>
          <a:p>
            <a:pPr marL="228600" indent="-228600" rtl="0">
              <a:buAutoNum type="arabicPeriod"/>
            </a:pPr>
            <a:r>
              <a:rPr lang="en-IN" sz="1200" b="0" i="0" u="none" strike="noStrike" kern="1200" baseline="0" dirty="0">
                <a:solidFill>
                  <a:schemeClr val="tx1"/>
                </a:solidFill>
                <a:latin typeface="+mn-lt"/>
                <a:ea typeface="+mn-ea"/>
                <a:cs typeface="+mn-cs"/>
              </a:rPr>
              <a:t>Bag: https://www.freepik.com/free-vector/colored-cotton-eco-bags-fabric-tote-different-shapes-vector-realistic-mockup-textile-reusable-ecobags-shopping-beach-with-handles-blank-labels-isolated-white-background_21614306.htm#query=blue%20bag&amp;position=21&amp;from_view=search (Attribution: </a:t>
            </a:r>
            <a:r>
              <a:rPr lang="en-IN" sz="1200" b="0" i="0" u="none" strike="noStrike" kern="1200" baseline="0" dirty="0" err="1">
                <a:solidFill>
                  <a:schemeClr val="tx1"/>
                </a:solidFill>
                <a:latin typeface="+mn-lt"/>
                <a:ea typeface="+mn-ea"/>
                <a:cs typeface="+mn-cs"/>
              </a:rPr>
              <a:t>upklyak</a:t>
            </a:r>
            <a:r>
              <a:rPr lang="en-IN" sz="1200" b="0" i="0" u="none" strike="noStrike" kern="1200" baseline="0" dirty="0">
                <a:solidFill>
                  <a:schemeClr val="tx1"/>
                </a:solidFill>
                <a:latin typeface="+mn-lt"/>
                <a:ea typeface="+mn-ea"/>
                <a:cs typeface="+mn-cs"/>
              </a:rPr>
              <a:t>)</a:t>
            </a:r>
          </a:p>
          <a:p>
            <a:pPr marL="228600" indent="-228600" rtl="0">
              <a:buAutoNum type="arabicPeriod"/>
            </a:pPr>
            <a:r>
              <a:rPr lang="en-IN" sz="1200" b="0" i="0" u="none" strike="noStrike" kern="1200" baseline="0" dirty="0">
                <a:solidFill>
                  <a:schemeClr val="tx1"/>
                </a:solidFill>
                <a:latin typeface="+mn-lt"/>
                <a:ea typeface="+mn-ea"/>
                <a:cs typeface="+mn-cs"/>
              </a:rPr>
              <a:t>Garden: </a:t>
            </a:r>
            <a:r>
              <a:rPr lang="en-US" sz="1200" b="0" i="0" kern="1200" dirty="0">
                <a:solidFill>
                  <a:schemeClr val="tx1"/>
                </a:solidFill>
                <a:latin typeface="+mn-lt"/>
                <a:ea typeface="+mn-ea"/>
                <a:cs typeface="+mn-cs"/>
              </a:rPr>
              <a:t>https://pixabay.com/illustrations/garden-flowers-nature-plant-1210709/</a:t>
            </a:r>
          </a:p>
          <a:p>
            <a:pPr marL="228600" indent="-228600">
              <a:buAutoNum type="arabicPeriod"/>
            </a:pPr>
            <a:r>
              <a:rPr lang="en-IN" sz="1200" b="0" i="0" u="none" strike="noStrike" kern="1200" baseline="0" dirty="0">
                <a:solidFill>
                  <a:schemeClr val="tx1"/>
                </a:solidFill>
                <a:latin typeface="+mn-lt"/>
                <a:ea typeface="+mn-ea"/>
                <a:cs typeface="+mn-cs"/>
              </a:rPr>
              <a:t>Dog: </a:t>
            </a:r>
            <a:r>
              <a:rPr lang="en-US" sz="1200" b="0" i="0" kern="1200" dirty="0">
                <a:solidFill>
                  <a:schemeClr val="tx1"/>
                </a:solidFill>
                <a:latin typeface="+mn-lt"/>
                <a:ea typeface="+mn-ea"/>
                <a:cs typeface="+mn-cs"/>
              </a:rPr>
              <a:t>https://pixabay.com/photos/doberman-dog-nature-893931/</a:t>
            </a: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sz="1200" b="0" i="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228600" indent="-228600">
              <a:buAutoNum type="arabicPeriod"/>
            </a:pPr>
            <a:r>
              <a:rPr lang="en-IN" dirty="0"/>
              <a:t>Nose: </a:t>
            </a:r>
            <a:r>
              <a:rPr lang="en-US" sz="1200" b="0" i="0" kern="1200" dirty="0">
                <a:solidFill>
                  <a:schemeClr val="tx1"/>
                </a:solidFill>
                <a:latin typeface="+mn-lt"/>
                <a:ea typeface="+mn-ea"/>
                <a:cs typeface="+mn-cs"/>
              </a:rPr>
              <a:t>https://pixabay.com/photos/pinocchio-nose-lying-nose-long-lie-2917652</a:t>
            </a:r>
            <a:r>
              <a:rPr lang="en-US" sz="1200" b="0" i="1" kern="1200" dirty="0">
                <a:solidFill>
                  <a:schemeClr val="tx1"/>
                </a:solidFill>
                <a:latin typeface="+mn-lt"/>
                <a:ea typeface="+mn-ea"/>
                <a:cs typeface="+mn-cs"/>
              </a:rPr>
              <a:t>/</a:t>
            </a:r>
          </a:p>
          <a:p>
            <a:pPr marL="228600" indent="-228600">
              <a:buAutoNum type="arabicPeriod"/>
            </a:pPr>
            <a:r>
              <a:rPr lang="en-IN" sz="1200" b="0" i="0" kern="1200" dirty="0">
                <a:solidFill>
                  <a:schemeClr val="tx1"/>
                </a:solidFill>
                <a:latin typeface="+mn-lt"/>
                <a:ea typeface="+mn-ea"/>
                <a:cs typeface="+mn-cs"/>
              </a:rPr>
              <a:t>Tiger: </a:t>
            </a:r>
            <a:r>
              <a:rPr lang="en-US" sz="1200" b="0" i="0" kern="1200" dirty="0">
                <a:solidFill>
                  <a:schemeClr val="tx1"/>
                </a:solidFill>
                <a:latin typeface="+mn-lt"/>
                <a:ea typeface="+mn-ea"/>
                <a:cs typeface="+mn-cs"/>
              </a:rPr>
              <a:t>https://pixabay.com/illustrations/tiger-walking-wild-art-watercolor-3556583/</a:t>
            </a:r>
            <a:endParaRPr lang="en-IN" sz="1200" b="0" i="0" kern="1200" dirty="0">
              <a:solidFill>
                <a:schemeClr val="tx1"/>
              </a:solidFill>
              <a:latin typeface="+mn-lt"/>
              <a:ea typeface="+mn-ea"/>
              <a:cs typeface="+mn-cs"/>
            </a:endParaRPr>
          </a:p>
          <a:p>
            <a:pPr marL="228600" indent="-228600">
              <a:buAutoNum type="arabicPeriod"/>
            </a:pPr>
            <a:r>
              <a:rPr lang="en-IN" sz="1200" b="0" i="0" kern="1200" dirty="0" err="1">
                <a:solidFill>
                  <a:schemeClr val="tx1"/>
                </a:solidFill>
                <a:latin typeface="+mn-lt"/>
                <a:ea typeface="+mn-ea"/>
                <a:cs typeface="+mn-cs"/>
              </a:rPr>
              <a:t>Saree</a:t>
            </a:r>
            <a:r>
              <a:rPr lang="en-IN" sz="1200" b="0" i="0" kern="1200" dirty="0">
                <a:solidFill>
                  <a:schemeClr val="tx1"/>
                </a:solidFill>
                <a:latin typeface="+mn-lt"/>
                <a:ea typeface="+mn-ea"/>
                <a:cs typeface="+mn-cs"/>
              </a:rPr>
              <a:t>: </a:t>
            </a:r>
            <a:r>
              <a:rPr lang="en-US" sz="1200" b="0" i="0" kern="1200" dirty="0">
                <a:solidFill>
                  <a:schemeClr val="tx1"/>
                </a:solidFill>
                <a:latin typeface="+mn-lt"/>
                <a:ea typeface="+mn-ea"/>
                <a:cs typeface="+mn-cs"/>
              </a:rPr>
              <a:t>https://pixabay.com/vectors/woman-saree-indian-young-fashion-5546375/</a:t>
            </a:r>
            <a:endParaRPr lang="en-IN" i="0"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59708" y="144373"/>
            <a:ext cx="9072584" cy="1655843"/>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r="100000" b="100000"/>
            </a:path>
            <a:tileRect l="-100000" t="-100000"/>
          </a:gradFill>
          <a:scene3d>
            <a:camera prst="orthographicFront"/>
            <a:lightRig rig="threePt" dir="t"/>
          </a:scene3d>
          <a:sp3d>
            <a:bevelT w="165100" prst="coolSlant"/>
          </a:sp3d>
        </p:spPr>
        <p:txBody>
          <a:bodyPr/>
          <a:lstStyle/>
          <a:p>
            <a:r>
              <a:rPr lang="en-IN" dirty="0"/>
              <a:t>Learning more about VERBS</a:t>
            </a:r>
            <a:endParaRPr lang="en-US" dirty="0"/>
          </a:p>
        </p:txBody>
      </p:sp>
      <p:pic>
        <p:nvPicPr>
          <p:cNvPr id="3" name="Picture 2" descr="A picture containing silhouette, night sky&#10;&#10;Description automatically generated">
            <a:extLst>
              <a:ext uri="{FF2B5EF4-FFF2-40B4-BE49-F238E27FC236}">
                <a16:creationId xmlns:a16="http://schemas.microsoft.com/office/drawing/2014/main" id="{61E9D338-CF4D-804B-ACFC-A958AFC8D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068" y="1800216"/>
            <a:ext cx="4795864" cy="3372091"/>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07625" y="3781432"/>
            <a:ext cx="4614888" cy="1547816"/>
          </a:xfrm>
          <a:prstGeom prst="rect">
            <a:avLst/>
          </a:prstGeom>
          <a:solidFill>
            <a:schemeClr val="accent2">
              <a:lumMod val="40000"/>
              <a:lumOff val="6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rPr>
              <a:t>       be: am, is, are</a:t>
            </a:r>
          </a:p>
          <a:p>
            <a:pPr algn="ctr"/>
            <a:r>
              <a:rPr lang="en-IN" sz="2600" dirty="0">
                <a:solidFill>
                  <a:schemeClr val="tx1"/>
                </a:solidFill>
              </a:rPr>
              <a:t>  have: has, have</a:t>
            </a:r>
            <a:endParaRPr lang="en-US" sz="2600" dirty="0">
              <a:solidFill>
                <a:schemeClr val="tx1"/>
              </a:solidFill>
            </a:endParaRPr>
          </a:p>
        </p:txBody>
      </p:sp>
      <p:sp>
        <p:nvSpPr>
          <p:cNvPr id="2" name="Title 1"/>
          <p:cNvSpPr>
            <a:spLocks noGrp="1"/>
          </p:cNvSpPr>
          <p:nvPr>
            <p:ph type="title"/>
          </p:nvPr>
        </p:nvSpPr>
        <p:spPr>
          <a:xfrm>
            <a:off x="1466856" y="150816"/>
            <a:ext cx="9296427" cy="654032"/>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r="100000" b="100000"/>
            </a:path>
            <a:tileRect l="-100000" t="-100000"/>
          </a:gradFill>
          <a:effectLst>
            <a:outerShdw blurRad="50800" dist="38100" dir="5400000" algn="t" rotWithShape="0">
              <a:prstClr val="black">
                <a:alpha val="40000"/>
              </a:prstClr>
            </a:outerShdw>
          </a:effectLst>
        </p:spPr>
        <p:txBody>
          <a:bodyPr/>
          <a:lstStyle/>
          <a:p>
            <a:r>
              <a:rPr lang="en-IN" dirty="0"/>
              <a:t>Auxiliary / Helping verbs</a:t>
            </a:r>
          </a:p>
        </p:txBody>
      </p:sp>
      <p:grpSp>
        <p:nvGrpSpPr>
          <p:cNvPr id="7" name="Group 6"/>
          <p:cNvGrpSpPr/>
          <p:nvPr/>
        </p:nvGrpSpPr>
        <p:grpSpPr>
          <a:xfrm>
            <a:off x="1966167" y="1438264"/>
            <a:ext cx="8297804" cy="995368"/>
            <a:chOff x="253152" y="2474293"/>
            <a:chExt cx="8297804" cy="792089"/>
          </a:xfrm>
          <a:solidFill>
            <a:schemeClr val="accent2">
              <a:lumMod val="20000"/>
              <a:lumOff val="80000"/>
            </a:schemeClr>
          </a:solidFill>
        </p:grpSpPr>
        <p:sp>
          <p:nvSpPr>
            <p:cNvPr id="8" name="Rectangle: Rounded Corners 3">
              <a:extLst>
                <a:ext uri="{FF2B5EF4-FFF2-40B4-BE49-F238E27FC236}">
                  <a16:creationId xmlns:a16="http://schemas.microsoft.com/office/drawing/2014/main" id="{1A6B1B3C-9158-4B4D-A16F-8E2906538F88}"/>
                </a:ext>
              </a:extLst>
            </p:cNvPr>
            <p:cNvSpPr/>
            <p:nvPr/>
          </p:nvSpPr>
          <p:spPr>
            <a:xfrm>
              <a:off x="774092" y="2524120"/>
              <a:ext cx="7776864" cy="692431"/>
            </a:xfrm>
            <a:prstGeom prst="roundRect">
              <a:avLst>
                <a:gd name="adj" fmla="val 50000"/>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      </a:t>
              </a:r>
              <a:r>
                <a:rPr lang="en-IN" sz="2600" dirty="0">
                  <a:solidFill>
                    <a:schemeClr val="tx1"/>
                  </a:solidFill>
                </a:rPr>
                <a:t>Auxiliary / helping verbs are used with the main verb to describe action</a:t>
              </a:r>
            </a:p>
          </p:txBody>
        </p:sp>
        <p:grpSp>
          <p:nvGrpSpPr>
            <p:cNvPr id="9" name="Group 8">
              <a:extLst>
                <a:ext uri="{FF2B5EF4-FFF2-40B4-BE49-F238E27FC236}">
                  <a16:creationId xmlns:a16="http://schemas.microsoft.com/office/drawing/2014/main" id="{DAAD17F8-1DBD-4C03-94A0-5A3176C92C06}"/>
                </a:ext>
              </a:extLst>
            </p:cNvPr>
            <p:cNvGrpSpPr/>
            <p:nvPr/>
          </p:nvGrpSpPr>
          <p:grpSpPr>
            <a:xfrm>
              <a:off x="253152" y="2474293"/>
              <a:ext cx="1440160" cy="792089"/>
              <a:chOff x="2351584" y="188029"/>
              <a:chExt cx="1440160" cy="792089"/>
            </a:xfrm>
            <a:grpFill/>
          </p:grpSpPr>
          <p:sp>
            <p:nvSpPr>
              <p:cNvPr id="10" name="Freeform: Shape 10">
                <a:extLst>
                  <a:ext uri="{FF2B5EF4-FFF2-40B4-BE49-F238E27FC236}">
                    <a16:creationId xmlns:a16="http://schemas.microsoft.com/office/drawing/2014/main" id="{E3EB6843-42E8-46C8-B62D-5E0F8AC350CA}"/>
                  </a:ext>
                </a:extLst>
              </p:cNvPr>
              <p:cNvSpPr/>
              <p:nvPr/>
            </p:nvSpPr>
            <p:spPr>
              <a:xfrm>
                <a:off x="2351584" y="188029"/>
                <a:ext cx="1440160" cy="792089"/>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grpFill/>
              <a:ln>
                <a:solidFill>
                  <a:schemeClr val="accent2">
                    <a:lumMod val="75000"/>
                  </a:schemeClr>
                </a:solidFill>
              </a:ln>
              <a:effectLst>
                <a:outerShdw blurRad="50800" dist="63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a:solidFill>
                    <a:schemeClr val="tx1"/>
                  </a:solidFill>
                </a:endParaRPr>
              </a:p>
            </p:txBody>
          </p:sp>
          <p:sp>
            <p:nvSpPr>
              <p:cNvPr id="11" name="Freeform: Shape 11">
                <a:extLst>
                  <a:ext uri="{FF2B5EF4-FFF2-40B4-BE49-F238E27FC236}">
                    <a16:creationId xmlns:a16="http://schemas.microsoft.com/office/drawing/2014/main" id="{36A1D5EC-B4F6-4440-83DD-9BC931CA183A}"/>
                  </a:ext>
                </a:extLst>
              </p:cNvPr>
              <p:cNvSpPr/>
              <p:nvPr/>
            </p:nvSpPr>
            <p:spPr>
              <a:xfrm>
                <a:off x="2423592" y="260648"/>
                <a:ext cx="1224136" cy="646848"/>
              </a:xfrm>
              <a:custGeom>
                <a:avLst/>
                <a:gdLst>
                  <a:gd name="connsiteX0" fmla="*/ 396044 w 1440160"/>
                  <a:gd name="connsiteY0" fmla="*/ 0 h 792089"/>
                  <a:gd name="connsiteX1" fmla="*/ 720080 w 1440160"/>
                  <a:gd name="connsiteY1" fmla="*/ 0 h 792089"/>
                  <a:gd name="connsiteX2" fmla="*/ 720080 w 1440160"/>
                  <a:gd name="connsiteY2" fmla="*/ 1 h 792089"/>
                  <a:gd name="connsiteX3" fmla="*/ 1440160 w 1440160"/>
                  <a:gd name="connsiteY3" fmla="*/ 792089 h 792089"/>
                  <a:gd name="connsiteX4" fmla="*/ 720080 w 1440160"/>
                  <a:gd name="connsiteY4" fmla="*/ 792089 h 792089"/>
                  <a:gd name="connsiteX5" fmla="*/ 720080 w 1440160"/>
                  <a:gd name="connsiteY5" fmla="*/ 792088 h 792089"/>
                  <a:gd name="connsiteX6" fmla="*/ 396044 w 1440160"/>
                  <a:gd name="connsiteY6" fmla="*/ 792088 h 792089"/>
                  <a:gd name="connsiteX7" fmla="*/ 0 w 1440160"/>
                  <a:gd name="connsiteY7" fmla="*/ 396044 h 792089"/>
                  <a:gd name="connsiteX8" fmla="*/ 396044 w 1440160"/>
                  <a:gd name="connsiteY8" fmla="*/ 0 h 7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160" h="792089">
                    <a:moveTo>
                      <a:pt x="396044" y="0"/>
                    </a:moveTo>
                    <a:lnTo>
                      <a:pt x="720080" y="0"/>
                    </a:lnTo>
                    <a:lnTo>
                      <a:pt x="720080" y="1"/>
                    </a:lnTo>
                    <a:lnTo>
                      <a:pt x="1440160" y="792089"/>
                    </a:lnTo>
                    <a:lnTo>
                      <a:pt x="720080" y="792089"/>
                    </a:lnTo>
                    <a:lnTo>
                      <a:pt x="720080" y="792088"/>
                    </a:lnTo>
                    <a:lnTo>
                      <a:pt x="396044" y="792088"/>
                    </a:lnTo>
                    <a:cubicBezTo>
                      <a:pt x="177315" y="792088"/>
                      <a:pt x="0" y="614773"/>
                      <a:pt x="0" y="396044"/>
                    </a:cubicBezTo>
                    <a:cubicBezTo>
                      <a:pt x="0" y="177315"/>
                      <a:pt x="177315" y="0"/>
                      <a:pt x="396044" y="0"/>
                    </a:cubicBezTo>
                    <a:close/>
                  </a:path>
                </a:pathLst>
              </a:custGeom>
              <a:solidFill>
                <a:schemeClr val="accent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a:solidFill>
                    <a:schemeClr val="tx1"/>
                  </a:solidFill>
                </a:endParaRPr>
              </a:p>
            </p:txBody>
          </p:sp>
        </p:grpSp>
      </p:grpSp>
      <p:sp>
        <p:nvSpPr>
          <p:cNvPr id="12" name="Plaque 11">
            <a:extLst>
              <a:ext uri="{FF2B5EF4-FFF2-40B4-BE49-F238E27FC236}">
                <a16:creationId xmlns:a16="http://schemas.microsoft.com/office/drawing/2014/main" id="{FFD4480C-071E-42C5-A908-0F0F8E312AEE}"/>
              </a:ext>
            </a:extLst>
          </p:cNvPr>
          <p:cNvSpPr/>
          <p:nvPr/>
        </p:nvSpPr>
        <p:spPr>
          <a:xfrm>
            <a:off x="2515069" y="3148016"/>
            <a:ext cx="7200000" cy="770384"/>
          </a:xfrm>
          <a:prstGeom prst="plaque">
            <a:avLst/>
          </a:prstGeom>
          <a:solidFill>
            <a:schemeClr val="accent2">
              <a:lumMod val="20000"/>
              <a:lumOff val="80000"/>
            </a:schemeClr>
          </a:solidFill>
          <a:ln>
            <a:solidFill>
              <a:schemeClr val="accent4">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latin typeface="+mj-lt"/>
              </a:rPr>
              <a:t>Auxiliary / helping verbs are in the following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To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t="100000" r="100000"/>
            </a:path>
            <a:tileRect l="-100000" b="-100000"/>
          </a:gradFill>
        </p:spPr>
        <p:txBody>
          <a:bodyPr/>
          <a:lstStyle/>
          <a:p>
            <a:r>
              <a:rPr lang="en-IN" b="1" dirty="0">
                <a:solidFill>
                  <a:schemeClr val="bg1"/>
                </a:solidFill>
              </a:rPr>
              <a:t>To Be – Form of Verbs ( Being)</a:t>
            </a:r>
          </a:p>
        </p:txBody>
      </p:sp>
      <p:pic>
        <p:nvPicPr>
          <p:cNvPr id="819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21322" y="1109833"/>
            <a:ext cx="2547882" cy="4166896"/>
          </a:xfrm>
          <a:prstGeom prst="rect">
            <a:avLst/>
          </a:prstGeom>
          <a:ln>
            <a:noFill/>
          </a:ln>
          <a:effectLst>
            <a:outerShdw blurRad="190500" algn="tl" rotWithShape="0">
              <a:srgbClr val="000000">
                <a:alpha val="70000"/>
              </a:srgbClr>
            </a:outerShdw>
          </a:effectLst>
        </p:spPr>
      </p:pic>
      <p:pic>
        <p:nvPicPr>
          <p:cNvPr id="8196" name="Picture 4"/>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229412" y="1577674"/>
            <a:ext cx="3781800" cy="2521200"/>
          </a:xfrm>
          <a:prstGeom prst="rect">
            <a:avLst/>
          </a:prstGeom>
          <a:ln>
            <a:noFill/>
          </a:ln>
          <a:effectLst>
            <a:outerShdw blurRad="190500" algn="tl" rotWithShape="0">
              <a:srgbClr val="000000">
                <a:alpha val="70000"/>
              </a:srgbClr>
            </a:outerShdw>
          </a:effectLst>
        </p:spPr>
      </p:pic>
      <p:sp>
        <p:nvSpPr>
          <p:cNvPr id="12" name="Rectangle 11"/>
          <p:cNvSpPr/>
          <p:nvPr/>
        </p:nvSpPr>
        <p:spPr>
          <a:xfrm>
            <a:off x="4376728" y="6053152"/>
            <a:ext cx="3456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The girl is at the computer</a:t>
            </a:r>
            <a:endParaRPr lang="en-US" sz="2400" dirty="0">
              <a:solidFill>
                <a:schemeClr val="tx1"/>
              </a:solidFill>
            </a:endParaRPr>
          </a:p>
        </p:txBody>
      </p:sp>
      <p:sp>
        <p:nvSpPr>
          <p:cNvPr id="13" name="Rectangle 12"/>
          <p:cNvSpPr/>
          <p:nvPr/>
        </p:nvSpPr>
        <p:spPr>
          <a:xfrm>
            <a:off x="1430014" y="5315920"/>
            <a:ext cx="19305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 am a doctor</a:t>
            </a:r>
            <a:endParaRPr lang="en-US" sz="2400" dirty="0">
              <a:solidFill>
                <a:schemeClr val="tx1"/>
              </a:solidFill>
            </a:endParaRPr>
          </a:p>
        </p:txBody>
      </p:sp>
      <p:sp>
        <p:nvSpPr>
          <p:cNvPr id="16" name="Rectangle 15"/>
          <p:cNvSpPr/>
          <p:nvPr/>
        </p:nvSpPr>
        <p:spPr>
          <a:xfrm>
            <a:off x="8392312" y="4145764"/>
            <a:ext cx="3456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They are my best friends</a:t>
            </a:r>
            <a:endParaRPr lang="en-US" sz="2400" dirty="0">
              <a:solidFill>
                <a:schemeClr val="tx1"/>
              </a:solidFill>
            </a:endParaRPr>
          </a:p>
        </p:txBody>
      </p:sp>
      <p:pic>
        <p:nvPicPr>
          <p:cNvPr id="8198" name="Picture 6"/>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186050" y="3432246"/>
            <a:ext cx="3781800" cy="2541811"/>
          </a:xfrm>
          <a:prstGeom prst="rect">
            <a:avLst/>
          </a:prstGeom>
          <a:ln>
            <a:noFill/>
          </a:ln>
          <a:effectLst>
            <a:outerShdw blurRad="190500" algn="tl" rotWithShape="0">
              <a:srgbClr val="000000">
                <a:alpha val="70000"/>
              </a:srgbClr>
            </a:outerShdw>
          </a:effectLst>
        </p:spPr>
      </p:pic>
      <p:cxnSp>
        <p:nvCxnSpPr>
          <p:cNvPr id="19" name="Straight Connector 18"/>
          <p:cNvCxnSpPr/>
          <p:nvPr/>
        </p:nvCxnSpPr>
        <p:spPr>
          <a:xfrm>
            <a:off x="1702164" y="5819160"/>
            <a:ext cx="39272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8896" y="4650592"/>
            <a:ext cx="416529"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29154" y="6577030"/>
            <a:ext cx="245885"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Left)">
                                      <p:cBhvr>
                                        <p:cTn id="7" dur="1000"/>
                                        <p:tgtEl>
                                          <p:spTgt spid="8194"/>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1000"/>
                                        <p:tgtEl>
                                          <p:spTgt spid="13"/>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lide(fromLeft)">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slide(fromLeft)">
                                      <p:cBhvr>
                                        <p:cTn id="20" dur="1000"/>
                                        <p:tgtEl>
                                          <p:spTgt spid="8196"/>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Left)">
                                      <p:cBhvr>
                                        <p:cTn id="24" dur="1000"/>
                                        <p:tgtEl>
                                          <p:spTgt spid="16"/>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Left)">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slide(fromLeft)">
                                      <p:cBhvr>
                                        <p:cTn id="33" dur="1000"/>
                                        <p:tgtEl>
                                          <p:spTgt spid="8198"/>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Left)">
                                      <p:cBhvr>
                                        <p:cTn id="37" dur="1000"/>
                                        <p:tgtEl>
                                          <p:spTgt spid="12"/>
                                        </p:tgtEl>
                                      </p:cBhvr>
                                    </p:animEffect>
                                  </p:childTnLst>
                                </p:cTn>
                              </p:par>
                            </p:childTnLst>
                          </p:cTn>
                        </p:par>
                        <p:par>
                          <p:cTn id="38" fill="hold">
                            <p:stCondLst>
                              <p:cond delay="2000"/>
                            </p:stCondLst>
                            <p:childTnLst>
                              <p:par>
                                <p:cTn id="39" presetID="12" presetClass="entr" presetSubtype="8"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lide(fromLeft)">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lstStyle/>
          <a:p>
            <a:r>
              <a:rPr lang="en-IN" dirty="0"/>
              <a:t>To Have – Form of Verbs</a:t>
            </a:r>
          </a:p>
        </p:txBody>
      </p:sp>
      <p:pic>
        <p:nvPicPr>
          <p:cNvPr id="10" name="Picture 9">
            <a:extLst>
              <a:ext uri="{FF2B5EF4-FFF2-40B4-BE49-F238E27FC236}">
                <a16:creationId xmlns:a16="http://schemas.microsoft.com/office/drawing/2014/main" id="{EE9318E9-A8B0-6140-AF1D-866610451681}"/>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19999" t="1421" r="5507" b="4082"/>
          <a:stretch/>
        </p:blipFill>
        <p:spPr>
          <a:xfrm>
            <a:off x="8810640" y="4424368"/>
            <a:ext cx="2160000" cy="1620000"/>
          </a:xfrm>
          <a:prstGeom prst="rect">
            <a:avLst/>
          </a:prstGeom>
        </p:spPr>
      </p:pic>
      <p:pic>
        <p:nvPicPr>
          <p:cNvPr id="11" name="Picture 10" descr="A picture containing tree, garden&#10;&#10;Description automatically generated">
            <a:extLst>
              <a:ext uri="{FF2B5EF4-FFF2-40B4-BE49-F238E27FC236}">
                <a16:creationId xmlns:a16="http://schemas.microsoft.com/office/drawing/2014/main" id="{5AF01C54-8296-1343-B0E2-2A54ADA85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4618" y="4434311"/>
            <a:ext cx="2158454" cy="1618841"/>
          </a:xfrm>
          <a:prstGeom prst="rect">
            <a:avLst/>
          </a:prstGeom>
        </p:spPr>
      </p:pic>
      <p:pic>
        <p:nvPicPr>
          <p:cNvPr id="6146" name="Picture 2" descr="Automobiles models icon collection Free Vector"/>
          <p:cNvPicPr>
            <a:picLocks noChangeAspect="1" noChangeArrowheads="1"/>
          </p:cNvPicPr>
          <p:nvPr/>
        </p:nvPicPr>
        <p:blipFill>
          <a:blip r:embed="rId5"/>
          <a:srcRect/>
          <a:stretch>
            <a:fillRect/>
          </a:stretch>
        </p:blipFill>
        <p:spPr bwMode="auto">
          <a:xfrm>
            <a:off x="395256" y="1981192"/>
            <a:ext cx="2532415" cy="2088000"/>
          </a:xfrm>
          <a:prstGeom prst="rect">
            <a:avLst/>
          </a:prstGeom>
          <a:noFill/>
        </p:spPr>
      </p:pic>
      <p:pic>
        <p:nvPicPr>
          <p:cNvPr id="6148" name="Picture 4" descr="Colored cotton eco bags, fabric tote different shapes. vector realistic mockup of textile reusable ecobags for shopping and beach with handles and blank labels isolated on white background Free Vector"/>
          <p:cNvPicPr>
            <a:picLocks noChangeAspect="1" noChangeArrowheads="1"/>
          </p:cNvPicPr>
          <p:nvPr/>
        </p:nvPicPr>
        <p:blipFill>
          <a:blip r:embed="rId6"/>
          <a:srcRect l="28134" t="13862" r="53888" b="51396"/>
          <a:stretch>
            <a:fillRect/>
          </a:stretch>
        </p:blipFill>
        <p:spPr bwMode="auto">
          <a:xfrm>
            <a:off x="6367464" y="1528752"/>
            <a:ext cx="1990736" cy="2624152"/>
          </a:xfrm>
          <a:prstGeom prst="rect">
            <a:avLst/>
          </a:prstGeom>
          <a:noFill/>
        </p:spPr>
      </p:pic>
      <p:sp>
        <p:nvSpPr>
          <p:cNvPr id="15" name="Plaque 14">
            <a:extLst>
              <a:ext uri="{FF2B5EF4-FFF2-40B4-BE49-F238E27FC236}">
                <a16:creationId xmlns:a16="http://schemas.microsoft.com/office/drawing/2014/main" id="{FFD4480C-071E-42C5-A908-0F0F8E312AEE}"/>
              </a:ext>
            </a:extLst>
          </p:cNvPr>
          <p:cNvSpPr/>
          <p:nvPr/>
        </p:nvSpPr>
        <p:spPr>
          <a:xfrm>
            <a:off x="2496000" y="804848"/>
            <a:ext cx="7200000" cy="770384"/>
          </a:xfrm>
          <a:prstGeom prst="plaque">
            <a:avLst/>
          </a:prstGeom>
          <a:solidFill>
            <a:schemeClr val="accent2">
              <a:lumMod val="20000"/>
              <a:lumOff val="80000"/>
            </a:schemeClr>
          </a:solidFill>
          <a:ln>
            <a:solidFill>
              <a:schemeClr val="accent4">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latin typeface="+mj-lt"/>
              </a:rPr>
              <a:t>Use ‘have’ for  -  I, You, We , They</a:t>
            </a:r>
          </a:p>
        </p:txBody>
      </p:sp>
      <p:sp>
        <p:nvSpPr>
          <p:cNvPr id="16" name="Rectangle 15"/>
          <p:cNvSpPr/>
          <p:nvPr/>
        </p:nvSpPr>
        <p:spPr>
          <a:xfrm>
            <a:off x="3109896" y="6053152"/>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They </a:t>
            </a:r>
            <a:r>
              <a:rPr lang="en-IN" sz="2400" u="sng" dirty="0">
                <a:solidFill>
                  <a:schemeClr val="tx1"/>
                </a:solidFill>
              </a:rPr>
              <a:t>have</a:t>
            </a:r>
            <a:r>
              <a:rPr lang="en-IN" sz="2400" dirty="0">
                <a:solidFill>
                  <a:schemeClr val="tx1"/>
                </a:solidFill>
              </a:rPr>
              <a:t> a beautiful garden</a:t>
            </a:r>
            <a:endParaRPr lang="en-US" sz="2400" dirty="0">
              <a:solidFill>
                <a:schemeClr val="tx1"/>
              </a:solidFill>
            </a:endParaRPr>
          </a:p>
        </p:txBody>
      </p:sp>
      <p:sp>
        <p:nvSpPr>
          <p:cNvPr id="17" name="Rectangle 16"/>
          <p:cNvSpPr/>
          <p:nvPr/>
        </p:nvSpPr>
        <p:spPr>
          <a:xfrm>
            <a:off x="395256" y="4062416"/>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We </a:t>
            </a:r>
            <a:r>
              <a:rPr lang="en-IN" sz="2400" u="sng" dirty="0">
                <a:solidFill>
                  <a:schemeClr val="tx1"/>
                </a:solidFill>
              </a:rPr>
              <a:t>have</a:t>
            </a:r>
            <a:r>
              <a:rPr lang="en-IN" sz="2400" dirty="0">
                <a:solidFill>
                  <a:schemeClr val="tx1"/>
                </a:solidFill>
              </a:rPr>
              <a:t> many cars</a:t>
            </a:r>
            <a:endParaRPr lang="en-US" sz="2400" dirty="0">
              <a:solidFill>
                <a:schemeClr val="tx1"/>
              </a:solidFill>
            </a:endParaRPr>
          </a:p>
        </p:txBody>
      </p:sp>
      <p:sp>
        <p:nvSpPr>
          <p:cNvPr id="18" name="Rectangle 17"/>
          <p:cNvSpPr/>
          <p:nvPr/>
        </p:nvSpPr>
        <p:spPr>
          <a:xfrm>
            <a:off x="8571328" y="6053152"/>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You </a:t>
            </a:r>
            <a:r>
              <a:rPr lang="en-IN" sz="2400" u="sng" dirty="0">
                <a:solidFill>
                  <a:schemeClr val="tx1"/>
                </a:solidFill>
              </a:rPr>
              <a:t>have</a:t>
            </a:r>
            <a:r>
              <a:rPr lang="en-IN" sz="2400" dirty="0">
                <a:solidFill>
                  <a:schemeClr val="tx1"/>
                </a:solidFill>
              </a:rPr>
              <a:t> a big dog</a:t>
            </a:r>
            <a:endParaRPr lang="en-US" sz="2400" dirty="0">
              <a:solidFill>
                <a:schemeClr val="tx1"/>
              </a:solidFill>
            </a:endParaRPr>
          </a:p>
        </p:txBody>
      </p:sp>
      <p:sp>
        <p:nvSpPr>
          <p:cNvPr id="19" name="Rectangle 18"/>
          <p:cNvSpPr/>
          <p:nvPr/>
        </p:nvSpPr>
        <p:spPr>
          <a:xfrm>
            <a:off x="6096000" y="4062416"/>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 </a:t>
            </a:r>
            <a:r>
              <a:rPr lang="en-IN" sz="2400" u="sng" dirty="0">
                <a:solidFill>
                  <a:schemeClr val="tx1"/>
                </a:solidFill>
              </a:rPr>
              <a:t>have</a:t>
            </a:r>
            <a:r>
              <a:rPr lang="en-IN" sz="2400" dirty="0">
                <a:solidFill>
                  <a:schemeClr val="tx1"/>
                </a:solidFill>
              </a:rPr>
              <a:t> a blue bag</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slide(fromLeft)">
                                      <p:cBhvr>
                                        <p:cTn id="12" dur="1000"/>
                                        <p:tgtEl>
                                          <p:spTgt spid="614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slide(fromLeft)">
                                      <p:cBhvr>
                                        <p:cTn id="21" dur="1000"/>
                                        <p:tgtEl>
                                          <p:spTgt spid="6148"/>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slide(fromLeft)">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Left)">
                                      <p:cBhvr>
                                        <p:cTn id="30" dur="1000"/>
                                        <p:tgtEl>
                                          <p:spTgt spid="11"/>
                                        </p:tgtEl>
                                      </p:cBhvr>
                                    </p:animEffect>
                                  </p:childTnLst>
                                </p:cTn>
                              </p:par>
                            </p:childTnLst>
                          </p:cTn>
                        </p:par>
                        <p:par>
                          <p:cTn id="31" fill="hold">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slide(fromLeft)">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Left)">
                                      <p:cBhvr>
                                        <p:cTn id="39" dur="1000"/>
                                        <p:tgtEl>
                                          <p:spTgt spid="10"/>
                                        </p:tgtEl>
                                      </p:cBhvr>
                                    </p:animEffect>
                                  </p:childTnLst>
                                </p:cTn>
                              </p:par>
                            </p:childTnLst>
                          </p:cTn>
                        </p:par>
                        <p:par>
                          <p:cTn id="40" fill="hold">
                            <p:stCondLst>
                              <p:cond delay="1000"/>
                            </p:stCondLst>
                            <p:childTnLst>
                              <p:par>
                                <p:cTn id="41" presetID="1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lide(fromLeft)">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 indoor, person, doll&#10;&#10;Description automatically generated">
            <a:extLst>
              <a:ext uri="{FF2B5EF4-FFF2-40B4-BE49-F238E27FC236}">
                <a16:creationId xmlns:a16="http://schemas.microsoft.com/office/drawing/2014/main" id="{3BE20807-B367-CF43-A110-8783B6E49B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56" y="2252655"/>
            <a:ext cx="2645999" cy="1764000"/>
          </a:xfrm>
          <a:prstGeom prst="rect">
            <a:avLst/>
          </a:prstGeom>
        </p:spPr>
      </p:pic>
      <p:pic>
        <p:nvPicPr>
          <p:cNvPr id="8" name="Picture 7">
            <a:extLst>
              <a:ext uri="{FF2B5EF4-FFF2-40B4-BE49-F238E27FC236}">
                <a16:creationId xmlns:a16="http://schemas.microsoft.com/office/drawing/2014/main" id="{DD6C030F-935D-5149-B52A-A6BC7B705E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104" y="2421580"/>
            <a:ext cx="2646000" cy="1764000"/>
          </a:xfrm>
          <a:prstGeom prst="rect">
            <a:avLst/>
          </a:prstGeom>
        </p:spPr>
      </p:pic>
      <p:pic>
        <p:nvPicPr>
          <p:cNvPr id="9" name="Picture 8">
            <a:extLst>
              <a:ext uri="{FF2B5EF4-FFF2-40B4-BE49-F238E27FC236}">
                <a16:creationId xmlns:a16="http://schemas.microsoft.com/office/drawing/2014/main" id="{E81C8AF4-0643-D845-890F-01EF7CB21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584" y="2976560"/>
            <a:ext cx="1447808" cy="2714639"/>
          </a:xfrm>
          <a:prstGeom prst="rect">
            <a:avLst/>
          </a:prstGeom>
          <a:ln>
            <a:solidFill>
              <a:schemeClr val="tx1"/>
            </a:solidFill>
          </a:ln>
        </p:spPr>
      </p:pic>
      <p:sp>
        <p:nvSpPr>
          <p:cNvPr id="11" name="Title 1"/>
          <p:cNvSpPr txBox="1">
            <a:spLocks/>
          </p:cNvSpPr>
          <p:nvPr/>
        </p:nvSpPr>
        <p:spPr>
          <a:xfrm>
            <a:off x="1619256" y="223814"/>
            <a:ext cx="9296427" cy="65403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0" scaled="1"/>
            <a:tileRect/>
          </a:gradFill>
          <a:scene3d>
            <a:camera prst="orthographicFront"/>
            <a:lightRig rig="threePt" dir="t"/>
          </a:scene3d>
          <a:sp3d>
            <a:bevelT/>
          </a:sp3d>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a:ln>
                  <a:noFill/>
                </a:ln>
                <a:solidFill>
                  <a:schemeClr val="tx1"/>
                </a:solidFill>
                <a:effectLst/>
                <a:uLnTx/>
                <a:uFillTx/>
                <a:latin typeface="+mj-lt"/>
                <a:ea typeface="+mj-ea"/>
                <a:cs typeface="+mj-cs"/>
              </a:rPr>
              <a:t>Has – Form of Verbs</a:t>
            </a:r>
          </a:p>
        </p:txBody>
      </p:sp>
      <p:sp>
        <p:nvSpPr>
          <p:cNvPr id="12" name="Plaque 11">
            <a:extLst>
              <a:ext uri="{FF2B5EF4-FFF2-40B4-BE49-F238E27FC236}">
                <a16:creationId xmlns:a16="http://schemas.microsoft.com/office/drawing/2014/main" id="{FFD4480C-071E-42C5-A908-0F0F8E312AEE}"/>
              </a:ext>
            </a:extLst>
          </p:cNvPr>
          <p:cNvSpPr/>
          <p:nvPr/>
        </p:nvSpPr>
        <p:spPr>
          <a:xfrm>
            <a:off x="2496000" y="1029832"/>
            <a:ext cx="7200000" cy="770384"/>
          </a:xfrm>
          <a:prstGeom prst="plaque">
            <a:avLst/>
          </a:prstGeom>
          <a:solidFill>
            <a:schemeClr val="accent2">
              <a:lumMod val="20000"/>
              <a:lumOff val="80000"/>
            </a:schemeClr>
          </a:solidFill>
          <a:ln>
            <a:solidFill>
              <a:schemeClr val="accent4">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00" dirty="0">
                <a:solidFill>
                  <a:schemeClr val="tx1"/>
                </a:solidFill>
                <a:latin typeface="+mj-lt"/>
              </a:rPr>
              <a:t>Use ‘has’ for  -  He, She, It </a:t>
            </a:r>
          </a:p>
        </p:txBody>
      </p:sp>
      <p:sp>
        <p:nvSpPr>
          <p:cNvPr id="13" name="Rectangle 12"/>
          <p:cNvSpPr/>
          <p:nvPr/>
        </p:nvSpPr>
        <p:spPr>
          <a:xfrm>
            <a:off x="395256" y="4062416"/>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He </a:t>
            </a:r>
            <a:r>
              <a:rPr lang="en-IN" sz="2400" u="sng" dirty="0">
                <a:solidFill>
                  <a:schemeClr val="tx1"/>
                </a:solidFill>
              </a:rPr>
              <a:t>has </a:t>
            </a:r>
            <a:r>
              <a:rPr lang="en-IN" sz="2400" dirty="0">
                <a:solidFill>
                  <a:schemeClr val="tx1"/>
                </a:solidFill>
              </a:rPr>
              <a:t>a long nose</a:t>
            </a:r>
            <a:endParaRPr lang="en-US" sz="2400" dirty="0">
              <a:solidFill>
                <a:schemeClr val="tx1"/>
              </a:solidFill>
            </a:endParaRPr>
          </a:p>
        </p:txBody>
      </p:sp>
      <p:sp>
        <p:nvSpPr>
          <p:cNvPr id="14" name="Rectangle 13"/>
          <p:cNvSpPr/>
          <p:nvPr/>
        </p:nvSpPr>
        <p:spPr>
          <a:xfrm>
            <a:off x="4738680" y="5781688"/>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She </a:t>
            </a:r>
            <a:r>
              <a:rPr lang="en-IN" sz="2400" u="sng" dirty="0">
                <a:solidFill>
                  <a:schemeClr val="tx1"/>
                </a:solidFill>
              </a:rPr>
              <a:t>has</a:t>
            </a:r>
            <a:r>
              <a:rPr lang="en-IN" sz="2400" dirty="0">
                <a:solidFill>
                  <a:schemeClr val="tx1"/>
                </a:solidFill>
              </a:rPr>
              <a:t> a red </a:t>
            </a:r>
            <a:r>
              <a:rPr lang="en-IN" sz="2400" dirty="0" err="1">
                <a:solidFill>
                  <a:schemeClr val="tx1"/>
                </a:solidFill>
              </a:rPr>
              <a:t>saree</a:t>
            </a:r>
            <a:endParaRPr lang="en-US" sz="2400" dirty="0">
              <a:solidFill>
                <a:schemeClr val="tx1"/>
              </a:solidFill>
            </a:endParaRPr>
          </a:p>
        </p:txBody>
      </p:sp>
      <p:sp>
        <p:nvSpPr>
          <p:cNvPr id="15" name="Rectangle 14"/>
          <p:cNvSpPr/>
          <p:nvPr/>
        </p:nvSpPr>
        <p:spPr>
          <a:xfrm>
            <a:off x="9082104" y="4243392"/>
            <a:ext cx="2592000" cy="6334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It </a:t>
            </a:r>
            <a:r>
              <a:rPr lang="en-IN" sz="2400" u="sng" dirty="0">
                <a:solidFill>
                  <a:schemeClr val="tx1"/>
                </a:solidFill>
              </a:rPr>
              <a:t>has</a:t>
            </a:r>
            <a:r>
              <a:rPr lang="en-IN" sz="2400" dirty="0">
                <a:solidFill>
                  <a:schemeClr val="tx1"/>
                </a:solidFill>
              </a:rPr>
              <a:t> four legs</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Left)">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Left)">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931490414"/>
              </p:ext>
            </p:extLst>
          </p:nvPr>
        </p:nvGraphicFramePr>
        <p:xfrm>
          <a:off x="1127448" y="700345"/>
          <a:ext cx="9937104" cy="453459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958626">
                  <a:extLst>
                    <a:ext uri="{9D8B030D-6E8A-4147-A177-3AD203B41FA5}">
                      <a16:colId xmlns:a16="http://schemas.microsoft.com/office/drawing/2014/main" val="20001"/>
                    </a:ext>
                  </a:extLst>
                </a:gridCol>
                <a:gridCol w="7049776">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endParaRPr lang="en-IN" sz="900" dirty="0"/>
                    </a:p>
                    <a:p>
                      <a:r>
                        <a:rPr lang="en-IN" sz="900" dirty="0"/>
                        <a:t>1</a:t>
                      </a:r>
                    </a:p>
                    <a:p>
                      <a:endParaRPr lang="en-IN" sz="900" dirty="0"/>
                    </a:p>
                  </a:txBody>
                  <a:tcPr/>
                </a:tc>
                <a:tc>
                  <a:txBody>
                    <a:bodyPr/>
                    <a:lstStyle/>
                    <a:p>
                      <a:endParaRPr lang="en-IN"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latin typeface="+mn-lt"/>
                          <a:ea typeface="+mn-ea"/>
                          <a:cs typeface="+mn-cs"/>
                        </a:rPr>
                        <a:t>1</a:t>
                      </a:r>
                      <a:r>
                        <a:rPr lang="en-IN" sz="900" b="1" i="0" u="none" strike="noStrike" kern="1200" dirty="0">
                          <a:solidFill>
                            <a:schemeClr val="tx1"/>
                          </a:solidFill>
                          <a:latin typeface="+mn-lt"/>
                          <a:ea typeface="+mn-ea"/>
                          <a:cs typeface="+mn-cs"/>
                        </a:rPr>
                        <a:t>. </a:t>
                      </a:r>
                      <a:r>
                        <a:rPr lang="en-US" sz="900" b="0" i="0" kern="1200" dirty="0">
                          <a:solidFill>
                            <a:schemeClr val="tx1"/>
                          </a:solidFill>
                          <a:latin typeface="+mn-lt"/>
                          <a:ea typeface="+mn-ea"/>
                          <a:cs typeface="+mn-cs"/>
                        </a:rPr>
                        <a:t>https://pixabay.com/vectors/business-man-business-entrepreneur-4247424/</a:t>
                      </a:r>
                    </a:p>
                    <a:p>
                      <a:pPr rtl="0"/>
                      <a:r>
                        <a:rPr lang="en-IN" sz="900" b="0" i="0" u="none" strike="noStrike" kern="1200" dirty="0">
                          <a:solidFill>
                            <a:schemeClr val="tx1"/>
                          </a:solidFill>
                          <a:latin typeface="+mn-lt"/>
                          <a:ea typeface="+mn-ea"/>
                          <a:cs typeface="+mn-cs"/>
                        </a:rPr>
                        <a:t> </a:t>
                      </a:r>
                    </a:p>
                    <a:p>
                      <a:endParaRPr lang="en-IN" sz="900" dirty="0"/>
                    </a:p>
                  </a:txBody>
                  <a:tcPr/>
                </a:tc>
                <a:extLst>
                  <a:ext uri="{0D108BD9-81ED-4DB2-BD59-A6C34878D82A}">
                    <a16:rowId xmlns:a16="http://schemas.microsoft.com/office/drawing/2014/main" val="10001"/>
                  </a:ext>
                </a:extLst>
              </a:tr>
              <a:tr h="389313">
                <a:tc>
                  <a:txBody>
                    <a:bodyPr/>
                    <a:lstStyle/>
                    <a:p>
                      <a:endParaRPr lang="en-IN" sz="900" dirty="0"/>
                    </a:p>
                    <a:p>
                      <a:endParaRPr lang="en-IN" sz="900" dirty="0"/>
                    </a:p>
                    <a:p>
                      <a:r>
                        <a:rPr lang="en-IN" sz="900" dirty="0"/>
                        <a:t>3</a:t>
                      </a:r>
                    </a:p>
                    <a:p>
                      <a:endParaRPr lang="en-IN" sz="900" dirty="0"/>
                    </a:p>
                  </a:txBody>
                  <a:tcPr/>
                </a:tc>
                <a:tc>
                  <a:txBody>
                    <a:bodyPr/>
                    <a:lstStyle/>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Doctor: https://pixabay.com/photos/doctor-rural-rural-health-care-6235356/</a:t>
                      </a:r>
                    </a:p>
                    <a:p>
                      <a:pPr marL="228600" indent="-228600" rtl="0">
                        <a:buAutoNum type="arabicPeriod"/>
                      </a:pPr>
                      <a:r>
                        <a:rPr lang="en-IN" sz="900" b="0" i="0" u="none" strike="noStrike" kern="1200" dirty="0">
                          <a:solidFill>
                            <a:schemeClr val="tx1"/>
                          </a:solidFill>
                          <a:latin typeface="+mn-lt"/>
                          <a:ea typeface="+mn-ea"/>
                          <a:cs typeface="+mn-cs"/>
                        </a:rPr>
                        <a:t>Friends: https://pixabay.com/photos/indians-children-guys-india-112610/</a:t>
                      </a:r>
                    </a:p>
                    <a:p>
                      <a:pPr marL="228600" indent="-228600" rtl="0">
                        <a:buAutoNum type="arabicPeriod"/>
                      </a:pPr>
                      <a:r>
                        <a:rPr lang="en-IN" sz="900" b="0" i="0" u="none" strike="noStrike" kern="1200" dirty="0">
                          <a:solidFill>
                            <a:schemeClr val="tx1"/>
                          </a:solidFill>
                          <a:latin typeface="+mn-lt"/>
                          <a:ea typeface="+mn-ea"/>
                          <a:cs typeface="+mn-cs"/>
                        </a:rPr>
                        <a:t>Girl: </a:t>
                      </a:r>
                      <a:r>
                        <a:rPr lang="en-US" sz="900" b="0" i="0" kern="1200" dirty="0">
                          <a:solidFill>
                            <a:schemeClr val="tx1"/>
                          </a:solidFill>
                          <a:latin typeface="+mn-lt"/>
                          <a:ea typeface="+mn-ea"/>
                          <a:cs typeface="+mn-cs"/>
                        </a:rPr>
                        <a:t>https://www.freepik.com/free-vector/close-up-girl-communicate-video-conference-with-friends-home-scene_11770538.htm#query=girl%20computer&amp;position=10&amp;from_view=search</a:t>
                      </a:r>
                    </a:p>
                    <a:p>
                      <a:pPr marL="228600" indent="-228600" rtl="0">
                        <a:buNone/>
                      </a:pPr>
                      <a:r>
                        <a:rPr lang="en-US" sz="900" b="0" i="0" kern="1200" dirty="0">
                          <a:solidFill>
                            <a:schemeClr val="tx1"/>
                          </a:solidFill>
                          <a:latin typeface="+mn-lt"/>
                          <a:ea typeface="+mn-ea"/>
                          <a:cs typeface="+mn-cs"/>
                        </a:rPr>
                        <a:t>     ( Attribution: </a:t>
                      </a:r>
                      <a:r>
                        <a:rPr lang="en-US" sz="900" b="0" i="0" kern="1200" dirty="0" err="1">
                          <a:solidFill>
                            <a:schemeClr val="tx1"/>
                          </a:solidFill>
                          <a:latin typeface="+mn-lt"/>
                          <a:ea typeface="+mn-ea"/>
                          <a:cs typeface="+mn-cs"/>
                        </a:rPr>
                        <a:t>brgfx</a:t>
                      </a:r>
                      <a:r>
                        <a:rPr lang="en-US" sz="900" b="0" i="0" kern="1200" dirty="0">
                          <a:solidFill>
                            <a:schemeClr val="tx1"/>
                          </a:solidFill>
                          <a:latin typeface="+mn-lt"/>
                          <a:ea typeface="+mn-ea"/>
                          <a:cs typeface="+mn-cs"/>
                        </a:rPr>
                        <a:t>)</a:t>
                      </a:r>
                      <a:endParaRPr lang="en-IN" sz="900" b="0" i="0" u="none" strike="noStrike"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389313">
                <a:tc>
                  <a:txBody>
                    <a:bodyPr/>
                    <a:lstStyle/>
                    <a:p>
                      <a:r>
                        <a:rPr lang="en-IN" sz="900" dirty="0"/>
                        <a:t>4</a:t>
                      </a:r>
                    </a:p>
                    <a:p>
                      <a:endParaRPr lang="en-IN" sz="900" dirty="0"/>
                    </a:p>
                    <a:p>
                      <a:endParaRPr lang="en-IN" sz="900" dirty="0"/>
                    </a:p>
                  </a:txBody>
                  <a:tcPr/>
                </a:tc>
                <a:tc>
                  <a:txBody>
                    <a:bodyPr/>
                    <a:lstStyle/>
                    <a:p>
                      <a:endParaRPr lang="en-IN" sz="900" dirty="0"/>
                    </a:p>
                    <a:p>
                      <a:endParaRPr lang="en-IN" sz="900" dirty="0"/>
                    </a:p>
                    <a:p>
                      <a:endParaRPr lang="en-IN" sz="900" dirty="0"/>
                    </a:p>
                    <a:p>
                      <a:endParaRPr lang="en-IN" sz="900" dirty="0"/>
                    </a:p>
                  </a:txBody>
                  <a:tcPr/>
                </a:tc>
                <a:tc>
                  <a:txBody>
                    <a:bodyPr/>
                    <a:lstStyle/>
                    <a:p>
                      <a:pPr marL="228600" indent="-228600" rtl="0">
                        <a:buAutoNum type="arabicPeriod"/>
                      </a:pPr>
                      <a:r>
                        <a:rPr lang="en-IN" sz="900" b="0" i="0" u="none" strike="noStrike" kern="1200" dirty="0">
                          <a:solidFill>
                            <a:schemeClr val="tx1"/>
                          </a:solidFill>
                          <a:latin typeface="+mn-lt"/>
                          <a:ea typeface="+mn-ea"/>
                          <a:cs typeface="+mn-cs"/>
                        </a:rPr>
                        <a:t>Cars:</a:t>
                      </a:r>
                      <a:r>
                        <a:rPr lang="en-IN" sz="900" b="0" i="0" u="none" strike="noStrike" kern="1200" baseline="0" dirty="0">
                          <a:solidFill>
                            <a:schemeClr val="tx1"/>
                          </a:solidFill>
                          <a:latin typeface="+mn-lt"/>
                          <a:ea typeface="+mn-ea"/>
                          <a:cs typeface="+mn-cs"/>
                        </a:rPr>
                        <a:t> https://www.freepik.com/free-vector/automobiles-models-icon-collection_8270941.htm#query=cars&amp;position=14&amp;from_view=search (Attribution: </a:t>
                      </a:r>
                      <a:r>
                        <a:rPr lang="en-IN" sz="900" b="0" i="0" u="none" strike="noStrike" kern="1200" baseline="0" dirty="0" err="1">
                          <a:solidFill>
                            <a:schemeClr val="tx1"/>
                          </a:solidFill>
                          <a:latin typeface="+mn-lt"/>
                          <a:ea typeface="+mn-ea"/>
                          <a:cs typeface="+mn-cs"/>
                        </a:rPr>
                        <a:t>pch.vector</a:t>
                      </a:r>
                      <a:r>
                        <a:rPr lang="en-IN" sz="900" b="0" i="0" u="none" strike="noStrike" kern="1200" baseline="0" dirty="0">
                          <a:solidFill>
                            <a:schemeClr val="tx1"/>
                          </a:solidFill>
                          <a:latin typeface="+mn-lt"/>
                          <a:ea typeface="+mn-ea"/>
                          <a:cs typeface="+mn-cs"/>
                        </a:rPr>
                        <a:t>)</a:t>
                      </a:r>
                    </a:p>
                    <a:p>
                      <a:pPr marL="228600" indent="-228600" rtl="0">
                        <a:buAutoNum type="arabicPeriod"/>
                      </a:pPr>
                      <a:r>
                        <a:rPr lang="en-IN" sz="900" b="0" i="0" u="none" strike="noStrike" kern="1200" baseline="0" dirty="0">
                          <a:solidFill>
                            <a:schemeClr val="tx1"/>
                          </a:solidFill>
                          <a:latin typeface="+mn-lt"/>
                          <a:ea typeface="+mn-ea"/>
                          <a:cs typeface="+mn-cs"/>
                        </a:rPr>
                        <a:t>Bag: https://www.freepik.com/free-vector/colored-cotton-eco-bags-fabric-tote-different-shapes-vector-realistic-mockup-textile-reusable-ecobags-shopping-beach-with-handles-blank-labels-isolated-white-background_21614306.htm#query=blue%20bag&amp;position=21&amp;from_view=search (Attribution: </a:t>
                      </a:r>
                      <a:r>
                        <a:rPr lang="en-IN" sz="900" b="0" i="0" u="none" strike="noStrike" kern="1200" baseline="0" dirty="0" err="1">
                          <a:solidFill>
                            <a:schemeClr val="tx1"/>
                          </a:solidFill>
                          <a:latin typeface="+mn-lt"/>
                          <a:ea typeface="+mn-ea"/>
                          <a:cs typeface="+mn-cs"/>
                        </a:rPr>
                        <a:t>upklyak</a:t>
                      </a:r>
                      <a:r>
                        <a:rPr lang="en-IN" sz="900" b="0" i="0" u="none" strike="noStrike" kern="1200" baseline="0" dirty="0">
                          <a:solidFill>
                            <a:schemeClr val="tx1"/>
                          </a:solidFill>
                          <a:latin typeface="+mn-lt"/>
                          <a:ea typeface="+mn-ea"/>
                          <a:cs typeface="+mn-cs"/>
                        </a:rPr>
                        <a:t>)</a:t>
                      </a:r>
                    </a:p>
                    <a:p>
                      <a:pPr marL="228600" indent="-228600" rtl="0">
                        <a:buAutoNum type="arabicPeriod"/>
                      </a:pPr>
                      <a:r>
                        <a:rPr lang="en-IN" sz="900" b="0" i="0" u="none" strike="noStrike" kern="1200" baseline="0" dirty="0">
                          <a:solidFill>
                            <a:schemeClr val="tx1"/>
                          </a:solidFill>
                          <a:latin typeface="+mn-lt"/>
                          <a:ea typeface="+mn-ea"/>
                          <a:cs typeface="+mn-cs"/>
                        </a:rPr>
                        <a:t>Garden: </a:t>
                      </a:r>
                      <a:r>
                        <a:rPr lang="en-US" sz="900" b="0" i="0" kern="1200" dirty="0">
                          <a:solidFill>
                            <a:schemeClr val="tx1"/>
                          </a:solidFill>
                          <a:latin typeface="+mn-lt"/>
                          <a:ea typeface="+mn-ea"/>
                          <a:cs typeface="+mn-cs"/>
                        </a:rPr>
                        <a:t>https://pixabay.com/illustrations/garden-flowers-nature-plant-1210709/</a:t>
                      </a:r>
                    </a:p>
                    <a:p>
                      <a:pPr marL="228600" indent="-228600">
                        <a:buAutoNum type="arabicPeriod"/>
                      </a:pPr>
                      <a:r>
                        <a:rPr lang="en-IN" sz="900" b="0" i="0" u="none" strike="noStrike" kern="1200" baseline="0" dirty="0">
                          <a:solidFill>
                            <a:schemeClr val="tx1"/>
                          </a:solidFill>
                          <a:latin typeface="+mn-lt"/>
                          <a:ea typeface="+mn-ea"/>
                          <a:cs typeface="+mn-cs"/>
                        </a:rPr>
                        <a:t>Dog: </a:t>
                      </a:r>
                      <a:r>
                        <a:rPr lang="en-US" sz="900" b="0" i="0" kern="1200" dirty="0">
                          <a:solidFill>
                            <a:schemeClr val="tx1"/>
                          </a:solidFill>
                          <a:latin typeface="+mn-lt"/>
                          <a:ea typeface="+mn-ea"/>
                          <a:cs typeface="+mn-cs"/>
                        </a:rPr>
                        <a:t>https://pixabay.com/photos/doberman-dog-nature-893931/</a:t>
                      </a:r>
                    </a:p>
                    <a:p>
                      <a:endParaRPr lang="en-IN" sz="900" dirty="0"/>
                    </a:p>
                  </a:txBody>
                  <a:tcPr/>
                </a:tc>
                <a:extLst>
                  <a:ext uri="{0D108BD9-81ED-4DB2-BD59-A6C34878D82A}">
                    <a16:rowId xmlns:a16="http://schemas.microsoft.com/office/drawing/2014/main" val="10004"/>
                  </a:ext>
                </a:extLst>
              </a:tr>
              <a:tr h="389313">
                <a:tc>
                  <a:txBody>
                    <a:bodyPr/>
                    <a:lstStyle/>
                    <a:p>
                      <a:endParaRPr lang="en-IN" sz="900" dirty="0"/>
                    </a:p>
                    <a:p>
                      <a:endParaRPr lang="en-IN" sz="900" dirty="0"/>
                    </a:p>
                    <a:p>
                      <a:endParaRPr lang="en-IN" sz="900" dirty="0"/>
                    </a:p>
                    <a:p>
                      <a:r>
                        <a:rPr lang="en-IN" sz="900" dirty="0"/>
                        <a:t>5</a:t>
                      </a:r>
                    </a:p>
                  </a:txBody>
                  <a:tcPr/>
                </a:tc>
                <a:tc>
                  <a:txBody>
                    <a:bodyPr/>
                    <a:lstStyle/>
                    <a:p>
                      <a:endParaRPr lang="en-IN" sz="900" dirty="0"/>
                    </a:p>
                    <a:p>
                      <a:endParaRPr lang="en-IN" sz="900" dirty="0"/>
                    </a:p>
                  </a:txBody>
                  <a:tcPr/>
                </a:tc>
                <a:tc>
                  <a:txBody>
                    <a:bodyPr/>
                    <a:lstStyle/>
                    <a:p>
                      <a:pPr marL="228600" indent="-228600">
                        <a:buAutoNum type="arabicPeriod"/>
                      </a:pPr>
                      <a:r>
                        <a:rPr lang="en-IN" sz="900" dirty="0"/>
                        <a:t>Nose: </a:t>
                      </a:r>
                      <a:r>
                        <a:rPr lang="en-US" sz="900" b="0" i="0" kern="1200" dirty="0">
                          <a:solidFill>
                            <a:schemeClr val="tx1"/>
                          </a:solidFill>
                          <a:latin typeface="+mn-lt"/>
                          <a:ea typeface="+mn-ea"/>
                          <a:cs typeface="+mn-cs"/>
                        </a:rPr>
                        <a:t>https://pixabay.com/photos/pinocchio-nose-lying-nose-long-lie-2917652</a:t>
                      </a:r>
                      <a:r>
                        <a:rPr lang="en-US" sz="900" b="0" i="1" kern="1200" dirty="0">
                          <a:solidFill>
                            <a:schemeClr val="tx1"/>
                          </a:solidFill>
                          <a:latin typeface="+mn-lt"/>
                          <a:ea typeface="+mn-ea"/>
                          <a:cs typeface="+mn-cs"/>
                        </a:rPr>
                        <a:t>/</a:t>
                      </a:r>
                    </a:p>
                    <a:p>
                      <a:pPr marL="228600" indent="-228600">
                        <a:buAutoNum type="arabicPeriod"/>
                      </a:pPr>
                      <a:r>
                        <a:rPr lang="en-IN" sz="900" b="0" i="0" kern="1200" dirty="0">
                          <a:solidFill>
                            <a:schemeClr val="tx1"/>
                          </a:solidFill>
                          <a:latin typeface="+mn-lt"/>
                          <a:ea typeface="+mn-ea"/>
                          <a:cs typeface="+mn-cs"/>
                        </a:rPr>
                        <a:t>Tiger: </a:t>
                      </a:r>
                      <a:r>
                        <a:rPr lang="en-US" sz="900" b="0" i="0" kern="1200" dirty="0">
                          <a:solidFill>
                            <a:schemeClr val="tx1"/>
                          </a:solidFill>
                          <a:latin typeface="+mn-lt"/>
                          <a:ea typeface="+mn-ea"/>
                          <a:cs typeface="+mn-cs"/>
                        </a:rPr>
                        <a:t>https://pixabay.com/illustrations/tiger-walking-wild-art-watercolor-3556583/</a:t>
                      </a:r>
                      <a:endParaRPr lang="en-IN" sz="900" b="0" i="0" kern="1200" dirty="0">
                        <a:solidFill>
                          <a:schemeClr val="tx1"/>
                        </a:solidFill>
                        <a:latin typeface="+mn-lt"/>
                        <a:ea typeface="+mn-ea"/>
                        <a:cs typeface="+mn-cs"/>
                      </a:endParaRPr>
                    </a:p>
                    <a:p>
                      <a:pPr marL="228600" indent="-228600">
                        <a:buAutoNum type="arabicPeriod"/>
                      </a:pPr>
                      <a:r>
                        <a:rPr lang="en-IN" sz="900" b="0" i="0" kern="1200" dirty="0" err="1">
                          <a:solidFill>
                            <a:schemeClr val="tx1"/>
                          </a:solidFill>
                          <a:latin typeface="+mn-lt"/>
                          <a:ea typeface="+mn-ea"/>
                          <a:cs typeface="+mn-cs"/>
                        </a:rPr>
                        <a:t>Saree</a:t>
                      </a:r>
                      <a:r>
                        <a:rPr lang="en-IN" sz="900" b="0" i="0" kern="1200" dirty="0">
                          <a:solidFill>
                            <a:schemeClr val="tx1"/>
                          </a:solidFill>
                          <a:latin typeface="+mn-lt"/>
                          <a:ea typeface="+mn-ea"/>
                          <a:cs typeface="+mn-cs"/>
                        </a:rPr>
                        <a:t>: </a:t>
                      </a:r>
                      <a:r>
                        <a:rPr lang="en-US" sz="900" b="0" i="0" kern="1200" dirty="0">
                          <a:solidFill>
                            <a:schemeClr val="tx1"/>
                          </a:solidFill>
                          <a:latin typeface="+mn-lt"/>
                          <a:ea typeface="+mn-ea"/>
                          <a:cs typeface="+mn-cs"/>
                        </a:rPr>
                        <a:t>https://pixabay.com/vectors/woman-saree-indian-young-fashion-5546375/</a:t>
                      </a:r>
                      <a:endParaRPr lang="en-IN" sz="900" i="0"/>
                    </a:p>
                    <a:p>
                      <a:endParaRPr lang="en-IN" sz="900" dirty="0"/>
                    </a:p>
                  </a:txBody>
                  <a:tcPr/>
                </a:tc>
                <a:extLst>
                  <a:ext uri="{0D108BD9-81ED-4DB2-BD59-A6C34878D82A}">
                    <a16:rowId xmlns:a16="http://schemas.microsoft.com/office/drawing/2014/main" val="10005"/>
                  </a:ext>
                </a:extLst>
              </a:tr>
              <a:tr h="389313">
                <a:tc>
                  <a:txBody>
                    <a:bodyPr/>
                    <a:lstStyle/>
                    <a:p>
                      <a:endParaRPr lang="en-IN" sz="900" dirty="0"/>
                    </a:p>
                    <a:p>
                      <a:endParaRPr lang="en-IN" sz="900" dirty="0"/>
                    </a:p>
                    <a:p>
                      <a:endParaRPr lang="en-IN" sz="900" dirty="0"/>
                    </a:p>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bl>
          </a:graphicData>
        </a:graphic>
      </p:graphicFrame>
      <p:pic>
        <p:nvPicPr>
          <p:cNvPr id="5" name="Picture 4" descr="A picture containing silhouette, night sky&#10;&#10;Description automatically generated">
            <a:extLst>
              <a:ext uri="{FF2B5EF4-FFF2-40B4-BE49-F238E27FC236}">
                <a16:creationId xmlns:a16="http://schemas.microsoft.com/office/drawing/2014/main" id="{61E9D338-CF4D-804B-ACFC-A958AFC8D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969" y="1166801"/>
            <a:ext cx="452440" cy="318122"/>
          </a:xfrm>
          <a:prstGeom prst="rect">
            <a:avLst/>
          </a:prstGeom>
          <a:ln>
            <a:solidFill>
              <a:schemeClr val="tx1"/>
            </a:solidFill>
          </a:ln>
        </p:spPr>
      </p:pic>
      <p:pic>
        <p:nvPicPr>
          <p:cNvPr id="6" name="Picture 2" descr="Doctor, Rural, Rural Health Care, Doctor For Poor"/>
          <p:cNvPicPr preferRelativeResize="0">
            <a:picLocks noChangeAspect="1" noChangeArrowheads="1"/>
          </p:cNvPicPr>
          <p:nvPr/>
        </p:nvPicPr>
        <p:blipFill>
          <a:blip r:embed="rId4" cstate="print"/>
          <a:srcRect/>
          <a:stretch>
            <a:fillRect/>
          </a:stretch>
        </p:blipFill>
        <p:spPr bwMode="auto">
          <a:xfrm>
            <a:off x="2205016" y="1709728"/>
            <a:ext cx="216000" cy="169607"/>
          </a:xfrm>
          <a:prstGeom prst="rect">
            <a:avLst/>
          </a:prstGeom>
          <a:ln>
            <a:noFill/>
          </a:ln>
          <a:effectLst>
            <a:outerShdw blurRad="190500" algn="tl" rotWithShape="0">
              <a:srgbClr val="000000">
                <a:alpha val="70000"/>
              </a:srgbClr>
            </a:outerShdw>
          </a:effectLst>
        </p:spPr>
      </p:pic>
      <p:pic>
        <p:nvPicPr>
          <p:cNvPr id="7" name="Picture 4" descr="Indians, Children, Guys, India, Young People, Flower"/>
          <p:cNvPicPr preferRelativeResize="0">
            <a:picLocks noChangeAspect="1" noChangeArrowheads="1"/>
          </p:cNvPicPr>
          <p:nvPr/>
        </p:nvPicPr>
        <p:blipFill>
          <a:blip r:embed="rId5" cstate="print"/>
          <a:srcRect/>
          <a:stretch>
            <a:fillRect/>
          </a:stretch>
        </p:blipFill>
        <p:spPr bwMode="auto">
          <a:xfrm>
            <a:off x="3109896" y="1709728"/>
            <a:ext cx="216000" cy="169634"/>
          </a:xfrm>
          <a:prstGeom prst="rect">
            <a:avLst/>
          </a:prstGeom>
          <a:ln>
            <a:noFill/>
          </a:ln>
          <a:effectLst>
            <a:outerShdw blurRad="190500" algn="tl" rotWithShape="0">
              <a:srgbClr val="000000">
                <a:alpha val="70000"/>
              </a:srgbClr>
            </a:outerShdw>
          </a:effectLst>
        </p:spPr>
      </p:pic>
      <p:pic>
        <p:nvPicPr>
          <p:cNvPr id="8" name="Picture 6" descr="Close-up girl communicate video conference with friends at home scene Free Vector"/>
          <p:cNvPicPr preferRelativeResize="0">
            <a:picLocks noChangeAspect="1" noChangeArrowheads="1"/>
          </p:cNvPicPr>
          <p:nvPr/>
        </p:nvPicPr>
        <p:blipFill>
          <a:blip r:embed="rId6" cstate="print"/>
          <a:srcRect/>
          <a:stretch>
            <a:fillRect/>
          </a:stretch>
        </p:blipFill>
        <p:spPr bwMode="auto">
          <a:xfrm>
            <a:off x="2566968" y="1981192"/>
            <a:ext cx="216000" cy="169634"/>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EE9318E9-A8B0-6140-AF1D-866610451681}"/>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19999" t="1421" r="5507" b="4082"/>
          <a:stretch/>
        </p:blipFill>
        <p:spPr>
          <a:xfrm>
            <a:off x="3562336" y="2524120"/>
            <a:ext cx="216000" cy="162000"/>
          </a:xfrm>
          <a:prstGeom prst="rect">
            <a:avLst/>
          </a:prstGeom>
        </p:spPr>
      </p:pic>
      <p:pic>
        <p:nvPicPr>
          <p:cNvPr id="10" name="Picture 9" descr="A picture containing tree, garden&#10;&#10;Description automatically generated">
            <a:extLst>
              <a:ext uri="{FF2B5EF4-FFF2-40B4-BE49-F238E27FC236}">
                <a16:creationId xmlns:a16="http://schemas.microsoft.com/office/drawing/2014/main" id="{5AF01C54-8296-1343-B0E2-2A54ADA859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5360" y="2524120"/>
            <a:ext cx="216000" cy="162000"/>
          </a:xfrm>
          <a:prstGeom prst="rect">
            <a:avLst/>
          </a:prstGeom>
        </p:spPr>
      </p:pic>
      <p:pic>
        <p:nvPicPr>
          <p:cNvPr id="11" name="Picture 2" descr="Automobiles models icon collection Free Vector"/>
          <p:cNvPicPr>
            <a:picLocks noChangeAspect="1" noChangeArrowheads="1"/>
          </p:cNvPicPr>
          <p:nvPr/>
        </p:nvPicPr>
        <p:blipFill>
          <a:blip r:embed="rId9" cstate="print"/>
          <a:srcRect/>
          <a:stretch>
            <a:fillRect/>
          </a:stretch>
        </p:blipFill>
        <p:spPr bwMode="auto">
          <a:xfrm>
            <a:off x="2295504" y="2524120"/>
            <a:ext cx="216000" cy="178094"/>
          </a:xfrm>
          <a:prstGeom prst="rect">
            <a:avLst/>
          </a:prstGeom>
          <a:noFill/>
        </p:spPr>
      </p:pic>
      <p:pic>
        <p:nvPicPr>
          <p:cNvPr id="12" name="Picture 4" descr="Colored cotton eco bags, fabric tote different shapes. vector realistic mockup of textile reusable ecobags for shopping and beach with handles and blank labels isolated on white background Free Vector"/>
          <p:cNvPicPr>
            <a:picLocks noChangeAspect="1" noChangeArrowheads="1"/>
          </p:cNvPicPr>
          <p:nvPr/>
        </p:nvPicPr>
        <p:blipFill>
          <a:blip r:embed="rId10" cstate="print"/>
          <a:srcRect l="28134" t="13862" r="53888" b="51396"/>
          <a:stretch>
            <a:fillRect/>
          </a:stretch>
        </p:blipFill>
        <p:spPr bwMode="auto">
          <a:xfrm>
            <a:off x="2747944" y="2510857"/>
            <a:ext cx="216000" cy="284727"/>
          </a:xfrm>
          <a:prstGeom prst="rect">
            <a:avLst/>
          </a:prstGeom>
          <a:noFill/>
        </p:spPr>
      </p:pic>
      <p:pic>
        <p:nvPicPr>
          <p:cNvPr id="13" name="Picture 12" descr="A picture containing wall, indoor, person, doll&#10;&#10;Description automatically generated">
            <a:extLst>
              <a:ext uri="{FF2B5EF4-FFF2-40B4-BE49-F238E27FC236}">
                <a16:creationId xmlns:a16="http://schemas.microsoft.com/office/drawing/2014/main" id="{3BE20807-B367-CF43-A110-8783B6E49B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85992" y="3790952"/>
            <a:ext cx="216000" cy="144000"/>
          </a:xfrm>
          <a:prstGeom prst="rect">
            <a:avLst/>
          </a:prstGeom>
        </p:spPr>
      </p:pic>
      <p:pic>
        <p:nvPicPr>
          <p:cNvPr id="14" name="Picture 13">
            <a:extLst>
              <a:ext uri="{FF2B5EF4-FFF2-40B4-BE49-F238E27FC236}">
                <a16:creationId xmlns:a16="http://schemas.microsoft.com/office/drawing/2014/main" id="{DD6C030F-935D-5149-B52A-A6BC7B705E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81360" y="3790952"/>
            <a:ext cx="216000" cy="144000"/>
          </a:xfrm>
          <a:prstGeom prst="rect">
            <a:avLst/>
          </a:prstGeom>
        </p:spPr>
      </p:pic>
      <p:pic>
        <p:nvPicPr>
          <p:cNvPr id="15" name="Picture 14">
            <a:extLst>
              <a:ext uri="{FF2B5EF4-FFF2-40B4-BE49-F238E27FC236}">
                <a16:creationId xmlns:a16="http://schemas.microsoft.com/office/drawing/2014/main" id="{E81C8AF4-0643-D845-890F-01EF7CB21A2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7944" y="3700464"/>
            <a:ext cx="216000" cy="40500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841</Words>
  <Application>Microsoft Office PowerPoint</Application>
  <PresentationFormat>Widescreen</PresentationFormat>
  <Paragraphs>89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Learning more about VERBS</vt:lpstr>
      <vt:lpstr>Auxiliary / Helping verbs</vt:lpstr>
      <vt:lpstr>To Be – Form of Verbs ( Being)</vt:lpstr>
      <vt:lpstr>To Have – Form of Verbs</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37</cp:revision>
  <dcterms:created xsi:type="dcterms:W3CDTF">2020-08-28T09:38:22Z</dcterms:created>
  <dcterms:modified xsi:type="dcterms:W3CDTF">2022-02-18T12:28:15Z</dcterms:modified>
</cp:coreProperties>
</file>