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3527" autoAdjust="0"/>
  </p:normalViewPr>
  <p:slideViewPr>
    <p:cSldViewPr>
      <p:cViewPr>
        <p:scale>
          <a:sx n="118" d="100"/>
          <a:sy n="118" d="100"/>
        </p:scale>
        <p:origin x="-192" y="-48"/>
      </p:cViewPr>
      <p:guideLst>
        <p:guide orient="horz" pos="2160"/>
        <p:guide pos="3840"/>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3/5/2022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extLst>
      <p:ext uri="{BB962C8B-B14F-4D97-AF65-F5344CB8AC3E}">
        <p14:creationId xmlns:p14="http://schemas.microsoft.com/office/powerpoint/2010/main" val="3451180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rtl="0"/>
            <a:r>
              <a:rPr lang="en-IN" sz="1200" b="0" i="0" u="none" strike="noStrike" kern="1200" dirty="0">
                <a:solidFill>
                  <a:schemeClr val="tx1"/>
                </a:solidFill>
                <a:latin typeface="+mn-lt"/>
                <a:ea typeface="+mn-ea"/>
                <a:cs typeface="+mn-cs"/>
              </a:rPr>
              <a:t>1. https://pixabay.com/photos/indian-holiday-school-children-4393133/   </a:t>
            </a:r>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85000" lnSpcReduction="20000"/>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200" b="1" kern="1200" dirty="0">
                <a:solidFill>
                  <a:schemeClr val="tx1"/>
                </a:solidFill>
                <a:latin typeface="+mn-lt"/>
                <a:ea typeface="+mn-ea"/>
                <a:cs typeface="+mn-cs"/>
              </a:rPr>
              <a:t>Venue</a:t>
            </a:r>
            <a:r>
              <a:rPr lang="en-IN" sz="1200" kern="1200" dirty="0">
                <a:solidFill>
                  <a:schemeClr val="tx1"/>
                </a:solidFill>
                <a:latin typeface="+mn-lt"/>
                <a:ea typeface="+mn-ea"/>
                <a:cs typeface="+mn-cs"/>
              </a:rPr>
              <a:t> : Classroom  Activity. All the children are involved in this game.</a:t>
            </a:r>
            <a:endParaRPr lang="en-US" sz="1200" kern="1200" dirty="0">
              <a:solidFill>
                <a:schemeClr val="tx1"/>
              </a:solidFill>
              <a:latin typeface="+mn-lt"/>
              <a:ea typeface="+mn-ea"/>
              <a:cs typeface="+mn-cs"/>
            </a:endParaRPr>
          </a:p>
          <a:p>
            <a:r>
              <a:rPr lang="en-IN" sz="1200" b="1" kern="1200" dirty="0">
                <a:solidFill>
                  <a:schemeClr val="tx1"/>
                </a:solidFill>
                <a:latin typeface="+mn-lt"/>
                <a:ea typeface="+mn-ea"/>
                <a:cs typeface="+mn-cs"/>
              </a:rPr>
              <a:t>Materials required</a:t>
            </a:r>
            <a:r>
              <a:rPr lang="en-IN" sz="1200" kern="1200" dirty="0">
                <a:solidFill>
                  <a:schemeClr val="tx1"/>
                </a:solidFill>
                <a:latin typeface="+mn-lt"/>
                <a:ea typeface="+mn-ea"/>
                <a:cs typeface="+mn-cs"/>
              </a:rPr>
              <a:t>: The teacher prepares a list of action words written on slips of paper for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to call out for the game. The list of words can be put in a small box .</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IN" sz="1200" b="1" kern="1200" dirty="0">
                <a:solidFill>
                  <a:schemeClr val="tx1"/>
                </a:solidFill>
                <a:latin typeface="+mn-lt"/>
                <a:ea typeface="+mn-ea"/>
                <a:cs typeface="+mn-cs"/>
              </a:rPr>
              <a:t>Procedure</a:t>
            </a:r>
            <a:endParaRPr lang="en-US" sz="1200" kern="1200" dirty="0">
              <a:solidFill>
                <a:schemeClr val="tx1"/>
              </a:solidFill>
              <a:latin typeface="+mn-lt"/>
              <a:ea typeface="+mn-ea"/>
              <a:cs typeface="+mn-cs"/>
            </a:endParaRPr>
          </a:p>
          <a:p>
            <a:pPr>
              <a:buFont typeface="Arial" pitchFamily="34" charset="0"/>
              <a:buChar char="•"/>
            </a:pPr>
            <a:r>
              <a:rPr lang="en-IN" sz="1200" kern="1200" dirty="0">
                <a:solidFill>
                  <a:schemeClr val="tx1"/>
                </a:solidFill>
                <a:latin typeface="+mn-lt"/>
                <a:ea typeface="+mn-ea"/>
                <a:cs typeface="+mn-cs"/>
              </a:rPr>
              <a:t>   Ask one child to play the role of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a:buFont typeface="Arial" pitchFamily="34" charset="0"/>
              <a:buChar char="•"/>
            </a:pPr>
            <a:r>
              <a:rPr lang="en-IN" sz="1200" kern="1200" dirty="0">
                <a:solidFill>
                  <a:schemeClr val="tx1"/>
                </a:solidFill>
                <a:latin typeface="+mn-lt"/>
                <a:ea typeface="+mn-ea"/>
                <a:cs typeface="+mn-cs"/>
              </a:rPr>
              <a:t>   Ask the other</a:t>
            </a:r>
            <a:r>
              <a:rPr lang="en-IN" sz="1200" kern="1200" baseline="0" dirty="0">
                <a:solidFill>
                  <a:schemeClr val="tx1"/>
                </a:solidFill>
                <a:latin typeface="+mn-lt"/>
                <a:ea typeface="+mn-ea"/>
                <a:cs typeface="+mn-cs"/>
              </a:rPr>
              <a:t> children</a:t>
            </a:r>
            <a:r>
              <a:rPr lang="en-IN" sz="1200" kern="1200" dirty="0">
                <a:solidFill>
                  <a:schemeClr val="tx1"/>
                </a:solidFill>
                <a:latin typeface="+mn-lt"/>
                <a:ea typeface="+mn-ea"/>
                <a:cs typeface="+mn-cs"/>
              </a:rPr>
              <a:t> to stand facing him.</a:t>
            </a:r>
            <a:endParaRPr lang="en-US" sz="1200" kern="1200" dirty="0">
              <a:solidFill>
                <a:schemeClr val="tx1"/>
              </a:solidFill>
              <a:latin typeface="+mn-lt"/>
              <a:ea typeface="+mn-ea"/>
              <a:cs typeface="+mn-cs"/>
            </a:endParaRPr>
          </a:p>
          <a:p>
            <a:pPr>
              <a:buFont typeface="Arial" pitchFamily="34" charset="0"/>
              <a:buChar char="•"/>
            </a:pPr>
            <a:r>
              <a:rPr lang="en-IN" sz="1200" kern="1200" dirty="0">
                <a:solidFill>
                  <a:schemeClr val="tx1"/>
                </a:solidFill>
                <a:latin typeface="+mn-lt"/>
                <a:ea typeface="+mn-ea"/>
                <a:cs typeface="+mn-cs"/>
              </a:rPr>
              <a:t>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picks an action word from the box, each time he gives instructions.</a:t>
            </a:r>
            <a:endParaRPr lang="en-US" sz="1200" kern="1200" dirty="0">
              <a:solidFill>
                <a:schemeClr val="tx1"/>
              </a:solidFill>
              <a:latin typeface="+mn-lt"/>
              <a:ea typeface="+mn-ea"/>
              <a:cs typeface="+mn-cs"/>
            </a:endParaRPr>
          </a:p>
          <a:p>
            <a:r>
              <a:rPr lang="en-IN" sz="1200" kern="1200" dirty="0" err="1">
                <a:solidFill>
                  <a:schemeClr val="tx1"/>
                </a:solidFill>
                <a:latin typeface="+mn-lt"/>
                <a:ea typeface="+mn-ea"/>
                <a:cs typeface="+mn-cs"/>
              </a:rPr>
              <a:t>Bittu</a:t>
            </a:r>
            <a:r>
              <a:rPr lang="en-IN" sz="1200" kern="1200" baseline="0" dirty="0">
                <a:solidFill>
                  <a:schemeClr val="tx1"/>
                </a:solidFill>
                <a:latin typeface="+mn-lt"/>
                <a:ea typeface="+mn-ea"/>
                <a:cs typeface="+mn-cs"/>
              </a:rPr>
              <a:t> </a:t>
            </a:r>
            <a:r>
              <a:rPr lang="en-IN" sz="1200" kern="1200" dirty="0">
                <a:solidFill>
                  <a:schemeClr val="tx1"/>
                </a:solidFill>
                <a:latin typeface="+mn-lt"/>
                <a:ea typeface="+mn-ea"/>
                <a:cs typeface="+mn-cs"/>
              </a:rPr>
              <a:t>instructs the others to perform the action.</a:t>
            </a:r>
          </a:p>
          <a:p>
            <a:r>
              <a:rPr lang="en-IN" sz="1200" kern="1200" dirty="0">
                <a:solidFill>
                  <a:schemeClr val="tx1"/>
                </a:solidFill>
                <a:latin typeface="+mn-lt"/>
                <a:ea typeface="+mn-ea"/>
                <a:cs typeface="+mn-cs"/>
              </a:rPr>
              <a:t> For example: he can say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says, ”Clap Your Hands!” or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says,</a:t>
            </a:r>
            <a:r>
              <a:rPr lang="en-IN" sz="1200" kern="1200" baseline="0" dirty="0">
                <a:solidFill>
                  <a:schemeClr val="tx1"/>
                </a:solidFill>
                <a:latin typeface="+mn-lt"/>
                <a:ea typeface="+mn-ea"/>
                <a:cs typeface="+mn-cs"/>
              </a:rPr>
              <a:t> “</a:t>
            </a:r>
            <a:r>
              <a:rPr lang="en-IN" sz="1200" kern="1200" dirty="0">
                <a:solidFill>
                  <a:schemeClr val="tx1"/>
                </a:solidFill>
                <a:latin typeface="+mn-lt"/>
                <a:ea typeface="+mn-ea"/>
                <a:cs typeface="+mn-cs"/>
              </a:rPr>
              <a:t>Close your eyes.” </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  The other children are expected to follow the order and act. </a:t>
            </a:r>
            <a:endParaRPr lang="en-US" sz="1200" kern="1200" dirty="0">
              <a:solidFill>
                <a:schemeClr val="tx1"/>
              </a:solidFill>
              <a:latin typeface="+mn-lt"/>
              <a:ea typeface="+mn-ea"/>
              <a:cs typeface="+mn-cs"/>
            </a:endParaRPr>
          </a:p>
          <a:p>
            <a:pPr>
              <a:buFont typeface="Arial" pitchFamily="34" charset="0"/>
              <a:buChar char="•"/>
            </a:pPr>
            <a:r>
              <a:rPr lang="en-IN" sz="1200" kern="1200" dirty="0">
                <a:solidFill>
                  <a:schemeClr val="tx1"/>
                </a:solidFill>
                <a:latin typeface="+mn-lt"/>
                <a:ea typeface="+mn-ea"/>
                <a:cs typeface="+mn-cs"/>
              </a:rPr>
              <a:t>      If </a:t>
            </a:r>
            <a:r>
              <a:rPr lang="en-IN" sz="1200" kern="1200" dirty="0" err="1">
                <a:solidFill>
                  <a:schemeClr val="tx1"/>
                </a:solidFill>
                <a:latin typeface="+mn-lt"/>
                <a:ea typeface="+mn-ea"/>
                <a:cs typeface="+mn-cs"/>
              </a:rPr>
              <a:t>Bittu</a:t>
            </a:r>
            <a:r>
              <a:rPr lang="en-US" sz="1200" kern="1200" baseline="0" dirty="0">
                <a:solidFill>
                  <a:schemeClr val="tx1"/>
                </a:solidFill>
                <a:latin typeface="+mn-lt"/>
                <a:ea typeface="+mn-ea"/>
                <a:cs typeface="+mn-cs"/>
              </a:rPr>
              <a:t> </a:t>
            </a:r>
            <a:r>
              <a:rPr lang="en-IN" sz="1200" kern="1200" dirty="0">
                <a:solidFill>
                  <a:schemeClr val="tx1"/>
                </a:solidFill>
                <a:latin typeface="+mn-lt"/>
                <a:ea typeface="+mn-ea"/>
                <a:cs typeface="+mn-cs"/>
              </a:rPr>
              <a:t>gives an instruction without starting with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says” children are not expected to follow, if they follow this instruction they cannot continue to play the game.(They are out).</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Once they have understood the game, then </a:t>
            </a:r>
            <a:r>
              <a:rPr lang="en-IN" sz="1200" kern="1200" dirty="0" err="1">
                <a:solidFill>
                  <a:schemeClr val="tx1"/>
                </a:solidFill>
                <a:latin typeface="+mn-lt"/>
                <a:ea typeface="+mn-ea"/>
                <a:cs typeface="+mn-cs"/>
              </a:rPr>
              <a:t>Bittu</a:t>
            </a:r>
            <a:r>
              <a:rPr lang="en-IN" sz="1200" kern="1200" dirty="0">
                <a:solidFill>
                  <a:schemeClr val="tx1"/>
                </a:solidFill>
                <a:latin typeface="+mn-lt"/>
                <a:ea typeface="+mn-ea"/>
                <a:cs typeface="+mn-cs"/>
              </a:rPr>
              <a:t> can give his instructions at a faster pace. Students may make noise out of enthusiasm, especially when they see that their friends were unable to perform the action correctly due to their lack of attention.</a:t>
            </a:r>
            <a:endParaRPr lang="en-US" sz="1200" kern="1200" dirty="0">
              <a:solidFill>
                <a:schemeClr val="tx1"/>
              </a:solidFill>
              <a:latin typeface="+mn-lt"/>
              <a:ea typeface="+mn-ea"/>
              <a:cs typeface="+mn-cs"/>
            </a:endParaRPr>
          </a:p>
          <a:p>
            <a:r>
              <a:rPr lang="en-IN" sz="1200" b="1" kern="1200" dirty="0">
                <a:solidFill>
                  <a:schemeClr val="tx1"/>
                </a:solidFill>
                <a:latin typeface="+mn-lt"/>
                <a:ea typeface="+mn-ea"/>
                <a:cs typeface="+mn-cs"/>
              </a:rPr>
              <a:t>Note to the teacher.</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The teacher with the help of another student can monitor the activity so that they can identify the children who have performed the action incorrectly. The teacher may give prizes to the winners at the end of the game. </a:t>
            </a:r>
            <a:endParaRPr lang="en-US" sz="1200" kern="1200" dirty="0">
              <a:solidFill>
                <a:schemeClr val="tx1"/>
              </a:solidFill>
              <a:latin typeface="+mn-lt"/>
              <a:ea typeface="+mn-ea"/>
              <a:cs typeface="+mn-cs"/>
            </a:endParaRPr>
          </a:p>
          <a:p>
            <a:r>
              <a:rPr lang="en-IN" sz="1200" b="1" kern="1200" dirty="0">
                <a:solidFill>
                  <a:schemeClr val="tx1"/>
                </a:solidFill>
                <a:latin typeface="+mn-lt"/>
                <a:ea typeface="+mn-ea"/>
                <a:cs typeface="+mn-cs"/>
              </a:rPr>
              <a:t>List of Action Words: 	</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touch your nose / tap your feet /</a:t>
            </a:r>
            <a:r>
              <a:rPr lang="en-IN" sz="1200" kern="1200" baseline="0" dirty="0">
                <a:solidFill>
                  <a:schemeClr val="tx1"/>
                </a:solidFill>
                <a:latin typeface="+mn-lt"/>
                <a:ea typeface="+mn-ea"/>
                <a:cs typeface="+mn-cs"/>
              </a:rPr>
              <a:t> </a:t>
            </a:r>
            <a:r>
              <a:rPr lang="en-IN" sz="1200" kern="1200" dirty="0">
                <a:solidFill>
                  <a:schemeClr val="tx1"/>
                </a:solidFill>
                <a:latin typeface="+mn-lt"/>
                <a:ea typeface="+mn-ea"/>
                <a:cs typeface="+mn-cs"/>
              </a:rPr>
              <a:t>drink water</a:t>
            </a:r>
            <a:r>
              <a:rPr lang="en-US" sz="1200" kern="1200" baseline="0" dirty="0">
                <a:solidFill>
                  <a:schemeClr val="tx1"/>
                </a:solidFill>
                <a:latin typeface="+mn-lt"/>
                <a:ea typeface="+mn-ea"/>
                <a:cs typeface="+mn-cs"/>
              </a:rPr>
              <a:t> / </a:t>
            </a:r>
            <a:r>
              <a:rPr lang="en-IN" sz="1200" kern="1200" dirty="0">
                <a:solidFill>
                  <a:schemeClr val="tx1"/>
                </a:solidFill>
                <a:latin typeface="+mn-lt"/>
                <a:ea typeface="+mn-ea"/>
                <a:cs typeface="+mn-cs"/>
              </a:rPr>
              <a:t>fly like a bird</a:t>
            </a:r>
            <a:r>
              <a:rPr lang="en-US" sz="1200" kern="1200" baseline="0" dirty="0">
                <a:solidFill>
                  <a:schemeClr val="tx1"/>
                </a:solidFill>
                <a:latin typeface="+mn-lt"/>
                <a:ea typeface="+mn-ea"/>
                <a:cs typeface="+mn-cs"/>
              </a:rPr>
              <a:t> / </a:t>
            </a:r>
            <a:r>
              <a:rPr lang="en-IN" sz="1200" kern="1200" dirty="0">
                <a:solidFill>
                  <a:schemeClr val="tx1"/>
                </a:solidFill>
                <a:latin typeface="+mn-lt"/>
                <a:ea typeface="+mn-ea"/>
                <a:cs typeface="+mn-cs"/>
              </a:rPr>
              <a:t>say hello to your partner / cry like a baby / brush your teeth / open a gift</a:t>
            </a:r>
            <a:r>
              <a:rPr lang="en-US" sz="1200" kern="1200" baseline="0" dirty="0">
                <a:solidFill>
                  <a:schemeClr val="tx1"/>
                </a:solidFill>
                <a:latin typeface="+mn-lt"/>
                <a:ea typeface="+mn-ea"/>
                <a:cs typeface="+mn-cs"/>
              </a:rPr>
              <a:t> /</a:t>
            </a:r>
            <a:r>
              <a:rPr lang="en-IN" sz="1200" kern="1200" dirty="0">
                <a:solidFill>
                  <a:schemeClr val="tx1"/>
                </a:solidFill>
                <a:latin typeface="+mn-lt"/>
                <a:ea typeface="+mn-ea"/>
                <a:cs typeface="+mn-cs"/>
              </a:rPr>
              <a:t> mew like a  cat </a:t>
            </a:r>
            <a:r>
              <a:rPr lang="en-US" sz="1200" kern="1200" dirty="0">
                <a:solidFill>
                  <a:schemeClr val="tx1"/>
                </a:solidFill>
                <a:latin typeface="+mn-lt"/>
                <a:ea typeface="+mn-ea"/>
                <a:cs typeface="+mn-cs"/>
              </a:rPr>
              <a:t>/</a:t>
            </a:r>
            <a:r>
              <a:rPr lang="en-IN" sz="1200" kern="1200" dirty="0">
                <a:solidFill>
                  <a:schemeClr val="tx1"/>
                </a:solidFill>
                <a:latin typeface="+mn-lt"/>
                <a:ea typeface="+mn-ea"/>
                <a:cs typeface="+mn-cs"/>
              </a:rPr>
              <a:t> fly a kite                    </a:t>
            </a:r>
            <a:endParaRPr lang="en-US" sz="1200" kern="1200" dirty="0">
              <a:solidFill>
                <a:schemeClr val="tx1"/>
              </a:solidFill>
              <a:latin typeface="+mn-lt"/>
              <a:ea typeface="+mn-ea"/>
              <a:cs typeface="+mn-cs"/>
            </a:endParaRPr>
          </a:p>
          <a:p>
            <a:r>
              <a:rPr lang="en-IN"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Source of Multimedia used in this slide - </a:t>
            </a:r>
          </a:p>
          <a:p>
            <a:pPr marL="228600" indent="-228600">
              <a:buAutoNum type="arabicPeriod"/>
            </a:pPr>
            <a:r>
              <a:rPr lang="en-IN" sz="1200" b="0" i="0" u="none" strike="noStrike" kern="1200" dirty="0">
                <a:solidFill>
                  <a:schemeClr val="tx1"/>
                </a:solidFill>
                <a:latin typeface="+mn-lt"/>
                <a:ea typeface="+mn-ea"/>
                <a:cs typeface="+mn-cs"/>
              </a:rPr>
              <a:t>https://www.freepik.com/free-vector/set-happy-children-different-actions_5874504.htm#query=children&amp;position=4&amp;from_view=search</a:t>
            </a:r>
          </a:p>
          <a:p>
            <a:pPr marL="228600" indent="-228600">
              <a:buAutoNum type="arabicPeriod"/>
            </a:pPr>
            <a:r>
              <a:rPr lang="en-IN" sz="1200" b="0" i="0" u="none" strike="noStrike" kern="1200" dirty="0">
                <a:solidFill>
                  <a:schemeClr val="tx1"/>
                </a:solidFill>
                <a:latin typeface="+mn-lt"/>
                <a:ea typeface="+mn-ea"/>
                <a:cs typeface="+mn-cs"/>
              </a:rPr>
              <a:t>Uniform boy, girl: https://www.freepik.com/free-vector/boy-girl-school-uniform_6052413.htm#query=children&amp;position=37&amp;from_view=search</a:t>
            </a:r>
            <a:endParaRPr lang="en-IN" b="0"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xmlns=""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xmlns=""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xmlns=""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xmlns=""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xmlns=""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xmlns=""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xmlns=""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xmlns=""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0320" y="80944"/>
            <a:ext cx="6991360" cy="1512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effectLst>
            <a:outerShdw blurRad="63500" sx="102000" sy="102000" algn="ctr" rotWithShape="0">
              <a:prstClr val="black">
                <a:alpha val="40000"/>
              </a:prstClr>
            </a:outerShdw>
          </a:effectLst>
          <a:scene3d>
            <a:camera prst="orthographicFront"/>
            <a:lightRig rig="threePt" dir="t"/>
          </a:scene3d>
          <a:sp3d>
            <a:bevelT/>
          </a:sp3d>
        </p:spPr>
        <p:txBody>
          <a:bodyPr/>
          <a:lstStyle/>
          <a:p>
            <a:r>
              <a:rPr lang="en-IN" dirty="0"/>
              <a:t>Fun with Verbs</a:t>
            </a:r>
          </a:p>
        </p:txBody>
      </p:sp>
      <p:pic>
        <p:nvPicPr>
          <p:cNvPr id="10244" name="Picture 4" descr="Indian Holiday, School Children, Smiling"/>
          <p:cNvPicPr>
            <a:picLocks noChangeAspect="1" noChangeArrowheads="1"/>
          </p:cNvPicPr>
          <p:nvPr/>
        </p:nvPicPr>
        <p:blipFill>
          <a:blip r:embed="rId3"/>
          <a:srcRect/>
          <a:stretch>
            <a:fillRect/>
          </a:stretch>
        </p:blipFill>
        <p:spPr bwMode="auto">
          <a:xfrm>
            <a:off x="3251897" y="1709728"/>
            <a:ext cx="5688206" cy="350996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a:xfrm>
            <a:off x="6117186" y="4050992"/>
            <a:ext cx="484632" cy="978408"/>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93256" y="120858"/>
            <a:ext cx="5805488" cy="654032"/>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path path="circle">
              <a:fillToRect t="100000" r="100000"/>
            </a:path>
            <a:tileRect l="-100000" b="-100000"/>
          </a:gradFill>
          <a:effectLst>
            <a:glow rad="101600">
              <a:schemeClr val="accent2">
                <a:satMod val="175000"/>
                <a:alpha val="40000"/>
              </a:schemeClr>
            </a:glow>
          </a:effectLst>
        </p:spPr>
        <p:txBody>
          <a:bodyPr/>
          <a:lstStyle/>
          <a:p>
            <a:r>
              <a:rPr lang="en-IN" dirty="0"/>
              <a:t>Instruction</a:t>
            </a:r>
          </a:p>
        </p:txBody>
      </p:sp>
      <p:pic>
        <p:nvPicPr>
          <p:cNvPr id="8194" name="Picture 2" descr="Set of happy children in different actions Free Vector"/>
          <p:cNvPicPr>
            <a:picLocks noChangeAspect="1" noChangeArrowheads="1"/>
          </p:cNvPicPr>
          <p:nvPr/>
        </p:nvPicPr>
        <p:blipFill>
          <a:blip r:embed="rId3"/>
          <a:srcRect t="50204" r="83307" b="26625"/>
          <a:stretch>
            <a:fillRect/>
          </a:stretch>
        </p:blipFill>
        <p:spPr bwMode="auto">
          <a:xfrm>
            <a:off x="7931218" y="2966183"/>
            <a:ext cx="995368" cy="1085856"/>
          </a:xfrm>
          <a:prstGeom prst="rect">
            <a:avLst/>
          </a:prstGeom>
          <a:noFill/>
        </p:spPr>
      </p:pic>
      <p:pic>
        <p:nvPicPr>
          <p:cNvPr id="4" name="Picture 2" descr="Set of happy children in different actions Free Vector"/>
          <p:cNvPicPr>
            <a:picLocks noChangeAspect="1" noChangeArrowheads="1"/>
          </p:cNvPicPr>
          <p:nvPr/>
        </p:nvPicPr>
        <p:blipFill>
          <a:blip r:embed="rId3"/>
          <a:srcRect r="77236" b="76829"/>
          <a:stretch>
            <a:fillRect/>
          </a:stretch>
        </p:blipFill>
        <p:spPr bwMode="auto">
          <a:xfrm>
            <a:off x="10102930" y="3147159"/>
            <a:ext cx="1357320" cy="1085856"/>
          </a:xfrm>
          <a:prstGeom prst="rect">
            <a:avLst/>
          </a:prstGeom>
          <a:noFill/>
        </p:spPr>
      </p:pic>
      <p:pic>
        <p:nvPicPr>
          <p:cNvPr id="5" name="Picture 2" descr="Set of happy children in different actions Free Vector"/>
          <p:cNvPicPr>
            <a:picLocks noChangeAspect="1" noChangeArrowheads="1"/>
          </p:cNvPicPr>
          <p:nvPr/>
        </p:nvPicPr>
        <p:blipFill>
          <a:blip r:embed="rId3"/>
          <a:srcRect l="40326" r="42332" b="72967"/>
          <a:stretch>
            <a:fillRect/>
          </a:stretch>
        </p:blipFill>
        <p:spPr bwMode="auto">
          <a:xfrm rot="678854">
            <a:off x="9091645" y="3065476"/>
            <a:ext cx="1034012" cy="1266832"/>
          </a:xfrm>
          <a:prstGeom prst="rect">
            <a:avLst/>
          </a:prstGeom>
          <a:noFill/>
        </p:spPr>
      </p:pic>
      <p:pic>
        <p:nvPicPr>
          <p:cNvPr id="6" name="Picture 2" descr="Set of happy children in different actions Free Vector"/>
          <p:cNvPicPr>
            <a:picLocks noChangeAspect="1" noChangeArrowheads="1"/>
          </p:cNvPicPr>
          <p:nvPr/>
        </p:nvPicPr>
        <p:blipFill>
          <a:blip r:embed="rId3"/>
          <a:srcRect l="57668" r="22603" b="76829"/>
          <a:stretch>
            <a:fillRect/>
          </a:stretch>
        </p:blipFill>
        <p:spPr bwMode="auto">
          <a:xfrm rot="923464">
            <a:off x="10587885" y="1956512"/>
            <a:ext cx="1176344" cy="1085856"/>
          </a:xfrm>
          <a:prstGeom prst="rect">
            <a:avLst/>
          </a:prstGeom>
          <a:noFill/>
        </p:spPr>
      </p:pic>
      <p:pic>
        <p:nvPicPr>
          <p:cNvPr id="7" name="Picture 2" descr="Set of happy children in different actions Free Vector"/>
          <p:cNvPicPr>
            <a:picLocks noChangeAspect="1" noChangeArrowheads="1"/>
          </p:cNvPicPr>
          <p:nvPr/>
        </p:nvPicPr>
        <p:blipFill>
          <a:blip r:embed="rId3"/>
          <a:srcRect l="77397" b="72967"/>
          <a:stretch>
            <a:fillRect/>
          </a:stretch>
        </p:blipFill>
        <p:spPr bwMode="auto">
          <a:xfrm rot="1117561">
            <a:off x="9184085" y="1615223"/>
            <a:ext cx="1347762" cy="1266832"/>
          </a:xfrm>
          <a:prstGeom prst="rect">
            <a:avLst/>
          </a:prstGeom>
          <a:noFill/>
        </p:spPr>
      </p:pic>
      <p:pic>
        <p:nvPicPr>
          <p:cNvPr id="8196" name="Picture 4" descr="Boy and girl in school uniform Free Vector"/>
          <p:cNvPicPr>
            <a:picLocks noChangeAspect="1" noChangeArrowheads="1"/>
          </p:cNvPicPr>
          <p:nvPr/>
        </p:nvPicPr>
        <p:blipFill>
          <a:blip r:embed="rId4"/>
          <a:srcRect l="53846"/>
          <a:stretch>
            <a:fillRect/>
          </a:stretch>
        </p:blipFill>
        <p:spPr bwMode="auto">
          <a:xfrm flipH="1">
            <a:off x="395256" y="2282541"/>
            <a:ext cx="1085856" cy="2679659"/>
          </a:xfrm>
          <a:prstGeom prst="rect">
            <a:avLst/>
          </a:prstGeom>
          <a:noFill/>
          <a:scene3d>
            <a:camera prst="isometricRightUp"/>
            <a:lightRig rig="threePt" dir="t"/>
          </a:scene3d>
        </p:spPr>
      </p:pic>
      <p:pic>
        <p:nvPicPr>
          <p:cNvPr id="9" name="Picture 4" descr="Boy and girl in school uniform Free Vector"/>
          <p:cNvPicPr>
            <a:picLocks noChangeAspect="1" noChangeArrowheads="1"/>
          </p:cNvPicPr>
          <p:nvPr/>
        </p:nvPicPr>
        <p:blipFill>
          <a:blip r:embed="rId4"/>
          <a:srcRect r="46154" b="56101"/>
          <a:stretch>
            <a:fillRect/>
          </a:stretch>
        </p:blipFill>
        <p:spPr bwMode="auto">
          <a:xfrm>
            <a:off x="7750242" y="1608863"/>
            <a:ext cx="1266832" cy="1176344"/>
          </a:xfrm>
          <a:prstGeom prst="rect">
            <a:avLst/>
          </a:prstGeom>
          <a:noFill/>
        </p:spPr>
      </p:pic>
      <p:sp>
        <p:nvSpPr>
          <p:cNvPr id="10" name="TextBox 9"/>
          <p:cNvSpPr txBox="1"/>
          <p:nvPr/>
        </p:nvSpPr>
        <p:spPr>
          <a:xfrm>
            <a:off x="485744" y="1976096"/>
            <a:ext cx="973408"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IN" sz="2000" b="1" dirty="0"/>
              <a:t>RAGHU</a:t>
            </a:r>
            <a:endParaRPr lang="en-US" sz="2000" b="1" dirty="0"/>
          </a:p>
        </p:txBody>
      </p:sp>
      <p:sp>
        <p:nvSpPr>
          <p:cNvPr id="11" name="Explosion 1 10"/>
          <p:cNvSpPr/>
          <p:nvPr/>
        </p:nvSpPr>
        <p:spPr>
          <a:xfrm>
            <a:off x="1481112" y="980728"/>
            <a:ext cx="3267088" cy="2081224"/>
          </a:xfrm>
          <a:prstGeom prst="irregularSeal1">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solidFill>
                  <a:schemeClr val="tx1"/>
                </a:solidFill>
              </a:rPr>
              <a:t>Raghu says...</a:t>
            </a:r>
            <a:r>
              <a:rPr lang="en-IN" sz="2000" b="1" dirty="0">
                <a:solidFill>
                  <a:schemeClr val="tx1"/>
                </a:solidFill>
              </a:rPr>
              <a:t>Clap your hands</a:t>
            </a:r>
            <a:endParaRPr lang="en-US" b="1" dirty="0">
              <a:solidFill>
                <a:schemeClr val="tx1"/>
              </a:solidFill>
            </a:endParaRPr>
          </a:p>
        </p:txBody>
      </p:sp>
      <p:sp>
        <p:nvSpPr>
          <p:cNvPr id="12" name="Right Arrow 11"/>
          <p:cNvSpPr/>
          <p:nvPr/>
        </p:nvSpPr>
        <p:spPr>
          <a:xfrm>
            <a:off x="5092670" y="1448736"/>
            <a:ext cx="2533664" cy="846584"/>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solidFill>
                  <a:schemeClr val="tx1"/>
                </a:solidFill>
              </a:rPr>
              <a:t>Follow instruction</a:t>
            </a:r>
            <a:endParaRPr lang="en-US" sz="2000" dirty="0">
              <a:solidFill>
                <a:schemeClr val="tx1"/>
              </a:solidFill>
            </a:endParaRPr>
          </a:p>
        </p:txBody>
      </p:sp>
      <p:sp>
        <p:nvSpPr>
          <p:cNvPr id="13" name="Explosion 1 12"/>
          <p:cNvSpPr/>
          <p:nvPr/>
        </p:nvSpPr>
        <p:spPr>
          <a:xfrm>
            <a:off x="1666848" y="3242927"/>
            <a:ext cx="2895616" cy="2081223"/>
          </a:xfrm>
          <a:prstGeom prst="irregularSeal1">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Close </a:t>
            </a:r>
            <a:r>
              <a:rPr lang="en-IN" sz="2000" b="1" dirty="0">
                <a:solidFill>
                  <a:schemeClr val="tx1"/>
                </a:solidFill>
              </a:rPr>
              <a:t>your eyes</a:t>
            </a:r>
            <a:endParaRPr lang="en-US" b="1" dirty="0">
              <a:solidFill>
                <a:schemeClr val="tx1"/>
              </a:solidFill>
            </a:endParaRPr>
          </a:p>
        </p:txBody>
      </p:sp>
      <p:sp>
        <p:nvSpPr>
          <p:cNvPr id="14" name="Right Arrow 13"/>
          <p:cNvSpPr/>
          <p:nvPr/>
        </p:nvSpPr>
        <p:spPr>
          <a:xfrm>
            <a:off x="4793502" y="3508064"/>
            <a:ext cx="3132000" cy="814392"/>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Don’t </a:t>
            </a:r>
            <a:r>
              <a:rPr lang="en-IN" sz="2000" dirty="0">
                <a:solidFill>
                  <a:schemeClr val="tx1"/>
                </a:solidFill>
              </a:rPr>
              <a:t>follow instruction</a:t>
            </a:r>
            <a:endParaRPr lang="en-US" sz="2000" dirty="0">
              <a:solidFill>
                <a:schemeClr val="tx1"/>
              </a:solidFill>
            </a:endParaRPr>
          </a:p>
        </p:txBody>
      </p:sp>
      <p:sp>
        <p:nvSpPr>
          <p:cNvPr id="16" name="Rectangle 15"/>
          <p:cNvSpPr/>
          <p:nvPr/>
        </p:nvSpPr>
        <p:spPr>
          <a:xfrm>
            <a:off x="4829502" y="5136848"/>
            <a:ext cx="3060000" cy="4524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000" dirty="0">
                <a:solidFill>
                  <a:schemeClr val="tx1"/>
                </a:solidFill>
              </a:rPr>
              <a:t>You are </a:t>
            </a:r>
            <a:r>
              <a:rPr lang="en-IN" sz="2000" b="1" dirty="0">
                <a:solidFill>
                  <a:schemeClr val="tx1"/>
                </a:solidFill>
              </a:rPr>
              <a:t>OUT</a:t>
            </a:r>
            <a:endParaRPr lang="en-US" sz="2000" b="1" dirty="0">
              <a:solidFill>
                <a:schemeClr val="tx1"/>
              </a:solidFill>
            </a:endParaRPr>
          </a:p>
        </p:txBody>
      </p:sp>
      <p:sp>
        <p:nvSpPr>
          <p:cNvPr id="17" name="TextBox 16">
            <a:extLst>
              <a:ext uri="{FF2B5EF4-FFF2-40B4-BE49-F238E27FC236}">
                <a16:creationId xmlns:a16="http://schemas.microsoft.com/office/drawing/2014/main" xmlns="" id="{D43BF31E-410B-4214-A369-FFCA0DC2FD82}"/>
              </a:ext>
            </a:extLst>
          </p:cNvPr>
          <p:cNvSpPr txBox="1"/>
          <p:nvPr/>
        </p:nvSpPr>
        <p:spPr>
          <a:xfrm>
            <a:off x="8852919" y="1042102"/>
            <a:ext cx="231114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IN" sz="2000" b="1" dirty="0"/>
              <a:t>Rest of the students</a:t>
            </a:r>
            <a:endParaRPr lang="en-US" sz="2000" b="1" dirty="0"/>
          </a:p>
        </p:txBody>
      </p:sp>
      <p:sp>
        <p:nvSpPr>
          <p:cNvPr id="18" name="Rectangle 17">
            <a:extLst>
              <a:ext uri="{FF2B5EF4-FFF2-40B4-BE49-F238E27FC236}">
                <a16:creationId xmlns:a16="http://schemas.microsoft.com/office/drawing/2014/main" xmlns="" id="{076ABDCA-879D-4E65-A484-91E010A81A1C}"/>
              </a:ext>
            </a:extLst>
          </p:cNvPr>
          <p:cNvSpPr/>
          <p:nvPr/>
        </p:nvSpPr>
        <p:spPr>
          <a:xfrm>
            <a:off x="4155288" y="6016257"/>
            <a:ext cx="3921780" cy="4524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3000" b="1" dirty="0">
                <a:solidFill>
                  <a:schemeClr val="tx1"/>
                </a:solidFill>
              </a:rPr>
              <a:t>Let us begin the game !</a:t>
            </a:r>
            <a:endParaRPr lang="en-US" sz="3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slide(fromLeft)">
                                      <p:cBhvr>
                                        <p:cTn id="7" dur="1000"/>
                                        <p:tgtEl>
                                          <p:spTgt spid="8196"/>
                                        </p:tgtEl>
                                      </p:cBhvr>
                                    </p:animEffect>
                                  </p:childTnLst>
                                </p:cTn>
                              </p:par>
                            </p:childTnLst>
                          </p:cTn>
                        </p:par>
                        <p:par>
                          <p:cTn id="8" fill="hold">
                            <p:stCondLst>
                              <p:cond delay="1000"/>
                            </p:stCondLst>
                            <p:childTnLst>
                              <p:par>
                                <p:cTn id="9" presetID="1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lide(fromLeft)">
                                      <p:cBhvr>
                                        <p:cTn id="11" dur="1000"/>
                                        <p:tgtEl>
                                          <p:spTgt spid="10"/>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1000"/>
                                        <p:tgtEl>
                                          <p:spTgt spid="9"/>
                                        </p:tgtEl>
                                      </p:cBhvr>
                                    </p:animEffect>
                                  </p:childTnLst>
                                </p:cTn>
                              </p:par>
                              <p:par>
                                <p:cTn id="16" presetID="22" presetClass="entr" presetSubtype="8" fill="hold" nodeType="withEffect">
                                  <p:stCondLst>
                                    <p:cond delay="50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par>
                                <p:cTn id="19" presetID="22" presetClass="entr" presetSubtype="8" fill="hold" nodeType="with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par>
                                <p:cTn id="22" presetID="22" presetClass="entr" presetSubtype="8" fill="hold" nodeType="withEffect">
                                  <p:stCondLst>
                                    <p:cond delay="500"/>
                                  </p:stCondLst>
                                  <p:childTnLst>
                                    <p:set>
                                      <p:cBhvr>
                                        <p:cTn id="23" dur="1" fill="hold">
                                          <p:stCondLst>
                                            <p:cond delay="0"/>
                                          </p:stCondLst>
                                        </p:cTn>
                                        <p:tgtEl>
                                          <p:spTgt spid="8194"/>
                                        </p:tgtEl>
                                        <p:attrNameLst>
                                          <p:attrName>style.visibility</p:attrName>
                                        </p:attrNameLst>
                                      </p:cBhvr>
                                      <p:to>
                                        <p:strVal val="visible"/>
                                      </p:to>
                                    </p:set>
                                    <p:animEffect transition="in" filter="wipe(left)">
                                      <p:cBhvr>
                                        <p:cTn id="24" dur="1000"/>
                                        <p:tgtEl>
                                          <p:spTgt spid="8194"/>
                                        </p:tgtEl>
                                      </p:cBhvr>
                                    </p:animEffect>
                                  </p:childTnLst>
                                </p:cTn>
                              </p:par>
                              <p:par>
                                <p:cTn id="25" presetID="22" presetClass="entr" presetSubtype="8"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par>
                                <p:cTn id="28" presetID="22" presetClass="entr" presetSubtype="8" fill="hold" nodeType="withEffect">
                                  <p:stCondLst>
                                    <p:cond delay="50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slide(fromLeft)">
                                      <p:cBhvr>
                                        <p:cTn id="34" dur="1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trips(downRight)">
                                      <p:cBhvr>
                                        <p:cTn id="39" dur="1000"/>
                                        <p:tgtEl>
                                          <p:spTgt spid="11"/>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1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strips(downRight)">
                                      <p:cBhvr>
                                        <p:cTn id="48" dur="1000"/>
                                        <p:tgtEl>
                                          <p:spTgt spid="13"/>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1000"/>
                                        <p:tgtEl>
                                          <p:spTgt spid="14"/>
                                        </p:tgtEl>
                                      </p:cBhvr>
                                    </p:animEffect>
                                  </p:childTnLst>
                                </p:cTn>
                              </p:par>
                            </p:childTnLst>
                          </p:cTn>
                        </p:par>
                        <p:par>
                          <p:cTn id="53" fill="hold">
                            <p:stCondLst>
                              <p:cond delay="2000"/>
                            </p:stCondLst>
                            <p:childTnLst>
                              <p:par>
                                <p:cTn id="54" presetID="22" presetClass="entr" presetSubtype="1"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up)">
                                      <p:cBhvr>
                                        <p:cTn id="56" dur="1000"/>
                                        <p:tgtEl>
                                          <p:spTgt spid="15"/>
                                        </p:tgtEl>
                                      </p:cBhvr>
                                    </p:animEffect>
                                  </p:childTnLst>
                                </p:cTn>
                              </p:par>
                            </p:childTnLst>
                          </p:cTn>
                        </p:par>
                        <p:par>
                          <p:cTn id="57" fill="hold">
                            <p:stCondLst>
                              <p:cond delay="3000"/>
                            </p:stCondLst>
                            <p:childTnLst>
                              <p:par>
                                <p:cTn id="58" presetID="20" presetClass="entr" presetSubtype="0"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edge">
                                      <p:cBhvr>
                                        <p:cTn id="60" dur="10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additive="base">
                                        <p:cTn id="65" dur="1000"/>
                                        <p:tgtEl>
                                          <p:spTgt spid="18"/>
                                        </p:tgtEl>
                                        <p:attrNameLst>
                                          <p:attrName>ppt_y</p:attrName>
                                        </p:attrNameLst>
                                      </p:cBhvr>
                                      <p:tavLst>
                                        <p:tav tm="0">
                                          <p:val>
                                            <p:strVal val="#ppt_y+#ppt_h*1.125000"/>
                                          </p:val>
                                        </p:tav>
                                        <p:tav tm="100000">
                                          <p:val>
                                            <p:strVal val="#ppt_y"/>
                                          </p:val>
                                        </p:tav>
                                      </p:tavLst>
                                    </p:anim>
                                    <p:animEffect transition="in" filter="wipe(up)">
                                      <p:cBhvr>
                                        <p:cTn id="6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1" grpId="0" animBg="1"/>
      <p:bldP spid="12" grpId="0" animBg="1"/>
      <p:bldP spid="13" grpId="0" animBg="1"/>
      <p:bldP spid="14"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BCB341BF-F4EB-4885-869D-9FD0993472C3}"/>
              </a:ext>
            </a:extLst>
          </p:cNvPr>
          <p:cNvGraphicFramePr>
            <a:graphicFrameLocks noGrp="1"/>
          </p:cNvGraphicFramePr>
          <p:nvPr>
            <p:extLst>
              <p:ext uri="{D42A27DB-BD31-4B8C-83A1-F6EECF244321}">
                <p14:modId xmlns:p14="http://schemas.microsoft.com/office/powerpoint/2010/main" val="123127035"/>
              </p:ext>
            </p:extLst>
          </p:nvPr>
        </p:nvGraphicFramePr>
        <p:xfrm>
          <a:off x="1127448" y="700345"/>
          <a:ext cx="9937104" cy="414943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777650">
                  <a:extLst>
                    <a:ext uri="{9D8B030D-6E8A-4147-A177-3AD203B41FA5}">
                      <a16:colId xmlns:a16="http://schemas.microsoft.com/office/drawing/2014/main" xmlns="" val="20001"/>
                    </a:ext>
                  </a:extLst>
                </a:gridCol>
                <a:gridCol w="7230752">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endParaRPr lang="en-IN" sz="900" dirty="0"/>
                    </a:p>
                    <a:p>
                      <a:r>
                        <a:rPr lang="en-IN" sz="900" dirty="0"/>
                        <a:t>1</a:t>
                      </a:r>
                    </a:p>
                    <a:p>
                      <a:endParaRPr lang="en-IN" sz="900" dirty="0"/>
                    </a:p>
                    <a:p>
                      <a:endParaRPr lang="en-IN" sz="900" dirty="0"/>
                    </a:p>
                  </a:txBody>
                  <a:tcPr/>
                </a:tc>
                <a:tc>
                  <a:txBody>
                    <a:bodyPr/>
                    <a:lstStyle/>
                    <a:p>
                      <a:endParaRPr lang="en-IN" sz="900" dirty="0"/>
                    </a:p>
                  </a:txBody>
                  <a:tcPr/>
                </a:tc>
                <a:tc>
                  <a:txBody>
                    <a:bodyPr/>
                    <a:lstStyle/>
                    <a:p>
                      <a:r>
                        <a:rPr lang="en-IN" sz="900" b="0" i="0" u="none" strike="noStrike" kern="1200" dirty="0">
                          <a:solidFill>
                            <a:schemeClr val="tx1"/>
                          </a:solidFill>
                          <a:latin typeface="+mn-lt"/>
                          <a:ea typeface="+mn-ea"/>
                          <a:cs typeface="+mn-cs"/>
                        </a:rPr>
                        <a:t>1. https://pixabay.com/photos/indian-holiday-school-children-4393133/  </a:t>
                      </a:r>
                      <a:endParaRPr lang="en-IN" sz="900" dirty="0"/>
                    </a:p>
                  </a:txBody>
                  <a:tcPr/>
                </a:tc>
                <a:extLst>
                  <a:ext uri="{0D108BD9-81ED-4DB2-BD59-A6C34878D82A}">
                    <a16:rowId xmlns:a16="http://schemas.microsoft.com/office/drawing/2014/main" xmlns="" val="10001"/>
                  </a:ext>
                </a:extLst>
              </a:tr>
              <a:tr h="389313">
                <a:tc>
                  <a:txBody>
                    <a:bodyPr/>
                    <a:lstStyle/>
                    <a:p>
                      <a:r>
                        <a:rPr lang="en-IN" sz="900" dirty="0"/>
                        <a:t>2</a:t>
                      </a:r>
                    </a:p>
                    <a:p>
                      <a:endParaRPr lang="en-IN" sz="900" dirty="0"/>
                    </a:p>
                    <a:p>
                      <a:endParaRPr lang="en-IN" sz="900" dirty="0"/>
                    </a:p>
                    <a:p>
                      <a:endParaRPr lang="en-IN" sz="900" dirty="0"/>
                    </a:p>
                  </a:txBody>
                  <a:tcPr/>
                </a:tc>
                <a:tc>
                  <a:txBody>
                    <a:bodyPr/>
                    <a:lstStyle/>
                    <a:p>
                      <a:endParaRPr lang="en-IN" sz="900" dirty="0"/>
                    </a:p>
                  </a:txBody>
                  <a:tcPr/>
                </a:tc>
                <a:tc>
                  <a:txBody>
                    <a:bodyPr/>
                    <a:lstStyle/>
                    <a:p>
                      <a:pPr marL="228600" indent="-228600">
                        <a:buAutoNum type="arabicPeriod"/>
                      </a:pPr>
                      <a:r>
                        <a:rPr lang="en-IN" sz="900" b="0" i="0" u="none" strike="noStrike" kern="1200" dirty="0">
                          <a:solidFill>
                            <a:schemeClr val="tx1"/>
                          </a:solidFill>
                          <a:latin typeface="+mn-lt"/>
                          <a:ea typeface="+mn-ea"/>
                          <a:cs typeface="+mn-cs"/>
                        </a:rPr>
                        <a:t>https://www.freepik.com/free-vector/set-happy-children-different-actions_5874504.htm#query=children&amp;position=4&amp;from_view=search</a:t>
                      </a:r>
                    </a:p>
                    <a:p>
                      <a:pPr marL="228600" indent="-228600">
                        <a:buAutoNum type="arabicPeriod"/>
                      </a:pPr>
                      <a:r>
                        <a:rPr lang="en-IN" sz="900" b="0" i="0" u="none" strike="noStrike" kern="1200" dirty="0">
                          <a:solidFill>
                            <a:schemeClr val="tx1"/>
                          </a:solidFill>
                          <a:latin typeface="+mn-lt"/>
                          <a:ea typeface="+mn-ea"/>
                          <a:cs typeface="+mn-cs"/>
                        </a:rPr>
                        <a:t>Uniform boy, girl: https://www.freepik.com/free-vector/boy-girl-school-uniform_6052413.htm#query=children&amp;position=37&amp;from_view=search</a:t>
                      </a:r>
                      <a:endParaRPr lang="en-IN" sz="900" b="0" dirty="0"/>
                    </a:p>
                    <a:p>
                      <a:endParaRPr lang="en-IN" sz="900" dirty="0"/>
                    </a:p>
                    <a:p>
                      <a:endParaRPr lang="en-IN" sz="900" dirty="0"/>
                    </a:p>
                    <a:p>
                      <a:endParaRPr lang="en-IN" sz="900" dirty="0"/>
                    </a:p>
                  </a:txBody>
                  <a:tcPr/>
                </a:tc>
                <a:extLst>
                  <a:ext uri="{0D108BD9-81ED-4DB2-BD59-A6C34878D82A}">
                    <a16:rowId xmlns:a16="http://schemas.microsoft.com/office/drawing/2014/main" xmlns="" val="10002"/>
                  </a:ext>
                </a:extLst>
              </a:tr>
              <a:tr h="389313">
                <a:tc>
                  <a:txBody>
                    <a:bodyPr/>
                    <a:lstStyle/>
                    <a:p>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sz="900" b="0" i="0" u="none" strike="noStrike" kern="1200" dirty="0">
                        <a:solidFill>
                          <a:schemeClr val="tx1"/>
                        </a:solidFill>
                        <a:latin typeface="+mn-lt"/>
                        <a:ea typeface="+mn-ea"/>
                        <a:cs typeface="+mn-cs"/>
                      </a:endParaRPr>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8"/>
                  </a:ext>
                </a:extLst>
              </a:tr>
            </a:tbl>
          </a:graphicData>
        </a:graphic>
      </p:graphicFrame>
      <p:pic>
        <p:nvPicPr>
          <p:cNvPr id="5" name="Picture 4" descr="Indian Holiday, School Children, Smiling"/>
          <p:cNvPicPr>
            <a:picLocks noChangeAspect="1" noChangeArrowheads="1"/>
          </p:cNvPicPr>
          <p:nvPr/>
        </p:nvPicPr>
        <p:blipFill>
          <a:blip r:embed="rId3" cstate="print"/>
          <a:srcRect/>
          <a:stretch>
            <a:fillRect/>
          </a:stretch>
        </p:blipFill>
        <p:spPr bwMode="auto">
          <a:xfrm>
            <a:off x="2547807" y="1221427"/>
            <a:ext cx="616275" cy="380279"/>
          </a:xfrm>
          <a:prstGeom prst="rect">
            <a:avLst/>
          </a:prstGeom>
          <a:noFill/>
        </p:spPr>
      </p:pic>
      <p:pic>
        <p:nvPicPr>
          <p:cNvPr id="6" name="Picture 2" descr="Set of happy children in different actions Free Vector"/>
          <p:cNvPicPr>
            <a:picLocks noChangeAspect="1" noChangeArrowheads="1"/>
          </p:cNvPicPr>
          <p:nvPr/>
        </p:nvPicPr>
        <p:blipFill>
          <a:blip r:embed="rId4" cstate="print"/>
          <a:srcRect t="50204" r="83307" b="26625"/>
          <a:stretch>
            <a:fillRect/>
          </a:stretch>
        </p:blipFill>
        <p:spPr bwMode="auto">
          <a:xfrm>
            <a:off x="2928920" y="2252656"/>
            <a:ext cx="216000" cy="235636"/>
          </a:xfrm>
          <a:prstGeom prst="rect">
            <a:avLst/>
          </a:prstGeom>
          <a:noFill/>
        </p:spPr>
      </p:pic>
      <p:pic>
        <p:nvPicPr>
          <p:cNvPr id="7" name="Picture 2" descr="Set of happy children in different actions Free Vector"/>
          <p:cNvPicPr>
            <a:picLocks noChangeAspect="1" noChangeArrowheads="1"/>
          </p:cNvPicPr>
          <p:nvPr/>
        </p:nvPicPr>
        <p:blipFill>
          <a:blip r:embed="rId5" cstate="print"/>
          <a:srcRect r="77236" b="76829"/>
          <a:stretch>
            <a:fillRect/>
          </a:stretch>
        </p:blipFill>
        <p:spPr bwMode="auto">
          <a:xfrm>
            <a:off x="3290872" y="2252656"/>
            <a:ext cx="216000" cy="172800"/>
          </a:xfrm>
          <a:prstGeom prst="rect">
            <a:avLst/>
          </a:prstGeom>
          <a:noFill/>
        </p:spPr>
      </p:pic>
      <p:pic>
        <p:nvPicPr>
          <p:cNvPr id="8" name="Picture 2" descr="Set of happy children in different actions Free Vector"/>
          <p:cNvPicPr>
            <a:picLocks noChangeAspect="1" noChangeArrowheads="1"/>
          </p:cNvPicPr>
          <p:nvPr/>
        </p:nvPicPr>
        <p:blipFill>
          <a:blip r:embed="rId6" cstate="print"/>
          <a:srcRect l="39457" r="42332" b="72967"/>
          <a:stretch>
            <a:fillRect/>
          </a:stretch>
        </p:blipFill>
        <p:spPr bwMode="auto">
          <a:xfrm rot="678854">
            <a:off x="2499101" y="2180907"/>
            <a:ext cx="216000" cy="252000"/>
          </a:xfrm>
          <a:prstGeom prst="rect">
            <a:avLst/>
          </a:prstGeom>
          <a:noFill/>
        </p:spPr>
      </p:pic>
      <p:pic>
        <p:nvPicPr>
          <p:cNvPr id="9" name="Picture 2" descr="Set of happy children in different actions Free Vector"/>
          <p:cNvPicPr>
            <a:picLocks noChangeAspect="1" noChangeArrowheads="1"/>
          </p:cNvPicPr>
          <p:nvPr/>
        </p:nvPicPr>
        <p:blipFill>
          <a:blip r:embed="rId7" cstate="print"/>
          <a:srcRect l="57668" r="22603" b="76829"/>
          <a:stretch>
            <a:fillRect/>
          </a:stretch>
        </p:blipFill>
        <p:spPr bwMode="auto">
          <a:xfrm rot="923464">
            <a:off x="3323750" y="1825305"/>
            <a:ext cx="216000" cy="199385"/>
          </a:xfrm>
          <a:prstGeom prst="rect">
            <a:avLst/>
          </a:prstGeom>
          <a:noFill/>
        </p:spPr>
      </p:pic>
      <p:pic>
        <p:nvPicPr>
          <p:cNvPr id="10" name="Picture 2" descr="Set of happy children in different actions Free Vector"/>
          <p:cNvPicPr>
            <a:picLocks noChangeAspect="1" noChangeArrowheads="1"/>
          </p:cNvPicPr>
          <p:nvPr/>
        </p:nvPicPr>
        <p:blipFill>
          <a:blip r:embed="rId8" cstate="print"/>
          <a:srcRect l="77397" b="72967"/>
          <a:stretch>
            <a:fillRect/>
          </a:stretch>
        </p:blipFill>
        <p:spPr bwMode="auto">
          <a:xfrm rot="1117561">
            <a:off x="2865197" y="1829394"/>
            <a:ext cx="216000" cy="203030"/>
          </a:xfrm>
          <a:prstGeom prst="rect">
            <a:avLst/>
          </a:prstGeom>
          <a:noFill/>
        </p:spPr>
      </p:pic>
      <p:pic>
        <p:nvPicPr>
          <p:cNvPr id="11" name="Picture 4" descr="Boy and girl in school uniform Free Vector"/>
          <p:cNvPicPr>
            <a:picLocks noChangeAspect="1" noChangeArrowheads="1"/>
          </p:cNvPicPr>
          <p:nvPr/>
        </p:nvPicPr>
        <p:blipFill>
          <a:blip r:embed="rId9" cstate="print"/>
          <a:srcRect l="53846"/>
          <a:stretch>
            <a:fillRect/>
          </a:stretch>
        </p:blipFill>
        <p:spPr bwMode="auto">
          <a:xfrm flipH="1">
            <a:off x="2114528" y="1800216"/>
            <a:ext cx="216000" cy="533041"/>
          </a:xfrm>
          <a:prstGeom prst="rect">
            <a:avLst/>
          </a:prstGeom>
          <a:noFill/>
          <a:scene3d>
            <a:camera prst="isometricRightUp"/>
            <a:lightRig rig="threePt" dir="t"/>
          </a:scene3d>
        </p:spPr>
      </p:pic>
      <p:pic>
        <p:nvPicPr>
          <p:cNvPr id="12" name="Picture 4" descr="Boy and girl in school uniform Free Vector"/>
          <p:cNvPicPr>
            <a:picLocks noChangeAspect="1" noChangeArrowheads="1"/>
          </p:cNvPicPr>
          <p:nvPr/>
        </p:nvPicPr>
        <p:blipFill>
          <a:blip r:embed="rId10" cstate="print"/>
          <a:srcRect r="46154" b="56101"/>
          <a:stretch>
            <a:fillRect/>
          </a:stretch>
        </p:blipFill>
        <p:spPr bwMode="auto">
          <a:xfrm>
            <a:off x="2476480" y="1890704"/>
            <a:ext cx="216000" cy="200572"/>
          </a:xfrm>
          <a:prstGeom prst="rect">
            <a:avLst/>
          </a:prstGeom>
          <a:noFill/>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TotalTime>
  <Words>142</Words>
  <Application>Microsoft Office PowerPoint</Application>
  <PresentationFormat>Custom</PresentationFormat>
  <Paragraphs>53</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Fun with Verbs</vt:lpstr>
      <vt:lpstr>Instruction</vt:lpstr>
      <vt:lpstr>MM INDEX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SSSVV</cp:lastModifiedBy>
  <cp:revision>43</cp:revision>
  <dcterms:created xsi:type="dcterms:W3CDTF">2020-08-28T09:38:22Z</dcterms:created>
  <dcterms:modified xsi:type="dcterms:W3CDTF">2022-03-05T08:12:51Z</dcterms:modified>
</cp:coreProperties>
</file>