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9" r:id="rId3"/>
    <p:sldId id="264" r:id="rId4"/>
    <p:sldId id="263" r:id="rId5"/>
    <p:sldId id="262" r:id="rId6"/>
    <p:sldId id="261"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792" autoAdjust="0"/>
  </p:normalViewPr>
  <p:slideViewPr>
    <p:cSldViewPr>
      <p:cViewPr varScale="1">
        <p:scale>
          <a:sx n="63" d="100"/>
          <a:sy n="63" d="100"/>
        </p:scale>
        <p:origin x="708" y="64"/>
      </p:cViewPr>
      <p:guideLst>
        <p:guide orient="horz" pos="2160"/>
        <p:guide pos="3840"/>
      </p:guideLst>
    </p:cSldViewPr>
  </p:slideViewPr>
  <p:notesTextViewPr>
    <p:cViewPr>
      <p:scale>
        <a:sx n="100" d="100"/>
        <a:sy n="100" d="100"/>
      </p:scale>
      <p:origin x="0" y="0"/>
    </p:cViewPr>
  </p:notesText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DF657F-02CC-4965-8C08-F347D6717137}" type="datetimeFigureOut">
              <a:rPr lang="en-US" smtClean="0"/>
              <a:pPr/>
              <a:t>2/18/2022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69404-76F5-4205-AB8A-DE608B1B0BD3}"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p>
          <a:p>
            <a:pPr marL="0" marR="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dirty="0">
                <a:solidFill>
                  <a:schemeClr val="tx1"/>
                </a:solidFill>
                <a:latin typeface="+mn-lt"/>
                <a:ea typeface="+mn-ea"/>
                <a:cs typeface="+mn-cs"/>
              </a:rPr>
              <a:t>1. Children sing: https://pixabay.com/vectors/choir-children-silhouette-singing-5648277/</a:t>
            </a:r>
          </a:p>
          <a:p>
            <a:pPr rtl="0"/>
            <a:endParaRPr lang="en-IN"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1E69404-76F5-4205-AB8A-DE608B1B0BD3}"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marL="228600" indent="-228600" rtl="0">
              <a:buAutoNum type="arabicPeriod"/>
            </a:pPr>
            <a:r>
              <a:rPr lang="en-IN" sz="1200" b="0" i="0" u="none" strike="noStrike" kern="1200" baseline="0" dirty="0">
                <a:solidFill>
                  <a:schemeClr val="tx1"/>
                </a:solidFill>
                <a:latin typeface="+mn-lt"/>
                <a:ea typeface="+mn-ea"/>
                <a:cs typeface="+mn-cs"/>
              </a:rPr>
              <a:t>Fish: https://pixabay.com/illustrations/underwater-ocean-sea-water-nature-3740940/</a:t>
            </a:r>
          </a:p>
          <a:p>
            <a:pPr marL="228600" indent="-228600" rtl="0">
              <a:buAutoNum type="arabicPeriod"/>
            </a:pPr>
            <a:r>
              <a:rPr lang="en-IN" sz="1200" b="0" i="0" u="none" strike="noStrike" kern="1200" dirty="0">
                <a:solidFill>
                  <a:schemeClr val="tx1"/>
                </a:solidFill>
                <a:latin typeface="+mn-lt"/>
                <a:ea typeface="+mn-ea"/>
                <a:cs typeface="+mn-cs"/>
              </a:rPr>
              <a:t>Girl: https://www.flickr.com/photos/50979393@N00/6334286950  By Christopher Michel</a:t>
            </a:r>
          </a:p>
          <a:p>
            <a:pPr marL="228600" indent="-228600" rtl="0">
              <a:buAutoNum type="arabicPeriod"/>
            </a:pPr>
            <a:r>
              <a:rPr lang="en-IN" sz="1200" b="0" i="0" u="none" strike="noStrike" kern="1200" baseline="0" dirty="0">
                <a:solidFill>
                  <a:schemeClr val="tx1"/>
                </a:solidFill>
                <a:latin typeface="+mn-lt"/>
                <a:ea typeface="+mn-ea"/>
                <a:cs typeface="+mn-cs"/>
              </a:rPr>
              <a:t>Stars: https://pixabay.com/illustrations/universe-space-astronautics-770329/</a:t>
            </a:r>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3</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a:t>
            </a:r>
          </a:p>
          <a:p>
            <a:pPr marL="228600" indent="-228600" rtl="0">
              <a:buAutoNum type="arabicPeriod"/>
            </a:pPr>
            <a:r>
              <a:rPr lang="en-IN" sz="1200" b="0" i="0" u="none" strike="noStrike" kern="1200" dirty="0">
                <a:solidFill>
                  <a:schemeClr val="tx1"/>
                </a:solidFill>
                <a:latin typeface="+mn-lt"/>
                <a:ea typeface="+mn-ea"/>
                <a:cs typeface="+mn-cs"/>
              </a:rPr>
              <a:t>Boy: https://pixabay.com/photos/indian-children-mischievous-group-4422461/</a:t>
            </a:r>
          </a:p>
          <a:p>
            <a:pPr marL="228600" indent="-228600" rtl="0">
              <a:buAutoNum type="arabicPeriod"/>
            </a:pPr>
            <a:r>
              <a:rPr lang="en-IN" sz="1200" b="0" i="0" u="none" strike="noStrike" kern="1200" dirty="0">
                <a:solidFill>
                  <a:schemeClr val="tx1"/>
                </a:solidFill>
                <a:latin typeface="+mn-lt"/>
                <a:ea typeface="+mn-ea"/>
                <a:cs typeface="+mn-cs"/>
              </a:rPr>
              <a:t>Birds: https://pixabay.com/vectors/migratory-birds-birds-sunset-sun-157638/</a:t>
            </a:r>
          </a:p>
          <a:p>
            <a:pPr marL="228600" indent="-228600" rtl="0">
              <a:buAutoNum type="arabicPeriod"/>
            </a:pPr>
            <a:r>
              <a:rPr lang="en-IN" sz="1200" b="0" i="0" u="none" strike="noStrike" kern="1200" dirty="0">
                <a:solidFill>
                  <a:schemeClr val="tx1"/>
                </a:solidFill>
                <a:latin typeface="+mn-lt"/>
                <a:ea typeface="+mn-ea"/>
                <a:cs typeface="+mn-cs"/>
              </a:rPr>
              <a:t>Sleepy: https://pixabay.com/illustrations/children-sleeping-tree-stump-5870507/</a:t>
            </a:r>
            <a:endParaRPr lang="en-IN" b="0"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4</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marL="228600" indent="-228600" rtl="0">
              <a:buAutoNum type="arabicPeriod"/>
            </a:pPr>
            <a:r>
              <a:rPr lang="en-IN" sz="1200" b="0" i="0" u="none" strike="noStrike" kern="1200" dirty="0">
                <a:solidFill>
                  <a:schemeClr val="tx1"/>
                </a:solidFill>
                <a:latin typeface="+mn-lt"/>
                <a:ea typeface="+mn-ea"/>
                <a:cs typeface="+mn-cs"/>
              </a:rPr>
              <a:t>Birds: https://pixabay.com/vectors/animals-birds-flying-geese-goose-2030018/</a:t>
            </a:r>
          </a:p>
          <a:p>
            <a:pPr marL="228600" indent="-228600" rtl="0">
              <a:buAutoNum type="arabicPeriod"/>
            </a:pPr>
            <a:r>
              <a:rPr lang="en-IN" sz="1200" b="0" i="0" u="none" strike="noStrike" kern="1200" dirty="0">
                <a:solidFill>
                  <a:schemeClr val="tx1"/>
                </a:solidFill>
                <a:latin typeface="+mn-lt"/>
                <a:ea typeface="+mn-ea"/>
                <a:cs typeface="+mn-cs"/>
              </a:rPr>
              <a:t>Frogs: https://pixabay.com/vectors/amphibian-animal-frog-nature-1295172/</a:t>
            </a:r>
          </a:p>
          <a:p>
            <a:pPr marL="228600" indent="-228600" rtl="0">
              <a:buAutoNum type="arabicPeriod"/>
            </a:pPr>
            <a:r>
              <a:rPr lang="en-IN" sz="1200" b="0" i="0" u="none" strike="noStrike" kern="1200" dirty="0">
                <a:solidFill>
                  <a:schemeClr val="tx1"/>
                </a:solidFill>
                <a:latin typeface="+mn-lt"/>
                <a:ea typeface="+mn-ea"/>
                <a:cs typeface="+mn-cs"/>
              </a:rPr>
              <a:t>Lion: https://pixabay.com/photos/lion-predator-yawning-dangerous-3317673/</a:t>
            </a:r>
          </a:p>
          <a:p>
            <a:pPr marL="228600" indent="-228600" rtl="0">
              <a:buAutoNum type="arabicPeriod"/>
            </a:pPr>
            <a:r>
              <a:rPr lang="en-IN" sz="1200" b="0" i="0" u="none" strike="noStrike" kern="1200" dirty="0">
                <a:solidFill>
                  <a:schemeClr val="tx1"/>
                </a:solidFill>
                <a:latin typeface="+mn-lt"/>
                <a:ea typeface="+mn-ea"/>
                <a:cs typeface="+mn-cs"/>
              </a:rPr>
              <a:t>Children: https://pixabay.com/photos/boys-friends-brothers-children-1283786/</a:t>
            </a:r>
          </a:p>
        </p:txBody>
      </p:sp>
      <p:sp>
        <p:nvSpPr>
          <p:cNvPr id="4" name="Slide Number Placeholder 3"/>
          <p:cNvSpPr>
            <a:spLocks noGrp="1"/>
          </p:cNvSpPr>
          <p:nvPr>
            <p:ph type="sldNum" sz="quarter" idx="10"/>
          </p:nvPr>
        </p:nvSpPr>
        <p:spPr/>
        <p:txBody>
          <a:bodyPr/>
          <a:lstStyle/>
          <a:p>
            <a:fld id="{21E69404-76F5-4205-AB8A-DE608B1B0BD3}" type="slidenum">
              <a:rPr lang="en-IN" smtClean="0"/>
              <a:pPr/>
              <a:t>5</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IN" sz="1200" b="0" i="0" u="none" strike="noStrike" kern="1200" dirty="0">
                <a:solidFill>
                  <a:schemeClr val="tx1"/>
                </a:solidFill>
                <a:latin typeface="+mn-lt"/>
                <a:ea typeface="+mn-ea"/>
                <a:cs typeface="+mn-cs"/>
              </a:rPr>
              <a:t>1. Children sing: https://pixabay.com/vectors/choir-children-silhouette-singing-5648277/</a:t>
            </a:r>
          </a:p>
        </p:txBody>
      </p:sp>
      <p:sp>
        <p:nvSpPr>
          <p:cNvPr id="4" name="Slide Number Placeholder 3"/>
          <p:cNvSpPr>
            <a:spLocks noGrp="1"/>
          </p:cNvSpPr>
          <p:nvPr>
            <p:ph type="sldNum" sz="quarter" idx="10"/>
          </p:nvPr>
        </p:nvSpPr>
        <p:spPr/>
        <p:txBody>
          <a:bodyPr/>
          <a:lstStyle/>
          <a:p>
            <a:fld id="{21E69404-76F5-4205-AB8A-DE608B1B0BD3}" type="slidenum">
              <a:rPr lang="en-IN" smtClean="0"/>
              <a:pPr/>
              <a:t>6</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7</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60701" y="899649"/>
            <a:ext cx="10363200" cy="1752600"/>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3009900"/>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8"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32B2550C-E334-410C-A8D5-BDCC3B1275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55" y="57149"/>
            <a:ext cx="902286" cy="957155"/>
          </a:xfrm>
          <a:prstGeom prst="rect">
            <a:avLst/>
          </a:prstGeom>
        </p:spPr>
      </p:pic>
      <p:pic>
        <p:nvPicPr>
          <p:cNvPr id="19" name="Picture 18" descr="Graphical user interface, application&#10;&#10;Description automatically generated">
            <a:extLst>
              <a:ext uri="{FF2B5EF4-FFF2-40B4-BE49-F238E27FC236}">
                <a16:creationId xmlns:a16="http://schemas.microsoft.com/office/drawing/2014/main" id="{B692E92C-8302-4BEF-A74B-2A7EADDBDD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51B7FA20-1129-4EFF-895B-7ACDF3A101E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
        <p:nvSpPr>
          <p:cNvPr id="9" name="TextBox 8">
            <a:extLst>
              <a:ext uri="{FF2B5EF4-FFF2-40B4-BE49-F238E27FC236}">
                <a16:creationId xmlns:a16="http://schemas.microsoft.com/office/drawing/2014/main" id="{53C1298D-35CF-4F13-B213-DB27DF936D37}"/>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7"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Graphical user interface, application&#10;&#10;Description automatically generated">
            <a:extLst>
              <a:ext uri="{FF2B5EF4-FFF2-40B4-BE49-F238E27FC236}">
                <a16:creationId xmlns:a16="http://schemas.microsoft.com/office/drawing/2014/main" id="{9D81579E-00DA-4798-BDD1-D15D5C767B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57A42AAF-D943-43DC-BC30-BFB93833B1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88328" y="85779"/>
            <a:ext cx="3415344"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Graphical user interface, application&#10;&#10;Description automatically generated">
            <a:extLst>
              <a:ext uri="{FF2B5EF4-FFF2-40B4-BE49-F238E27FC236}">
                <a16:creationId xmlns:a16="http://schemas.microsoft.com/office/drawing/2014/main" id="{4EB87868-EA43-4610-9B75-91ECD0733A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91823326-A623-4232-9434-FB98ECDCE1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jpe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56763" y="80944"/>
            <a:ext cx="7678475" cy="1656000"/>
          </a:xfr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lin ang="5400000" scaled="1"/>
            <a:tileRect/>
          </a:gradFill>
        </p:spPr>
        <p:txBody>
          <a:bodyPr/>
          <a:lstStyle/>
          <a:p>
            <a:r>
              <a:rPr lang="en-IN" dirty="0"/>
              <a:t>Identification of verbs</a:t>
            </a:r>
          </a:p>
        </p:txBody>
      </p:sp>
      <p:pic>
        <p:nvPicPr>
          <p:cNvPr id="4" name="Picture 2" descr="Choir, Children, Silhouette, Singing, People, Music"/>
          <p:cNvPicPr>
            <a:picLocks noChangeAspect="1" noChangeArrowheads="1"/>
          </p:cNvPicPr>
          <p:nvPr/>
        </p:nvPicPr>
        <p:blipFill>
          <a:blip r:embed="rId3"/>
          <a:srcRect/>
          <a:stretch>
            <a:fillRect/>
          </a:stretch>
        </p:blipFill>
        <p:spPr bwMode="auto">
          <a:xfrm>
            <a:off x="3562336" y="1800216"/>
            <a:ext cx="5067328" cy="347323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928920" y="5781688"/>
            <a:ext cx="5686813" cy="523220"/>
          </a:xfrm>
          <a:prstGeom prst="rect">
            <a:avLst/>
          </a:prstGeom>
          <a:noFill/>
        </p:spPr>
        <p:txBody>
          <a:bodyPr wrap="none" rtlCol="0">
            <a:spAutoFit/>
          </a:bodyPr>
          <a:lstStyle/>
          <a:p>
            <a:r>
              <a:rPr lang="en-IN" sz="2800" dirty="0"/>
              <a:t>3.  dog     runs     around     ________  </a:t>
            </a:r>
            <a:endParaRPr lang="en-US" sz="2800" dirty="0"/>
          </a:p>
        </p:txBody>
      </p:sp>
      <p:sp>
        <p:nvSpPr>
          <p:cNvPr id="12" name="TextBox 11"/>
          <p:cNvSpPr txBox="1"/>
          <p:nvPr/>
        </p:nvSpPr>
        <p:spPr>
          <a:xfrm>
            <a:off x="2942851" y="4605344"/>
            <a:ext cx="5652381" cy="523220"/>
          </a:xfrm>
          <a:prstGeom prst="rect">
            <a:avLst/>
          </a:prstGeom>
          <a:noFill/>
        </p:spPr>
        <p:txBody>
          <a:bodyPr wrap="none" rtlCol="0">
            <a:spAutoFit/>
          </a:bodyPr>
          <a:lstStyle/>
          <a:p>
            <a:r>
              <a:rPr lang="en-IN" sz="2800" dirty="0"/>
              <a:t>2.  glass     drinks     milk     ________  </a:t>
            </a:r>
            <a:endParaRPr lang="en-US" sz="2800" dirty="0"/>
          </a:p>
        </p:txBody>
      </p:sp>
      <p:sp>
        <p:nvSpPr>
          <p:cNvPr id="11" name="TextBox 10"/>
          <p:cNvSpPr txBox="1"/>
          <p:nvPr/>
        </p:nvSpPr>
        <p:spPr>
          <a:xfrm>
            <a:off x="2942851" y="3429000"/>
            <a:ext cx="5165453" cy="523220"/>
          </a:xfrm>
          <a:prstGeom prst="rect">
            <a:avLst/>
          </a:prstGeom>
          <a:noFill/>
        </p:spPr>
        <p:txBody>
          <a:bodyPr wrap="none" rtlCol="0">
            <a:spAutoFit/>
          </a:bodyPr>
          <a:lstStyle/>
          <a:p>
            <a:r>
              <a:rPr lang="en-IN" sz="2800" dirty="0"/>
              <a:t>1.  car     shoe     ride     ________  </a:t>
            </a:r>
            <a:endParaRPr lang="en-US" sz="2800" dirty="0"/>
          </a:p>
        </p:txBody>
      </p:sp>
      <p:sp>
        <p:nvSpPr>
          <p:cNvPr id="2" name="Title 1"/>
          <p:cNvSpPr>
            <a:spLocks noGrp="1"/>
          </p:cNvSpPr>
          <p:nvPr>
            <p:ph type="title"/>
          </p:nvPr>
        </p:nvSpPr>
        <p:spPr>
          <a:xfrm>
            <a:off x="3238501" y="71414"/>
            <a:ext cx="5714999" cy="654032"/>
          </a:xfr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t="100000" r="100000"/>
            </a:path>
            <a:tileRect l="-100000" b="-100000"/>
          </a:gradFill>
        </p:spPr>
        <p:txBody>
          <a:bodyPr/>
          <a:lstStyle/>
          <a:p>
            <a:r>
              <a:rPr lang="en-IN" dirty="0"/>
              <a:t>Exercise 1</a:t>
            </a:r>
          </a:p>
        </p:txBody>
      </p:sp>
      <p:sp>
        <p:nvSpPr>
          <p:cNvPr id="5" name="TextBox 4">
            <a:extLst>
              <a:ext uri="{FF2B5EF4-FFF2-40B4-BE49-F238E27FC236}">
                <a16:creationId xmlns:a16="http://schemas.microsoft.com/office/drawing/2014/main" id="{A94BB2FB-8070-A249-B54A-588A24CD2999}"/>
              </a:ext>
            </a:extLst>
          </p:cNvPr>
          <p:cNvSpPr txBox="1"/>
          <p:nvPr/>
        </p:nvSpPr>
        <p:spPr>
          <a:xfrm>
            <a:off x="6638928" y="3480359"/>
            <a:ext cx="718466" cy="336345"/>
          </a:xfrm>
          <a:prstGeom prst="rect">
            <a:avLst/>
          </a:prstGeom>
          <a:noFill/>
        </p:spPr>
        <p:txBody>
          <a:bodyPr wrap="none" rtlCol="0" anchor="ctr">
            <a:spAutoFit/>
          </a:bodyPr>
          <a:lstStyle/>
          <a:p>
            <a:pPr algn="ctr"/>
            <a:r>
              <a:rPr lang="en-US" sz="2600" dirty="0">
                <a:solidFill>
                  <a:srgbClr val="002060"/>
                </a:solidFill>
              </a:rPr>
              <a:t>ride</a:t>
            </a:r>
          </a:p>
        </p:txBody>
      </p:sp>
      <p:sp>
        <p:nvSpPr>
          <p:cNvPr id="6" name="TextBox 5">
            <a:extLst>
              <a:ext uri="{FF2B5EF4-FFF2-40B4-BE49-F238E27FC236}">
                <a16:creationId xmlns:a16="http://schemas.microsoft.com/office/drawing/2014/main" id="{8C0843D2-E4B6-DC4F-8B27-34B6DFF8D67B}"/>
              </a:ext>
            </a:extLst>
          </p:cNvPr>
          <p:cNvSpPr txBox="1"/>
          <p:nvPr/>
        </p:nvSpPr>
        <p:spPr>
          <a:xfrm>
            <a:off x="7000880" y="4656703"/>
            <a:ext cx="1007135" cy="336345"/>
          </a:xfrm>
          <a:prstGeom prst="rect">
            <a:avLst/>
          </a:prstGeom>
          <a:noFill/>
        </p:spPr>
        <p:txBody>
          <a:bodyPr wrap="none" rtlCol="0" anchor="ctr">
            <a:spAutoFit/>
          </a:bodyPr>
          <a:lstStyle/>
          <a:p>
            <a:pPr algn="ctr"/>
            <a:r>
              <a:rPr lang="en-US" sz="2600" dirty="0">
                <a:solidFill>
                  <a:srgbClr val="002060"/>
                </a:solidFill>
              </a:rPr>
              <a:t>drinks</a:t>
            </a:r>
          </a:p>
        </p:txBody>
      </p:sp>
      <p:sp>
        <p:nvSpPr>
          <p:cNvPr id="7" name="TextBox 6">
            <a:extLst>
              <a:ext uri="{FF2B5EF4-FFF2-40B4-BE49-F238E27FC236}">
                <a16:creationId xmlns:a16="http://schemas.microsoft.com/office/drawing/2014/main" id="{201188F6-2AA7-9A4D-95DE-401DAF308FBA}"/>
              </a:ext>
            </a:extLst>
          </p:cNvPr>
          <p:cNvSpPr txBox="1"/>
          <p:nvPr/>
        </p:nvSpPr>
        <p:spPr>
          <a:xfrm>
            <a:off x="7091368" y="5833047"/>
            <a:ext cx="780983" cy="336345"/>
          </a:xfrm>
          <a:prstGeom prst="rect">
            <a:avLst/>
          </a:prstGeom>
          <a:noFill/>
        </p:spPr>
        <p:txBody>
          <a:bodyPr wrap="none" rtlCol="0" anchor="ctr">
            <a:spAutoFit/>
          </a:bodyPr>
          <a:lstStyle/>
          <a:p>
            <a:pPr algn="ctr"/>
            <a:r>
              <a:rPr lang="en-US" sz="2600" dirty="0">
                <a:solidFill>
                  <a:srgbClr val="002060"/>
                </a:solidFill>
              </a:rPr>
              <a:t>runs</a:t>
            </a:r>
          </a:p>
        </p:txBody>
      </p:sp>
      <p:sp>
        <p:nvSpPr>
          <p:cNvPr id="8" name="Rectangle 7"/>
          <p:cNvSpPr/>
          <p:nvPr/>
        </p:nvSpPr>
        <p:spPr>
          <a:xfrm>
            <a:off x="1497135" y="974022"/>
            <a:ext cx="9197731" cy="492443"/>
          </a:xfrm>
          <a:prstGeom prst="rect">
            <a:avLst/>
          </a:prstGeom>
          <a:solidFill>
            <a:schemeClr val="bg2"/>
          </a:solidFill>
        </p:spPr>
        <p:txBody>
          <a:bodyPr wrap="square">
            <a:spAutoFit/>
          </a:bodyPr>
          <a:lstStyle/>
          <a:p>
            <a:pPr marL="342900" lvl="0" indent="-342900">
              <a:spcBef>
                <a:spcPct val="20000"/>
              </a:spcBef>
              <a:defRPr/>
            </a:pPr>
            <a:r>
              <a:rPr lang="en-IN" dirty="0"/>
              <a:t>       </a:t>
            </a:r>
            <a:r>
              <a:rPr lang="en-IN" sz="2600" dirty="0"/>
              <a:t>Identify the </a:t>
            </a:r>
            <a:r>
              <a:rPr lang="en-IN" sz="2600" b="1" dirty="0"/>
              <a:t>Doing Words</a:t>
            </a:r>
            <a:r>
              <a:rPr lang="en-IN" sz="2600" dirty="0"/>
              <a:t>, write the </a:t>
            </a:r>
            <a:r>
              <a:rPr lang="en-IN" sz="2600" b="1" dirty="0"/>
              <a:t>Doing Word </a:t>
            </a:r>
            <a:r>
              <a:rPr lang="en-IN" sz="2600" dirty="0"/>
              <a:t>on the line </a:t>
            </a:r>
          </a:p>
        </p:txBody>
      </p:sp>
      <p:sp>
        <p:nvSpPr>
          <p:cNvPr id="9" name="Rectangle 8"/>
          <p:cNvSpPr/>
          <p:nvPr/>
        </p:nvSpPr>
        <p:spPr>
          <a:xfrm>
            <a:off x="2640804" y="1800216"/>
            <a:ext cx="6910392" cy="972574"/>
          </a:xfrm>
          <a:prstGeom prst="rect">
            <a:avLst/>
          </a:prstGeom>
          <a:solidFill>
            <a:schemeClr val="accent2">
              <a:lumMod val="20000"/>
              <a:lumOff val="80000"/>
            </a:schemeClr>
          </a:solidFill>
        </p:spPr>
        <p:txBody>
          <a:bodyPr wrap="square">
            <a:spAutoFit/>
          </a:bodyPr>
          <a:lstStyle/>
          <a:p>
            <a:pPr marL="342900" lvl="0" indent="-342900">
              <a:spcBef>
                <a:spcPct val="20000"/>
              </a:spcBef>
              <a:defRPr/>
            </a:pPr>
            <a:r>
              <a:rPr lang="en-IN" dirty="0"/>
              <a:t>       </a:t>
            </a:r>
            <a:r>
              <a:rPr lang="en-IN" sz="2600" dirty="0"/>
              <a:t>Example: </a:t>
            </a:r>
          </a:p>
          <a:p>
            <a:pPr marL="342900" lvl="0" indent="-342900">
              <a:spcBef>
                <a:spcPct val="20000"/>
              </a:spcBef>
              <a:defRPr/>
            </a:pPr>
            <a:r>
              <a:rPr lang="en-IN" sz="2600" dirty="0"/>
              <a:t>     bicycle   read   book    _________</a:t>
            </a:r>
          </a:p>
        </p:txBody>
      </p:sp>
      <p:sp>
        <p:nvSpPr>
          <p:cNvPr id="10" name="TextBox 9">
            <a:extLst>
              <a:ext uri="{FF2B5EF4-FFF2-40B4-BE49-F238E27FC236}">
                <a16:creationId xmlns:a16="http://schemas.microsoft.com/office/drawing/2014/main" id="{A94BB2FB-8070-A249-B54A-588A24CD2999}"/>
              </a:ext>
            </a:extLst>
          </p:cNvPr>
          <p:cNvSpPr txBox="1"/>
          <p:nvPr/>
        </p:nvSpPr>
        <p:spPr>
          <a:xfrm>
            <a:off x="6276976" y="2334495"/>
            <a:ext cx="797398" cy="336345"/>
          </a:xfrm>
          <a:prstGeom prst="rect">
            <a:avLst/>
          </a:prstGeom>
          <a:noFill/>
        </p:spPr>
        <p:txBody>
          <a:bodyPr wrap="none" rtlCol="0" anchor="ctr">
            <a:spAutoFit/>
          </a:bodyPr>
          <a:lstStyle/>
          <a:p>
            <a:pPr algn="ctr"/>
            <a:r>
              <a:rPr lang="en-US" sz="2600" dirty="0">
                <a:solidFill>
                  <a:srgbClr val="002060"/>
                </a:solidFill>
              </a:rPr>
              <a:t>read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1000"/>
                                        <p:tgtEl>
                                          <p:spTgt spid="8"/>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Left)">
                                      <p:cBhvr>
                                        <p:cTn id="11" dur="1000"/>
                                        <p:tgtEl>
                                          <p:spTgt spid="9"/>
                                        </p:tgtEl>
                                      </p:cBhvr>
                                    </p:animEffect>
                                  </p:childTnLst>
                                </p:cTn>
                              </p:par>
                            </p:childTnLst>
                          </p:cTn>
                        </p:par>
                        <p:par>
                          <p:cTn id="12" fill="hold">
                            <p:stCondLst>
                              <p:cond delay="2000"/>
                            </p:stCondLst>
                            <p:childTnLst>
                              <p:par>
                                <p:cTn id="13" presetID="5"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heckerboard(across)">
                                      <p:cBhvr>
                                        <p:cTn id="15" dur="1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slide(fromLeft)">
                                      <p:cBhvr>
                                        <p:cTn id="20" dur="1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slide(fromLeft)">
                                      <p:cBhvr>
                                        <p:cTn id="25" dur="1000"/>
                                        <p:tgtEl>
                                          <p:spTgt spid="5"/>
                                        </p:tgtEl>
                                      </p:cBhvr>
                                    </p:animEffect>
                                  </p:childTnLst>
                                </p:cTn>
                              </p:par>
                            </p:childTnLst>
                          </p:cTn>
                        </p:par>
                        <p:par>
                          <p:cTn id="26" fill="hold">
                            <p:stCondLst>
                              <p:cond delay="1000"/>
                            </p:stCondLst>
                            <p:childTnLst>
                              <p:par>
                                <p:cTn id="27" presetID="12" presetClass="entr" presetSubtype="8"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lide(fromLeft)">
                                      <p:cBhvr>
                                        <p:cTn id="29" dur="1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slide(fromLeft)">
                                      <p:cBhvr>
                                        <p:cTn id="34" dur="1000"/>
                                        <p:tgtEl>
                                          <p:spTgt spid="6"/>
                                        </p:tgtEl>
                                      </p:cBhvr>
                                    </p:animEffect>
                                  </p:childTnLst>
                                </p:cTn>
                              </p:par>
                            </p:childTnLst>
                          </p:cTn>
                        </p:par>
                        <p:par>
                          <p:cTn id="35" fill="hold">
                            <p:stCondLst>
                              <p:cond delay="1000"/>
                            </p:stCondLst>
                            <p:childTnLst>
                              <p:par>
                                <p:cTn id="36" presetID="1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slide(fromLeft)">
                                      <p:cBhvr>
                                        <p:cTn id="38" dur="10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slide(fromLeft)">
                                      <p:cBhvr>
                                        <p:cTn id="4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11" grpId="0"/>
      <p:bldP spid="5" grpId="0"/>
      <p:bldP spid="6" grpId="0"/>
      <p:bldP spid="7" grpId="0"/>
      <p:bldP spid="8" grpId="0" animBg="1"/>
      <p:bldP spid="9"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768" y="2162168"/>
            <a:ext cx="3379323" cy="523220"/>
          </a:xfrm>
          <a:prstGeom prst="rect">
            <a:avLst/>
          </a:prstGeom>
          <a:noFill/>
        </p:spPr>
        <p:txBody>
          <a:bodyPr wrap="none" rtlCol="0">
            <a:spAutoFit/>
          </a:bodyPr>
          <a:lstStyle/>
          <a:p>
            <a:r>
              <a:rPr lang="en-IN" sz="2800" dirty="0"/>
              <a:t>1. Fish swims in water</a:t>
            </a:r>
            <a:endParaRPr lang="en-US" sz="2800" dirty="0"/>
          </a:p>
        </p:txBody>
      </p:sp>
      <p:sp>
        <p:nvSpPr>
          <p:cNvPr id="2" name="Title 1"/>
          <p:cNvSpPr>
            <a:spLocks noGrp="1"/>
          </p:cNvSpPr>
          <p:nvPr>
            <p:ph type="title"/>
          </p:nvPr>
        </p:nvSpPr>
        <p:spPr>
          <a:xfrm>
            <a:off x="3283745" y="71414"/>
            <a:ext cx="5624511" cy="654032"/>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r="100000" b="100000"/>
            </a:path>
            <a:tileRect l="-100000" t="-100000"/>
          </a:gradFill>
        </p:spPr>
        <p:txBody>
          <a:bodyPr/>
          <a:lstStyle/>
          <a:p>
            <a:r>
              <a:rPr lang="en-IN" dirty="0"/>
              <a:t>Exercise 2</a:t>
            </a:r>
          </a:p>
        </p:txBody>
      </p:sp>
      <p:sp>
        <p:nvSpPr>
          <p:cNvPr id="3" name="Content Placeholder 2"/>
          <p:cNvSpPr txBox="1">
            <a:spLocks/>
          </p:cNvSpPr>
          <p:nvPr/>
        </p:nvSpPr>
        <p:spPr>
          <a:xfrm>
            <a:off x="1619068" y="895336"/>
            <a:ext cx="8953864" cy="612000"/>
          </a:xfrm>
          <a:prstGeom prst="rect">
            <a:avLst/>
          </a:prstGeom>
          <a:ln>
            <a:solidFill>
              <a:srgbClr val="002060"/>
            </a:solidFill>
          </a:ln>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IN" sz="2800" b="0" i="0" u="none" strike="noStrike" kern="1200" cap="none" spc="0" normalizeH="0" baseline="0" noProof="0" dirty="0">
                <a:ln>
                  <a:noFill/>
                </a:ln>
                <a:solidFill>
                  <a:schemeClr val="tx1"/>
                </a:solidFill>
                <a:effectLst/>
                <a:uLnTx/>
                <a:uFillTx/>
                <a:latin typeface="+mn-lt"/>
                <a:ea typeface="+mn-ea"/>
                <a:cs typeface="+mn-cs"/>
              </a:rPr>
              <a:t>Underline the </a:t>
            </a:r>
            <a:r>
              <a:rPr kumimoji="0" lang="en-IN" sz="2800" b="1" i="0" u="none" strike="noStrike" kern="1200" cap="none" spc="0" normalizeH="0" baseline="0" noProof="0" dirty="0">
                <a:ln>
                  <a:noFill/>
                </a:ln>
                <a:solidFill>
                  <a:schemeClr val="tx1"/>
                </a:solidFill>
                <a:effectLst/>
                <a:uLnTx/>
                <a:uFillTx/>
                <a:latin typeface="+mn-lt"/>
                <a:ea typeface="+mn-ea"/>
                <a:cs typeface="+mn-cs"/>
              </a:rPr>
              <a:t>Doing Words</a:t>
            </a:r>
            <a:r>
              <a:rPr kumimoji="0" lang="en-IN" sz="2800" b="0" i="0" u="none" strike="noStrike" kern="1200" cap="none" spc="0" normalizeH="0" noProof="0" dirty="0">
                <a:ln>
                  <a:noFill/>
                </a:ln>
                <a:solidFill>
                  <a:schemeClr val="tx1"/>
                </a:solidFill>
                <a:effectLst/>
                <a:uLnTx/>
                <a:uFillTx/>
                <a:latin typeface="+mn-lt"/>
                <a:ea typeface="+mn-ea"/>
                <a:cs typeface="+mn-cs"/>
              </a:rPr>
              <a:t> </a:t>
            </a:r>
            <a:r>
              <a:rPr kumimoji="0" lang="en-IN" sz="2800" b="0" i="0" u="none" strike="noStrike" kern="1200" cap="none" spc="0" normalizeH="0" baseline="0" noProof="0" dirty="0">
                <a:ln>
                  <a:noFill/>
                </a:ln>
                <a:solidFill>
                  <a:schemeClr val="tx1"/>
                </a:solidFill>
                <a:effectLst/>
                <a:uLnTx/>
                <a:uFillTx/>
                <a:latin typeface="+mn-lt"/>
                <a:ea typeface="+mn-ea"/>
                <a:cs typeface="+mn-cs"/>
              </a:rPr>
              <a:t>in these sentences in </a:t>
            </a:r>
            <a:r>
              <a:rPr kumimoji="0" lang="en-IN" sz="2800" b="0" i="0" u="none" strike="noStrike" kern="1200" cap="none" spc="0" normalizeH="0" baseline="0" noProof="0" dirty="0">
                <a:ln>
                  <a:noFill/>
                </a:ln>
                <a:solidFill>
                  <a:srgbClr val="FF0000"/>
                </a:solidFill>
                <a:effectLst/>
                <a:uLnTx/>
                <a:uFillTx/>
                <a:latin typeface="+mn-lt"/>
                <a:ea typeface="+mn-ea"/>
                <a:cs typeface="+mn-cs"/>
              </a:rPr>
              <a:t>red colour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304768" y="3674928"/>
            <a:ext cx="4112921" cy="523220"/>
          </a:xfrm>
          <a:prstGeom prst="rect">
            <a:avLst/>
          </a:prstGeom>
          <a:noFill/>
        </p:spPr>
        <p:txBody>
          <a:bodyPr wrap="none" rtlCol="0">
            <a:spAutoFit/>
          </a:bodyPr>
          <a:lstStyle/>
          <a:p>
            <a:r>
              <a:rPr lang="en-IN" sz="2800" dirty="0"/>
              <a:t>2. Anita plays with her toys</a:t>
            </a:r>
            <a:endParaRPr lang="en-US" sz="2800" dirty="0"/>
          </a:p>
        </p:txBody>
      </p:sp>
      <p:sp>
        <p:nvSpPr>
          <p:cNvPr id="7" name="TextBox 6"/>
          <p:cNvSpPr txBox="1"/>
          <p:nvPr/>
        </p:nvSpPr>
        <p:spPr>
          <a:xfrm>
            <a:off x="304768" y="5347368"/>
            <a:ext cx="5052730" cy="523220"/>
          </a:xfrm>
          <a:prstGeom prst="rect">
            <a:avLst/>
          </a:prstGeom>
          <a:noFill/>
        </p:spPr>
        <p:txBody>
          <a:bodyPr wrap="none" rtlCol="0">
            <a:spAutoFit/>
          </a:bodyPr>
          <a:lstStyle/>
          <a:p>
            <a:r>
              <a:rPr lang="en-IN" sz="2800" dirty="0"/>
              <a:t>3. There are many stars in the sky</a:t>
            </a:r>
            <a:endParaRPr lang="en-US" sz="2800" dirty="0"/>
          </a:p>
        </p:txBody>
      </p:sp>
      <p:cxnSp>
        <p:nvCxnSpPr>
          <p:cNvPr id="9" name="Straight Connector 8"/>
          <p:cNvCxnSpPr/>
          <p:nvPr/>
        </p:nvCxnSpPr>
        <p:spPr>
          <a:xfrm>
            <a:off x="1396576" y="2665068"/>
            <a:ext cx="910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68597" y="4243392"/>
            <a:ext cx="752727"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624708" y="5879796"/>
            <a:ext cx="505785"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2290" name="Picture 2" descr="Underwater, Ocean, Sea, Water, Nature"/>
          <p:cNvPicPr>
            <a:picLocks noChangeAspect="1" noChangeArrowheads="1"/>
          </p:cNvPicPr>
          <p:nvPr/>
        </p:nvPicPr>
        <p:blipFill>
          <a:blip r:embed="rId3"/>
          <a:srcRect/>
          <a:stretch>
            <a:fillRect/>
          </a:stretch>
        </p:blipFill>
        <p:spPr bwMode="auto">
          <a:xfrm>
            <a:off x="5915024" y="1709728"/>
            <a:ext cx="2710801" cy="1836000"/>
          </a:xfrm>
          <a:prstGeom prst="rect">
            <a:avLst/>
          </a:prstGeom>
          <a:ln>
            <a:noFill/>
          </a:ln>
          <a:effectLst>
            <a:outerShdw blurRad="190500" algn="tl" rotWithShape="0">
              <a:srgbClr val="000000">
                <a:alpha val="70000"/>
              </a:srgbClr>
            </a:outerShdw>
          </a:effectLst>
        </p:spPr>
      </p:pic>
      <p:pic>
        <p:nvPicPr>
          <p:cNvPr id="12292" name="Picture 4" descr="Universe, Space, Astronautics"/>
          <p:cNvPicPr>
            <a:picLocks noChangeAspect="1" noChangeArrowheads="1"/>
          </p:cNvPicPr>
          <p:nvPr/>
        </p:nvPicPr>
        <p:blipFill>
          <a:blip r:embed="rId4"/>
          <a:srcRect/>
          <a:stretch>
            <a:fillRect/>
          </a:stretch>
        </p:blipFill>
        <p:spPr bwMode="auto">
          <a:xfrm>
            <a:off x="5974421" y="4786320"/>
            <a:ext cx="2592006" cy="1836000"/>
          </a:xfrm>
          <a:prstGeom prst="rect">
            <a:avLst/>
          </a:prstGeom>
          <a:ln>
            <a:noFill/>
          </a:ln>
          <a:effectLst>
            <a:outerShdw blurRad="190500" algn="tl" rotWithShape="0">
              <a:srgbClr val="000000">
                <a:alpha val="70000"/>
              </a:srgbClr>
            </a:outerShdw>
          </a:effectLst>
        </p:spPr>
      </p:pic>
      <p:pic>
        <p:nvPicPr>
          <p:cNvPr id="1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3545" r="2687"/>
          <a:stretch/>
        </p:blipFill>
        <p:spPr bwMode="auto">
          <a:xfrm>
            <a:off x="9426444" y="2577532"/>
            <a:ext cx="2131161" cy="316245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1000"/>
                                        <p:tgtEl>
                                          <p:spTgt spid="3"/>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Left)">
                                      <p:cBhvr>
                                        <p:cTn id="11" dur="1000"/>
                                        <p:tgtEl>
                                          <p:spTgt spid="5"/>
                                        </p:tgtEl>
                                      </p:cBhvr>
                                    </p:animEffect>
                                  </p:childTnLst>
                                </p:cTn>
                              </p:par>
                            </p:childTnLst>
                          </p:cTn>
                        </p:par>
                        <p:par>
                          <p:cTn id="12" fill="hold">
                            <p:stCondLst>
                              <p:cond delay="2000"/>
                            </p:stCondLst>
                            <p:childTnLst>
                              <p:par>
                                <p:cTn id="13" presetID="18" presetClass="entr" presetSubtype="6" fill="hold" nodeType="afterEffect">
                                  <p:stCondLst>
                                    <p:cond delay="0"/>
                                  </p:stCondLst>
                                  <p:childTnLst>
                                    <p:set>
                                      <p:cBhvr>
                                        <p:cTn id="14" dur="1" fill="hold">
                                          <p:stCondLst>
                                            <p:cond delay="0"/>
                                          </p:stCondLst>
                                        </p:cTn>
                                        <p:tgtEl>
                                          <p:spTgt spid="12290"/>
                                        </p:tgtEl>
                                        <p:attrNameLst>
                                          <p:attrName>style.visibility</p:attrName>
                                        </p:attrNameLst>
                                      </p:cBhvr>
                                      <p:to>
                                        <p:strVal val="visible"/>
                                      </p:to>
                                    </p:set>
                                    <p:animEffect transition="in" filter="strips(downRight)">
                                      <p:cBhvr>
                                        <p:cTn id="15" dur="1000"/>
                                        <p:tgtEl>
                                          <p:spTgt spid="12290"/>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slide(fromLeft)">
                                      <p:cBhvr>
                                        <p:cTn id="20" dur="1000"/>
                                        <p:tgtEl>
                                          <p:spTgt spid="9"/>
                                        </p:tgtEl>
                                      </p:cBhvr>
                                    </p:animEffect>
                                  </p:childTnLst>
                                </p:cTn>
                              </p:par>
                            </p:childTnLst>
                          </p:cTn>
                        </p:par>
                        <p:par>
                          <p:cTn id="21" fill="hold">
                            <p:stCondLst>
                              <p:cond delay="1000"/>
                            </p:stCondLst>
                            <p:childTnLst>
                              <p:par>
                                <p:cTn id="22" presetID="12" presetClass="entr" presetSubtype="8"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slide(fromLeft)">
                                      <p:cBhvr>
                                        <p:cTn id="24" dur="1000"/>
                                        <p:tgtEl>
                                          <p:spTgt spid="6"/>
                                        </p:tgtEl>
                                      </p:cBhvr>
                                    </p:animEffect>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strips(downRight)">
                                      <p:cBhvr>
                                        <p:cTn id="28" dur="10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8"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slide(fromLeft)">
                                      <p:cBhvr>
                                        <p:cTn id="33" dur="1000"/>
                                        <p:tgtEl>
                                          <p:spTgt spid="10"/>
                                        </p:tgtEl>
                                      </p:cBhvr>
                                    </p:animEffect>
                                  </p:childTnLst>
                                </p:cTn>
                              </p:par>
                            </p:childTnLst>
                          </p:cTn>
                        </p:par>
                        <p:par>
                          <p:cTn id="34" fill="hold">
                            <p:stCondLst>
                              <p:cond delay="1000"/>
                            </p:stCondLst>
                            <p:childTnLst>
                              <p:par>
                                <p:cTn id="35" presetID="12" presetClass="entr" presetSubtype="8"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slide(fromLeft)">
                                      <p:cBhvr>
                                        <p:cTn id="37" dur="1000"/>
                                        <p:tgtEl>
                                          <p:spTgt spid="7"/>
                                        </p:tgtEl>
                                      </p:cBhvr>
                                    </p:animEffect>
                                  </p:childTnLst>
                                </p:cTn>
                              </p:par>
                            </p:childTnLst>
                          </p:cTn>
                        </p:par>
                        <p:par>
                          <p:cTn id="38" fill="hold">
                            <p:stCondLst>
                              <p:cond delay="2000"/>
                            </p:stCondLst>
                            <p:childTnLst>
                              <p:par>
                                <p:cTn id="39" presetID="18" presetClass="entr" presetSubtype="6" fill="hold" nodeType="afterEffect">
                                  <p:stCondLst>
                                    <p:cond delay="0"/>
                                  </p:stCondLst>
                                  <p:childTnLst>
                                    <p:set>
                                      <p:cBhvr>
                                        <p:cTn id="40" dur="1" fill="hold">
                                          <p:stCondLst>
                                            <p:cond delay="0"/>
                                          </p:stCondLst>
                                        </p:cTn>
                                        <p:tgtEl>
                                          <p:spTgt spid="12292"/>
                                        </p:tgtEl>
                                        <p:attrNameLst>
                                          <p:attrName>style.visibility</p:attrName>
                                        </p:attrNameLst>
                                      </p:cBhvr>
                                      <p:to>
                                        <p:strVal val="visible"/>
                                      </p:to>
                                    </p:set>
                                    <p:animEffect transition="in" filter="strips(downRight)">
                                      <p:cBhvr>
                                        <p:cTn id="41" dur="1000"/>
                                        <p:tgtEl>
                                          <p:spTgt spid="12292"/>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8"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slide(fromLeft)">
                                      <p:cBhvr>
                                        <p:cTn id="4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283745" y="171432"/>
            <a:ext cx="5624511" cy="654032"/>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r="100000" b="100000"/>
            </a:path>
            <a:tileRect l="-100000" t="-100000"/>
          </a:gradFill>
          <a:effectLst>
            <a:outerShdw blurRad="50800" dist="38100" dir="5400000" algn="t" rotWithShape="0">
              <a:prstClr val="black">
                <a:alpha val="40000"/>
              </a:prstClr>
            </a:outerShdw>
          </a:effectLst>
        </p:spPr>
        <p:txBody>
          <a:bodyPr/>
          <a:lstStyle/>
          <a:p>
            <a:r>
              <a:rPr lang="en-IN" dirty="0"/>
              <a:t>Exercise 3</a:t>
            </a:r>
          </a:p>
        </p:txBody>
      </p:sp>
      <p:sp>
        <p:nvSpPr>
          <p:cNvPr id="6" name="Content Placeholder 2"/>
          <p:cNvSpPr txBox="1">
            <a:spLocks/>
          </p:cNvSpPr>
          <p:nvPr/>
        </p:nvSpPr>
        <p:spPr>
          <a:xfrm>
            <a:off x="1323870" y="1007240"/>
            <a:ext cx="9544260" cy="612000"/>
          </a:xfrm>
          <a:prstGeom prst="rect">
            <a:avLst/>
          </a:prstGeom>
          <a:ln>
            <a:solidFill>
              <a:srgbClr val="002060"/>
            </a:solidFill>
          </a:ln>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IN" sz="2800" b="0" i="0" u="none" strike="noStrike" kern="1200" cap="none" spc="0" normalizeH="0" baseline="0" noProof="0" dirty="0">
                <a:ln>
                  <a:noFill/>
                </a:ln>
                <a:solidFill>
                  <a:schemeClr val="tx1"/>
                </a:solidFill>
                <a:effectLst/>
                <a:uLnTx/>
                <a:uFillTx/>
                <a:latin typeface="+mn-lt"/>
                <a:ea typeface="+mn-ea"/>
                <a:cs typeface="+mn-cs"/>
              </a:rPr>
              <a:t>Fill in the blanks with: is, am </a:t>
            </a:r>
            <a:r>
              <a:rPr kumimoji="0" lang="en-IN" sz="2800" b="1" i="0" u="none" strike="noStrike" kern="1200" cap="none" spc="0" normalizeH="0" baseline="0" noProof="0" dirty="0">
                <a:ln>
                  <a:noFill/>
                </a:ln>
                <a:solidFill>
                  <a:schemeClr val="tx1"/>
                </a:solidFill>
                <a:effectLst/>
                <a:uLnTx/>
                <a:uFillTx/>
                <a:latin typeface="+mn-lt"/>
                <a:ea typeface="+mn-ea"/>
                <a:cs typeface="+mn-cs"/>
              </a:rPr>
              <a:t>or</a:t>
            </a:r>
            <a:r>
              <a:rPr kumimoji="0" lang="en-IN" sz="2800" b="0" i="0" u="none" strike="noStrike" kern="1200" cap="none" spc="0" normalizeH="0" baseline="0" noProof="0" dirty="0">
                <a:ln>
                  <a:noFill/>
                </a:ln>
                <a:solidFill>
                  <a:schemeClr val="tx1"/>
                </a:solidFill>
                <a:effectLst/>
                <a:uLnTx/>
                <a:uFillTx/>
                <a:latin typeface="+mn-lt"/>
                <a:ea typeface="+mn-ea"/>
                <a:cs typeface="+mn-cs"/>
              </a:rPr>
              <a:t> are in the</a:t>
            </a:r>
            <a:r>
              <a:rPr kumimoji="0" lang="en-IN" sz="2800" b="0" i="0" u="none" strike="noStrike" kern="1200" cap="none" spc="0" normalizeH="0" noProof="0" dirty="0">
                <a:ln>
                  <a:noFill/>
                </a:ln>
                <a:solidFill>
                  <a:schemeClr val="tx1"/>
                </a:solidFill>
                <a:effectLst/>
                <a:uLnTx/>
                <a:uFillTx/>
                <a:latin typeface="+mn-lt"/>
                <a:ea typeface="+mn-ea"/>
                <a:cs typeface="+mn-cs"/>
              </a:rPr>
              <a:t> sentences given below</a:t>
            </a:r>
            <a:endParaRPr kumimoji="0" lang="en-IN" sz="2800" b="0" i="0" u="none" strike="noStrike" kern="1200" cap="none" spc="0" normalizeH="0" baseline="0" noProof="0" dirty="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Box 7"/>
          <p:cNvSpPr txBox="1"/>
          <p:nvPr/>
        </p:nvSpPr>
        <p:spPr>
          <a:xfrm>
            <a:off x="304768" y="2162168"/>
            <a:ext cx="3004027" cy="523220"/>
          </a:xfrm>
          <a:prstGeom prst="rect">
            <a:avLst/>
          </a:prstGeom>
          <a:noFill/>
        </p:spPr>
        <p:txBody>
          <a:bodyPr wrap="none" rtlCol="0">
            <a:spAutoFit/>
          </a:bodyPr>
          <a:lstStyle/>
          <a:p>
            <a:r>
              <a:rPr lang="en-IN" sz="2800" dirty="0"/>
              <a:t>1. I _____ a big boy</a:t>
            </a:r>
            <a:endParaRPr lang="en-US" sz="2800" dirty="0"/>
          </a:p>
        </p:txBody>
      </p:sp>
      <p:sp>
        <p:nvSpPr>
          <p:cNvPr id="9" name="TextBox 8"/>
          <p:cNvSpPr txBox="1"/>
          <p:nvPr/>
        </p:nvSpPr>
        <p:spPr>
          <a:xfrm>
            <a:off x="304768" y="3429000"/>
            <a:ext cx="4950266" cy="523220"/>
          </a:xfrm>
          <a:prstGeom prst="rect">
            <a:avLst/>
          </a:prstGeom>
          <a:noFill/>
        </p:spPr>
        <p:txBody>
          <a:bodyPr wrap="none" rtlCol="0">
            <a:spAutoFit/>
          </a:bodyPr>
          <a:lstStyle/>
          <a:p>
            <a:r>
              <a:rPr lang="en-IN" sz="2800" dirty="0"/>
              <a:t>2. Birds _______ flying in the sky</a:t>
            </a:r>
            <a:endParaRPr lang="en-US" sz="2800" dirty="0"/>
          </a:p>
        </p:txBody>
      </p:sp>
      <p:sp>
        <p:nvSpPr>
          <p:cNvPr id="10" name="TextBox 9"/>
          <p:cNvSpPr txBox="1"/>
          <p:nvPr/>
        </p:nvSpPr>
        <p:spPr>
          <a:xfrm>
            <a:off x="304768" y="4967296"/>
            <a:ext cx="5491247" cy="523220"/>
          </a:xfrm>
          <a:prstGeom prst="rect">
            <a:avLst/>
          </a:prstGeom>
          <a:noFill/>
        </p:spPr>
        <p:txBody>
          <a:bodyPr wrap="none" rtlCol="0">
            <a:spAutoFit/>
          </a:bodyPr>
          <a:lstStyle/>
          <a:p>
            <a:r>
              <a:rPr lang="en-IN" sz="2800" dirty="0"/>
              <a:t>3. The children ______feeling sleepy</a:t>
            </a:r>
            <a:endParaRPr lang="en-US" sz="2800" dirty="0"/>
          </a:p>
        </p:txBody>
      </p:sp>
      <p:sp>
        <p:nvSpPr>
          <p:cNvPr id="11" name="TextBox 10">
            <a:extLst>
              <a:ext uri="{FF2B5EF4-FFF2-40B4-BE49-F238E27FC236}">
                <a16:creationId xmlns:a16="http://schemas.microsoft.com/office/drawing/2014/main" id="{5D0569BF-DE88-FF4A-9B2B-0F9986202081}"/>
              </a:ext>
            </a:extLst>
          </p:cNvPr>
          <p:cNvSpPr txBox="1"/>
          <p:nvPr/>
        </p:nvSpPr>
        <p:spPr>
          <a:xfrm>
            <a:off x="1029952" y="2244243"/>
            <a:ext cx="643125" cy="324879"/>
          </a:xfrm>
          <a:prstGeom prst="rect">
            <a:avLst/>
          </a:prstGeom>
          <a:noFill/>
        </p:spPr>
        <p:txBody>
          <a:bodyPr wrap="none" rtlCol="0" anchor="ctr">
            <a:spAutoFit/>
          </a:bodyPr>
          <a:lstStyle/>
          <a:p>
            <a:pPr algn="ctr"/>
            <a:r>
              <a:rPr lang="en-US" sz="2800" dirty="0">
                <a:solidFill>
                  <a:srgbClr val="7030A0"/>
                </a:solidFill>
              </a:rPr>
              <a:t>am</a:t>
            </a:r>
          </a:p>
        </p:txBody>
      </p:sp>
      <p:sp>
        <p:nvSpPr>
          <p:cNvPr id="12" name="TextBox 11">
            <a:extLst>
              <a:ext uri="{FF2B5EF4-FFF2-40B4-BE49-F238E27FC236}">
                <a16:creationId xmlns:a16="http://schemas.microsoft.com/office/drawing/2014/main" id="{5D0569BF-DE88-FF4A-9B2B-0F9986202081}"/>
              </a:ext>
            </a:extLst>
          </p:cNvPr>
          <p:cNvSpPr txBox="1"/>
          <p:nvPr/>
        </p:nvSpPr>
        <p:spPr>
          <a:xfrm>
            <a:off x="1843064" y="3499924"/>
            <a:ext cx="654410" cy="324879"/>
          </a:xfrm>
          <a:prstGeom prst="rect">
            <a:avLst/>
          </a:prstGeom>
          <a:noFill/>
        </p:spPr>
        <p:txBody>
          <a:bodyPr wrap="none" rtlCol="0" anchor="ctr">
            <a:spAutoFit/>
          </a:bodyPr>
          <a:lstStyle/>
          <a:p>
            <a:pPr algn="ctr"/>
            <a:r>
              <a:rPr lang="en-US" sz="2800" dirty="0">
                <a:solidFill>
                  <a:srgbClr val="7030A0"/>
                </a:solidFill>
              </a:rPr>
              <a:t>are</a:t>
            </a:r>
          </a:p>
        </p:txBody>
      </p:sp>
      <p:sp>
        <p:nvSpPr>
          <p:cNvPr id="13" name="TextBox 12">
            <a:extLst>
              <a:ext uri="{FF2B5EF4-FFF2-40B4-BE49-F238E27FC236}">
                <a16:creationId xmlns:a16="http://schemas.microsoft.com/office/drawing/2014/main" id="{5D0569BF-DE88-FF4A-9B2B-0F9986202081}"/>
              </a:ext>
            </a:extLst>
          </p:cNvPr>
          <p:cNvSpPr txBox="1"/>
          <p:nvPr/>
        </p:nvSpPr>
        <p:spPr>
          <a:xfrm>
            <a:off x="2849583" y="5038220"/>
            <a:ext cx="654410" cy="324879"/>
          </a:xfrm>
          <a:prstGeom prst="rect">
            <a:avLst/>
          </a:prstGeom>
          <a:noFill/>
        </p:spPr>
        <p:txBody>
          <a:bodyPr wrap="none" rtlCol="0" anchor="ctr">
            <a:spAutoFit/>
          </a:bodyPr>
          <a:lstStyle/>
          <a:p>
            <a:pPr algn="ctr"/>
            <a:r>
              <a:rPr lang="en-US" sz="2800" dirty="0">
                <a:solidFill>
                  <a:srgbClr val="7030A0"/>
                </a:solidFill>
              </a:rPr>
              <a:t>are</a:t>
            </a:r>
          </a:p>
        </p:txBody>
      </p:sp>
      <p:pic>
        <p:nvPicPr>
          <p:cNvPr id="10244" name="Picture 4" descr="Children, Sleeping, Tree Stump, Mushroom"/>
          <p:cNvPicPr>
            <a:picLocks noChangeAspect="1" noChangeArrowheads="1"/>
          </p:cNvPicPr>
          <p:nvPr/>
        </p:nvPicPr>
        <p:blipFill>
          <a:blip r:embed="rId3"/>
          <a:srcRect l="15252" t="8382" r="15022" b="7794"/>
          <a:stretch>
            <a:fillRect/>
          </a:stretch>
        </p:blipFill>
        <p:spPr bwMode="auto">
          <a:xfrm>
            <a:off x="6548440" y="4305602"/>
            <a:ext cx="2443176" cy="2290478"/>
          </a:xfrm>
          <a:prstGeom prst="rect">
            <a:avLst/>
          </a:prstGeom>
          <a:ln>
            <a:noFill/>
          </a:ln>
          <a:effectLst>
            <a:outerShdw blurRad="292100" dist="139700" dir="2700000" algn="tl" rotWithShape="0">
              <a:srgbClr val="333333">
                <a:alpha val="65000"/>
              </a:srgbClr>
            </a:outerShdw>
          </a:effectLst>
        </p:spPr>
      </p:pic>
      <p:pic>
        <p:nvPicPr>
          <p:cNvPr id="3" name="Picture 2" descr="A group of children posing for a photo&#10;&#10;Description automatically generated with medium confidence">
            <a:extLst>
              <a:ext uri="{FF2B5EF4-FFF2-40B4-BE49-F238E27FC236}">
                <a16:creationId xmlns:a16="http://schemas.microsoft.com/office/drawing/2014/main" id="{4C4B57C0-1981-4A2E-A098-6937F55E21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3324" y="1718772"/>
            <a:ext cx="3003084" cy="2009876"/>
          </a:xfrm>
          <a:prstGeom prst="rect">
            <a:avLst/>
          </a:prstGeom>
        </p:spPr>
      </p:pic>
      <p:pic>
        <p:nvPicPr>
          <p:cNvPr id="7" name="Picture 6" descr="A picture containing background pattern&#10;&#10;Description automatically generated">
            <a:extLst>
              <a:ext uri="{FF2B5EF4-FFF2-40B4-BE49-F238E27FC236}">
                <a16:creationId xmlns:a16="http://schemas.microsoft.com/office/drawing/2014/main" id="{5D486129-D0E0-4D75-A492-F43B01968F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34020" y="2618892"/>
            <a:ext cx="2279506" cy="31993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1000"/>
                                        <p:tgtEl>
                                          <p:spTgt spid="6"/>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lide(fromLeft)">
                                      <p:cBhvr>
                                        <p:cTn id="11" dur="1000"/>
                                        <p:tgtEl>
                                          <p:spTgt spid="8"/>
                                        </p:tgtEl>
                                      </p:cBhvr>
                                    </p:animEffect>
                                  </p:childTnLst>
                                </p:cTn>
                              </p:par>
                            </p:childTnLst>
                          </p:cTn>
                        </p:par>
                        <p:par>
                          <p:cTn id="12" fill="hold">
                            <p:stCondLst>
                              <p:cond delay="2000"/>
                            </p:stCondLst>
                            <p:childTnLst>
                              <p:par>
                                <p:cTn id="13" presetID="1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p:tgtEl>
                                          <p:spTgt spid="3"/>
                                        </p:tgtEl>
                                        <p:attrNameLst>
                                          <p:attrName>ppt_x</p:attrName>
                                        </p:attrNameLst>
                                      </p:cBhvr>
                                      <p:tavLst>
                                        <p:tav tm="0">
                                          <p:val>
                                            <p:strVal val="#ppt_x-#ppt_w*1.125000"/>
                                          </p:val>
                                        </p:tav>
                                        <p:tav tm="100000">
                                          <p:val>
                                            <p:strVal val="#ppt_x"/>
                                          </p:val>
                                        </p:tav>
                                      </p:tavLst>
                                    </p:anim>
                                    <p:animEffect transition="in" filter="wipe(right)">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1"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heckerboard(across)">
                                      <p:cBhvr>
                                        <p:cTn id="21" dur="500"/>
                                        <p:tgtEl>
                                          <p:spTgt spid="11"/>
                                        </p:tgtEl>
                                      </p:cBhvr>
                                    </p:animEffect>
                                  </p:childTnLst>
                                </p:cTn>
                              </p:par>
                            </p:childTnLst>
                          </p:cTn>
                        </p:par>
                        <p:par>
                          <p:cTn id="22" fill="hold">
                            <p:stCondLst>
                              <p:cond delay="500"/>
                            </p:stCondLst>
                            <p:childTnLst>
                              <p:par>
                                <p:cTn id="23" presetID="1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slide(fromLeft)">
                                      <p:cBhvr>
                                        <p:cTn id="25" dur="1000"/>
                                        <p:tgtEl>
                                          <p:spTgt spid="9"/>
                                        </p:tgtEl>
                                      </p:cBhvr>
                                    </p:animEffect>
                                  </p:childTnLst>
                                </p:cTn>
                              </p:par>
                            </p:childTnLst>
                          </p:cTn>
                        </p:par>
                        <p:par>
                          <p:cTn id="26" fill="hold">
                            <p:stCondLst>
                              <p:cond delay="1500"/>
                            </p:stCondLst>
                            <p:childTnLst>
                              <p:par>
                                <p:cTn id="27" presetID="1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1000"/>
                                        <p:tgtEl>
                                          <p:spTgt spid="7"/>
                                        </p:tgtEl>
                                        <p:attrNameLst>
                                          <p:attrName>ppt_x</p:attrName>
                                        </p:attrNameLst>
                                      </p:cBhvr>
                                      <p:tavLst>
                                        <p:tav tm="0">
                                          <p:val>
                                            <p:strVal val="#ppt_x-#ppt_w*1.125000"/>
                                          </p:val>
                                        </p:tav>
                                        <p:tav tm="100000">
                                          <p:val>
                                            <p:strVal val="#ppt_x"/>
                                          </p:val>
                                        </p:tav>
                                      </p:tavLst>
                                    </p:anim>
                                    <p:animEffect transition="in" filter="wipe(right)">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1"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heckerboard(across)">
                                      <p:cBhvr>
                                        <p:cTn id="35" dur="500"/>
                                        <p:tgtEl>
                                          <p:spTgt spid="12"/>
                                        </p:tgtEl>
                                      </p:cBhvr>
                                    </p:animEffect>
                                  </p:childTnLst>
                                </p:cTn>
                              </p:par>
                            </p:childTnLst>
                          </p:cTn>
                        </p:par>
                        <p:par>
                          <p:cTn id="36" fill="hold">
                            <p:stCondLst>
                              <p:cond delay="500"/>
                            </p:stCondLst>
                            <p:childTnLst>
                              <p:par>
                                <p:cTn id="37" presetID="1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slide(fromLeft)">
                                      <p:cBhvr>
                                        <p:cTn id="39" dur="1000"/>
                                        <p:tgtEl>
                                          <p:spTgt spid="10"/>
                                        </p:tgtEl>
                                      </p:cBhvr>
                                    </p:animEffect>
                                  </p:childTnLst>
                                </p:cTn>
                              </p:par>
                            </p:childTnLst>
                          </p:cTn>
                        </p:par>
                        <p:par>
                          <p:cTn id="40" fill="hold">
                            <p:stCondLst>
                              <p:cond delay="1500"/>
                            </p:stCondLst>
                            <p:childTnLst>
                              <p:par>
                                <p:cTn id="41" presetID="12" presetClass="entr" presetSubtype="8" fill="hold" nodeType="afterEffect">
                                  <p:stCondLst>
                                    <p:cond delay="0"/>
                                  </p:stCondLst>
                                  <p:childTnLst>
                                    <p:set>
                                      <p:cBhvr>
                                        <p:cTn id="42" dur="1" fill="hold">
                                          <p:stCondLst>
                                            <p:cond delay="0"/>
                                          </p:stCondLst>
                                        </p:cTn>
                                        <p:tgtEl>
                                          <p:spTgt spid="10244"/>
                                        </p:tgtEl>
                                        <p:attrNameLst>
                                          <p:attrName>style.visibility</p:attrName>
                                        </p:attrNameLst>
                                      </p:cBhvr>
                                      <p:to>
                                        <p:strVal val="visible"/>
                                      </p:to>
                                    </p:set>
                                    <p:animEffect transition="in" filter="slide(fromLeft)">
                                      <p:cBhvr>
                                        <p:cTn id="43" dur="1000"/>
                                        <p:tgtEl>
                                          <p:spTgt spid="10244"/>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1"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checkerboard(across)">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P spid="10" grpId="0"/>
      <p:bldP spid="11" grpId="1"/>
      <p:bldP spid="12" grpId="1"/>
      <p:bldP spid="1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03502" y="804848"/>
            <a:ext cx="8229600" cy="1009115"/>
          </a:xfrm>
          <a:prstGeom prst="rect">
            <a:avLst/>
          </a:prstGeom>
          <a:ln>
            <a:solidFill>
              <a:srgbClr val="C00000"/>
            </a:solidFill>
          </a:ln>
        </p:spPr>
        <p:txBody>
          <a:bodyPr/>
          <a:lstStyle/>
          <a:p>
            <a:pPr marR="0" lvl="0" algn="ctr" defTabSz="914400" rtl="0" eaLnBrk="1" fontAlgn="auto" latinLnBrk="0" hangingPunct="1">
              <a:lnSpc>
                <a:spcPct val="100000"/>
              </a:lnSpc>
              <a:spcBef>
                <a:spcPct val="20000"/>
              </a:spcBef>
              <a:spcAft>
                <a:spcPts val="0"/>
              </a:spcAft>
              <a:buClrTx/>
              <a:buSzTx/>
              <a:tabLst/>
              <a:defRPr/>
            </a:pPr>
            <a:r>
              <a:rPr kumimoji="0" lang="en-IN" sz="2800" b="0" i="0" u="none" strike="noStrike" kern="1200" cap="none" spc="0" normalizeH="0" baseline="0" noProof="0" dirty="0">
                <a:ln>
                  <a:noFill/>
                </a:ln>
                <a:solidFill>
                  <a:schemeClr val="tx1"/>
                </a:solidFill>
                <a:effectLst/>
                <a:uLnTx/>
                <a:uFillTx/>
                <a:latin typeface="+mn-lt"/>
                <a:ea typeface="+mn-ea"/>
                <a:cs typeface="+mn-cs"/>
              </a:rPr>
              <a:t>Provide </a:t>
            </a:r>
            <a:r>
              <a:rPr kumimoji="0" lang="en-IN" sz="2800" b="1" i="0" u="none" strike="noStrike" kern="1200" cap="none" spc="0" normalizeH="0" baseline="0" noProof="0" dirty="0">
                <a:ln>
                  <a:noFill/>
                </a:ln>
                <a:solidFill>
                  <a:schemeClr val="tx1"/>
                </a:solidFill>
                <a:effectLst/>
                <a:uLnTx/>
                <a:uFillTx/>
                <a:latin typeface="+mn-lt"/>
                <a:ea typeface="+mn-ea"/>
                <a:cs typeface="+mn-cs"/>
              </a:rPr>
              <a:t>Doing Words </a:t>
            </a:r>
            <a:r>
              <a:rPr kumimoji="0" lang="en-IN" sz="2800" b="0" i="0" u="none" strike="noStrike" kern="1200" cap="none" spc="0" normalizeH="0" baseline="0" noProof="0" dirty="0">
                <a:ln>
                  <a:noFill/>
                </a:ln>
                <a:solidFill>
                  <a:schemeClr val="tx1"/>
                </a:solidFill>
                <a:effectLst/>
                <a:uLnTx/>
                <a:uFillTx/>
                <a:latin typeface="+mn-lt"/>
                <a:ea typeface="+mn-ea"/>
                <a:cs typeface="+mn-cs"/>
              </a:rPr>
              <a:t>for the </a:t>
            </a:r>
            <a:r>
              <a:rPr kumimoji="0" lang="en-IN" sz="2800" b="1" i="0" u="none" strike="noStrike" kern="1200" cap="none" spc="0" normalizeH="0" baseline="0" noProof="0" dirty="0">
                <a:ln>
                  <a:noFill/>
                </a:ln>
                <a:solidFill>
                  <a:schemeClr val="tx1"/>
                </a:solidFill>
                <a:effectLst/>
                <a:uLnTx/>
                <a:uFillTx/>
                <a:latin typeface="+mn-lt"/>
                <a:ea typeface="+mn-ea"/>
                <a:cs typeface="+mn-cs"/>
              </a:rPr>
              <a:t>Nouns</a:t>
            </a:r>
            <a:r>
              <a:rPr kumimoji="0" lang="en-IN" sz="2800" b="0" i="0" u="none" strike="noStrike" kern="1200" cap="none" spc="0" normalizeH="0" baseline="0" noProof="0" dirty="0">
                <a:ln>
                  <a:noFill/>
                </a:ln>
                <a:solidFill>
                  <a:schemeClr val="tx1"/>
                </a:solidFill>
                <a:effectLst/>
                <a:uLnTx/>
                <a:uFillTx/>
                <a:latin typeface="+mn-lt"/>
                <a:ea typeface="+mn-ea"/>
                <a:cs typeface="+mn-cs"/>
              </a:rPr>
              <a:t> given below</a:t>
            </a:r>
          </a:p>
          <a:p>
            <a:pPr marR="0" lvl="0" algn="ctr" defTabSz="914400" rtl="0" eaLnBrk="1" fontAlgn="auto" latinLnBrk="0" hangingPunct="1">
              <a:lnSpc>
                <a:spcPct val="100000"/>
              </a:lnSpc>
              <a:spcBef>
                <a:spcPct val="20000"/>
              </a:spcBef>
              <a:spcAft>
                <a:spcPts val="0"/>
              </a:spcAft>
              <a:buClrTx/>
              <a:buSzTx/>
              <a:tabLst/>
              <a:defRPr/>
            </a:pPr>
            <a:r>
              <a:rPr kumimoji="0" lang="en-IN" sz="2800" b="0" i="0" u="none" strike="noStrike" kern="1200" cap="none" spc="0" normalizeH="0" baseline="0" noProof="0" dirty="0">
                <a:ln>
                  <a:noFill/>
                </a:ln>
                <a:solidFill>
                  <a:schemeClr val="tx1"/>
                </a:solidFill>
                <a:effectLst/>
                <a:uLnTx/>
                <a:uFillTx/>
                <a:latin typeface="+mn-lt"/>
                <a:ea typeface="+mn-ea"/>
                <a:cs typeface="+mn-cs"/>
              </a:rPr>
              <a:t>Example:  Stars   </a:t>
            </a:r>
            <a:r>
              <a:rPr kumimoji="0" lang="en-IN" sz="2800" b="0" i="0" u="sng" strike="noStrike" kern="1200" cap="none" spc="0" normalizeH="0" baseline="0" noProof="0" dirty="0">
                <a:ln>
                  <a:noFill/>
                </a:ln>
                <a:solidFill>
                  <a:schemeClr val="tx1"/>
                </a:solidFill>
                <a:effectLst/>
                <a:uLnTx/>
                <a:uFillTx/>
                <a:latin typeface="+mn-lt"/>
                <a:ea typeface="+mn-ea"/>
                <a:cs typeface="+mn-cs"/>
              </a:rPr>
              <a:t>shine</a:t>
            </a:r>
            <a:endParaRPr kumimoji="0" lang="en-IN"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IN"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itle 1"/>
          <p:cNvSpPr txBox="1">
            <a:spLocks/>
          </p:cNvSpPr>
          <p:nvPr/>
        </p:nvSpPr>
        <p:spPr>
          <a:xfrm>
            <a:off x="3238501" y="71414"/>
            <a:ext cx="5714999" cy="654032"/>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t="100000" r="100000"/>
            </a:path>
            <a:tileRect l="-100000" b="-100000"/>
          </a:gradFill>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0" i="0" u="none" strike="noStrike" kern="1200" cap="none" spc="0" normalizeH="0" baseline="0" noProof="0" dirty="0">
                <a:ln>
                  <a:noFill/>
                </a:ln>
                <a:solidFill>
                  <a:schemeClr val="tx1"/>
                </a:solidFill>
                <a:effectLst/>
                <a:uLnTx/>
                <a:uFillTx/>
                <a:latin typeface="+mj-lt"/>
                <a:ea typeface="+mj-ea"/>
                <a:cs typeface="+mj-cs"/>
              </a:rPr>
              <a:t>Exercise 4</a:t>
            </a:r>
          </a:p>
        </p:txBody>
      </p:sp>
      <p:sp>
        <p:nvSpPr>
          <p:cNvPr id="6" name="TextBox 5"/>
          <p:cNvSpPr txBox="1"/>
          <p:nvPr/>
        </p:nvSpPr>
        <p:spPr>
          <a:xfrm>
            <a:off x="395256" y="2343144"/>
            <a:ext cx="2965748" cy="523220"/>
          </a:xfrm>
          <a:prstGeom prst="rect">
            <a:avLst/>
          </a:prstGeom>
          <a:noFill/>
        </p:spPr>
        <p:txBody>
          <a:bodyPr wrap="none" rtlCol="0">
            <a:spAutoFit/>
          </a:bodyPr>
          <a:lstStyle/>
          <a:p>
            <a:r>
              <a:rPr lang="en-IN" sz="2800" dirty="0"/>
              <a:t>1. Birds _________</a:t>
            </a:r>
            <a:endParaRPr lang="en-US" sz="2800" dirty="0"/>
          </a:p>
        </p:txBody>
      </p:sp>
      <p:sp>
        <p:nvSpPr>
          <p:cNvPr id="7" name="TextBox 6"/>
          <p:cNvSpPr txBox="1"/>
          <p:nvPr/>
        </p:nvSpPr>
        <p:spPr>
          <a:xfrm>
            <a:off x="395256" y="3465732"/>
            <a:ext cx="3021020" cy="523220"/>
          </a:xfrm>
          <a:prstGeom prst="rect">
            <a:avLst/>
          </a:prstGeom>
          <a:noFill/>
        </p:spPr>
        <p:txBody>
          <a:bodyPr wrap="none" rtlCol="0">
            <a:spAutoFit/>
          </a:bodyPr>
          <a:lstStyle/>
          <a:p>
            <a:r>
              <a:rPr lang="en-IN" sz="2800" dirty="0"/>
              <a:t>2. Frogs _________</a:t>
            </a:r>
            <a:endParaRPr lang="en-US" sz="2800" dirty="0"/>
          </a:p>
        </p:txBody>
      </p:sp>
      <p:sp>
        <p:nvSpPr>
          <p:cNvPr id="8" name="TextBox 7"/>
          <p:cNvSpPr txBox="1"/>
          <p:nvPr/>
        </p:nvSpPr>
        <p:spPr>
          <a:xfrm>
            <a:off x="395256" y="4588320"/>
            <a:ext cx="2848857" cy="523220"/>
          </a:xfrm>
          <a:prstGeom prst="rect">
            <a:avLst/>
          </a:prstGeom>
          <a:noFill/>
        </p:spPr>
        <p:txBody>
          <a:bodyPr wrap="none" rtlCol="0">
            <a:spAutoFit/>
          </a:bodyPr>
          <a:lstStyle/>
          <a:p>
            <a:r>
              <a:rPr lang="en-IN" sz="2800" dirty="0"/>
              <a:t>3. Lion _________</a:t>
            </a:r>
            <a:endParaRPr lang="en-US" sz="2800" dirty="0"/>
          </a:p>
        </p:txBody>
      </p:sp>
      <p:sp>
        <p:nvSpPr>
          <p:cNvPr id="9" name="TextBox 8"/>
          <p:cNvSpPr txBox="1"/>
          <p:nvPr/>
        </p:nvSpPr>
        <p:spPr>
          <a:xfrm>
            <a:off x="395256" y="5710908"/>
            <a:ext cx="3458063" cy="523220"/>
          </a:xfrm>
          <a:prstGeom prst="rect">
            <a:avLst/>
          </a:prstGeom>
          <a:noFill/>
        </p:spPr>
        <p:txBody>
          <a:bodyPr wrap="none" rtlCol="0">
            <a:spAutoFit/>
          </a:bodyPr>
          <a:lstStyle/>
          <a:p>
            <a:r>
              <a:rPr lang="en-IN" sz="2800" dirty="0"/>
              <a:t>4. Children _________</a:t>
            </a:r>
            <a:endParaRPr lang="en-US" sz="2800" dirty="0"/>
          </a:p>
        </p:txBody>
      </p:sp>
      <p:sp>
        <p:nvSpPr>
          <p:cNvPr id="10" name="TextBox 9">
            <a:extLst>
              <a:ext uri="{FF2B5EF4-FFF2-40B4-BE49-F238E27FC236}">
                <a16:creationId xmlns:a16="http://schemas.microsoft.com/office/drawing/2014/main" id="{A4BA49A3-5CCE-244C-B9F7-5EFA91582BBB}"/>
              </a:ext>
            </a:extLst>
          </p:cNvPr>
          <p:cNvSpPr txBox="1"/>
          <p:nvPr/>
        </p:nvSpPr>
        <p:spPr>
          <a:xfrm>
            <a:off x="2024040" y="2340591"/>
            <a:ext cx="609600" cy="432414"/>
          </a:xfrm>
          <a:prstGeom prst="rect">
            <a:avLst/>
          </a:prstGeom>
          <a:noFill/>
        </p:spPr>
        <p:txBody>
          <a:bodyPr wrap="square" rtlCol="0" anchor="ctr">
            <a:spAutoFit/>
          </a:bodyPr>
          <a:lstStyle/>
          <a:p>
            <a:pPr algn="ctr"/>
            <a:r>
              <a:rPr lang="en-US" sz="2800" dirty="0">
                <a:solidFill>
                  <a:srgbClr val="FF0000"/>
                </a:solidFill>
              </a:rPr>
              <a:t>fly</a:t>
            </a:r>
          </a:p>
        </p:txBody>
      </p:sp>
      <p:sp>
        <p:nvSpPr>
          <p:cNvPr id="11" name="TextBox 10">
            <a:extLst>
              <a:ext uri="{FF2B5EF4-FFF2-40B4-BE49-F238E27FC236}">
                <a16:creationId xmlns:a16="http://schemas.microsoft.com/office/drawing/2014/main" id="{A4BA49A3-5CCE-244C-B9F7-5EFA91582BBB}"/>
              </a:ext>
            </a:extLst>
          </p:cNvPr>
          <p:cNvSpPr txBox="1"/>
          <p:nvPr/>
        </p:nvSpPr>
        <p:spPr>
          <a:xfrm>
            <a:off x="1920920" y="3463770"/>
            <a:ext cx="1008000" cy="432414"/>
          </a:xfrm>
          <a:prstGeom prst="rect">
            <a:avLst/>
          </a:prstGeom>
          <a:noFill/>
        </p:spPr>
        <p:txBody>
          <a:bodyPr wrap="square" rtlCol="0" anchor="ctr">
            <a:spAutoFit/>
          </a:bodyPr>
          <a:lstStyle/>
          <a:p>
            <a:pPr algn="ctr"/>
            <a:r>
              <a:rPr lang="en-US" sz="2800" dirty="0">
                <a:solidFill>
                  <a:srgbClr val="FF0000"/>
                </a:solidFill>
              </a:rPr>
              <a:t>jump</a:t>
            </a:r>
          </a:p>
        </p:txBody>
      </p:sp>
      <p:sp>
        <p:nvSpPr>
          <p:cNvPr id="12" name="TextBox 11">
            <a:extLst>
              <a:ext uri="{FF2B5EF4-FFF2-40B4-BE49-F238E27FC236}">
                <a16:creationId xmlns:a16="http://schemas.microsoft.com/office/drawing/2014/main" id="{A4BA49A3-5CCE-244C-B9F7-5EFA91582BBB}"/>
              </a:ext>
            </a:extLst>
          </p:cNvPr>
          <p:cNvSpPr txBox="1"/>
          <p:nvPr/>
        </p:nvSpPr>
        <p:spPr>
          <a:xfrm>
            <a:off x="1843064" y="4602791"/>
            <a:ext cx="1008000" cy="432414"/>
          </a:xfrm>
          <a:prstGeom prst="rect">
            <a:avLst/>
          </a:prstGeom>
          <a:noFill/>
        </p:spPr>
        <p:txBody>
          <a:bodyPr wrap="square" rtlCol="0" anchor="ctr">
            <a:spAutoFit/>
          </a:bodyPr>
          <a:lstStyle/>
          <a:p>
            <a:pPr algn="ctr"/>
            <a:r>
              <a:rPr lang="en-IN" sz="2800" dirty="0">
                <a:solidFill>
                  <a:srgbClr val="FF0000"/>
                </a:solidFill>
              </a:rPr>
              <a:t>roars</a:t>
            </a:r>
            <a:endParaRPr lang="en-US" sz="2800" dirty="0">
              <a:solidFill>
                <a:srgbClr val="FF0000"/>
              </a:solidFill>
            </a:endParaRPr>
          </a:p>
        </p:txBody>
      </p:sp>
      <p:sp>
        <p:nvSpPr>
          <p:cNvPr id="13" name="TextBox 12">
            <a:extLst>
              <a:ext uri="{FF2B5EF4-FFF2-40B4-BE49-F238E27FC236}">
                <a16:creationId xmlns:a16="http://schemas.microsoft.com/office/drawing/2014/main" id="{A4BA49A3-5CCE-244C-B9F7-5EFA91582BBB}"/>
              </a:ext>
            </a:extLst>
          </p:cNvPr>
          <p:cNvSpPr txBox="1"/>
          <p:nvPr/>
        </p:nvSpPr>
        <p:spPr>
          <a:xfrm>
            <a:off x="2385992" y="5688647"/>
            <a:ext cx="1008000" cy="432414"/>
          </a:xfrm>
          <a:prstGeom prst="rect">
            <a:avLst/>
          </a:prstGeom>
          <a:noFill/>
        </p:spPr>
        <p:txBody>
          <a:bodyPr wrap="square" rtlCol="0" anchor="ctr">
            <a:spAutoFit/>
          </a:bodyPr>
          <a:lstStyle/>
          <a:p>
            <a:pPr algn="ctr"/>
            <a:r>
              <a:rPr lang="en-IN" sz="2800" dirty="0">
                <a:solidFill>
                  <a:srgbClr val="FF0000"/>
                </a:solidFill>
              </a:rPr>
              <a:t>laugh</a:t>
            </a:r>
            <a:endParaRPr lang="en-US" sz="2800" dirty="0">
              <a:solidFill>
                <a:srgbClr val="FF0000"/>
              </a:solidFill>
            </a:endParaRPr>
          </a:p>
        </p:txBody>
      </p:sp>
      <p:pic>
        <p:nvPicPr>
          <p:cNvPr id="8194" name="Picture 2" descr="Animals, Birds, Flying, Geese, Goose"/>
          <p:cNvPicPr>
            <a:picLocks noChangeAspect="1" noChangeArrowheads="1"/>
          </p:cNvPicPr>
          <p:nvPr/>
        </p:nvPicPr>
        <p:blipFill>
          <a:blip r:embed="rId3" cstate="print"/>
          <a:srcRect/>
          <a:stretch>
            <a:fillRect/>
          </a:stretch>
        </p:blipFill>
        <p:spPr bwMode="auto">
          <a:xfrm>
            <a:off x="5100633" y="1890704"/>
            <a:ext cx="1900248" cy="1316318"/>
          </a:xfrm>
          <a:prstGeom prst="rect">
            <a:avLst/>
          </a:prstGeom>
          <a:ln>
            <a:noFill/>
          </a:ln>
          <a:effectLst>
            <a:outerShdw blurRad="292100" dist="139700" dir="2700000" algn="tl" rotWithShape="0">
              <a:srgbClr val="333333">
                <a:alpha val="65000"/>
              </a:srgbClr>
            </a:outerShdw>
          </a:effectLst>
        </p:spPr>
      </p:pic>
      <p:pic>
        <p:nvPicPr>
          <p:cNvPr id="8196" name="Picture 4" descr="Amphibian, Animal, Frog, Nature, Frog"/>
          <p:cNvPicPr>
            <a:picLocks noChangeAspect="1" noChangeArrowheads="1"/>
          </p:cNvPicPr>
          <p:nvPr/>
        </p:nvPicPr>
        <p:blipFill>
          <a:blip r:embed="rId4"/>
          <a:srcRect/>
          <a:stretch>
            <a:fillRect/>
          </a:stretch>
        </p:blipFill>
        <p:spPr bwMode="auto">
          <a:xfrm>
            <a:off x="9172592" y="2524120"/>
            <a:ext cx="1901312" cy="1719272"/>
          </a:xfrm>
          <a:prstGeom prst="rect">
            <a:avLst/>
          </a:prstGeom>
          <a:ln>
            <a:noFill/>
          </a:ln>
          <a:effectLst>
            <a:outerShdw blurRad="190500" algn="tl" rotWithShape="0">
              <a:srgbClr val="000000">
                <a:alpha val="70000"/>
              </a:srgbClr>
            </a:outerShdw>
          </a:effectLst>
        </p:spPr>
      </p:pic>
      <p:pic>
        <p:nvPicPr>
          <p:cNvPr id="4" name="Picture 3" descr="A lion with its mouth open&#10;&#10;Description automatically generated">
            <a:extLst>
              <a:ext uri="{FF2B5EF4-FFF2-40B4-BE49-F238E27FC236}">
                <a16:creationId xmlns:a16="http://schemas.microsoft.com/office/drawing/2014/main" id="{89632CAC-3951-4C9F-9FFA-DD37A26491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5796" y="3699036"/>
            <a:ext cx="1842801" cy="2730076"/>
          </a:xfrm>
          <a:prstGeom prst="rect">
            <a:avLst/>
          </a:prstGeom>
        </p:spPr>
      </p:pic>
      <p:pic>
        <p:nvPicPr>
          <p:cNvPr id="15" name="Picture 14" descr="A group of people posing for the camera&#10;&#10;Description automatically generated with medium confidence">
            <a:extLst>
              <a:ext uri="{FF2B5EF4-FFF2-40B4-BE49-F238E27FC236}">
                <a16:creationId xmlns:a16="http://schemas.microsoft.com/office/drawing/2014/main" id="{AFE80B4E-A29C-42C8-B762-070C2A74A3A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52065" y="4509144"/>
            <a:ext cx="2989118" cy="19865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1000"/>
                                        <p:tgtEl>
                                          <p:spTgt spid="3"/>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lide(fromLeft)">
                                      <p:cBhvr>
                                        <p:cTn id="11" dur="1000"/>
                                        <p:tgtEl>
                                          <p:spTgt spid="6"/>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8194"/>
                                        </p:tgtEl>
                                        <p:attrNameLst>
                                          <p:attrName>style.visibility</p:attrName>
                                        </p:attrNameLst>
                                      </p:cBhvr>
                                      <p:to>
                                        <p:strVal val="visible"/>
                                      </p:to>
                                    </p:set>
                                    <p:animEffect transition="in" filter="wipe(left)">
                                      <p:cBhvr>
                                        <p:cTn id="15" dur="1000"/>
                                        <p:tgtEl>
                                          <p:spTgt spid="819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1000"/>
                                        <p:tgtEl>
                                          <p:spTgt spid="10"/>
                                        </p:tgtEl>
                                      </p:cBhvr>
                                    </p:animEffect>
                                  </p:childTnLst>
                                </p:cTn>
                              </p:par>
                            </p:childTnLst>
                          </p:cTn>
                        </p:par>
                        <p:par>
                          <p:cTn id="21" fill="hold">
                            <p:stCondLst>
                              <p:cond delay="1000"/>
                            </p:stCondLst>
                            <p:childTnLst>
                              <p:par>
                                <p:cTn id="22" presetID="12"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lide(fromLeft)">
                                      <p:cBhvr>
                                        <p:cTn id="24" dur="1000"/>
                                        <p:tgtEl>
                                          <p:spTgt spid="7"/>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8196"/>
                                        </p:tgtEl>
                                        <p:attrNameLst>
                                          <p:attrName>style.visibility</p:attrName>
                                        </p:attrNameLst>
                                      </p:cBhvr>
                                      <p:to>
                                        <p:strVal val="visible"/>
                                      </p:to>
                                    </p:set>
                                    <p:animEffect transition="in" filter="wipe(left)">
                                      <p:cBhvr>
                                        <p:cTn id="28" dur="1000"/>
                                        <p:tgtEl>
                                          <p:spTgt spid="819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linds(horizontal)">
                                      <p:cBhvr>
                                        <p:cTn id="33" dur="1000"/>
                                        <p:tgtEl>
                                          <p:spTgt spid="11"/>
                                        </p:tgtEl>
                                      </p:cBhvr>
                                    </p:animEffect>
                                  </p:childTnLst>
                                </p:cTn>
                              </p:par>
                            </p:childTnLst>
                          </p:cTn>
                        </p:par>
                        <p:par>
                          <p:cTn id="34" fill="hold">
                            <p:stCondLst>
                              <p:cond delay="1000"/>
                            </p:stCondLst>
                            <p:childTnLst>
                              <p:par>
                                <p:cTn id="35" presetID="12" presetClass="entr" presetSubtype="8"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slide(fromLeft)">
                                      <p:cBhvr>
                                        <p:cTn id="37" dur="1000"/>
                                        <p:tgtEl>
                                          <p:spTgt spid="8"/>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10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linds(horizontal)">
                                      <p:cBhvr>
                                        <p:cTn id="46" dur="1000"/>
                                        <p:tgtEl>
                                          <p:spTgt spid="12"/>
                                        </p:tgtEl>
                                      </p:cBhvr>
                                    </p:animEffect>
                                  </p:childTnLst>
                                </p:cTn>
                              </p:par>
                            </p:childTnLst>
                          </p:cTn>
                        </p:par>
                        <p:par>
                          <p:cTn id="47" fill="hold">
                            <p:stCondLst>
                              <p:cond delay="1000"/>
                            </p:stCondLst>
                            <p:childTnLst>
                              <p:par>
                                <p:cTn id="48" presetID="12" presetClass="entr" presetSubtype="8"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slide(fromLeft)">
                                      <p:cBhvr>
                                        <p:cTn id="50" dur="1000"/>
                                        <p:tgtEl>
                                          <p:spTgt spid="9"/>
                                        </p:tgtEl>
                                      </p:cBhvr>
                                    </p:animEffect>
                                  </p:childTnLst>
                                </p:cTn>
                              </p:par>
                            </p:childTnLst>
                          </p:cTn>
                        </p:par>
                        <p:par>
                          <p:cTn id="51" fill="hold">
                            <p:stCondLst>
                              <p:cond delay="2000"/>
                            </p:stCondLst>
                            <p:childTnLst>
                              <p:par>
                                <p:cTn id="52" presetID="22" presetClass="entr" presetSubtype="8"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10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blinds(horizontal)">
                                      <p:cBhvr>
                                        <p:cTn id="5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P spid="8" grpId="0"/>
      <p:bldP spid="9"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24040" y="895336"/>
            <a:ext cx="8143920" cy="485434"/>
          </a:xfrm>
          <a:prstGeom prst="rect">
            <a:avLst/>
          </a:prstGeom>
          <a:solidFill>
            <a:schemeClr val="accent2">
              <a:lumMod val="20000"/>
              <a:lumOff val="80000"/>
            </a:schemeClr>
          </a:solidFill>
          <a:ln>
            <a:solidFill>
              <a:schemeClr val="accent5">
                <a:lumMod val="50000"/>
              </a:schemeClr>
            </a:solidFill>
          </a:ln>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IN" sz="2800" b="0" i="0" u="none" strike="noStrike" kern="1200" cap="none" spc="0" normalizeH="0" baseline="0" noProof="0" dirty="0">
                <a:ln>
                  <a:noFill/>
                </a:ln>
                <a:solidFill>
                  <a:schemeClr val="tx1"/>
                </a:solidFill>
                <a:effectLst/>
                <a:uLnTx/>
                <a:uFillTx/>
                <a:latin typeface="+mn-lt"/>
                <a:ea typeface="+mn-ea"/>
                <a:cs typeface="+mn-cs"/>
              </a:rPr>
              <a:t>Make sentences of your own with the following words</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IN"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itle 1"/>
          <p:cNvSpPr txBox="1">
            <a:spLocks noGrp="1"/>
          </p:cNvSpPr>
          <p:nvPr>
            <p:ph type="title"/>
          </p:nvPr>
        </p:nvSpPr>
        <p:spPr>
          <a:xfrm>
            <a:off x="3193257" y="71414"/>
            <a:ext cx="5805487" cy="654032"/>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t="100000" r="100000"/>
            </a:path>
            <a:tileRect l="-100000" b="-100000"/>
          </a:gradFill>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0" i="0" u="none" strike="noStrike" kern="1200" cap="none" spc="0" normalizeH="0" baseline="0" noProof="0" dirty="0">
                <a:ln>
                  <a:noFill/>
                </a:ln>
                <a:solidFill>
                  <a:schemeClr val="tx1"/>
                </a:solidFill>
                <a:effectLst/>
                <a:uLnTx/>
                <a:uFillTx/>
                <a:latin typeface="+mj-lt"/>
                <a:ea typeface="+mj-ea"/>
                <a:cs typeface="+mj-cs"/>
              </a:rPr>
              <a:t>Exercise 5</a:t>
            </a:r>
          </a:p>
        </p:txBody>
      </p:sp>
      <p:sp>
        <p:nvSpPr>
          <p:cNvPr id="6" name="TextBox 5"/>
          <p:cNvSpPr txBox="1"/>
          <p:nvPr/>
        </p:nvSpPr>
        <p:spPr>
          <a:xfrm>
            <a:off x="395256" y="2343144"/>
            <a:ext cx="1446358" cy="523220"/>
          </a:xfrm>
          <a:prstGeom prst="rect">
            <a:avLst/>
          </a:prstGeom>
          <a:noFill/>
        </p:spPr>
        <p:txBody>
          <a:bodyPr wrap="none" rtlCol="0">
            <a:spAutoFit/>
          </a:bodyPr>
          <a:lstStyle/>
          <a:p>
            <a:r>
              <a:rPr lang="en-IN" sz="2800" dirty="0"/>
              <a:t>1. Read: </a:t>
            </a:r>
            <a:endParaRPr lang="en-US" sz="2800" dirty="0"/>
          </a:p>
        </p:txBody>
      </p:sp>
      <p:sp>
        <p:nvSpPr>
          <p:cNvPr id="7" name="TextBox 6"/>
          <p:cNvSpPr txBox="1"/>
          <p:nvPr/>
        </p:nvSpPr>
        <p:spPr>
          <a:xfrm>
            <a:off x="395256" y="4806028"/>
            <a:ext cx="1404552" cy="523220"/>
          </a:xfrm>
          <a:prstGeom prst="rect">
            <a:avLst/>
          </a:prstGeom>
          <a:noFill/>
        </p:spPr>
        <p:txBody>
          <a:bodyPr wrap="none" rtlCol="0">
            <a:spAutoFit/>
          </a:bodyPr>
          <a:lstStyle/>
          <a:p>
            <a:r>
              <a:rPr lang="en-IN" sz="2800" dirty="0"/>
              <a:t>2. Sing:  </a:t>
            </a:r>
            <a:endParaRPr lang="en-US" sz="2800" dirty="0"/>
          </a:p>
        </p:txBody>
      </p:sp>
      <p:sp>
        <p:nvSpPr>
          <p:cNvPr id="8" name="TextBox 7"/>
          <p:cNvSpPr txBox="1"/>
          <p:nvPr/>
        </p:nvSpPr>
        <p:spPr>
          <a:xfrm>
            <a:off x="1843064" y="2343144"/>
            <a:ext cx="4406334" cy="523220"/>
          </a:xfrm>
          <a:prstGeom prst="rect">
            <a:avLst/>
          </a:prstGeom>
          <a:solidFill>
            <a:schemeClr val="bg1">
              <a:lumMod val="95000"/>
            </a:schemeClr>
          </a:solidFill>
        </p:spPr>
        <p:txBody>
          <a:bodyPr wrap="none" rtlCol="0">
            <a:spAutoFit/>
          </a:bodyPr>
          <a:lstStyle/>
          <a:p>
            <a:r>
              <a:rPr lang="en-IN" sz="2800" dirty="0"/>
              <a:t>It is good to read story books</a:t>
            </a:r>
            <a:endParaRPr lang="en-US" sz="2800" dirty="0"/>
          </a:p>
        </p:txBody>
      </p:sp>
      <p:sp>
        <p:nvSpPr>
          <p:cNvPr id="9" name="TextBox 8"/>
          <p:cNvSpPr txBox="1"/>
          <p:nvPr/>
        </p:nvSpPr>
        <p:spPr>
          <a:xfrm>
            <a:off x="1843064" y="4806028"/>
            <a:ext cx="4524508" cy="523220"/>
          </a:xfrm>
          <a:prstGeom prst="rect">
            <a:avLst/>
          </a:prstGeom>
          <a:solidFill>
            <a:schemeClr val="bg1">
              <a:lumMod val="95000"/>
            </a:schemeClr>
          </a:solidFill>
        </p:spPr>
        <p:txBody>
          <a:bodyPr wrap="none" rtlCol="0">
            <a:spAutoFit/>
          </a:bodyPr>
          <a:lstStyle/>
          <a:p>
            <a:r>
              <a:rPr lang="en-IN" sz="2800" dirty="0"/>
              <a:t>They sing beautifully together</a:t>
            </a:r>
            <a:endParaRPr lang="en-US" sz="2800" dirty="0"/>
          </a:p>
        </p:txBody>
      </p:sp>
      <p:pic>
        <p:nvPicPr>
          <p:cNvPr id="6146" name="Picture 2" descr="Choir, Children, Silhouette, Singing, People, Music"/>
          <p:cNvPicPr>
            <a:picLocks noChangeAspect="1" noChangeArrowheads="1"/>
          </p:cNvPicPr>
          <p:nvPr/>
        </p:nvPicPr>
        <p:blipFill>
          <a:blip r:embed="rId3"/>
          <a:srcRect/>
          <a:stretch>
            <a:fillRect/>
          </a:stretch>
        </p:blipFill>
        <p:spPr bwMode="auto">
          <a:xfrm>
            <a:off x="6457952" y="2036992"/>
            <a:ext cx="5067328" cy="34732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1000"/>
                                        <p:tgtEl>
                                          <p:spTgt spid="3"/>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lide(fromLeft)">
                                      <p:cBhvr>
                                        <p:cTn id="11" dur="1000"/>
                                        <p:tgtEl>
                                          <p:spTgt spid="6"/>
                                        </p:tgtEl>
                                      </p:cBhvr>
                                    </p:animEffect>
                                  </p:childTnLst>
                                </p:cTn>
                              </p:par>
                            </p:childTnLst>
                          </p:cTn>
                        </p:par>
                        <p:par>
                          <p:cTn id="12" fill="hold">
                            <p:stCondLst>
                              <p:cond delay="2000"/>
                            </p:stCondLst>
                            <p:childTnLst>
                              <p:par>
                                <p:cTn id="13" presetID="1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Left)">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slide(fromLeft)">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slide(fromLeft)">
                                      <p:cBhvr>
                                        <p:cTn id="25" dur="1000"/>
                                        <p:tgtEl>
                                          <p:spTgt spid="9"/>
                                        </p:tgtEl>
                                      </p:cBhvr>
                                    </p:animEffect>
                                  </p:childTnLst>
                                </p:cTn>
                              </p:par>
                            </p:childTnLst>
                          </p:cTn>
                        </p:par>
                        <p:par>
                          <p:cTn id="26" fill="hold">
                            <p:stCondLst>
                              <p:cond delay="1000"/>
                            </p:stCondLst>
                            <p:childTnLst>
                              <p:par>
                                <p:cTn id="27" presetID="18" presetClass="entr" presetSubtype="6" fill="hold" nodeType="afterEffect">
                                  <p:stCondLst>
                                    <p:cond delay="0"/>
                                  </p:stCondLst>
                                  <p:childTnLst>
                                    <p:set>
                                      <p:cBhvr>
                                        <p:cTn id="28" dur="1" fill="hold">
                                          <p:stCondLst>
                                            <p:cond delay="0"/>
                                          </p:stCondLst>
                                        </p:cTn>
                                        <p:tgtEl>
                                          <p:spTgt spid="6146"/>
                                        </p:tgtEl>
                                        <p:attrNameLst>
                                          <p:attrName>style.visibility</p:attrName>
                                        </p:attrNameLst>
                                      </p:cBhvr>
                                      <p:to>
                                        <p:strVal val="visible"/>
                                      </p:to>
                                    </p:set>
                                    <p:animEffect transition="in" filter="strips(downRight)">
                                      <p:cBhvr>
                                        <p:cTn id="29"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5" name="Table 4">
            <a:extLst>
              <a:ext uri="{FF2B5EF4-FFF2-40B4-BE49-F238E27FC236}">
                <a16:creationId xmlns:a16="http://schemas.microsoft.com/office/drawing/2014/main" id="{7C292E11-7A95-4830-A9C6-AC9B8E3974B2}"/>
              </a:ext>
            </a:extLst>
          </p:cNvPr>
          <p:cNvGraphicFramePr>
            <a:graphicFrameLocks noGrp="1"/>
          </p:cNvGraphicFramePr>
          <p:nvPr>
            <p:extLst>
              <p:ext uri="{D42A27DB-BD31-4B8C-83A1-F6EECF244321}">
                <p14:modId xmlns:p14="http://schemas.microsoft.com/office/powerpoint/2010/main" val="1828900400"/>
              </p:ext>
            </p:extLst>
          </p:nvPr>
        </p:nvGraphicFramePr>
        <p:xfrm>
          <a:off x="1127448" y="700345"/>
          <a:ext cx="9937104" cy="4513812"/>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2049114">
                  <a:extLst>
                    <a:ext uri="{9D8B030D-6E8A-4147-A177-3AD203B41FA5}">
                      <a16:colId xmlns:a16="http://schemas.microsoft.com/office/drawing/2014/main" val="20001"/>
                    </a:ext>
                  </a:extLst>
                </a:gridCol>
                <a:gridCol w="6959288">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89313">
                <a:tc>
                  <a:txBody>
                    <a:bodyPr/>
                    <a:lstStyle/>
                    <a:p>
                      <a:r>
                        <a:rPr lang="en-IN" sz="900" dirty="0"/>
                        <a:t>1,6</a:t>
                      </a:r>
                    </a:p>
                  </a:txBody>
                  <a:tcPr/>
                </a:tc>
                <a:tc>
                  <a:txBody>
                    <a:bodyPr/>
                    <a:lstStyle/>
                    <a:p>
                      <a:endParaRPr lang="en-IN"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a:solidFill>
                            <a:schemeClr val="tx1"/>
                          </a:solidFill>
                          <a:latin typeface="+mn-lt"/>
                          <a:ea typeface="+mn-ea"/>
                          <a:cs typeface="+mn-cs"/>
                        </a:rPr>
                        <a:t>1. Children sing: https://pixabay.com/vectors/choir-children-silhouette-singing-5648277/</a:t>
                      </a:r>
                    </a:p>
                    <a:p>
                      <a:endParaRPr lang="en-IN" sz="900" dirty="0"/>
                    </a:p>
                    <a:p>
                      <a:endParaRPr lang="en-IN" sz="900" dirty="0"/>
                    </a:p>
                  </a:txBody>
                  <a:tcPr/>
                </a:tc>
                <a:extLst>
                  <a:ext uri="{0D108BD9-81ED-4DB2-BD59-A6C34878D82A}">
                    <a16:rowId xmlns:a16="http://schemas.microsoft.com/office/drawing/2014/main" val="10001"/>
                  </a:ext>
                </a:extLst>
              </a:tr>
              <a:tr h="389313">
                <a:tc>
                  <a:txBody>
                    <a:bodyPr/>
                    <a:lstStyle/>
                    <a:p>
                      <a:r>
                        <a:rPr lang="en-IN" sz="900" dirty="0"/>
                        <a:t>3</a:t>
                      </a:r>
                    </a:p>
                  </a:txBody>
                  <a:tcPr/>
                </a:tc>
                <a:tc>
                  <a:txBody>
                    <a:bodyPr/>
                    <a:lstStyle/>
                    <a:p>
                      <a:endParaRPr lang="en-IN" sz="900" dirty="0"/>
                    </a:p>
                  </a:txBody>
                  <a:tcPr/>
                </a:tc>
                <a:tc>
                  <a:txBody>
                    <a:bodyPr/>
                    <a:lstStyle/>
                    <a:p>
                      <a:pPr marL="228600" indent="-228600" rtl="0">
                        <a:buAutoNum type="arabicPeriod"/>
                      </a:pPr>
                      <a:r>
                        <a:rPr lang="en-IN" sz="900" b="0" i="0" u="none" strike="noStrike" kern="1200" baseline="0" dirty="0">
                          <a:solidFill>
                            <a:schemeClr val="tx1"/>
                          </a:solidFill>
                          <a:latin typeface="+mn-lt"/>
                          <a:ea typeface="+mn-ea"/>
                          <a:cs typeface="+mn-cs"/>
                        </a:rPr>
                        <a:t>Fish: https://pixabay.com/illustrations/underwater-ocean-sea-water-nature-3740940/</a:t>
                      </a:r>
                    </a:p>
                    <a:p>
                      <a:pPr marL="228600" indent="-228600" rtl="0">
                        <a:buAutoNum type="arabicPeriod"/>
                      </a:pPr>
                      <a:r>
                        <a:rPr lang="en-IN" sz="900" b="0" i="0" u="none" strike="noStrike" kern="1200" dirty="0">
                          <a:solidFill>
                            <a:schemeClr val="tx1"/>
                          </a:solidFill>
                          <a:latin typeface="+mn-lt"/>
                          <a:ea typeface="+mn-ea"/>
                          <a:cs typeface="+mn-cs"/>
                        </a:rPr>
                        <a:t>Girl: Girl: https://www.flickr.com/photos/50979393@N00/6334286950  By Christopher Michel</a:t>
                      </a:r>
                    </a:p>
                    <a:p>
                      <a:pPr marL="228600" indent="-228600" rtl="0">
                        <a:buAutoNum type="arabicPeriod"/>
                      </a:pPr>
                      <a:r>
                        <a:rPr lang="en-IN" sz="900" b="0" i="0" u="none" strike="noStrike" kern="1200" baseline="0" dirty="0">
                          <a:solidFill>
                            <a:schemeClr val="tx1"/>
                          </a:solidFill>
                          <a:latin typeface="+mn-lt"/>
                          <a:ea typeface="+mn-ea"/>
                          <a:cs typeface="+mn-cs"/>
                        </a:rPr>
                        <a:t>Stars: https://pixabay.com/illustrations/universe-space-astronautics-770329/</a:t>
                      </a:r>
                      <a:endParaRPr lang="en-IN" sz="900" b="0" dirty="0"/>
                    </a:p>
                    <a:p>
                      <a:endParaRPr lang="en-IN" sz="900" dirty="0"/>
                    </a:p>
                  </a:txBody>
                  <a:tcPr/>
                </a:tc>
                <a:extLst>
                  <a:ext uri="{0D108BD9-81ED-4DB2-BD59-A6C34878D82A}">
                    <a16:rowId xmlns:a16="http://schemas.microsoft.com/office/drawing/2014/main" val="10002"/>
                  </a:ext>
                </a:extLst>
              </a:tr>
              <a:tr h="389313">
                <a:tc>
                  <a:txBody>
                    <a:bodyPr/>
                    <a:lstStyle/>
                    <a:p>
                      <a:r>
                        <a:rPr lang="en-IN" sz="900" dirty="0"/>
                        <a:t>4</a:t>
                      </a:r>
                    </a:p>
                  </a:txBody>
                  <a:tcPr/>
                </a:tc>
                <a:tc>
                  <a:txBody>
                    <a:bodyPr/>
                    <a:lstStyle/>
                    <a:p>
                      <a:endParaRPr lang="en-IN" sz="900" dirty="0"/>
                    </a:p>
                  </a:txBody>
                  <a:tcPr/>
                </a:tc>
                <a:tc>
                  <a:txBody>
                    <a:bodyPr/>
                    <a:lstStyle/>
                    <a:p>
                      <a:pPr marL="228600" indent="-228600" rtl="0">
                        <a:buAutoNum type="arabicPeriod"/>
                      </a:pPr>
                      <a:r>
                        <a:rPr lang="en-IN" sz="900" b="0" i="0" u="none" strike="noStrike" kern="1200" dirty="0">
                          <a:solidFill>
                            <a:schemeClr val="tx1"/>
                          </a:solidFill>
                          <a:latin typeface="+mn-lt"/>
                          <a:ea typeface="+mn-ea"/>
                          <a:cs typeface="+mn-cs"/>
                        </a:rPr>
                        <a:t>Boy: https://pixabay.com/photos/indian-children-mischievous-group-4422461/</a:t>
                      </a:r>
                    </a:p>
                    <a:p>
                      <a:pPr marL="228600" indent="-228600" rtl="0">
                        <a:buAutoNum type="arabicPeriod"/>
                      </a:pPr>
                      <a:r>
                        <a:rPr lang="en-IN" sz="900" b="0" i="0" u="none" strike="noStrike" kern="1200" dirty="0">
                          <a:solidFill>
                            <a:schemeClr val="tx1"/>
                          </a:solidFill>
                          <a:latin typeface="+mn-lt"/>
                          <a:ea typeface="+mn-ea"/>
                          <a:cs typeface="+mn-cs"/>
                        </a:rPr>
                        <a:t>Birds: https://pixabay.com/vectors/migratory-birds-birds-sunset-sun-157638/</a:t>
                      </a:r>
                    </a:p>
                    <a:p>
                      <a:pPr marL="228600" indent="-228600" rtl="0">
                        <a:buAutoNum type="arabicPeriod"/>
                      </a:pPr>
                      <a:r>
                        <a:rPr lang="en-IN" sz="900" b="0" i="0" u="none" strike="noStrike" kern="1200" dirty="0">
                          <a:solidFill>
                            <a:schemeClr val="tx1"/>
                          </a:solidFill>
                          <a:latin typeface="+mn-lt"/>
                          <a:ea typeface="+mn-ea"/>
                          <a:cs typeface="+mn-cs"/>
                        </a:rPr>
                        <a:t>Sleepy: https://pixabay.com/illustrations/children-sleeping-tree-stump-5870507/</a:t>
                      </a:r>
                      <a:endParaRPr lang="en-IN" sz="900" b="0" dirty="0"/>
                    </a:p>
                    <a:p>
                      <a:endParaRPr lang="en-IN" sz="900" dirty="0"/>
                    </a:p>
                  </a:txBody>
                  <a:tcPr/>
                </a:tc>
                <a:extLst>
                  <a:ext uri="{0D108BD9-81ED-4DB2-BD59-A6C34878D82A}">
                    <a16:rowId xmlns:a16="http://schemas.microsoft.com/office/drawing/2014/main" val="10003"/>
                  </a:ext>
                </a:extLst>
              </a:tr>
              <a:tr h="389313">
                <a:tc>
                  <a:txBody>
                    <a:bodyPr/>
                    <a:lstStyle/>
                    <a:p>
                      <a:r>
                        <a:rPr lang="en-IN" sz="900" dirty="0"/>
                        <a:t>5</a:t>
                      </a:r>
                    </a:p>
                  </a:txBody>
                  <a:tcPr/>
                </a:tc>
                <a:tc>
                  <a:txBody>
                    <a:bodyPr/>
                    <a:lstStyle/>
                    <a:p>
                      <a:endParaRPr lang="en-IN" sz="900" dirty="0"/>
                    </a:p>
                  </a:txBody>
                  <a:tcPr/>
                </a:tc>
                <a:tc>
                  <a:txBody>
                    <a:bodyPr/>
                    <a:lstStyle/>
                    <a:p>
                      <a:pPr marL="228600" indent="-228600" rtl="0">
                        <a:buAutoNum type="arabicPeriod"/>
                      </a:pPr>
                      <a:r>
                        <a:rPr lang="en-IN" sz="900" b="0" i="0" u="none" strike="noStrike" kern="1200" dirty="0">
                          <a:solidFill>
                            <a:schemeClr val="tx1"/>
                          </a:solidFill>
                          <a:latin typeface="+mn-lt"/>
                          <a:ea typeface="+mn-ea"/>
                          <a:cs typeface="+mn-cs"/>
                        </a:rPr>
                        <a:t>Birds: https://pixabay.com/vectors/animals-birds-flying-geese-goose-2030018/</a:t>
                      </a:r>
                    </a:p>
                    <a:p>
                      <a:pPr marL="228600" indent="-228600" rtl="0">
                        <a:buAutoNum type="arabicPeriod"/>
                      </a:pPr>
                      <a:r>
                        <a:rPr lang="en-IN" sz="900" b="0" i="0" u="none" strike="noStrike" kern="1200" dirty="0">
                          <a:solidFill>
                            <a:schemeClr val="tx1"/>
                          </a:solidFill>
                          <a:latin typeface="+mn-lt"/>
                          <a:ea typeface="+mn-ea"/>
                          <a:cs typeface="+mn-cs"/>
                        </a:rPr>
                        <a:t>Frogs: https://pixabay.com/vectors/amphibian-animal-frog-nature-1295172/</a:t>
                      </a:r>
                    </a:p>
                    <a:p>
                      <a:pPr marL="228600" indent="-228600" rtl="0">
                        <a:buAutoNum type="arabicPeriod"/>
                      </a:pPr>
                      <a:r>
                        <a:rPr lang="en-IN" sz="900" b="0" i="0" u="none" strike="noStrike" kern="1200" dirty="0">
                          <a:solidFill>
                            <a:schemeClr val="tx1"/>
                          </a:solidFill>
                          <a:latin typeface="+mn-lt"/>
                          <a:ea typeface="+mn-ea"/>
                          <a:cs typeface="+mn-cs"/>
                        </a:rPr>
                        <a:t>Lion: https://pixabay.com/photos/lion-predator-yawning-dangerous-3317673/</a:t>
                      </a:r>
                    </a:p>
                    <a:p>
                      <a:pPr marL="228600" indent="-228600" rtl="0">
                        <a:buAutoNum type="arabicPeriod"/>
                      </a:pPr>
                      <a:r>
                        <a:rPr lang="en-IN" sz="900" b="0" i="0" u="none" strike="noStrike" kern="1200" dirty="0">
                          <a:solidFill>
                            <a:schemeClr val="tx1"/>
                          </a:solidFill>
                          <a:latin typeface="+mn-lt"/>
                          <a:ea typeface="+mn-ea"/>
                          <a:cs typeface="+mn-cs"/>
                        </a:rPr>
                        <a:t>Children: https://pixabay.com/photos/boys-friends-brothers-children-1283786/</a:t>
                      </a:r>
                      <a:endParaRPr lang="en-IN" sz="900" dirty="0"/>
                    </a:p>
                    <a:p>
                      <a:endParaRPr lang="en-IN" sz="900" dirty="0"/>
                    </a:p>
                  </a:txBody>
                  <a:tcPr/>
                </a:tc>
                <a:extLst>
                  <a:ext uri="{0D108BD9-81ED-4DB2-BD59-A6C34878D82A}">
                    <a16:rowId xmlns:a16="http://schemas.microsoft.com/office/drawing/2014/main" val="10004"/>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5"/>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6"/>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7"/>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8"/>
                  </a:ext>
                </a:extLst>
              </a:tr>
            </a:tbl>
          </a:graphicData>
        </a:graphic>
      </p:graphicFrame>
      <p:pic>
        <p:nvPicPr>
          <p:cNvPr id="4" name="Picture 2" descr="Choir, Children, Silhouette, Singing, People, Music"/>
          <p:cNvPicPr>
            <a:picLocks noChangeAspect="1" noChangeArrowheads="1"/>
          </p:cNvPicPr>
          <p:nvPr/>
        </p:nvPicPr>
        <p:blipFill>
          <a:blip r:embed="rId3" cstate="print"/>
          <a:srcRect/>
          <a:stretch>
            <a:fillRect/>
          </a:stretch>
        </p:blipFill>
        <p:spPr bwMode="auto">
          <a:xfrm>
            <a:off x="2709770" y="1162190"/>
            <a:ext cx="529934" cy="363227"/>
          </a:xfrm>
          <a:prstGeom prst="rect">
            <a:avLst/>
          </a:prstGeom>
          <a:noFill/>
        </p:spPr>
      </p:pic>
      <p:pic>
        <p:nvPicPr>
          <p:cNvPr id="6" name="Picture 2" descr="Underwater, Ocean, Sea, Water, Nature"/>
          <p:cNvPicPr>
            <a:picLocks noChangeAspect="1" noChangeArrowheads="1"/>
          </p:cNvPicPr>
          <p:nvPr/>
        </p:nvPicPr>
        <p:blipFill>
          <a:blip r:embed="rId4" cstate="print"/>
          <a:srcRect/>
          <a:stretch>
            <a:fillRect/>
          </a:stretch>
        </p:blipFill>
        <p:spPr bwMode="auto">
          <a:xfrm>
            <a:off x="2112977" y="1800749"/>
            <a:ext cx="463016" cy="313598"/>
          </a:xfrm>
          <a:prstGeom prst="rect">
            <a:avLst/>
          </a:prstGeom>
          <a:ln>
            <a:noFill/>
          </a:ln>
          <a:effectLst>
            <a:outerShdw blurRad="190500" algn="tl" rotWithShape="0">
              <a:srgbClr val="000000">
                <a:alpha val="70000"/>
              </a:srgbClr>
            </a:outerShdw>
          </a:effectLst>
        </p:spPr>
      </p:pic>
      <p:pic>
        <p:nvPicPr>
          <p:cNvPr id="7" name="Picture 4" descr="Universe, Space, Astronautics"/>
          <p:cNvPicPr>
            <a:picLocks noChangeAspect="1" noChangeArrowheads="1"/>
          </p:cNvPicPr>
          <p:nvPr/>
        </p:nvPicPr>
        <p:blipFill>
          <a:blip r:embed="rId5" cstate="print"/>
          <a:srcRect/>
          <a:stretch>
            <a:fillRect/>
          </a:stretch>
        </p:blipFill>
        <p:spPr bwMode="auto">
          <a:xfrm>
            <a:off x="2652393" y="1775233"/>
            <a:ext cx="509318" cy="360766"/>
          </a:xfrm>
          <a:prstGeom prst="rect">
            <a:avLst/>
          </a:prstGeom>
          <a:ln>
            <a:noFill/>
          </a:ln>
          <a:effectLst>
            <a:outerShdw blurRad="190500" algn="tl" rotWithShape="0">
              <a:srgbClr val="000000">
                <a:alpha val="70000"/>
              </a:srgbClr>
            </a:outerShdw>
          </a:effectLst>
        </p:spPr>
      </p:pic>
      <p:pic>
        <p:nvPicPr>
          <p:cNvPr id="12" name="Picture 10" descr="Indian, Children, Mischievous, Group"/>
          <p:cNvPicPr preferRelativeResize="0">
            <a:picLocks noChangeAspect="1" noChangeArrowheads="1"/>
          </p:cNvPicPr>
          <p:nvPr/>
        </p:nvPicPr>
        <p:blipFill>
          <a:blip r:embed="rId6" cstate="print"/>
          <a:srcRect r="15680"/>
          <a:stretch>
            <a:fillRect/>
          </a:stretch>
        </p:blipFill>
        <p:spPr bwMode="auto">
          <a:xfrm>
            <a:off x="2148845" y="2344515"/>
            <a:ext cx="509318" cy="407366"/>
          </a:xfrm>
          <a:prstGeom prst="rect">
            <a:avLst/>
          </a:prstGeom>
          <a:ln>
            <a:noFill/>
          </a:ln>
          <a:effectLst>
            <a:outerShdw blurRad="190500" algn="tl" rotWithShape="0">
              <a:srgbClr val="000000">
                <a:alpha val="70000"/>
              </a:srgbClr>
            </a:outerShdw>
          </a:effectLst>
        </p:spPr>
      </p:pic>
      <p:pic>
        <p:nvPicPr>
          <p:cNvPr id="14" name="Picture 2" descr="Migratory Birds, Birds, Sunset, Sun"/>
          <p:cNvPicPr>
            <a:picLocks noChangeAspect="1" noChangeArrowheads="1"/>
          </p:cNvPicPr>
          <p:nvPr/>
        </p:nvPicPr>
        <p:blipFill>
          <a:blip r:embed="rId7" cstate="print"/>
          <a:srcRect/>
          <a:stretch>
            <a:fillRect/>
          </a:stretch>
        </p:blipFill>
        <p:spPr bwMode="auto">
          <a:xfrm>
            <a:off x="3461302" y="2403864"/>
            <a:ext cx="420924" cy="403385"/>
          </a:xfrm>
          <a:prstGeom prst="rect">
            <a:avLst/>
          </a:prstGeom>
          <a:ln>
            <a:noFill/>
          </a:ln>
          <a:effectLst>
            <a:outerShdw blurRad="292100" dist="139700" dir="2700000" algn="tl" rotWithShape="0">
              <a:srgbClr val="333333">
                <a:alpha val="65000"/>
              </a:srgbClr>
            </a:outerShdw>
          </a:effectLst>
        </p:spPr>
      </p:pic>
      <p:pic>
        <p:nvPicPr>
          <p:cNvPr id="15" name="Picture 4" descr="Children, Sleeping, Tree Stump, Mushroom"/>
          <p:cNvPicPr>
            <a:picLocks noChangeAspect="1" noChangeArrowheads="1"/>
          </p:cNvPicPr>
          <p:nvPr/>
        </p:nvPicPr>
        <p:blipFill>
          <a:blip r:embed="rId8" cstate="print"/>
          <a:srcRect l="15252" t="8382" r="15022" b="7794"/>
          <a:stretch>
            <a:fillRect/>
          </a:stretch>
        </p:blipFill>
        <p:spPr bwMode="auto">
          <a:xfrm>
            <a:off x="2842612" y="2348856"/>
            <a:ext cx="463016" cy="434078"/>
          </a:xfrm>
          <a:prstGeom prst="rect">
            <a:avLst/>
          </a:prstGeom>
          <a:ln>
            <a:noFill/>
          </a:ln>
          <a:effectLst>
            <a:outerShdw blurRad="292100" dist="139700" dir="2700000" algn="tl" rotWithShape="0">
              <a:srgbClr val="333333">
                <a:alpha val="65000"/>
              </a:srgbClr>
            </a:outerShdw>
          </a:effectLst>
        </p:spPr>
      </p:pic>
      <p:pic>
        <p:nvPicPr>
          <p:cNvPr id="16" name="Picture 2" descr="Animals, Birds, Flying, Geese, Goose"/>
          <p:cNvPicPr>
            <a:picLocks noChangeAspect="1" noChangeArrowheads="1"/>
          </p:cNvPicPr>
          <p:nvPr/>
        </p:nvPicPr>
        <p:blipFill>
          <a:blip r:embed="rId9" cstate="print"/>
          <a:srcRect/>
          <a:stretch>
            <a:fillRect/>
          </a:stretch>
        </p:blipFill>
        <p:spPr bwMode="auto">
          <a:xfrm>
            <a:off x="2130515" y="3302347"/>
            <a:ext cx="420924" cy="291578"/>
          </a:xfrm>
          <a:prstGeom prst="rect">
            <a:avLst/>
          </a:prstGeom>
          <a:ln>
            <a:noFill/>
          </a:ln>
          <a:effectLst>
            <a:outerShdw blurRad="292100" dist="139700" dir="2700000" algn="tl" rotWithShape="0">
              <a:srgbClr val="333333">
                <a:alpha val="65000"/>
              </a:srgbClr>
            </a:outerShdw>
          </a:effectLst>
        </p:spPr>
      </p:pic>
      <p:pic>
        <p:nvPicPr>
          <p:cNvPr id="17" name="Picture 4" descr="Amphibian, Animal, Frog, Nature, Frog"/>
          <p:cNvPicPr>
            <a:picLocks noChangeAspect="1" noChangeArrowheads="1"/>
          </p:cNvPicPr>
          <p:nvPr/>
        </p:nvPicPr>
        <p:blipFill>
          <a:blip r:embed="rId10" cstate="print"/>
          <a:srcRect/>
          <a:stretch>
            <a:fillRect/>
          </a:stretch>
        </p:blipFill>
        <p:spPr bwMode="auto">
          <a:xfrm>
            <a:off x="3415677" y="3048018"/>
            <a:ext cx="509318" cy="460552"/>
          </a:xfrm>
          <a:prstGeom prst="rect">
            <a:avLst/>
          </a:prstGeom>
          <a:ln>
            <a:noFill/>
          </a:ln>
          <a:effectLst>
            <a:outerShdw blurRad="190500" algn="tl" rotWithShape="0">
              <a:srgbClr val="000000">
                <a:alpha val="70000"/>
              </a:srgbClr>
            </a:outerShdw>
          </a:effectLst>
        </p:spPr>
      </p:pic>
      <p:pic>
        <p:nvPicPr>
          <p:cNvPr id="18" name="Picture 6" descr="Lion, Predator, Yawning, Dangerous, Mane"/>
          <p:cNvPicPr>
            <a:picLocks noChangeAspect="1" noChangeArrowheads="1"/>
          </p:cNvPicPr>
          <p:nvPr/>
        </p:nvPicPr>
        <p:blipFill>
          <a:blip r:embed="rId11" cstate="print"/>
          <a:srcRect/>
          <a:stretch>
            <a:fillRect/>
          </a:stretch>
        </p:blipFill>
        <p:spPr bwMode="auto">
          <a:xfrm>
            <a:off x="2116730" y="2925189"/>
            <a:ext cx="420924" cy="323787"/>
          </a:xfrm>
          <a:prstGeom prst="rect">
            <a:avLst/>
          </a:prstGeom>
          <a:ln>
            <a:noFill/>
          </a:ln>
          <a:effectLst>
            <a:outerShdw blurRad="190500" algn="tl" rotWithShape="0">
              <a:srgbClr val="000000">
                <a:alpha val="70000"/>
              </a:srgbClr>
            </a:outerShdw>
          </a:effectLst>
        </p:spPr>
      </p:pic>
      <p:pic>
        <p:nvPicPr>
          <p:cNvPr id="19" name="Picture 8" descr="Boys, Friends, Brothers, Children"/>
          <p:cNvPicPr>
            <a:picLocks noChangeAspect="1" noChangeArrowheads="1"/>
          </p:cNvPicPr>
          <p:nvPr/>
        </p:nvPicPr>
        <p:blipFill>
          <a:blip r:embed="rId12" cstate="print"/>
          <a:srcRect/>
          <a:stretch>
            <a:fillRect/>
          </a:stretch>
        </p:blipFill>
        <p:spPr bwMode="auto">
          <a:xfrm>
            <a:off x="2716939" y="3033637"/>
            <a:ext cx="560250" cy="414190"/>
          </a:xfrm>
          <a:prstGeom prst="rect">
            <a:avLst/>
          </a:prstGeom>
          <a:ln>
            <a:noFill/>
          </a:ln>
          <a:effectLst>
            <a:outerShdw blurRad="190500" algn="tl" rotWithShape="0">
              <a:srgbClr val="000000">
                <a:alpha val="70000"/>
              </a:srgbClr>
            </a:outerShdw>
          </a:effectLst>
        </p:spPr>
      </p:pic>
      <p:pic>
        <p:nvPicPr>
          <p:cNvPr id="20" name="Picture 2">
            <a:extLst>
              <a:ext uri="{FF2B5EF4-FFF2-40B4-BE49-F238E27FC236}">
                <a16:creationId xmlns:a16="http://schemas.microsoft.com/office/drawing/2014/main" id="{AB722ABD-23F6-4B08-A3C4-ED0A3814A411}"/>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33545" r="2687"/>
          <a:stretch/>
        </p:blipFill>
        <p:spPr bwMode="auto">
          <a:xfrm>
            <a:off x="3317212" y="1654475"/>
            <a:ext cx="348464" cy="51708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0</TotalTime>
  <Words>825</Words>
  <Application>Microsoft Office PowerPoint</Application>
  <PresentationFormat>Widescreen</PresentationFormat>
  <Paragraphs>101</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Wingdings</vt:lpstr>
      <vt:lpstr>DD</vt:lpstr>
      <vt:lpstr>Identification of verbs</vt:lpstr>
      <vt:lpstr>Exercise 1</vt:lpstr>
      <vt:lpstr>Exercise 2</vt:lpstr>
      <vt:lpstr>Exercise 3</vt:lpstr>
      <vt:lpstr>PowerPoint Presentation</vt:lpstr>
      <vt:lpstr>Exercise 5</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38</cp:revision>
  <dcterms:created xsi:type="dcterms:W3CDTF">2020-08-28T09:38:22Z</dcterms:created>
  <dcterms:modified xsi:type="dcterms:W3CDTF">2022-02-18T16:06:43Z</dcterms:modified>
</cp:coreProperties>
</file>