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9" r:id="rId3"/>
    <p:sldId id="261" r:id="rId4"/>
    <p:sldId id="262" r:id="rId5"/>
    <p:sldId id="263" r:id="rId6"/>
    <p:sldId id="264"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3792" autoAdjust="0"/>
  </p:normalViewPr>
  <p:slideViewPr>
    <p:cSldViewPr>
      <p:cViewPr varScale="1">
        <p:scale>
          <a:sx n="59" d="100"/>
          <a:sy n="59" d="100"/>
        </p:scale>
        <p:origin x="868" y="6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8038C4-BF72-4988-81DB-5A7A33E682F0}" type="datetimeFigureOut">
              <a:rPr lang="en-US" smtClean="0"/>
              <a:pPr/>
              <a:t>2/27/2022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B85EF6-E28C-49A7-8AAB-FE1184C01F95}"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&lt;mother and father&gt; &lt;SSSVV Image Gallery: Search Keyword “mother”</a:t>
            </a:r>
            <a:r>
              <a:rPr lang="en-IN" sz="1200" b="0" i="0" kern="1200" dirty="0">
                <a:solidFill>
                  <a:schemeClr val="tx1"/>
                </a:solidFill>
                <a:effectLst/>
                <a:latin typeface="+mn-lt"/>
                <a:ea typeface="+mn-ea"/>
                <a:cs typeface="+mn-cs"/>
              </a:rPr>
              <a:t>&gt;</a:t>
            </a:r>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228600" lvl="0" indent="-228600" algn="l" rtl="0">
              <a:spcBef>
                <a:spcPts val="0"/>
              </a:spcBef>
              <a:spcAft>
                <a:spcPts val="0"/>
              </a:spcAft>
              <a:buClr>
                <a:schemeClr val="dk1"/>
              </a:buClr>
              <a:buSzPts val="1200"/>
              <a:buFont typeface="Calibri"/>
              <a:buAutoNum type="arabicPeriod"/>
            </a:pPr>
            <a:r>
              <a:rPr lang="en-US" sz="1200" b="0" i="1" dirty="0">
                <a:solidFill>
                  <a:schemeClr val="dk1"/>
                </a:solidFill>
                <a:latin typeface="+mn-lt"/>
                <a:ea typeface="Calibri"/>
                <a:cs typeface="Calibri"/>
                <a:sym typeface="Calibri"/>
              </a:rPr>
              <a:t>&lt;Boy&gt; - &lt;SSSVV: Search Keyword “farmer story”&gt;</a:t>
            </a:r>
            <a:endParaRPr lang="en-US" dirty="0"/>
          </a:p>
          <a:p>
            <a:pPr marL="228600" lvl="0" indent="-228600" algn="l" rtl="0">
              <a:spcBef>
                <a:spcPts val="0"/>
              </a:spcBef>
              <a:spcAft>
                <a:spcPts val="0"/>
              </a:spcAft>
              <a:buClr>
                <a:schemeClr val="dk1"/>
              </a:buClr>
              <a:buSzPts val="1200"/>
              <a:buFont typeface="Calibri"/>
              <a:buAutoNum type="arabicPeriod"/>
            </a:pPr>
            <a:r>
              <a:rPr lang="en-US" sz="1200" b="0" i="1" dirty="0">
                <a:solidFill>
                  <a:schemeClr val="dk1"/>
                </a:solidFill>
                <a:latin typeface="+mn-lt"/>
                <a:ea typeface="Calibri"/>
                <a:cs typeface="Calibri"/>
                <a:sym typeface="Calibri"/>
              </a:rPr>
              <a:t>&lt;man&gt; - &lt;SSSVV: Search Keyword “</a:t>
            </a:r>
            <a:r>
              <a:rPr lang="en-IN" sz="1200" b="0" i="0" kern="1200" dirty="0">
                <a:solidFill>
                  <a:schemeClr val="tx1"/>
                </a:solidFill>
                <a:effectLst/>
                <a:latin typeface="+mn-lt"/>
                <a:ea typeface="+mn-ea"/>
                <a:cs typeface="+mn-cs"/>
              </a:rPr>
              <a:t>boy”</a:t>
            </a:r>
            <a:r>
              <a:rPr lang="en-US" sz="1200" b="0" i="1" dirty="0">
                <a:solidFill>
                  <a:schemeClr val="dk1"/>
                </a:solidFill>
                <a:latin typeface="+mn-lt"/>
                <a:ea typeface="Calibri"/>
                <a:cs typeface="Calibri"/>
                <a:sym typeface="Calibri"/>
              </a:rPr>
              <a:t>&gt;</a:t>
            </a:r>
            <a:endParaRPr lang="en-US" dirty="0"/>
          </a:p>
          <a:p>
            <a:pPr marL="228600" lvl="0" indent="-228600" algn="l" rtl="0">
              <a:spcBef>
                <a:spcPts val="0"/>
              </a:spcBef>
              <a:spcAft>
                <a:spcPts val="0"/>
              </a:spcAft>
              <a:buClr>
                <a:schemeClr val="dk1"/>
              </a:buClr>
              <a:buSzPts val="1200"/>
              <a:buFont typeface="Calibri"/>
              <a:buAutoNum type="arabicPeriod"/>
            </a:pPr>
            <a:r>
              <a:rPr lang="en-US" sz="1200" b="0" i="1" dirty="0">
                <a:solidFill>
                  <a:schemeClr val="dk1"/>
                </a:solidFill>
                <a:latin typeface="+mn-lt"/>
                <a:ea typeface="Calibri"/>
                <a:cs typeface="Calibri"/>
                <a:sym typeface="Calibri"/>
              </a:rPr>
              <a:t>&lt;King&gt; - &lt;SSSVV: Search Keyword “king”&gt;</a:t>
            </a:r>
          </a:p>
          <a:p>
            <a:pPr marL="228600" lvl="0" indent="-228600" algn="l" rtl="0">
              <a:spcBef>
                <a:spcPts val="0"/>
              </a:spcBef>
              <a:spcAft>
                <a:spcPts val="0"/>
              </a:spcAft>
              <a:buClr>
                <a:schemeClr val="dk1"/>
              </a:buClr>
              <a:buSzPts val="1200"/>
              <a:buFont typeface="Calibri"/>
              <a:buAutoNum type="arabicPeriod"/>
            </a:pPr>
            <a:r>
              <a:rPr lang="en-US" sz="1200" b="0" i="1" dirty="0">
                <a:solidFill>
                  <a:schemeClr val="dk1"/>
                </a:solidFill>
                <a:latin typeface="+mn-lt"/>
                <a:ea typeface="Calibri"/>
                <a:cs typeface="Calibri"/>
                <a:sym typeface="Calibri"/>
              </a:rPr>
              <a:t>&lt;Bull&gt; - &lt;https://</a:t>
            </a:r>
            <a:r>
              <a:rPr lang="en-US" sz="1200" b="0" i="1" dirty="0" err="1">
                <a:solidFill>
                  <a:schemeClr val="dk1"/>
                </a:solidFill>
                <a:latin typeface="+mn-lt"/>
                <a:ea typeface="Calibri"/>
                <a:cs typeface="Calibri"/>
                <a:sym typeface="Calibri"/>
              </a:rPr>
              <a:t>pixabay.com</a:t>
            </a:r>
            <a:r>
              <a:rPr lang="en-US" sz="1200" b="0" i="1" dirty="0">
                <a:solidFill>
                  <a:schemeClr val="dk1"/>
                </a:solidFill>
                <a:latin typeface="+mn-lt"/>
                <a:ea typeface="Calibri"/>
                <a:cs typeface="Calibri"/>
                <a:sym typeface="Calibri"/>
              </a:rPr>
              <a:t>/vectors/bull-horns-charging-matador-angry-45978/&gt;</a:t>
            </a:r>
            <a:endParaRPr lang="en-US" dirty="0"/>
          </a:p>
          <a:p>
            <a:pPr marL="228600" lvl="0" indent="-228600" algn="l" rtl="0">
              <a:spcBef>
                <a:spcPts val="0"/>
              </a:spcBef>
              <a:spcAft>
                <a:spcPts val="0"/>
              </a:spcAft>
              <a:buClr>
                <a:schemeClr val="dk1"/>
              </a:buClr>
              <a:buSzPts val="1200"/>
              <a:buFont typeface="Calibri"/>
              <a:buAutoNum type="arabicPeriod"/>
            </a:pPr>
            <a:r>
              <a:rPr lang="en-US" sz="1200" b="0" i="1" dirty="0">
                <a:solidFill>
                  <a:schemeClr val="dk1"/>
                </a:solidFill>
                <a:latin typeface="+mn-lt"/>
                <a:ea typeface="Calibri"/>
                <a:cs typeface="Calibri"/>
                <a:sym typeface="Calibri"/>
              </a:rPr>
              <a:t>&lt;Peacock&gt; - &lt;https://</a:t>
            </a:r>
            <a:r>
              <a:rPr lang="en-US" sz="1200" b="0" i="1" dirty="0" err="1">
                <a:solidFill>
                  <a:schemeClr val="dk1"/>
                </a:solidFill>
                <a:latin typeface="+mn-lt"/>
                <a:ea typeface="Calibri"/>
                <a:cs typeface="Calibri"/>
                <a:sym typeface="Calibri"/>
              </a:rPr>
              <a:t>pixabay.com</a:t>
            </a:r>
            <a:r>
              <a:rPr lang="en-US" sz="1200" b="0" i="1" dirty="0">
                <a:solidFill>
                  <a:schemeClr val="dk1"/>
                </a:solidFill>
                <a:latin typeface="+mn-lt"/>
                <a:ea typeface="Calibri"/>
                <a:cs typeface="Calibri"/>
                <a:sym typeface="Calibri"/>
              </a:rPr>
              <a:t>/illustrations/peacock-feather-colorful-gorgeous-4948658/&gt;</a:t>
            </a:r>
            <a:endParaRPr lang="en-US" dirty="0"/>
          </a:p>
          <a:p>
            <a:pPr marL="228600" lvl="0" indent="-228600" algn="l" rtl="0">
              <a:spcBef>
                <a:spcPts val="0"/>
              </a:spcBef>
              <a:spcAft>
                <a:spcPts val="0"/>
              </a:spcAft>
              <a:buClr>
                <a:schemeClr val="dk1"/>
              </a:buClr>
              <a:buSzPts val="1200"/>
              <a:buFont typeface="Calibri"/>
              <a:buAutoNum type="arabicPeriod"/>
            </a:pPr>
            <a:r>
              <a:rPr lang="en-US" sz="1200" b="0" i="1" dirty="0">
                <a:solidFill>
                  <a:schemeClr val="dk1"/>
                </a:solidFill>
                <a:latin typeface="+mn-lt"/>
                <a:ea typeface="Calibri"/>
                <a:cs typeface="Calibri"/>
                <a:sym typeface="Calibri"/>
              </a:rPr>
              <a:t>&lt;Roaster&gt; - &lt;https://</a:t>
            </a:r>
            <a:r>
              <a:rPr lang="en-US" sz="1200" b="0" i="1" dirty="0" err="1">
                <a:solidFill>
                  <a:schemeClr val="dk1"/>
                </a:solidFill>
                <a:latin typeface="+mn-lt"/>
                <a:ea typeface="Calibri"/>
                <a:cs typeface="Calibri"/>
                <a:sym typeface="Calibri"/>
              </a:rPr>
              <a:t>pixabay.com</a:t>
            </a:r>
            <a:r>
              <a:rPr lang="en-US" sz="1200" b="0" i="1" dirty="0">
                <a:solidFill>
                  <a:schemeClr val="dk1"/>
                </a:solidFill>
                <a:latin typeface="+mn-lt"/>
                <a:ea typeface="Calibri"/>
                <a:cs typeface="Calibri"/>
                <a:sym typeface="Calibri"/>
              </a:rPr>
              <a:t>/vectors/rooster-cockerel-cock-male-chicken-45940/&gt;</a:t>
            </a:r>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3</a:t>
            </a:fld>
            <a:endParaRPr lang="en-IN"/>
          </a:p>
        </p:txBody>
      </p:sp>
    </p:spTree>
    <p:extLst>
      <p:ext uri="{BB962C8B-B14F-4D97-AF65-F5344CB8AC3E}">
        <p14:creationId xmlns:p14="http://schemas.microsoft.com/office/powerpoint/2010/main" val="3286389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4</a:t>
            </a:fld>
            <a:endParaRPr lang="en-IN"/>
          </a:p>
        </p:txBody>
      </p:sp>
    </p:spTree>
    <p:extLst>
      <p:ext uri="{BB962C8B-B14F-4D97-AF65-F5344CB8AC3E}">
        <p14:creationId xmlns:p14="http://schemas.microsoft.com/office/powerpoint/2010/main" val="45128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&lt;queen&gt; &lt;SSSVV - </a:t>
            </a:r>
            <a:r>
              <a:rPr lang="en-IN" sz="1200" b="0" i="0" kern="1200" dirty="0">
                <a:solidFill>
                  <a:schemeClr val="tx1"/>
                </a:solidFill>
                <a:effectLst/>
                <a:latin typeface="+mn-lt"/>
                <a:ea typeface="+mn-ea"/>
                <a:cs typeface="+mn-cs"/>
              </a:rPr>
              <a:t>portrait rani-lakshmi-bai-queen-portrait-5368 Rani </a:t>
            </a:r>
            <a:r>
              <a:rPr lang="en-IN" sz="1200" b="0" i="0" kern="1200" dirty="0" err="1">
                <a:solidFill>
                  <a:schemeClr val="tx1"/>
                </a:solidFill>
                <a:effectLst/>
                <a:latin typeface="+mn-lt"/>
                <a:ea typeface="+mn-ea"/>
                <a:cs typeface="+mn-cs"/>
              </a:rPr>
              <a:t>lakshmi</a:t>
            </a:r>
            <a:r>
              <a:rPr lang="en-IN" sz="1200" b="0" i="0" kern="1200" dirty="0">
                <a:solidFill>
                  <a:schemeClr val="tx1"/>
                </a:solidFill>
                <a:effectLst/>
                <a:latin typeface="+mn-lt"/>
                <a:ea typeface="+mn-ea"/>
                <a:cs typeface="+mn-cs"/>
              </a:rPr>
              <a:t> bai, queen, portrait&gt;</a:t>
            </a:r>
          </a:p>
          <a:p>
            <a:pPr marL="0" lvl="0" indent="0" algn="l" rtl="0">
              <a:spcBef>
                <a:spcPts val="0"/>
              </a:spcBef>
              <a:spcAft>
                <a:spcPts val="0"/>
              </a:spcAft>
              <a:buClr>
                <a:schemeClr val="dk1"/>
              </a:buClr>
              <a:buSzPts val="1200"/>
              <a:buFont typeface="Calibri"/>
              <a:buNone/>
            </a:pPr>
            <a:r>
              <a:rPr lang="en-US" sz="1200" b="0" i="0" dirty="0">
                <a:solidFill>
                  <a:schemeClr val="dk1"/>
                </a:solidFill>
                <a:latin typeface="+mn-lt"/>
                <a:ea typeface="Calibri"/>
                <a:cs typeface="Calibri"/>
                <a:sym typeface="Calibri"/>
              </a:rPr>
              <a:t>&lt;Girl&gt; - &lt;https://</a:t>
            </a:r>
            <a:r>
              <a:rPr lang="en-US" sz="1200" b="0" i="0" dirty="0" err="1">
                <a:solidFill>
                  <a:schemeClr val="dk1"/>
                </a:solidFill>
                <a:latin typeface="+mn-lt"/>
                <a:ea typeface="Calibri"/>
                <a:cs typeface="Calibri"/>
                <a:sym typeface="Calibri"/>
              </a:rPr>
              <a:t>pixabay.com</a:t>
            </a:r>
            <a:r>
              <a:rPr lang="en-US" sz="1200" b="0" i="0" dirty="0">
                <a:solidFill>
                  <a:schemeClr val="dk1"/>
                </a:solidFill>
                <a:latin typeface="+mn-lt"/>
                <a:ea typeface="Calibri"/>
                <a:cs typeface="Calibri"/>
                <a:sym typeface="Calibri"/>
              </a:rPr>
              <a:t>/photos/beautiful-young-indian-girl-2271357/&gt;</a:t>
            </a:r>
            <a:endParaRPr lang="en-US" i="0" dirty="0"/>
          </a:p>
          <a:p>
            <a:pPr marL="0" lvl="0" indent="0" algn="l" rtl="0">
              <a:spcBef>
                <a:spcPts val="0"/>
              </a:spcBef>
              <a:spcAft>
                <a:spcPts val="0"/>
              </a:spcAft>
              <a:buClr>
                <a:schemeClr val="dk1"/>
              </a:buClr>
              <a:buSzPts val="1200"/>
              <a:buFont typeface="Calibri"/>
              <a:buNone/>
            </a:pPr>
            <a:r>
              <a:rPr lang="en-US" sz="1200" b="0" i="0" dirty="0">
                <a:solidFill>
                  <a:schemeClr val="dk1"/>
                </a:solidFill>
                <a:latin typeface="+mn-lt"/>
                <a:ea typeface="Calibri"/>
                <a:cs typeface="Calibri"/>
                <a:sym typeface="Calibri"/>
              </a:rPr>
              <a:t>&lt;woman&gt; - &lt;https://</a:t>
            </a:r>
            <a:r>
              <a:rPr lang="en-US" sz="1200" b="0" i="0" dirty="0" err="1">
                <a:solidFill>
                  <a:schemeClr val="dk1"/>
                </a:solidFill>
                <a:latin typeface="+mn-lt"/>
                <a:ea typeface="Calibri"/>
                <a:cs typeface="Calibri"/>
                <a:sym typeface="Calibri"/>
              </a:rPr>
              <a:t>pixabay.com</a:t>
            </a:r>
            <a:r>
              <a:rPr lang="en-US" sz="1200" b="0" i="0" dirty="0">
                <a:solidFill>
                  <a:schemeClr val="dk1"/>
                </a:solidFill>
                <a:latin typeface="+mn-lt"/>
                <a:ea typeface="Calibri"/>
                <a:cs typeface="Calibri"/>
                <a:sym typeface="Calibri"/>
              </a:rPr>
              <a:t>/photos/woman-sari-green-saree-fashion-360377//&gt;</a:t>
            </a:r>
          </a:p>
          <a:p>
            <a:pPr marL="0" lvl="0" indent="0" algn="l" rtl="0">
              <a:spcBef>
                <a:spcPts val="0"/>
              </a:spcBef>
              <a:spcAft>
                <a:spcPts val="0"/>
              </a:spcAft>
              <a:buClr>
                <a:schemeClr val="dk1"/>
              </a:buClr>
              <a:buSzPts val="1200"/>
              <a:buFont typeface="Calibri"/>
              <a:buNone/>
            </a:pPr>
            <a:r>
              <a:rPr lang="en-US" sz="1200" b="0" i="0" dirty="0">
                <a:solidFill>
                  <a:schemeClr val="dk1"/>
                </a:solidFill>
                <a:latin typeface="+mn-lt"/>
                <a:ea typeface="Calibri"/>
                <a:cs typeface="Calibri"/>
                <a:sym typeface="Calibri"/>
              </a:rPr>
              <a:t>&lt;cow&gt; - &lt;https://</a:t>
            </a:r>
            <a:r>
              <a:rPr lang="en-US" sz="1200" b="0" i="0" dirty="0" err="1">
                <a:solidFill>
                  <a:schemeClr val="dk1"/>
                </a:solidFill>
                <a:latin typeface="+mn-lt"/>
                <a:ea typeface="Calibri"/>
                <a:cs typeface="Calibri"/>
                <a:sym typeface="Calibri"/>
              </a:rPr>
              <a:t>pixabay.com</a:t>
            </a:r>
            <a:r>
              <a:rPr lang="en-US" sz="1200" b="0" i="0" dirty="0">
                <a:solidFill>
                  <a:schemeClr val="dk1"/>
                </a:solidFill>
                <a:latin typeface="+mn-lt"/>
                <a:ea typeface="Calibri"/>
                <a:cs typeface="Calibri"/>
                <a:sym typeface="Calibri"/>
              </a:rPr>
              <a:t>/vectors/cow-livestock-cattle-farm-animal-44695/&gt;</a:t>
            </a:r>
            <a:endParaRPr lang="en-US" i="0" dirty="0"/>
          </a:p>
          <a:p>
            <a:pPr marL="0" lvl="0" indent="0" algn="l" rtl="0">
              <a:spcBef>
                <a:spcPts val="0"/>
              </a:spcBef>
              <a:spcAft>
                <a:spcPts val="0"/>
              </a:spcAft>
              <a:buClr>
                <a:schemeClr val="dk1"/>
              </a:buClr>
              <a:buSzPts val="1200"/>
              <a:buFont typeface="Calibri"/>
              <a:buNone/>
            </a:pPr>
            <a:r>
              <a:rPr lang="en-US" sz="1200" b="0" i="0" dirty="0">
                <a:solidFill>
                  <a:schemeClr val="dk1"/>
                </a:solidFill>
                <a:latin typeface="+mn-lt"/>
                <a:ea typeface="Calibri"/>
                <a:cs typeface="Calibri"/>
                <a:sym typeface="Calibri"/>
              </a:rPr>
              <a:t>&lt;Peahen&gt; - &lt;https://</a:t>
            </a:r>
            <a:r>
              <a:rPr lang="en-US" sz="1200" b="0" i="0" dirty="0" err="1">
                <a:solidFill>
                  <a:schemeClr val="dk1"/>
                </a:solidFill>
                <a:latin typeface="+mn-lt"/>
                <a:ea typeface="Calibri"/>
                <a:cs typeface="Calibri"/>
                <a:sym typeface="Calibri"/>
              </a:rPr>
              <a:t>pixabay.com</a:t>
            </a:r>
            <a:r>
              <a:rPr lang="en-US" sz="1200" b="0" i="0" dirty="0">
                <a:solidFill>
                  <a:schemeClr val="dk1"/>
                </a:solidFill>
                <a:latin typeface="+mn-lt"/>
                <a:ea typeface="Calibri"/>
                <a:cs typeface="Calibri"/>
                <a:sym typeface="Calibri"/>
              </a:rPr>
              <a:t>/photos/bird-peahen-peafowl-female-peacock-5156288/&gt;</a:t>
            </a:r>
            <a:endParaRPr lang="en-US" i="0" dirty="0"/>
          </a:p>
          <a:p>
            <a:pPr marL="0" lvl="0" indent="0" algn="l" rtl="0">
              <a:spcBef>
                <a:spcPts val="0"/>
              </a:spcBef>
              <a:spcAft>
                <a:spcPts val="0"/>
              </a:spcAft>
              <a:buClr>
                <a:schemeClr val="dk1"/>
              </a:buClr>
              <a:buSzPts val="1200"/>
              <a:buFont typeface="Calibri"/>
              <a:buNone/>
            </a:pPr>
            <a:r>
              <a:rPr lang="en-US" sz="1200" b="0" i="0" dirty="0">
                <a:solidFill>
                  <a:schemeClr val="dk1"/>
                </a:solidFill>
                <a:latin typeface="+mn-lt"/>
                <a:ea typeface="Calibri"/>
                <a:cs typeface="Calibri"/>
                <a:sym typeface="Calibri"/>
              </a:rPr>
              <a:t>&lt;hen&gt; - &lt;https://</a:t>
            </a:r>
            <a:r>
              <a:rPr lang="en-US" sz="1200" b="0" i="0" dirty="0" err="1">
                <a:solidFill>
                  <a:schemeClr val="dk1"/>
                </a:solidFill>
                <a:latin typeface="+mn-lt"/>
                <a:ea typeface="Calibri"/>
                <a:cs typeface="Calibri"/>
                <a:sym typeface="Calibri"/>
              </a:rPr>
              <a:t>pixabay.com</a:t>
            </a:r>
            <a:r>
              <a:rPr lang="en-US" sz="1200" b="0" i="0" dirty="0">
                <a:solidFill>
                  <a:schemeClr val="dk1"/>
                </a:solidFill>
                <a:latin typeface="+mn-lt"/>
                <a:ea typeface="Calibri"/>
                <a:cs typeface="Calibri"/>
                <a:sym typeface="Calibri"/>
              </a:rPr>
              <a:t>/photos/chicken-hens-pullet-3070851//&gt;</a:t>
            </a:r>
          </a:p>
          <a:p>
            <a:pPr marL="0" lvl="0" indent="0" algn="l" rtl="0">
              <a:spcBef>
                <a:spcPts val="0"/>
              </a:spcBef>
              <a:spcAft>
                <a:spcPts val="0"/>
              </a:spcAft>
              <a:buClr>
                <a:schemeClr val="dk1"/>
              </a:buClr>
              <a:buSzPts val="1200"/>
              <a:buFont typeface="Calibri"/>
              <a:buNone/>
            </a:pPr>
            <a:endParaRPr lang="en-US"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5</a:t>
            </a:fld>
            <a:endParaRPr lang="en-IN"/>
          </a:p>
        </p:txBody>
      </p:sp>
    </p:spTree>
    <p:extLst>
      <p:ext uri="{BB962C8B-B14F-4D97-AF65-F5344CB8AC3E}">
        <p14:creationId xmlns:p14="http://schemas.microsoft.com/office/powerpoint/2010/main" val="3015444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0" lvl="0" indent="0" algn="l" rtl="0">
              <a:spcBef>
                <a:spcPts val="0"/>
              </a:spcBef>
              <a:spcAft>
                <a:spcPts val="0"/>
              </a:spcAft>
              <a:buClr>
                <a:schemeClr val="dk1"/>
              </a:buClr>
              <a:buSzPts val="1200"/>
              <a:buFont typeface="Calibri"/>
              <a:buNone/>
            </a:pPr>
            <a:r>
              <a:rPr lang="en-US" sz="1200" b="0" i="0" dirty="0">
                <a:solidFill>
                  <a:schemeClr val="dk1"/>
                </a:solidFill>
                <a:latin typeface="+mn-lt"/>
                <a:ea typeface="Calibri"/>
                <a:cs typeface="Calibri"/>
                <a:sym typeface="Calibri"/>
              </a:rPr>
              <a:t>&lt;Girl&gt; - &lt;https://</a:t>
            </a:r>
            <a:r>
              <a:rPr lang="en-US" sz="1200" b="0" i="0" dirty="0" err="1">
                <a:solidFill>
                  <a:schemeClr val="dk1"/>
                </a:solidFill>
                <a:latin typeface="+mn-lt"/>
                <a:ea typeface="Calibri"/>
                <a:cs typeface="Calibri"/>
                <a:sym typeface="Calibri"/>
              </a:rPr>
              <a:t>pixabay.com</a:t>
            </a:r>
            <a:r>
              <a:rPr lang="en-US" sz="1200" b="0" i="0" dirty="0">
                <a:solidFill>
                  <a:schemeClr val="dk1"/>
                </a:solidFill>
                <a:latin typeface="+mn-lt"/>
                <a:ea typeface="Calibri"/>
                <a:cs typeface="Calibri"/>
                <a:sym typeface="Calibri"/>
              </a:rPr>
              <a:t>/photos/beautiful-young-indian-girl-2271357/&gt;</a:t>
            </a:r>
            <a:endParaRPr lang="en-US" i="0" dirty="0"/>
          </a:p>
          <a:p>
            <a:pPr marL="0" lvl="0" indent="0" algn="l" rtl="0">
              <a:spcBef>
                <a:spcPts val="0"/>
              </a:spcBef>
              <a:spcAft>
                <a:spcPts val="0"/>
              </a:spcAft>
              <a:buClr>
                <a:schemeClr val="dk1"/>
              </a:buClr>
              <a:buSzPts val="1200"/>
              <a:buFont typeface="Calibri"/>
              <a:buNone/>
            </a:pPr>
            <a:r>
              <a:rPr lang="en-US" sz="1200" b="0" i="0" dirty="0">
                <a:solidFill>
                  <a:schemeClr val="dk1"/>
                </a:solidFill>
                <a:latin typeface="+mn-lt"/>
                <a:ea typeface="Calibri"/>
                <a:cs typeface="Calibri"/>
                <a:sym typeface="Calibri"/>
              </a:rPr>
              <a:t>&lt;woman&gt; - &lt;https://</a:t>
            </a:r>
            <a:r>
              <a:rPr lang="en-US" sz="1200" b="0" i="0" dirty="0" err="1">
                <a:solidFill>
                  <a:schemeClr val="dk1"/>
                </a:solidFill>
                <a:latin typeface="+mn-lt"/>
                <a:ea typeface="Calibri"/>
                <a:cs typeface="Calibri"/>
                <a:sym typeface="Calibri"/>
              </a:rPr>
              <a:t>pixabay.com</a:t>
            </a:r>
            <a:r>
              <a:rPr lang="en-US" sz="1200" b="0" i="0" dirty="0">
                <a:solidFill>
                  <a:schemeClr val="dk1"/>
                </a:solidFill>
                <a:latin typeface="+mn-lt"/>
                <a:ea typeface="Calibri"/>
                <a:cs typeface="Calibri"/>
                <a:sym typeface="Calibri"/>
              </a:rPr>
              <a:t>/photos/woman-sari-green-saree-fashion-360377//&gt;</a:t>
            </a:r>
          </a:p>
          <a:p>
            <a:pPr marL="0" lvl="0" indent="0" algn="l" rtl="0">
              <a:spcBef>
                <a:spcPts val="0"/>
              </a:spcBef>
              <a:spcAft>
                <a:spcPts val="0"/>
              </a:spcAft>
              <a:buClr>
                <a:schemeClr val="dk1"/>
              </a:buClr>
              <a:buSzPts val="1200"/>
              <a:buFont typeface="Calibri"/>
              <a:buNone/>
            </a:pPr>
            <a:r>
              <a:rPr lang="en-US" sz="1200" b="0" i="0" dirty="0">
                <a:solidFill>
                  <a:schemeClr val="dk1"/>
                </a:solidFill>
                <a:latin typeface="+mn-lt"/>
                <a:ea typeface="Calibri"/>
                <a:cs typeface="Calibri"/>
                <a:sym typeface="Calibri"/>
              </a:rPr>
              <a:t>&lt;cow&gt; - &lt;https://</a:t>
            </a:r>
            <a:r>
              <a:rPr lang="en-US" sz="1200" b="0" i="0" dirty="0" err="1">
                <a:solidFill>
                  <a:schemeClr val="dk1"/>
                </a:solidFill>
                <a:latin typeface="+mn-lt"/>
                <a:ea typeface="Calibri"/>
                <a:cs typeface="Calibri"/>
                <a:sym typeface="Calibri"/>
              </a:rPr>
              <a:t>pixabay.com</a:t>
            </a:r>
            <a:r>
              <a:rPr lang="en-US" sz="1200" b="0" i="0" dirty="0">
                <a:solidFill>
                  <a:schemeClr val="dk1"/>
                </a:solidFill>
                <a:latin typeface="+mn-lt"/>
                <a:ea typeface="Calibri"/>
                <a:cs typeface="Calibri"/>
                <a:sym typeface="Calibri"/>
              </a:rPr>
              <a:t>/vectors/cow-livestock-cattle-farm-animal-44695/&gt;</a:t>
            </a:r>
            <a:endParaRPr lang="en-US" i="0" dirty="0"/>
          </a:p>
          <a:p>
            <a:pPr marL="0" lvl="0" indent="0" algn="l" rtl="0">
              <a:spcBef>
                <a:spcPts val="0"/>
              </a:spcBef>
              <a:spcAft>
                <a:spcPts val="0"/>
              </a:spcAft>
              <a:buClr>
                <a:schemeClr val="dk1"/>
              </a:buClr>
              <a:buSzPts val="1200"/>
              <a:buFont typeface="Calibri"/>
              <a:buNone/>
            </a:pPr>
            <a:r>
              <a:rPr lang="en-US" sz="1200" b="0" i="0" dirty="0">
                <a:solidFill>
                  <a:schemeClr val="dk1"/>
                </a:solidFill>
                <a:latin typeface="+mn-lt"/>
                <a:ea typeface="Calibri"/>
                <a:cs typeface="Calibri"/>
                <a:sym typeface="Calibri"/>
              </a:rPr>
              <a:t>&lt;Peahen&gt; - &lt;https://</a:t>
            </a:r>
            <a:r>
              <a:rPr lang="en-US" sz="1200" b="0" i="0" dirty="0" err="1">
                <a:solidFill>
                  <a:schemeClr val="dk1"/>
                </a:solidFill>
                <a:latin typeface="+mn-lt"/>
                <a:ea typeface="Calibri"/>
                <a:cs typeface="Calibri"/>
                <a:sym typeface="Calibri"/>
              </a:rPr>
              <a:t>pixabay.com</a:t>
            </a:r>
            <a:r>
              <a:rPr lang="en-US" sz="1200" b="0" i="0" dirty="0">
                <a:solidFill>
                  <a:schemeClr val="dk1"/>
                </a:solidFill>
                <a:latin typeface="+mn-lt"/>
                <a:ea typeface="Calibri"/>
                <a:cs typeface="Calibri"/>
                <a:sym typeface="Calibri"/>
              </a:rPr>
              <a:t>/photos/bird-peahen-peafowl-female-peacock-5156288/&gt;</a:t>
            </a:r>
            <a:endParaRPr lang="en-US" i="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6</a:t>
            </a:fld>
            <a:endParaRPr lang="en-IN"/>
          </a:p>
        </p:txBody>
      </p:sp>
    </p:spTree>
    <p:extLst>
      <p:ext uri="{BB962C8B-B14F-4D97-AF65-F5344CB8AC3E}">
        <p14:creationId xmlns:p14="http://schemas.microsoft.com/office/powerpoint/2010/main" val="274696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7</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81069"/>
            <a:ext cx="10363200" cy="1655843"/>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996952"/>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428BD76F-BD24-44AD-BEDE-7058FCE91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39" y="47740"/>
            <a:ext cx="902286" cy="957155"/>
          </a:xfrm>
          <a:prstGeom prst="rect">
            <a:avLst/>
          </a:prstGeom>
        </p:spPr>
      </p:pic>
      <p:pic>
        <p:nvPicPr>
          <p:cNvPr id="19" name="Picture 18" descr="A picture containing text, light&#10;&#10;Description automatically generated">
            <a:extLst>
              <a:ext uri="{FF2B5EF4-FFF2-40B4-BE49-F238E27FC236}">
                <a16:creationId xmlns:a16="http://schemas.microsoft.com/office/drawing/2014/main" id="{D3D53DF3-BD88-4C6D-9E85-C8E61E5F24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9CE2D3C8-E81A-4774-AE86-696A10FEE4E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
        <p:nvSpPr>
          <p:cNvPr id="9" name="TextBox 8">
            <a:extLst>
              <a:ext uri="{FF2B5EF4-FFF2-40B4-BE49-F238E27FC236}">
                <a16:creationId xmlns:a16="http://schemas.microsoft.com/office/drawing/2014/main" id="{26886058-AB27-4E28-9B3E-0249FA73FA1D}"/>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A picture containing text, light&#10;&#10;Description automatically generated">
            <a:extLst>
              <a:ext uri="{FF2B5EF4-FFF2-40B4-BE49-F238E27FC236}">
                <a16:creationId xmlns:a16="http://schemas.microsoft.com/office/drawing/2014/main" id="{406F829A-A9AE-454A-A57B-45B44CE3B3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3DB01AB4-72FA-43A4-A513-AF85E706263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2464" y="-24"/>
            <a:ext cx="10363200"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A picture containing text, light&#10;&#10;Description automatically generated">
            <a:extLst>
              <a:ext uri="{FF2B5EF4-FFF2-40B4-BE49-F238E27FC236}">
                <a16:creationId xmlns:a16="http://schemas.microsoft.com/office/drawing/2014/main" id="{A295D194-953C-4C7A-B9AB-5EAC619F66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D60BDD97-0EE4-4885-8842-96419DB7F58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6.pn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8" Type="http://schemas.openxmlformats.org/officeDocument/2006/relationships/hyperlink" Target="https://pixabay.com/vectors/cow-livestock-cattle-farm-animal-44695/" TargetMode="External"/><Relationship Id="rId13" Type="http://schemas.openxmlformats.org/officeDocument/2006/relationships/image" Target="../media/image6.png"/><Relationship Id="rId18" Type="http://schemas.openxmlformats.org/officeDocument/2006/relationships/image" Target="../media/image21.jpeg"/><Relationship Id="rId3" Type="http://schemas.openxmlformats.org/officeDocument/2006/relationships/hyperlink" Target="https://pixabay.com/vectors/bull-horns-charging-matador-angry-45978/" TargetMode="External"/><Relationship Id="rId21" Type="http://schemas.openxmlformats.org/officeDocument/2006/relationships/image" Target="../media/image13.png"/><Relationship Id="rId7" Type="http://schemas.openxmlformats.org/officeDocument/2006/relationships/hyperlink" Target="https://pixabay.com/photos/woman-sari-green-saree-fashion-360377/" TargetMode="External"/><Relationship Id="rId12" Type="http://schemas.openxmlformats.org/officeDocument/2006/relationships/image" Target="../media/image5.png"/><Relationship Id="rId17" Type="http://schemas.openxmlformats.org/officeDocument/2006/relationships/image" Target="../media/image20.png"/><Relationship Id="rId25" Type="http://schemas.openxmlformats.org/officeDocument/2006/relationships/image" Target="../media/image23.jpeg"/><Relationship Id="rId2" Type="http://schemas.openxmlformats.org/officeDocument/2006/relationships/notesSlide" Target="../notesSlides/notesSlide7.xml"/><Relationship Id="rId16" Type="http://schemas.openxmlformats.org/officeDocument/2006/relationships/image" Target="../media/image19.png"/><Relationship Id="rId20"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hyperlink" Target="https://pixabay.com/photos/beautiful-young-indian-girl-2271357/" TargetMode="External"/><Relationship Id="rId11" Type="http://schemas.openxmlformats.org/officeDocument/2006/relationships/image" Target="../media/image17.png"/><Relationship Id="rId24" Type="http://schemas.openxmlformats.org/officeDocument/2006/relationships/image" Target="../media/image14.jpg"/><Relationship Id="rId5" Type="http://schemas.openxmlformats.org/officeDocument/2006/relationships/hyperlink" Target="https://pixabay.com/vectors/rooster-cockerel-cock-male-chicken-45940/" TargetMode="External"/><Relationship Id="rId15" Type="http://schemas.openxmlformats.org/officeDocument/2006/relationships/image" Target="../media/image18.jpeg"/><Relationship Id="rId23" Type="http://schemas.openxmlformats.org/officeDocument/2006/relationships/image" Target="../media/image11.jpg"/><Relationship Id="rId10" Type="http://schemas.openxmlformats.org/officeDocument/2006/relationships/hyperlink" Target="https://pixabay.com/photos/chicken-hens-pullet-3070851/" TargetMode="External"/><Relationship Id="rId19" Type="http://schemas.openxmlformats.org/officeDocument/2006/relationships/image" Target="../media/image22.png"/><Relationship Id="rId4" Type="http://schemas.openxmlformats.org/officeDocument/2006/relationships/hyperlink" Target="https://pixabay.com/illustrations/peacock-feather-colorful-gorgeous-4948658/" TargetMode="External"/><Relationship Id="rId9" Type="http://schemas.openxmlformats.org/officeDocument/2006/relationships/hyperlink" Target="https://pixabay.com/photos/bird-peahen-peafowl-female-peacock-5156288/" TargetMode="External"/><Relationship Id="rId14" Type="http://schemas.openxmlformats.org/officeDocument/2006/relationships/image" Target="../media/image7.png"/><Relationship Id="rId22"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09156" y="332656"/>
            <a:ext cx="5973688" cy="1295803"/>
          </a:xfrm>
        </p:spPr>
        <p:txBody>
          <a:bodyPr/>
          <a:lstStyle/>
          <a:p>
            <a:r>
              <a:rPr lang="en-IN" b="1" dirty="0"/>
              <a:t>Knowing Genders</a:t>
            </a:r>
          </a:p>
        </p:txBody>
      </p:sp>
      <p:pic>
        <p:nvPicPr>
          <p:cNvPr id="5" name="Picture 4" descr="A group of people sitting at a table&#10;&#10;Description automatically generated with low confidence">
            <a:extLst>
              <a:ext uri="{FF2B5EF4-FFF2-40B4-BE49-F238E27FC236}">
                <a16:creationId xmlns:a16="http://schemas.microsoft.com/office/drawing/2014/main" id="{FA355BE3-B30A-B64C-9450-A78C38A19A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5418" y="1628459"/>
            <a:ext cx="5061163" cy="341167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0277" y="71414"/>
            <a:ext cx="6349585" cy="654032"/>
          </a:xfrm>
        </p:spPr>
        <p:txBody>
          <a:bodyPr/>
          <a:lstStyle/>
          <a:p>
            <a:r>
              <a:rPr lang="en-IN" b="1" u="sng" dirty="0"/>
              <a:t>Gender Nouns</a:t>
            </a:r>
          </a:p>
        </p:txBody>
      </p:sp>
      <p:sp>
        <p:nvSpPr>
          <p:cNvPr id="4" name="Google Shape;43;p2">
            <a:extLst>
              <a:ext uri="{FF2B5EF4-FFF2-40B4-BE49-F238E27FC236}">
                <a16:creationId xmlns:a16="http://schemas.microsoft.com/office/drawing/2014/main" id="{9449BB5F-6633-6344-BC27-17289BC2B852}"/>
              </a:ext>
            </a:extLst>
          </p:cNvPr>
          <p:cNvSpPr txBox="1">
            <a:spLocks/>
          </p:cNvSpPr>
          <p:nvPr/>
        </p:nvSpPr>
        <p:spPr>
          <a:xfrm>
            <a:off x="5133898" y="847863"/>
            <a:ext cx="1946506" cy="563561"/>
          </a:xfrm>
          <a:prstGeom prst="rect">
            <a:avLst/>
          </a:prstGeom>
          <a:noFill/>
          <a:ln w="38100"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Clr>
                <a:srgbClr val="4F6128"/>
              </a:buClr>
              <a:buSzPts val="3200"/>
              <a:buFont typeface="Arial"/>
              <a:buNone/>
            </a:pPr>
            <a:r>
              <a:rPr lang="en-US" sz="2800" dirty="0">
                <a:solidFill>
                  <a:srgbClr val="4F6128"/>
                </a:solidFill>
                <a:latin typeface="+mj-lt"/>
              </a:rPr>
              <a:t>Neuter </a:t>
            </a:r>
            <a:endParaRPr lang="en-US" sz="2800" dirty="0">
              <a:latin typeface="+mj-lt"/>
            </a:endParaRPr>
          </a:p>
        </p:txBody>
      </p:sp>
      <p:sp>
        <p:nvSpPr>
          <p:cNvPr id="5" name="Google Shape;44;p2">
            <a:extLst>
              <a:ext uri="{FF2B5EF4-FFF2-40B4-BE49-F238E27FC236}">
                <a16:creationId xmlns:a16="http://schemas.microsoft.com/office/drawing/2014/main" id="{76AA4AE0-22AC-DE41-9A2F-F533C3DAC115}"/>
              </a:ext>
            </a:extLst>
          </p:cNvPr>
          <p:cNvSpPr txBox="1"/>
          <p:nvPr/>
        </p:nvSpPr>
        <p:spPr>
          <a:xfrm>
            <a:off x="6954047" y="1998637"/>
            <a:ext cx="1731818" cy="563561"/>
          </a:xfrm>
          <a:prstGeom prst="rect">
            <a:avLst/>
          </a:prstGeom>
          <a:noFill/>
          <a:ln w="381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C00000"/>
              </a:buClr>
              <a:buSzPts val="3200"/>
              <a:buFont typeface="Arial"/>
              <a:buNone/>
            </a:pPr>
            <a:r>
              <a:rPr lang="en-US" sz="2800" b="0" i="0" u="none" strike="noStrike" cap="none">
                <a:solidFill>
                  <a:srgbClr val="C00000"/>
                </a:solidFill>
                <a:latin typeface="+mj-lt"/>
                <a:ea typeface="Calibri"/>
                <a:cs typeface="Calibri"/>
                <a:sym typeface="Calibri"/>
              </a:rPr>
              <a:t>Masculine</a:t>
            </a:r>
            <a:endParaRPr sz="2800">
              <a:latin typeface="+mj-lt"/>
            </a:endParaRPr>
          </a:p>
        </p:txBody>
      </p:sp>
      <p:sp>
        <p:nvSpPr>
          <p:cNvPr id="6" name="Google Shape;45;p2">
            <a:extLst>
              <a:ext uri="{FF2B5EF4-FFF2-40B4-BE49-F238E27FC236}">
                <a16:creationId xmlns:a16="http://schemas.microsoft.com/office/drawing/2014/main" id="{85B9F4C0-0314-A243-A04D-D39EFDFC90EF}"/>
              </a:ext>
            </a:extLst>
          </p:cNvPr>
          <p:cNvSpPr txBox="1"/>
          <p:nvPr/>
        </p:nvSpPr>
        <p:spPr>
          <a:xfrm>
            <a:off x="3649782" y="1998637"/>
            <a:ext cx="1593273" cy="563561"/>
          </a:xfrm>
          <a:prstGeom prst="rect">
            <a:avLst/>
          </a:prstGeom>
          <a:noFill/>
          <a:ln w="381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C00000"/>
              </a:buClr>
              <a:buSzPts val="3200"/>
              <a:buFont typeface="Arial"/>
              <a:buNone/>
            </a:pPr>
            <a:r>
              <a:rPr lang="en-US" sz="2800" b="0" i="0" u="none" strike="noStrike" cap="none" dirty="0">
                <a:solidFill>
                  <a:srgbClr val="C00000"/>
                </a:solidFill>
                <a:latin typeface="+mj-lt"/>
                <a:ea typeface="Calibri"/>
                <a:cs typeface="Calibri"/>
                <a:sym typeface="Calibri"/>
              </a:rPr>
              <a:t>Feminine</a:t>
            </a:r>
            <a:endParaRPr sz="2800" dirty="0">
              <a:latin typeface="+mj-lt"/>
            </a:endParaRPr>
          </a:p>
        </p:txBody>
      </p:sp>
      <p:sp>
        <p:nvSpPr>
          <p:cNvPr id="7" name="Google Shape;46;p2">
            <a:extLst>
              <a:ext uri="{FF2B5EF4-FFF2-40B4-BE49-F238E27FC236}">
                <a16:creationId xmlns:a16="http://schemas.microsoft.com/office/drawing/2014/main" id="{28C2508B-40ED-D946-97BE-6F13D543A53B}"/>
              </a:ext>
            </a:extLst>
          </p:cNvPr>
          <p:cNvSpPr/>
          <p:nvPr/>
        </p:nvSpPr>
        <p:spPr>
          <a:xfrm>
            <a:off x="5299364" y="1481287"/>
            <a:ext cx="1593273" cy="1598261"/>
          </a:xfrm>
          <a:prstGeom prst="quadArrow">
            <a:avLst>
              <a:gd name="adj1" fmla="val 10718"/>
              <a:gd name="adj2" fmla="val 22500"/>
              <a:gd name="adj3" fmla="val 22500"/>
            </a:avLst>
          </a:prstGeom>
          <a:solidFill>
            <a:srgbClr val="7F7F7F"/>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0" i="0" u="none" strike="noStrike" cap="none">
              <a:solidFill>
                <a:schemeClr val="lt1"/>
              </a:solidFill>
              <a:latin typeface="+mj-lt"/>
              <a:ea typeface="Calibri"/>
              <a:cs typeface="Calibri"/>
              <a:sym typeface="Calibri"/>
            </a:endParaRPr>
          </a:p>
        </p:txBody>
      </p:sp>
      <p:sp>
        <p:nvSpPr>
          <p:cNvPr id="8" name="Google Shape;47;p2">
            <a:extLst>
              <a:ext uri="{FF2B5EF4-FFF2-40B4-BE49-F238E27FC236}">
                <a16:creationId xmlns:a16="http://schemas.microsoft.com/office/drawing/2014/main" id="{BA73091B-18BC-BD4A-8D71-8D0CFECD2956}"/>
              </a:ext>
            </a:extLst>
          </p:cNvPr>
          <p:cNvSpPr txBox="1"/>
          <p:nvPr/>
        </p:nvSpPr>
        <p:spPr>
          <a:xfrm>
            <a:off x="5129262" y="3125778"/>
            <a:ext cx="1949713" cy="563561"/>
          </a:xfrm>
          <a:prstGeom prst="rect">
            <a:avLst/>
          </a:prstGeom>
          <a:noFill/>
          <a:ln w="381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3200"/>
              <a:buFont typeface="Arial"/>
              <a:buNone/>
            </a:pPr>
            <a:r>
              <a:rPr lang="en-US" sz="2800" b="0" i="0" u="none" strike="noStrike" cap="none">
                <a:solidFill>
                  <a:srgbClr val="002060"/>
                </a:solidFill>
                <a:latin typeface="+mj-lt"/>
                <a:ea typeface="Calibri"/>
                <a:cs typeface="Calibri"/>
                <a:sym typeface="Calibri"/>
              </a:rPr>
              <a:t>Common </a:t>
            </a:r>
            <a:endParaRPr sz="2800">
              <a:latin typeface="+mj-lt"/>
            </a:endParaRPr>
          </a:p>
        </p:txBody>
      </p:sp>
      <p:grpSp>
        <p:nvGrpSpPr>
          <p:cNvPr id="10" name="Group 9">
            <a:extLst>
              <a:ext uri="{FF2B5EF4-FFF2-40B4-BE49-F238E27FC236}">
                <a16:creationId xmlns:a16="http://schemas.microsoft.com/office/drawing/2014/main" id="{781B03A5-0C9D-4DA6-866A-D2FF5E0992E9}"/>
              </a:ext>
            </a:extLst>
          </p:cNvPr>
          <p:cNvGrpSpPr/>
          <p:nvPr/>
        </p:nvGrpSpPr>
        <p:grpSpPr>
          <a:xfrm>
            <a:off x="767408" y="4791906"/>
            <a:ext cx="10515600" cy="731520"/>
            <a:chOff x="2230331" y="1725859"/>
            <a:chExt cx="7250047" cy="821705"/>
          </a:xfrm>
          <a:solidFill>
            <a:schemeClr val="accent4">
              <a:lumMod val="75000"/>
            </a:schemeClr>
          </a:solidFill>
        </p:grpSpPr>
        <p:sp>
          <p:nvSpPr>
            <p:cNvPr id="11" name="Freeform: Shape 10">
              <a:extLst>
                <a:ext uri="{FF2B5EF4-FFF2-40B4-BE49-F238E27FC236}">
                  <a16:creationId xmlns:a16="http://schemas.microsoft.com/office/drawing/2014/main" id="{8F8D47BA-CCED-4A2E-8AF7-3C1A0CE96EB0}"/>
                </a:ext>
              </a:extLst>
            </p:cNvPr>
            <p:cNvSpPr/>
            <p:nvPr/>
          </p:nvSpPr>
          <p:spPr>
            <a:xfrm rot="5400000">
              <a:off x="5444502" y="-1488312"/>
              <a:ext cx="821705" cy="7250047"/>
            </a:xfrm>
            <a:custGeom>
              <a:avLst/>
              <a:gdLst>
                <a:gd name="connsiteX0" fmla="*/ 216024 w 1440160"/>
                <a:gd name="connsiteY0" fmla="*/ 6840760 h 7056784"/>
                <a:gd name="connsiteX1" fmla="*/ 1224136 w 1440160"/>
                <a:gd name="connsiteY1" fmla="*/ 6840760 h 7056784"/>
                <a:gd name="connsiteX2" fmla="*/ 720080 w 1440160"/>
                <a:gd name="connsiteY2" fmla="*/ 6048672 h 7056784"/>
                <a:gd name="connsiteX3" fmla="*/ 0 w 1440160"/>
                <a:gd name="connsiteY3" fmla="*/ 6816753 h 7056784"/>
                <a:gd name="connsiteX4" fmla="*/ 0 w 1440160"/>
                <a:gd name="connsiteY4" fmla="*/ 240031 h 7056784"/>
                <a:gd name="connsiteX5" fmla="*/ 240031 w 1440160"/>
                <a:gd name="connsiteY5" fmla="*/ 0 h 7056784"/>
                <a:gd name="connsiteX6" fmla="*/ 1200129 w 1440160"/>
                <a:gd name="connsiteY6" fmla="*/ 0 h 7056784"/>
                <a:gd name="connsiteX7" fmla="*/ 1440160 w 1440160"/>
                <a:gd name="connsiteY7" fmla="*/ 240031 h 7056784"/>
                <a:gd name="connsiteX8" fmla="*/ 1440160 w 1440160"/>
                <a:gd name="connsiteY8" fmla="*/ 6816753 h 7056784"/>
                <a:gd name="connsiteX9" fmla="*/ 1200129 w 1440160"/>
                <a:gd name="connsiteY9" fmla="*/ 7056784 h 7056784"/>
                <a:gd name="connsiteX10" fmla="*/ 240031 w 1440160"/>
                <a:gd name="connsiteY10" fmla="*/ 7056784 h 7056784"/>
                <a:gd name="connsiteX11" fmla="*/ 0 w 1440160"/>
                <a:gd name="connsiteY11" fmla="*/ 6816753 h 7056784"/>
                <a:gd name="connsiteX0" fmla="*/ 216024 w 1440160"/>
                <a:gd name="connsiteY0" fmla="*/ 7515318 h 7731342"/>
                <a:gd name="connsiteX1" fmla="*/ 1224136 w 1440160"/>
                <a:gd name="connsiteY1" fmla="*/ 7515318 h 7731342"/>
                <a:gd name="connsiteX2" fmla="*/ 720080 w 1440160"/>
                <a:gd name="connsiteY2" fmla="*/ 6723230 h 7731342"/>
                <a:gd name="connsiteX3" fmla="*/ 216024 w 1440160"/>
                <a:gd name="connsiteY3" fmla="*/ 7515318 h 7731342"/>
                <a:gd name="connsiteX4" fmla="*/ 0 w 1440160"/>
                <a:gd name="connsiteY4" fmla="*/ 7491311 h 7731342"/>
                <a:gd name="connsiteX5" fmla="*/ 0 w 1440160"/>
                <a:gd name="connsiteY5" fmla="*/ 914589 h 7731342"/>
                <a:gd name="connsiteX6" fmla="*/ 734707 w 1440160"/>
                <a:gd name="connsiteY6" fmla="*/ 0 h 7731342"/>
                <a:gd name="connsiteX7" fmla="*/ 1200129 w 1440160"/>
                <a:gd name="connsiteY7" fmla="*/ 674558 h 7731342"/>
                <a:gd name="connsiteX8" fmla="*/ 1440160 w 1440160"/>
                <a:gd name="connsiteY8" fmla="*/ 914589 h 7731342"/>
                <a:gd name="connsiteX9" fmla="*/ 1440160 w 1440160"/>
                <a:gd name="connsiteY9" fmla="*/ 7491311 h 7731342"/>
                <a:gd name="connsiteX10" fmla="*/ 1200129 w 1440160"/>
                <a:gd name="connsiteY10" fmla="*/ 7731342 h 7731342"/>
                <a:gd name="connsiteX11" fmla="*/ 240031 w 1440160"/>
                <a:gd name="connsiteY11" fmla="*/ 7731342 h 7731342"/>
                <a:gd name="connsiteX12" fmla="*/ 0 w 1440160"/>
                <a:gd name="connsiteY12" fmla="*/ 7491311 h 7731342"/>
                <a:gd name="connsiteX0" fmla="*/ 216024 w 1440160"/>
                <a:gd name="connsiteY0" fmla="*/ 7515318 h 7731342"/>
                <a:gd name="connsiteX1" fmla="*/ 1224136 w 1440160"/>
                <a:gd name="connsiteY1" fmla="*/ 7515318 h 7731342"/>
                <a:gd name="connsiteX2" fmla="*/ 720080 w 1440160"/>
                <a:gd name="connsiteY2" fmla="*/ 6723230 h 7731342"/>
                <a:gd name="connsiteX3" fmla="*/ 216024 w 1440160"/>
                <a:gd name="connsiteY3" fmla="*/ 7515318 h 7731342"/>
                <a:gd name="connsiteX4" fmla="*/ 0 w 1440160"/>
                <a:gd name="connsiteY4" fmla="*/ 7491311 h 7731342"/>
                <a:gd name="connsiteX5" fmla="*/ 0 w 1440160"/>
                <a:gd name="connsiteY5" fmla="*/ 914589 h 7731342"/>
                <a:gd name="connsiteX6" fmla="*/ 734707 w 1440160"/>
                <a:gd name="connsiteY6" fmla="*/ 0 h 7731342"/>
                <a:gd name="connsiteX7" fmla="*/ 870346 w 1440160"/>
                <a:gd name="connsiteY7" fmla="*/ 0 h 7731342"/>
                <a:gd name="connsiteX8" fmla="*/ 1440160 w 1440160"/>
                <a:gd name="connsiteY8" fmla="*/ 914589 h 7731342"/>
                <a:gd name="connsiteX9" fmla="*/ 1440160 w 1440160"/>
                <a:gd name="connsiteY9" fmla="*/ 7491311 h 7731342"/>
                <a:gd name="connsiteX10" fmla="*/ 1200129 w 1440160"/>
                <a:gd name="connsiteY10" fmla="*/ 7731342 h 7731342"/>
                <a:gd name="connsiteX11" fmla="*/ 240031 w 1440160"/>
                <a:gd name="connsiteY11" fmla="*/ 7731342 h 7731342"/>
                <a:gd name="connsiteX12" fmla="*/ 0 w 1440160"/>
                <a:gd name="connsiteY12" fmla="*/ 7491311 h 773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0160" h="7731342">
                  <a:moveTo>
                    <a:pt x="216024" y="7515318"/>
                  </a:moveTo>
                  <a:lnTo>
                    <a:pt x="1224136" y="7515318"/>
                  </a:lnTo>
                  <a:lnTo>
                    <a:pt x="720080" y="6723230"/>
                  </a:lnTo>
                  <a:lnTo>
                    <a:pt x="216024" y="7515318"/>
                  </a:lnTo>
                  <a:close/>
                  <a:moveTo>
                    <a:pt x="0" y="7491311"/>
                  </a:moveTo>
                  <a:lnTo>
                    <a:pt x="0" y="914589"/>
                  </a:lnTo>
                  <a:cubicBezTo>
                    <a:pt x="0" y="782024"/>
                    <a:pt x="602142" y="0"/>
                    <a:pt x="734707" y="0"/>
                  </a:cubicBezTo>
                  <a:lnTo>
                    <a:pt x="870346" y="0"/>
                  </a:lnTo>
                  <a:cubicBezTo>
                    <a:pt x="1002911" y="0"/>
                    <a:pt x="1440160" y="782024"/>
                    <a:pt x="1440160" y="914589"/>
                  </a:cubicBezTo>
                  <a:lnTo>
                    <a:pt x="1440160" y="7491311"/>
                  </a:lnTo>
                  <a:cubicBezTo>
                    <a:pt x="1440160" y="7623876"/>
                    <a:pt x="1332694" y="7731342"/>
                    <a:pt x="1200129" y="7731342"/>
                  </a:cubicBezTo>
                  <a:lnTo>
                    <a:pt x="240031" y="7731342"/>
                  </a:lnTo>
                  <a:cubicBezTo>
                    <a:pt x="107466" y="7731342"/>
                    <a:pt x="0" y="7623876"/>
                    <a:pt x="0" y="7491311"/>
                  </a:cubicBezTo>
                  <a:close/>
                </a:path>
              </a:pathLst>
            </a:custGeom>
            <a:grpFill/>
            <a:ln>
              <a:noFill/>
            </a:ln>
            <a:effectLst>
              <a:outerShdw blurRad="508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chemeClr val="bg1"/>
                </a:solidFill>
              </a:endParaRPr>
            </a:p>
          </p:txBody>
        </p:sp>
        <p:sp>
          <p:nvSpPr>
            <p:cNvPr id="12" name="TextBox 11">
              <a:extLst>
                <a:ext uri="{FF2B5EF4-FFF2-40B4-BE49-F238E27FC236}">
                  <a16:creationId xmlns:a16="http://schemas.microsoft.com/office/drawing/2014/main" id="{8316AD0A-4A29-442D-9BBC-1E3B0C6F0154}"/>
                </a:ext>
              </a:extLst>
            </p:cNvPr>
            <p:cNvSpPr txBox="1"/>
            <p:nvPr/>
          </p:nvSpPr>
          <p:spPr>
            <a:xfrm>
              <a:off x="3244436" y="1881994"/>
              <a:ext cx="4762391" cy="459330"/>
            </a:xfrm>
            <a:prstGeom prst="rect">
              <a:avLst/>
            </a:prstGeom>
            <a:noFill/>
          </p:spPr>
          <p:txBody>
            <a:bodyPr wrap="square" rtlCol="0">
              <a:spAutoFit/>
            </a:bodyPr>
            <a:lstStyle/>
            <a:p>
              <a:r>
                <a:rPr lang="en-IN" sz="2800" i="1" dirty="0">
                  <a:solidFill>
                    <a:schemeClr val="bg1"/>
                  </a:solidFill>
                </a:rPr>
                <a:t>Neuter Nouns</a:t>
              </a:r>
              <a:r>
                <a:rPr lang="en-IN" sz="2800" dirty="0">
                  <a:solidFill>
                    <a:schemeClr val="bg1"/>
                  </a:solidFill>
                </a:rPr>
                <a:t> refer to things</a:t>
              </a:r>
              <a:endParaRPr lang="en-IN" sz="2800" i="1" dirty="0">
                <a:solidFill>
                  <a:schemeClr val="bg1"/>
                </a:solidFill>
              </a:endParaRPr>
            </a:p>
          </p:txBody>
        </p:sp>
      </p:grpSp>
      <p:grpSp>
        <p:nvGrpSpPr>
          <p:cNvPr id="13" name="Group 12">
            <a:extLst>
              <a:ext uri="{FF2B5EF4-FFF2-40B4-BE49-F238E27FC236}">
                <a16:creationId xmlns:a16="http://schemas.microsoft.com/office/drawing/2014/main" id="{44877931-D29C-4460-BA54-F64A3E68DA3E}"/>
              </a:ext>
            </a:extLst>
          </p:cNvPr>
          <p:cNvGrpSpPr/>
          <p:nvPr/>
        </p:nvGrpSpPr>
        <p:grpSpPr>
          <a:xfrm>
            <a:off x="836984" y="5716714"/>
            <a:ext cx="10515600" cy="731520"/>
            <a:chOff x="2230327" y="1700808"/>
            <a:chExt cx="7250047" cy="986917"/>
          </a:xfrm>
          <a:solidFill>
            <a:schemeClr val="accent2">
              <a:lumMod val="75000"/>
            </a:schemeClr>
          </a:solidFill>
        </p:grpSpPr>
        <p:sp>
          <p:nvSpPr>
            <p:cNvPr id="14" name="Freeform: Shape 13">
              <a:extLst>
                <a:ext uri="{FF2B5EF4-FFF2-40B4-BE49-F238E27FC236}">
                  <a16:creationId xmlns:a16="http://schemas.microsoft.com/office/drawing/2014/main" id="{960A1577-B204-404E-9AA0-D0D24E2AE1DA}"/>
                </a:ext>
              </a:extLst>
            </p:cNvPr>
            <p:cNvSpPr/>
            <p:nvPr/>
          </p:nvSpPr>
          <p:spPr>
            <a:xfrm rot="5400000">
              <a:off x="5361892" y="-1430757"/>
              <a:ext cx="986917" cy="7250047"/>
            </a:xfrm>
            <a:custGeom>
              <a:avLst/>
              <a:gdLst>
                <a:gd name="connsiteX0" fmla="*/ 216024 w 1440160"/>
                <a:gd name="connsiteY0" fmla="*/ 6840760 h 7056784"/>
                <a:gd name="connsiteX1" fmla="*/ 1224136 w 1440160"/>
                <a:gd name="connsiteY1" fmla="*/ 6840760 h 7056784"/>
                <a:gd name="connsiteX2" fmla="*/ 720080 w 1440160"/>
                <a:gd name="connsiteY2" fmla="*/ 6048672 h 7056784"/>
                <a:gd name="connsiteX3" fmla="*/ 0 w 1440160"/>
                <a:gd name="connsiteY3" fmla="*/ 6816753 h 7056784"/>
                <a:gd name="connsiteX4" fmla="*/ 0 w 1440160"/>
                <a:gd name="connsiteY4" fmla="*/ 240031 h 7056784"/>
                <a:gd name="connsiteX5" fmla="*/ 240031 w 1440160"/>
                <a:gd name="connsiteY5" fmla="*/ 0 h 7056784"/>
                <a:gd name="connsiteX6" fmla="*/ 1200129 w 1440160"/>
                <a:gd name="connsiteY6" fmla="*/ 0 h 7056784"/>
                <a:gd name="connsiteX7" fmla="*/ 1440160 w 1440160"/>
                <a:gd name="connsiteY7" fmla="*/ 240031 h 7056784"/>
                <a:gd name="connsiteX8" fmla="*/ 1440160 w 1440160"/>
                <a:gd name="connsiteY8" fmla="*/ 6816753 h 7056784"/>
                <a:gd name="connsiteX9" fmla="*/ 1200129 w 1440160"/>
                <a:gd name="connsiteY9" fmla="*/ 7056784 h 7056784"/>
                <a:gd name="connsiteX10" fmla="*/ 240031 w 1440160"/>
                <a:gd name="connsiteY10" fmla="*/ 7056784 h 7056784"/>
                <a:gd name="connsiteX11" fmla="*/ 0 w 1440160"/>
                <a:gd name="connsiteY11" fmla="*/ 6816753 h 7056784"/>
                <a:gd name="connsiteX0" fmla="*/ 216024 w 1440160"/>
                <a:gd name="connsiteY0" fmla="*/ 7515318 h 7731342"/>
                <a:gd name="connsiteX1" fmla="*/ 1224136 w 1440160"/>
                <a:gd name="connsiteY1" fmla="*/ 7515318 h 7731342"/>
                <a:gd name="connsiteX2" fmla="*/ 720080 w 1440160"/>
                <a:gd name="connsiteY2" fmla="*/ 6723230 h 7731342"/>
                <a:gd name="connsiteX3" fmla="*/ 216024 w 1440160"/>
                <a:gd name="connsiteY3" fmla="*/ 7515318 h 7731342"/>
                <a:gd name="connsiteX4" fmla="*/ 0 w 1440160"/>
                <a:gd name="connsiteY4" fmla="*/ 7491311 h 7731342"/>
                <a:gd name="connsiteX5" fmla="*/ 0 w 1440160"/>
                <a:gd name="connsiteY5" fmla="*/ 914589 h 7731342"/>
                <a:gd name="connsiteX6" fmla="*/ 734707 w 1440160"/>
                <a:gd name="connsiteY6" fmla="*/ 0 h 7731342"/>
                <a:gd name="connsiteX7" fmla="*/ 1200129 w 1440160"/>
                <a:gd name="connsiteY7" fmla="*/ 674558 h 7731342"/>
                <a:gd name="connsiteX8" fmla="*/ 1440160 w 1440160"/>
                <a:gd name="connsiteY8" fmla="*/ 914589 h 7731342"/>
                <a:gd name="connsiteX9" fmla="*/ 1440160 w 1440160"/>
                <a:gd name="connsiteY9" fmla="*/ 7491311 h 7731342"/>
                <a:gd name="connsiteX10" fmla="*/ 1200129 w 1440160"/>
                <a:gd name="connsiteY10" fmla="*/ 7731342 h 7731342"/>
                <a:gd name="connsiteX11" fmla="*/ 240031 w 1440160"/>
                <a:gd name="connsiteY11" fmla="*/ 7731342 h 7731342"/>
                <a:gd name="connsiteX12" fmla="*/ 0 w 1440160"/>
                <a:gd name="connsiteY12" fmla="*/ 7491311 h 7731342"/>
                <a:gd name="connsiteX0" fmla="*/ 216024 w 1440160"/>
                <a:gd name="connsiteY0" fmla="*/ 7515318 h 7731342"/>
                <a:gd name="connsiteX1" fmla="*/ 1224136 w 1440160"/>
                <a:gd name="connsiteY1" fmla="*/ 7515318 h 7731342"/>
                <a:gd name="connsiteX2" fmla="*/ 720080 w 1440160"/>
                <a:gd name="connsiteY2" fmla="*/ 6723230 h 7731342"/>
                <a:gd name="connsiteX3" fmla="*/ 216024 w 1440160"/>
                <a:gd name="connsiteY3" fmla="*/ 7515318 h 7731342"/>
                <a:gd name="connsiteX4" fmla="*/ 0 w 1440160"/>
                <a:gd name="connsiteY4" fmla="*/ 7491311 h 7731342"/>
                <a:gd name="connsiteX5" fmla="*/ 0 w 1440160"/>
                <a:gd name="connsiteY5" fmla="*/ 914589 h 7731342"/>
                <a:gd name="connsiteX6" fmla="*/ 734707 w 1440160"/>
                <a:gd name="connsiteY6" fmla="*/ 0 h 7731342"/>
                <a:gd name="connsiteX7" fmla="*/ 870346 w 1440160"/>
                <a:gd name="connsiteY7" fmla="*/ 0 h 7731342"/>
                <a:gd name="connsiteX8" fmla="*/ 1440160 w 1440160"/>
                <a:gd name="connsiteY8" fmla="*/ 914589 h 7731342"/>
                <a:gd name="connsiteX9" fmla="*/ 1440160 w 1440160"/>
                <a:gd name="connsiteY9" fmla="*/ 7491311 h 7731342"/>
                <a:gd name="connsiteX10" fmla="*/ 1200129 w 1440160"/>
                <a:gd name="connsiteY10" fmla="*/ 7731342 h 7731342"/>
                <a:gd name="connsiteX11" fmla="*/ 240031 w 1440160"/>
                <a:gd name="connsiteY11" fmla="*/ 7731342 h 7731342"/>
                <a:gd name="connsiteX12" fmla="*/ 0 w 1440160"/>
                <a:gd name="connsiteY12" fmla="*/ 7491311 h 773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0160" h="7731342">
                  <a:moveTo>
                    <a:pt x="216024" y="7515318"/>
                  </a:moveTo>
                  <a:lnTo>
                    <a:pt x="1224136" y="7515318"/>
                  </a:lnTo>
                  <a:lnTo>
                    <a:pt x="720080" y="6723230"/>
                  </a:lnTo>
                  <a:lnTo>
                    <a:pt x="216024" y="7515318"/>
                  </a:lnTo>
                  <a:close/>
                  <a:moveTo>
                    <a:pt x="0" y="7491311"/>
                  </a:moveTo>
                  <a:lnTo>
                    <a:pt x="0" y="914589"/>
                  </a:lnTo>
                  <a:cubicBezTo>
                    <a:pt x="0" y="782024"/>
                    <a:pt x="602142" y="0"/>
                    <a:pt x="734707" y="0"/>
                  </a:cubicBezTo>
                  <a:lnTo>
                    <a:pt x="870346" y="0"/>
                  </a:lnTo>
                  <a:cubicBezTo>
                    <a:pt x="1002911" y="0"/>
                    <a:pt x="1440160" y="782024"/>
                    <a:pt x="1440160" y="914589"/>
                  </a:cubicBezTo>
                  <a:lnTo>
                    <a:pt x="1440160" y="7491311"/>
                  </a:lnTo>
                  <a:cubicBezTo>
                    <a:pt x="1440160" y="7623876"/>
                    <a:pt x="1332694" y="7731342"/>
                    <a:pt x="1200129" y="7731342"/>
                  </a:cubicBezTo>
                  <a:lnTo>
                    <a:pt x="240031" y="7731342"/>
                  </a:lnTo>
                  <a:cubicBezTo>
                    <a:pt x="107466" y="7731342"/>
                    <a:pt x="0" y="7623876"/>
                    <a:pt x="0" y="7491311"/>
                  </a:cubicBezTo>
                  <a:close/>
                </a:path>
              </a:pathLst>
            </a:custGeom>
            <a:grpFill/>
            <a:ln>
              <a:noFill/>
            </a:ln>
            <a:effectLst>
              <a:outerShdw blurRad="508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chemeClr val="bg1"/>
                </a:solidFill>
              </a:endParaRPr>
            </a:p>
          </p:txBody>
        </p:sp>
        <p:sp>
          <p:nvSpPr>
            <p:cNvPr id="15" name="TextBox 14">
              <a:extLst>
                <a:ext uri="{FF2B5EF4-FFF2-40B4-BE49-F238E27FC236}">
                  <a16:creationId xmlns:a16="http://schemas.microsoft.com/office/drawing/2014/main" id="{979C2D37-A75C-4220-87BC-356B525D8312}"/>
                </a:ext>
              </a:extLst>
            </p:cNvPr>
            <p:cNvSpPr txBox="1"/>
            <p:nvPr/>
          </p:nvSpPr>
          <p:spPr>
            <a:xfrm>
              <a:off x="3217377" y="1858604"/>
              <a:ext cx="5484479" cy="664371"/>
            </a:xfrm>
            <a:prstGeom prst="rect">
              <a:avLst/>
            </a:prstGeom>
            <a:noFill/>
          </p:spPr>
          <p:txBody>
            <a:bodyPr wrap="square" rtlCol="0">
              <a:spAutoFit/>
            </a:bodyPr>
            <a:lstStyle/>
            <a:p>
              <a:r>
                <a:rPr lang="en-IN" sz="2800" i="1" dirty="0">
                  <a:solidFill>
                    <a:schemeClr val="bg1"/>
                  </a:solidFill>
                </a:rPr>
                <a:t>Common Nouns</a:t>
              </a:r>
              <a:r>
                <a:rPr lang="en-IN" sz="2800" dirty="0">
                  <a:solidFill>
                    <a:schemeClr val="bg1"/>
                  </a:solidFill>
                </a:rPr>
                <a:t> refer to both male and female</a:t>
              </a:r>
              <a:endParaRPr lang="en-IN" sz="2800" i="1" dirty="0">
                <a:solidFill>
                  <a:schemeClr val="bg1"/>
                </a:solidFill>
              </a:endParaRPr>
            </a:p>
          </p:txBody>
        </p:sp>
      </p:grpSp>
      <p:grpSp>
        <p:nvGrpSpPr>
          <p:cNvPr id="16" name="Group 15">
            <a:extLst>
              <a:ext uri="{FF2B5EF4-FFF2-40B4-BE49-F238E27FC236}">
                <a16:creationId xmlns:a16="http://schemas.microsoft.com/office/drawing/2014/main" id="{99E2AF65-A9CB-43B9-9E7B-C800C326596E}"/>
              </a:ext>
            </a:extLst>
          </p:cNvPr>
          <p:cNvGrpSpPr/>
          <p:nvPr/>
        </p:nvGrpSpPr>
        <p:grpSpPr>
          <a:xfrm>
            <a:off x="839416" y="3867097"/>
            <a:ext cx="10463091" cy="731520"/>
            <a:chOff x="2230329" y="1700807"/>
            <a:chExt cx="7250047" cy="821705"/>
          </a:xfrm>
          <a:solidFill>
            <a:schemeClr val="accent3">
              <a:lumMod val="75000"/>
            </a:schemeClr>
          </a:solidFill>
        </p:grpSpPr>
        <p:sp>
          <p:nvSpPr>
            <p:cNvPr id="17" name="Freeform: Shape 16">
              <a:extLst>
                <a:ext uri="{FF2B5EF4-FFF2-40B4-BE49-F238E27FC236}">
                  <a16:creationId xmlns:a16="http://schemas.microsoft.com/office/drawing/2014/main" id="{21343525-C88C-4A4B-B20A-343410E39A05}"/>
                </a:ext>
              </a:extLst>
            </p:cNvPr>
            <p:cNvSpPr/>
            <p:nvPr/>
          </p:nvSpPr>
          <p:spPr>
            <a:xfrm rot="5400000">
              <a:off x="5444500" y="-1513364"/>
              <a:ext cx="821705" cy="7250047"/>
            </a:xfrm>
            <a:custGeom>
              <a:avLst/>
              <a:gdLst>
                <a:gd name="connsiteX0" fmla="*/ 216024 w 1440160"/>
                <a:gd name="connsiteY0" fmla="*/ 6840760 h 7056784"/>
                <a:gd name="connsiteX1" fmla="*/ 1224136 w 1440160"/>
                <a:gd name="connsiteY1" fmla="*/ 6840760 h 7056784"/>
                <a:gd name="connsiteX2" fmla="*/ 720080 w 1440160"/>
                <a:gd name="connsiteY2" fmla="*/ 6048672 h 7056784"/>
                <a:gd name="connsiteX3" fmla="*/ 0 w 1440160"/>
                <a:gd name="connsiteY3" fmla="*/ 6816753 h 7056784"/>
                <a:gd name="connsiteX4" fmla="*/ 0 w 1440160"/>
                <a:gd name="connsiteY4" fmla="*/ 240031 h 7056784"/>
                <a:gd name="connsiteX5" fmla="*/ 240031 w 1440160"/>
                <a:gd name="connsiteY5" fmla="*/ 0 h 7056784"/>
                <a:gd name="connsiteX6" fmla="*/ 1200129 w 1440160"/>
                <a:gd name="connsiteY6" fmla="*/ 0 h 7056784"/>
                <a:gd name="connsiteX7" fmla="*/ 1440160 w 1440160"/>
                <a:gd name="connsiteY7" fmla="*/ 240031 h 7056784"/>
                <a:gd name="connsiteX8" fmla="*/ 1440160 w 1440160"/>
                <a:gd name="connsiteY8" fmla="*/ 6816753 h 7056784"/>
                <a:gd name="connsiteX9" fmla="*/ 1200129 w 1440160"/>
                <a:gd name="connsiteY9" fmla="*/ 7056784 h 7056784"/>
                <a:gd name="connsiteX10" fmla="*/ 240031 w 1440160"/>
                <a:gd name="connsiteY10" fmla="*/ 7056784 h 7056784"/>
                <a:gd name="connsiteX11" fmla="*/ 0 w 1440160"/>
                <a:gd name="connsiteY11" fmla="*/ 6816753 h 7056784"/>
                <a:gd name="connsiteX0" fmla="*/ 216024 w 1440160"/>
                <a:gd name="connsiteY0" fmla="*/ 7515318 h 7731342"/>
                <a:gd name="connsiteX1" fmla="*/ 1224136 w 1440160"/>
                <a:gd name="connsiteY1" fmla="*/ 7515318 h 7731342"/>
                <a:gd name="connsiteX2" fmla="*/ 720080 w 1440160"/>
                <a:gd name="connsiteY2" fmla="*/ 6723230 h 7731342"/>
                <a:gd name="connsiteX3" fmla="*/ 216024 w 1440160"/>
                <a:gd name="connsiteY3" fmla="*/ 7515318 h 7731342"/>
                <a:gd name="connsiteX4" fmla="*/ 0 w 1440160"/>
                <a:gd name="connsiteY4" fmla="*/ 7491311 h 7731342"/>
                <a:gd name="connsiteX5" fmla="*/ 0 w 1440160"/>
                <a:gd name="connsiteY5" fmla="*/ 914589 h 7731342"/>
                <a:gd name="connsiteX6" fmla="*/ 734707 w 1440160"/>
                <a:gd name="connsiteY6" fmla="*/ 0 h 7731342"/>
                <a:gd name="connsiteX7" fmla="*/ 1200129 w 1440160"/>
                <a:gd name="connsiteY7" fmla="*/ 674558 h 7731342"/>
                <a:gd name="connsiteX8" fmla="*/ 1440160 w 1440160"/>
                <a:gd name="connsiteY8" fmla="*/ 914589 h 7731342"/>
                <a:gd name="connsiteX9" fmla="*/ 1440160 w 1440160"/>
                <a:gd name="connsiteY9" fmla="*/ 7491311 h 7731342"/>
                <a:gd name="connsiteX10" fmla="*/ 1200129 w 1440160"/>
                <a:gd name="connsiteY10" fmla="*/ 7731342 h 7731342"/>
                <a:gd name="connsiteX11" fmla="*/ 240031 w 1440160"/>
                <a:gd name="connsiteY11" fmla="*/ 7731342 h 7731342"/>
                <a:gd name="connsiteX12" fmla="*/ 0 w 1440160"/>
                <a:gd name="connsiteY12" fmla="*/ 7491311 h 7731342"/>
                <a:gd name="connsiteX0" fmla="*/ 216024 w 1440160"/>
                <a:gd name="connsiteY0" fmla="*/ 7515318 h 7731342"/>
                <a:gd name="connsiteX1" fmla="*/ 1224136 w 1440160"/>
                <a:gd name="connsiteY1" fmla="*/ 7515318 h 7731342"/>
                <a:gd name="connsiteX2" fmla="*/ 720080 w 1440160"/>
                <a:gd name="connsiteY2" fmla="*/ 6723230 h 7731342"/>
                <a:gd name="connsiteX3" fmla="*/ 216024 w 1440160"/>
                <a:gd name="connsiteY3" fmla="*/ 7515318 h 7731342"/>
                <a:gd name="connsiteX4" fmla="*/ 0 w 1440160"/>
                <a:gd name="connsiteY4" fmla="*/ 7491311 h 7731342"/>
                <a:gd name="connsiteX5" fmla="*/ 0 w 1440160"/>
                <a:gd name="connsiteY5" fmla="*/ 914589 h 7731342"/>
                <a:gd name="connsiteX6" fmla="*/ 734707 w 1440160"/>
                <a:gd name="connsiteY6" fmla="*/ 0 h 7731342"/>
                <a:gd name="connsiteX7" fmla="*/ 870346 w 1440160"/>
                <a:gd name="connsiteY7" fmla="*/ 0 h 7731342"/>
                <a:gd name="connsiteX8" fmla="*/ 1440160 w 1440160"/>
                <a:gd name="connsiteY8" fmla="*/ 914589 h 7731342"/>
                <a:gd name="connsiteX9" fmla="*/ 1440160 w 1440160"/>
                <a:gd name="connsiteY9" fmla="*/ 7491311 h 7731342"/>
                <a:gd name="connsiteX10" fmla="*/ 1200129 w 1440160"/>
                <a:gd name="connsiteY10" fmla="*/ 7731342 h 7731342"/>
                <a:gd name="connsiteX11" fmla="*/ 240031 w 1440160"/>
                <a:gd name="connsiteY11" fmla="*/ 7731342 h 7731342"/>
                <a:gd name="connsiteX12" fmla="*/ 0 w 1440160"/>
                <a:gd name="connsiteY12" fmla="*/ 7491311 h 773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0160" h="7731342">
                  <a:moveTo>
                    <a:pt x="216024" y="7515318"/>
                  </a:moveTo>
                  <a:lnTo>
                    <a:pt x="1224136" y="7515318"/>
                  </a:lnTo>
                  <a:lnTo>
                    <a:pt x="720080" y="6723230"/>
                  </a:lnTo>
                  <a:lnTo>
                    <a:pt x="216024" y="7515318"/>
                  </a:lnTo>
                  <a:close/>
                  <a:moveTo>
                    <a:pt x="0" y="7491311"/>
                  </a:moveTo>
                  <a:lnTo>
                    <a:pt x="0" y="914589"/>
                  </a:lnTo>
                  <a:cubicBezTo>
                    <a:pt x="0" y="782024"/>
                    <a:pt x="602142" y="0"/>
                    <a:pt x="734707" y="0"/>
                  </a:cubicBezTo>
                  <a:lnTo>
                    <a:pt x="870346" y="0"/>
                  </a:lnTo>
                  <a:cubicBezTo>
                    <a:pt x="1002911" y="0"/>
                    <a:pt x="1440160" y="782024"/>
                    <a:pt x="1440160" y="914589"/>
                  </a:cubicBezTo>
                  <a:lnTo>
                    <a:pt x="1440160" y="7491311"/>
                  </a:lnTo>
                  <a:cubicBezTo>
                    <a:pt x="1440160" y="7623876"/>
                    <a:pt x="1332694" y="7731342"/>
                    <a:pt x="1200129" y="7731342"/>
                  </a:cubicBezTo>
                  <a:lnTo>
                    <a:pt x="240031" y="7731342"/>
                  </a:lnTo>
                  <a:cubicBezTo>
                    <a:pt x="107466" y="7731342"/>
                    <a:pt x="0" y="7623876"/>
                    <a:pt x="0" y="7491311"/>
                  </a:cubicBezTo>
                  <a:close/>
                </a:path>
              </a:pathLst>
            </a:custGeom>
            <a:grpFill/>
            <a:ln>
              <a:noFill/>
            </a:ln>
            <a:effectLst>
              <a:outerShdw blurRad="508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chemeClr val="bg1"/>
                </a:solidFill>
              </a:endParaRPr>
            </a:p>
          </p:txBody>
        </p:sp>
        <p:sp>
          <p:nvSpPr>
            <p:cNvPr id="18" name="TextBox 17">
              <a:extLst>
                <a:ext uri="{FF2B5EF4-FFF2-40B4-BE49-F238E27FC236}">
                  <a16:creationId xmlns:a16="http://schemas.microsoft.com/office/drawing/2014/main" id="{6DCDEF8B-178C-4F6A-AA7C-291D11E6B686}"/>
                </a:ext>
              </a:extLst>
            </p:cNvPr>
            <p:cNvSpPr txBox="1"/>
            <p:nvPr/>
          </p:nvSpPr>
          <p:spPr>
            <a:xfrm>
              <a:off x="3178344" y="1816604"/>
              <a:ext cx="6261661" cy="587725"/>
            </a:xfrm>
            <a:prstGeom prst="rect">
              <a:avLst/>
            </a:prstGeom>
            <a:noFill/>
          </p:spPr>
          <p:txBody>
            <a:bodyPr wrap="square" rtlCol="0">
              <a:spAutoFit/>
            </a:bodyPr>
            <a:lstStyle/>
            <a:p>
              <a:r>
                <a:rPr lang="en-IN" sz="2800" i="1" dirty="0">
                  <a:solidFill>
                    <a:schemeClr val="bg1"/>
                  </a:solidFill>
                </a:rPr>
                <a:t>Gender Nouns</a:t>
              </a:r>
              <a:r>
                <a:rPr lang="en-IN" sz="2800" dirty="0">
                  <a:solidFill>
                    <a:schemeClr val="bg1"/>
                  </a:solidFill>
                </a:rPr>
                <a:t> show the difference between male &amp; female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0.70"/>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strVal val="#ppt_w*0.70"/>
                                          </p:val>
                                        </p:tav>
                                        <p:tav tm="100000">
                                          <p:val>
                                            <p:strVal val="#ppt_w"/>
                                          </p:val>
                                        </p:tav>
                                      </p:tavLst>
                                    </p:anim>
                                    <p:anim calcmode="lin" valueType="num">
                                      <p:cBhvr>
                                        <p:cTn id="26" dur="1000" fill="hold"/>
                                        <p:tgtEl>
                                          <p:spTgt spid="8"/>
                                        </p:tgtEl>
                                        <p:attrNameLst>
                                          <p:attrName>ppt_h</p:attrName>
                                        </p:attrNameLst>
                                      </p:cBhvr>
                                      <p:tavLst>
                                        <p:tav tm="0">
                                          <p:val>
                                            <p:strVal val="#ppt_h"/>
                                          </p:val>
                                        </p:tav>
                                        <p:tav tm="100000">
                                          <p:val>
                                            <p:strVal val="#ppt_h"/>
                                          </p:val>
                                        </p:tav>
                                      </p:tavLst>
                                    </p:anim>
                                    <p:animEffect transition="in" filter="fade">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1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9126" y="71414"/>
            <a:ext cx="6349585" cy="654032"/>
          </a:xfrm>
        </p:spPr>
        <p:txBody>
          <a:bodyPr/>
          <a:lstStyle/>
          <a:p>
            <a:r>
              <a:rPr lang="en-IN" b="1" dirty="0"/>
              <a:t>Masculine Gender</a:t>
            </a:r>
          </a:p>
        </p:txBody>
      </p:sp>
      <p:sp>
        <p:nvSpPr>
          <p:cNvPr id="4" name="Google Shape;74;p4">
            <a:extLst>
              <a:ext uri="{FF2B5EF4-FFF2-40B4-BE49-F238E27FC236}">
                <a16:creationId xmlns:a16="http://schemas.microsoft.com/office/drawing/2014/main" id="{FE707BEA-4FEA-454E-AF74-264F774F7396}"/>
              </a:ext>
            </a:extLst>
          </p:cNvPr>
          <p:cNvSpPr txBox="1">
            <a:spLocks/>
          </p:cNvSpPr>
          <p:nvPr/>
        </p:nvSpPr>
        <p:spPr>
          <a:xfrm>
            <a:off x="4545051" y="764704"/>
            <a:ext cx="3124200" cy="56356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Clr>
                <a:srgbClr val="C00000"/>
              </a:buClr>
              <a:buSzPts val="3200"/>
              <a:buFont typeface="Arial" pitchFamily="34" charset="0"/>
              <a:buNone/>
            </a:pPr>
            <a:r>
              <a:rPr lang="en-US" b="1" i="1" dirty="0">
                <a:solidFill>
                  <a:srgbClr val="C00000"/>
                </a:solidFill>
              </a:rPr>
              <a:t>Masculine nouns</a:t>
            </a:r>
            <a:endParaRPr lang="en-US" b="1" i="1" dirty="0"/>
          </a:p>
        </p:txBody>
      </p:sp>
      <p:sp>
        <p:nvSpPr>
          <p:cNvPr id="7" name="Google Shape;77;p4">
            <a:extLst>
              <a:ext uri="{FF2B5EF4-FFF2-40B4-BE49-F238E27FC236}">
                <a16:creationId xmlns:a16="http://schemas.microsoft.com/office/drawing/2014/main" id="{E2CD78E7-B5B1-2E47-86DB-682F9612A482}"/>
              </a:ext>
            </a:extLst>
          </p:cNvPr>
          <p:cNvSpPr txBox="1"/>
          <p:nvPr/>
        </p:nvSpPr>
        <p:spPr>
          <a:xfrm>
            <a:off x="2618614" y="2653157"/>
            <a:ext cx="2495685" cy="52318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800" b="0" i="1" u="none" strike="noStrike" cap="none" dirty="0">
                <a:solidFill>
                  <a:srgbClr val="974806"/>
                </a:solidFill>
                <a:latin typeface="Calibri"/>
                <a:ea typeface="Calibri"/>
                <a:cs typeface="Calibri"/>
                <a:sym typeface="Calibri"/>
              </a:rPr>
              <a:t>Men and Boys</a:t>
            </a:r>
            <a:endParaRPr i="1" dirty="0"/>
          </a:p>
        </p:txBody>
      </p:sp>
      <p:sp>
        <p:nvSpPr>
          <p:cNvPr id="8" name="Google Shape;78;p4">
            <a:extLst>
              <a:ext uri="{FF2B5EF4-FFF2-40B4-BE49-F238E27FC236}">
                <a16:creationId xmlns:a16="http://schemas.microsoft.com/office/drawing/2014/main" id="{F0951198-60F7-3B4C-9D7E-8427D1D0ECBF}"/>
              </a:ext>
            </a:extLst>
          </p:cNvPr>
          <p:cNvSpPr txBox="1"/>
          <p:nvPr/>
        </p:nvSpPr>
        <p:spPr>
          <a:xfrm>
            <a:off x="6710593" y="2653157"/>
            <a:ext cx="4958530" cy="52318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800" i="1" dirty="0">
                <a:solidFill>
                  <a:srgbClr val="974806"/>
                </a:solidFill>
                <a:latin typeface="Calibri"/>
                <a:ea typeface="Calibri"/>
                <a:cs typeface="Calibri"/>
                <a:sym typeface="Calibri"/>
              </a:rPr>
              <a:t>Male species (Animals and Birds)</a:t>
            </a:r>
            <a:endParaRPr i="1" dirty="0"/>
          </a:p>
        </p:txBody>
      </p:sp>
      <p:grpSp>
        <p:nvGrpSpPr>
          <p:cNvPr id="33" name="Group 32">
            <a:extLst>
              <a:ext uri="{FF2B5EF4-FFF2-40B4-BE49-F238E27FC236}">
                <a16:creationId xmlns:a16="http://schemas.microsoft.com/office/drawing/2014/main" id="{BC305F70-544E-46DF-9873-3E829D62A29E}"/>
              </a:ext>
            </a:extLst>
          </p:cNvPr>
          <p:cNvGrpSpPr/>
          <p:nvPr/>
        </p:nvGrpSpPr>
        <p:grpSpPr>
          <a:xfrm>
            <a:off x="6565797" y="3929598"/>
            <a:ext cx="1484399" cy="1669346"/>
            <a:chOff x="6565797" y="3929598"/>
            <a:chExt cx="1484399" cy="1669346"/>
          </a:xfrm>
        </p:grpSpPr>
        <p:pic>
          <p:nvPicPr>
            <p:cNvPr id="12" name="Google Shape;82;p4" descr="A close up of a logo&#10;&#10;Description automatically generated">
              <a:extLst>
                <a:ext uri="{FF2B5EF4-FFF2-40B4-BE49-F238E27FC236}">
                  <a16:creationId xmlns:a16="http://schemas.microsoft.com/office/drawing/2014/main" id="{2DC16D06-93C5-D945-9F2B-04F5311027F1}"/>
                </a:ext>
              </a:extLst>
            </p:cNvPr>
            <p:cNvPicPr preferRelativeResize="0"/>
            <p:nvPr/>
          </p:nvPicPr>
          <p:blipFill rotWithShape="1">
            <a:blip r:embed="rId3">
              <a:alphaModFix/>
            </a:blip>
            <a:srcRect/>
            <a:stretch/>
          </p:blipFill>
          <p:spPr>
            <a:xfrm>
              <a:off x="6565797" y="3929598"/>
              <a:ext cx="1484399" cy="1319584"/>
            </a:xfrm>
            <a:prstGeom prst="rect">
              <a:avLst/>
            </a:prstGeom>
            <a:noFill/>
            <a:ln w="9525" cap="flat" cmpd="sng">
              <a:solidFill>
                <a:schemeClr val="dk1"/>
              </a:solidFill>
              <a:prstDash val="solid"/>
              <a:round/>
              <a:headEnd type="none" w="sm" len="sm"/>
              <a:tailEnd type="none" w="sm" len="sm"/>
            </a:ln>
          </p:spPr>
        </p:pic>
        <p:sp>
          <p:nvSpPr>
            <p:cNvPr id="17" name="Google Shape;88;p4">
              <a:extLst>
                <a:ext uri="{FF2B5EF4-FFF2-40B4-BE49-F238E27FC236}">
                  <a16:creationId xmlns:a16="http://schemas.microsoft.com/office/drawing/2014/main" id="{2F66F821-D38C-BE4B-81DC-58004401C079}"/>
                </a:ext>
              </a:extLst>
            </p:cNvPr>
            <p:cNvSpPr txBox="1"/>
            <p:nvPr/>
          </p:nvSpPr>
          <p:spPr>
            <a:xfrm>
              <a:off x="6882321" y="5168097"/>
              <a:ext cx="851350"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dirty="0">
                  <a:solidFill>
                    <a:schemeClr val="dk1"/>
                  </a:solidFill>
                  <a:latin typeface="Calibri"/>
                  <a:ea typeface="Calibri"/>
                  <a:cs typeface="Calibri"/>
                  <a:sym typeface="Calibri"/>
                </a:rPr>
                <a:t>bull</a:t>
              </a:r>
              <a:endParaRPr sz="2200" dirty="0"/>
            </a:p>
          </p:txBody>
        </p:sp>
      </p:grpSp>
      <p:grpSp>
        <p:nvGrpSpPr>
          <p:cNvPr id="35" name="Group 34">
            <a:extLst>
              <a:ext uri="{FF2B5EF4-FFF2-40B4-BE49-F238E27FC236}">
                <a16:creationId xmlns:a16="http://schemas.microsoft.com/office/drawing/2014/main" id="{5DC78034-11FA-4E6C-9A02-4100952B1189}"/>
              </a:ext>
            </a:extLst>
          </p:cNvPr>
          <p:cNvGrpSpPr/>
          <p:nvPr/>
        </p:nvGrpSpPr>
        <p:grpSpPr>
          <a:xfrm>
            <a:off x="10237318" y="3781192"/>
            <a:ext cx="1331290" cy="1817752"/>
            <a:chOff x="10237318" y="3781192"/>
            <a:chExt cx="1331290" cy="1817752"/>
          </a:xfrm>
        </p:grpSpPr>
        <p:pic>
          <p:nvPicPr>
            <p:cNvPr id="13" name="Google Shape;84;p4" descr="A picture containing flower, bird&#10;&#10;Description automatically generated">
              <a:extLst>
                <a:ext uri="{FF2B5EF4-FFF2-40B4-BE49-F238E27FC236}">
                  <a16:creationId xmlns:a16="http://schemas.microsoft.com/office/drawing/2014/main" id="{A81E41C5-5C50-D94D-BF83-4F72D1ED07CB}"/>
                </a:ext>
              </a:extLst>
            </p:cNvPr>
            <p:cNvPicPr preferRelativeResize="0"/>
            <p:nvPr/>
          </p:nvPicPr>
          <p:blipFill rotWithShape="1">
            <a:blip r:embed="rId4">
              <a:alphaModFix/>
            </a:blip>
            <a:srcRect/>
            <a:stretch/>
          </p:blipFill>
          <p:spPr>
            <a:xfrm>
              <a:off x="10237318" y="3781192"/>
              <a:ext cx="1331290" cy="1467990"/>
            </a:xfrm>
            <a:prstGeom prst="rect">
              <a:avLst/>
            </a:prstGeom>
            <a:noFill/>
            <a:ln w="9525" cap="flat" cmpd="sng">
              <a:solidFill>
                <a:schemeClr val="dk1"/>
              </a:solidFill>
              <a:prstDash val="solid"/>
              <a:round/>
              <a:headEnd type="none" w="sm" len="sm"/>
              <a:tailEnd type="none" w="sm" len="sm"/>
            </a:ln>
          </p:spPr>
        </p:pic>
        <p:sp>
          <p:nvSpPr>
            <p:cNvPr id="19" name="Google Shape;90;p4">
              <a:extLst>
                <a:ext uri="{FF2B5EF4-FFF2-40B4-BE49-F238E27FC236}">
                  <a16:creationId xmlns:a16="http://schemas.microsoft.com/office/drawing/2014/main" id="{1BE4FA12-0D8B-6149-B1E3-205A2542C624}"/>
                </a:ext>
              </a:extLst>
            </p:cNvPr>
            <p:cNvSpPr txBox="1"/>
            <p:nvPr/>
          </p:nvSpPr>
          <p:spPr>
            <a:xfrm>
              <a:off x="10293995" y="5168097"/>
              <a:ext cx="1217937"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dirty="0">
                  <a:solidFill>
                    <a:schemeClr val="dk1"/>
                  </a:solidFill>
                  <a:latin typeface="Calibri"/>
                  <a:ea typeface="Calibri"/>
                  <a:cs typeface="Calibri"/>
                  <a:sym typeface="Calibri"/>
                </a:rPr>
                <a:t>rooster</a:t>
              </a:r>
              <a:endParaRPr sz="2200" dirty="0"/>
            </a:p>
          </p:txBody>
        </p:sp>
      </p:grpSp>
      <p:grpSp>
        <p:nvGrpSpPr>
          <p:cNvPr id="34" name="Group 33">
            <a:extLst>
              <a:ext uri="{FF2B5EF4-FFF2-40B4-BE49-F238E27FC236}">
                <a16:creationId xmlns:a16="http://schemas.microsoft.com/office/drawing/2014/main" id="{A0E84D5C-351F-4620-83B0-6F09644CDA72}"/>
              </a:ext>
            </a:extLst>
          </p:cNvPr>
          <p:cNvGrpSpPr/>
          <p:nvPr/>
        </p:nvGrpSpPr>
        <p:grpSpPr>
          <a:xfrm>
            <a:off x="8293989" y="3929598"/>
            <a:ext cx="1699536" cy="1669346"/>
            <a:chOff x="8293989" y="3929598"/>
            <a:chExt cx="1699536" cy="1669346"/>
          </a:xfrm>
        </p:grpSpPr>
        <p:sp>
          <p:nvSpPr>
            <p:cNvPr id="18" name="Google Shape;89;p4">
              <a:extLst>
                <a:ext uri="{FF2B5EF4-FFF2-40B4-BE49-F238E27FC236}">
                  <a16:creationId xmlns:a16="http://schemas.microsoft.com/office/drawing/2014/main" id="{491EA4DD-2CC3-D248-A691-39C016D72C5D}"/>
                </a:ext>
              </a:extLst>
            </p:cNvPr>
            <p:cNvSpPr txBox="1"/>
            <p:nvPr/>
          </p:nvSpPr>
          <p:spPr>
            <a:xfrm>
              <a:off x="8477179" y="5168097"/>
              <a:ext cx="1333157"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dirty="0">
                  <a:solidFill>
                    <a:schemeClr val="dk1"/>
                  </a:solidFill>
                  <a:latin typeface="Calibri"/>
                  <a:ea typeface="Calibri"/>
                  <a:cs typeface="Calibri"/>
                  <a:sym typeface="Calibri"/>
                </a:rPr>
                <a:t>peacock</a:t>
              </a:r>
              <a:endParaRPr sz="2200" dirty="0"/>
            </a:p>
          </p:txBody>
        </p:sp>
        <p:pic>
          <p:nvPicPr>
            <p:cNvPr id="20" name="Google Shape;83;p4" descr="Background pattern&#10;&#10;Description automatically generated">
              <a:extLst>
                <a:ext uri="{FF2B5EF4-FFF2-40B4-BE49-F238E27FC236}">
                  <a16:creationId xmlns:a16="http://schemas.microsoft.com/office/drawing/2014/main" id="{92370601-36E0-084B-A1A0-BC55CB2B77CF}"/>
                </a:ext>
              </a:extLst>
            </p:cNvPr>
            <p:cNvPicPr preferRelativeResize="0"/>
            <p:nvPr/>
          </p:nvPicPr>
          <p:blipFill rotWithShape="1">
            <a:blip r:embed="rId5">
              <a:alphaModFix/>
            </a:blip>
            <a:srcRect/>
            <a:stretch/>
          </p:blipFill>
          <p:spPr>
            <a:xfrm>
              <a:off x="8293989" y="3929598"/>
              <a:ext cx="1699536" cy="1319584"/>
            </a:xfrm>
            <a:prstGeom prst="rect">
              <a:avLst/>
            </a:prstGeom>
            <a:noFill/>
            <a:ln w="9525" cap="flat" cmpd="sng">
              <a:solidFill>
                <a:schemeClr val="dk1"/>
              </a:solidFill>
              <a:prstDash val="solid"/>
              <a:round/>
              <a:headEnd type="none" w="sm" len="sm"/>
              <a:tailEnd type="none" w="sm" len="sm"/>
            </a:ln>
          </p:spPr>
        </p:pic>
      </p:grpSp>
      <p:grpSp>
        <p:nvGrpSpPr>
          <p:cNvPr id="30" name="Group 29">
            <a:extLst>
              <a:ext uri="{FF2B5EF4-FFF2-40B4-BE49-F238E27FC236}">
                <a16:creationId xmlns:a16="http://schemas.microsoft.com/office/drawing/2014/main" id="{E71C9176-690B-4433-B239-B2491FD2AD05}"/>
              </a:ext>
            </a:extLst>
          </p:cNvPr>
          <p:cNvGrpSpPr/>
          <p:nvPr/>
        </p:nvGrpSpPr>
        <p:grpSpPr>
          <a:xfrm>
            <a:off x="479376" y="3702854"/>
            <a:ext cx="818468" cy="1896090"/>
            <a:chOff x="479376" y="3702854"/>
            <a:chExt cx="818468" cy="1896090"/>
          </a:xfrm>
        </p:grpSpPr>
        <p:sp>
          <p:nvSpPr>
            <p:cNvPr id="14" name="Google Shape;85;p4">
              <a:extLst>
                <a:ext uri="{FF2B5EF4-FFF2-40B4-BE49-F238E27FC236}">
                  <a16:creationId xmlns:a16="http://schemas.microsoft.com/office/drawing/2014/main" id="{52CCC390-C2C6-A047-A30E-B290D62431AB}"/>
                </a:ext>
              </a:extLst>
            </p:cNvPr>
            <p:cNvSpPr txBox="1"/>
            <p:nvPr/>
          </p:nvSpPr>
          <p:spPr>
            <a:xfrm>
              <a:off x="571663" y="5168097"/>
              <a:ext cx="633894"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dirty="0">
                  <a:solidFill>
                    <a:schemeClr val="dk1"/>
                  </a:solidFill>
                  <a:latin typeface="Calibri"/>
                  <a:ea typeface="Calibri"/>
                  <a:cs typeface="Calibri"/>
                  <a:sym typeface="Calibri"/>
                </a:rPr>
                <a:t>boy</a:t>
              </a:r>
              <a:endParaRPr sz="2200" dirty="0"/>
            </a:p>
          </p:txBody>
        </p:sp>
        <p:pic>
          <p:nvPicPr>
            <p:cNvPr id="22" name="Picture 21" descr="Diagram&#10;&#10;Description automatically generated">
              <a:extLst>
                <a:ext uri="{FF2B5EF4-FFF2-40B4-BE49-F238E27FC236}">
                  <a16:creationId xmlns:a16="http://schemas.microsoft.com/office/drawing/2014/main" id="{998D717E-177B-534B-8011-F668AAA0C37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3696" t="7609" r="19967"/>
            <a:stretch/>
          </p:blipFill>
          <p:spPr>
            <a:xfrm>
              <a:off x="479376" y="3702854"/>
              <a:ext cx="818468" cy="1546328"/>
            </a:xfrm>
            <a:prstGeom prst="rect">
              <a:avLst/>
            </a:prstGeom>
          </p:spPr>
        </p:pic>
      </p:grpSp>
      <p:grpSp>
        <p:nvGrpSpPr>
          <p:cNvPr id="32" name="Group 31">
            <a:extLst>
              <a:ext uri="{FF2B5EF4-FFF2-40B4-BE49-F238E27FC236}">
                <a16:creationId xmlns:a16="http://schemas.microsoft.com/office/drawing/2014/main" id="{F39B9EA9-7F9D-4B05-9A91-4F9C099CE251}"/>
              </a:ext>
            </a:extLst>
          </p:cNvPr>
          <p:cNvGrpSpPr/>
          <p:nvPr/>
        </p:nvGrpSpPr>
        <p:grpSpPr>
          <a:xfrm>
            <a:off x="3907463" y="3702853"/>
            <a:ext cx="1578838" cy="1896091"/>
            <a:chOff x="3907463" y="3702853"/>
            <a:chExt cx="1578838" cy="1896091"/>
          </a:xfrm>
        </p:grpSpPr>
        <p:sp>
          <p:nvSpPr>
            <p:cNvPr id="15" name="Google Shape;86;p4">
              <a:extLst>
                <a:ext uri="{FF2B5EF4-FFF2-40B4-BE49-F238E27FC236}">
                  <a16:creationId xmlns:a16="http://schemas.microsoft.com/office/drawing/2014/main" id="{4ACE7FE4-9F90-B846-8544-2B2B68DA79A8}"/>
                </a:ext>
              </a:extLst>
            </p:cNvPr>
            <p:cNvSpPr txBox="1"/>
            <p:nvPr/>
          </p:nvSpPr>
          <p:spPr>
            <a:xfrm>
              <a:off x="3907463" y="5168097"/>
              <a:ext cx="1578838"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dirty="0">
                  <a:solidFill>
                    <a:schemeClr val="dk1"/>
                  </a:solidFill>
                  <a:latin typeface="Calibri"/>
                  <a:ea typeface="Calibri"/>
                  <a:cs typeface="Calibri"/>
                  <a:sym typeface="Calibri"/>
                </a:rPr>
                <a:t>grandfather</a:t>
              </a:r>
              <a:endParaRPr sz="2200" dirty="0"/>
            </a:p>
          </p:txBody>
        </p:sp>
        <p:pic>
          <p:nvPicPr>
            <p:cNvPr id="24" name="Picture 23" descr="A mannequin wearing a blue dress&#10;&#10;Description automatically generated with low confidence">
              <a:extLst>
                <a:ext uri="{FF2B5EF4-FFF2-40B4-BE49-F238E27FC236}">
                  <a16:creationId xmlns:a16="http://schemas.microsoft.com/office/drawing/2014/main" id="{0D31AA58-AD69-BF46-AD6E-D4333ADD6D8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599" t="3609" r="9331" b="10244"/>
            <a:stretch/>
          </p:blipFill>
          <p:spPr>
            <a:xfrm>
              <a:off x="4265741" y="3702853"/>
              <a:ext cx="862283" cy="1546329"/>
            </a:xfrm>
            <a:prstGeom prst="rect">
              <a:avLst/>
            </a:prstGeom>
            <a:ln>
              <a:solidFill>
                <a:schemeClr val="tx1"/>
              </a:solidFill>
            </a:ln>
          </p:spPr>
        </p:pic>
      </p:grpSp>
      <p:grpSp>
        <p:nvGrpSpPr>
          <p:cNvPr id="31" name="Group 30">
            <a:extLst>
              <a:ext uri="{FF2B5EF4-FFF2-40B4-BE49-F238E27FC236}">
                <a16:creationId xmlns:a16="http://schemas.microsoft.com/office/drawing/2014/main" id="{DE72A824-D3E6-42FF-A41F-BD3637807339}"/>
              </a:ext>
            </a:extLst>
          </p:cNvPr>
          <p:cNvGrpSpPr/>
          <p:nvPr/>
        </p:nvGrpSpPr>
        <p:grpSpPr>
          <a:xfrm>
            <a:off x="2139657" y="3644588"/>
            <a:ext cx="1191984" cy="1954356"/>
            <a:chOff x="2139657" y="3644588"/>
            <a:chExt cx="1191984" cy="1954356"/>
          </a:xfrm>
        </p:grpSpPr>
        <p:sp>
          <p:nvSpPr>
            <p:cNvPr id="16" name="Google Shape;87;p4">
              <a:extLst>
                <a:ext uri="{FF2B5EF4-FFF2-40B4-BE49-F238E27FC236}">
                  <a16:creationId xmlns:a16="http://schemas.microsoft.com/office/drawing/2014/main" id="{D77236C7-7C0A-5741-9EE9-1005303C10EA}"/>
                </a:ext>
              </a:extLst>
            </p:cNvPr>
            <p:cNvSpPr txBox="1"/>
            <p:nvPr/>
          </p:nvSpPr>
          <p:spPr>
            <a:xfrm>
              <a:off x="2386612" y="5168097"/>
              <a:ext cx="698075"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chemeClr val="dk1"/>
                  </a:solidFill>
                  <a:latin typeface="Calibri"/>
                  <a:ea typeface="Calibri"/>
                  <a:cs typeface="Calibri"/>
                  <a:sym typeface="Calibri"/>
                </a:rPr>
                <a:t>king</a:t>
              </a:r>
              <a:endParaRPr sz="2200"/>
            </a:p>
          </p:txBody>
        </p:sp>
        <p:pic>
          <p:nvPicPr>
            <p:cNvPr id="26" name="Picture 25" descr="A picture containing text&#10;&#10;Description automatically generated">
              <a:extLst>
                <a:ext uri="{FF2B5EF4-FFF2-40B4-BE49-F238E27FC236}">
                  <a16:creationId xmlns:a16="http://schemas.microsoft.com/office/drawing/2014/main" id="{1463D67A-5029-1748-BE09-ECB19071AB1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39657" y="3644588"/>
              <a:ext cx="1191984" cy="1604594"/>
            </a:xfrm>
            <a:prstGeom prst="rect">
              <a:avLst/>
            </a:prstGeom>
          </p:spPr>
        </p:pic>
      </p:grpSp>
      <p:sp>
        <p:nvSpPr>
          <p:cNvPr id="27" name="Down Arrow 13">
            <a:extLst>
              <a:ext uri="{FF2B5EF4-FFF2-40B4-BE49-F238E27FC236}">
                <a16:creationId xmlns:a16="http://schemas.microsoft.com/office/drawing/2014/main" id="{BBDD5ECB-3338-4A0C-9329-609F86F21BC7}"/>
              </a:ext>
            </a:extLst>
          </p:cNvPr>
          <p:cNvSpPr/>
          <p:nvPr/>
        </p:nvSpPr>
        <p:spPr>
          <a:xfrm rot="18433478">
            <a:off x="6498171" y="1103898"/>
            <a:ext cx="381000" cy="1682496"/>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8" name="Down Arrow 14">
            <a:extLst>
              <a:ext uri="{FF2B5EF4-FFF2-40B4-BE49-F238E27FC236}">
                <a16:creationId xmlns:a16="http://schemas.microsoft.com/office/drawing/2014/main" id="{E8D3B1C3-990A-450E-8E11-BDBD7684AB05}"/>
              </a:ext>
            </a:extLst>
          </p:cNvPr>
          <p:cNvSpPr/>
          <p:nvPr/>
        </p:nvSpPr>
        <p:spPr>
          <a:xfrm rot="3025848">
            <a:off x="5307695" y="1099797"/>
            <a:ext cx="381000" cy="1683832"/>
          </a:xfrm>
          <a:prstGeom prst="downArrow">
            <a:avLst>
              <a:gd name="adj1" fmla="val 46677"/>
              <a:gd name="adj2" fmla="val 5000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3407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1000"/>
                                        <p:tgtEl>
                                          <p:spTgt spid="2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1000"/>
                                        <p:tgtEl>
                                          <p:spTgt spid="30"/>
                                        </p:tgtEl>
                                        <p:attrNameLst>
                                          <p:attrName>ppt_x</p:attrName>
                                        </p:attrNameLst>
                                      </p:cBhvr>
                                      <p:tavLst>
                                        <p:tav tm="0">
                                          <p:val>
                                            <p:strVal val="#ppt_x-#ppt_w*1.125000"/>
                                          </p:val>
                                        </p:tav>
                                        <p:tav tm="100000">
                                          <p:val>
                                            <p:strVal val="#ppt_x"/>
                                          </p:val>
                                        </p:tav>
                                      </p:tavLst>
                                    </p:anim>
                                    <p:animEffect transition="in" filter="wipe(right)">
                                      <p:cBhvr>
                                        <p:cTn id="19" dur="1000"/>
                                        <p:tgtEl>
                                          <p:spTgt spid="30"/>
                                        </p:tgtEl>
                                      </p:cBhvr>
                                    </p:animEffect>
                                  </p:childTnLst>
                                </p:cTn>
                              </p:par>
                            </p:childTnLst>
                          </p:cTn>
                        </p:par>
                        <p:par>
                          <p:cTn id="20" fill="hold">
                            <p:stCondLst>
                              <p:cond delay="1000"/>
                            </p:stCondLst>
                            <p:childTnLst>
                              <p:par>
                                <p:cTn id="21" presetID="12" presetClass="entr" presetSubtype="8"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1000"/>
                                        <p:tgtEl>
                                          <p:spTgt spid="31"/>
                                        </p:tgtEl>
                                        <p:attrNameLst>
                                          <p:attrName>ppt_x</p:attrName>
                                        </p:attrNameLst>
                                      </p:cBhvr>
                                      <p:tavLst>
                                        <p:tav tm="0">
                                          <p:val>
                                            <p:strVal val="#ppt_x-#ppt_w*1.125000"/>
                                          </p:val>
                                        </p:tav>
                                        <p:tav tm="100000">
                                          <p:val>
                                            <p:strVal val="#ppt_x"/>
                                          </p:val>
                                        </p:tav>
                                      </p:tavLst>
                                    </p:anim>
                                    <p:animEffect transition="in" filter="wipe(right)">
                                      <p:cBhvr>
                                        <p:cTn id="24" dur="1000"/>
                                        <p:tgtEl>
                                          <p:spTgt spid="31"/>
                                        </p:tgtEl>
                                      </p:cBhvr>
                                    </p:animEffect>
                                  </p:childTnLst>
                                </p:cTn>
                              </p:par>
                            </p:childTnLst>
                          </p:cTn>
                        </p:par>
                        <p:par>
                          <p:cTn id="25" fill="hold">
                            <p:stCondLst>
                              <p:cond delay="2000"/>
                            </p:stCondLst>
                            <p:childTnLst>
                              <p:par>
                                <p:cTn id="26" presetID="12" presetClass="entr" presetSubtype="8" fill="hold" nodeType="after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1000"/>
                                        <p:tgtEl>
                                          <p:spTgt spid="32"/>
                                        </p:tgtEl>
                                        <p:attrNameLst>
                                          <p:attrName>ppt_x</p:attrName>
                                        </p:attrNameLst>
                                      </p:cBhvr>
                                      <p:tavLst>
                                        <p:tav tm="0">
                                          <p:val>
                                            <p:strVal val="#ppt_x-#ppt_w*1.125000"/>
                                          </p:val>
                                        </p:tav>
                                        <p:tav tm="100000">
                                          <p:val>
                                            <p:strVal val="#ppt_x"/>
                                          </p:val>
                                        </p:tav>
                                      </p:tavLst>
                                    </p:anim>
                                    <p:animEffect transition="in" filter="wipe(right)">
                                      <p:cBhvr>
                                        <p:cTn id="29" dur="10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up)">
                                      <p:cBhvr>
                                        <p:cTn id="34" dur="1000"/>
                                        <p:tgtEl>
                                          <p:spTgt spid="27"/>
                                        </p:tgtEl>
                                      </p:cBhvr>
                                    </p:animEffect>
                                  </p:childTnLst>
                                </p:cTn>
                              </p:par>
                            </p:childTnLst>
                          </p:cTn>
                        </p:par>
                        <p:par>
                          <p:cTn id="35" fill="hold">
                            <p:stCondLst>
                              <p:cond delay="1000"/>
                            </p:stCondLst>
                            <p:childTnLst>
                              <p:par>
                                <p:cTn id="36" presetID="53" presetClass="entr" presetSubtype="16"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ppt_w</p:attrName>
                                        </p:attrNameLst>
                                      </p:cBhvr>
                                      <p:tavLst>
                                        <p:tav tm="0">
                                          <p:val>
                                            <p:fltVal val="0"/>
                                          </p:val>
                                        </p:tav>
                                        <p:tav tm="100000">
                                          <p:val>
                                            <p:strVal val="#ppt_w"/>
                                          </p:val>
                                        </p:tav>
                                      </p:tavLst>
                                    </p:anim>
                                    <p:anim calcmode="lin" valueType="num">
                                      <p:cBhvr>
                                        <p:cTn id="39" dur="1000" fill="hold"/>
                                        <p:tgtEl>
                                          <p:spTgt spid="8"/>
                                        </p:tgtEl>
                                        <p:attrNameLst>
                                          <p:attrName>ppt_h</p:attrName>
                                        </p:attrNameLst>
                                      </p:cBhvr>
                                      <p:tavLst>
                                        <p:tav tm="0">
                                          <p:val>
                                            <p:fltVal val="0"/>
                                          </p:val>
                                        </p:tav>
                                        <p:tav tm="100000">
                                          <p:val>
                                            <p:strVal val="#ppt_h"/>
                                          </p:val>
                                        </p:tav>
                                      </p:tavLst>
                                    </p:anim>
                                    <p:animEffect transition="in" filter="fade">
                                      <p:cBhvr>
                                        <p:cTn id="40" dur="10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8" fill="hold" nodeType="click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1000"/>
                                        <p:tgtEl>
                                          <p:spTgt spid="33"/>
                                        </p:tgtEl>
                                        <p:attrNameLst>
                                          <p:attrName>ppt_x</p:attrName>
                                        </p:attrNameLst>
                                      </p:cBhvr>
                                      <p:tavLst>
                                        <p:tav tm="0">
                                          <p:val>
                                            <p:strVal val="#ppt_x-#ppt_w*1.125000"/>
                                          </p:val>
                                        </p:tav>
                                        <p:tav tm="100000">
                                          <p:val>
                                            <p:strVal val="#ppt_x"/>
                                          </p:val>
                                        </p:tav>
                                      </p:tavLst>
                                    </p:anim>
                                    <p:animEffect transition="in" filter="wipe(right)">
                                      <p:cBhvr>
                                        <p:cTn id="46" dur="1000"/>
                                        <p:tgtEl>
                                          <p:spTgt spid="33"/>
                                        </p:tgtEl>
                                      </p:cBhvr>
                                    </p:animEffect>
                                  </p:childTnLst>
                                </p:cTn>
                              </p:par>
                            </p:childTnLst>
                          </p:cTn>
                        </p:par>
                        <p:par>
                          <p:cTn id="47" fill="hold">
                            <p:stCondLst>
                              <p:cond delay="1000"/>
                            </p:stCondLst>
                            <p:childTnLst>
                              <p:par>
                                <p:cTn id="48" presetID="12" presetClass="entr" presetSubtype="8" fill="hold" nodeType="afterEffect">
                                  <p:stCondLst>
                                    <p:cond delay="0"/>
                                  </p:stCondLst>
                                  <p:childTnLst>
                                    <p:set>
                                      <p:cBhvr>
                                        <p:cTn id="49" dur="1" fill="hold">
                                          <p:stCondLst>
                                            <p:cond delay="0"/>
                                          </p:stCondLst>
                                        </p:cTn>
                                        <p:tgtEl>
                                          <p:spTgt spid="34"/>
                                        </p:tgtEl>
                                        <p:attrNameLst>
                                          <p:attrName>style.visibility</p:attrName>
                                        </p:attrNameLst>
                                      </p:cBhvr>
                                      <p:to>
                                        <p:strVal val="visible"/>
                                      </p:to>
                                    </p:set>
                                    <p:anim calcmode="lin" valueType="num">
                                      <p:cBhvr additive="base">
                                        <p:cTn id="50" dur="1000"/>
                                        <p:tgtEl>
                                          <p:spTgt spid="34"/>
                                        </p:tgtEl>
                                        <p:attrNameLst>
                                          <p:attrName>ppt_x</p:attrName>
                                        </p:attrNameLst>
                                      </p:cBhvr>
                                      <p:tavLst>
                                        <p:tav tm="0">
                                          <p:val>
                                            <p:strVal val="#ppt_x-#ppt_w*1.125000"/>
                                          </p:val>
                                        </p:tav>
                                        <p:tav tm="100000">
                                          <p:val>
                                            <p:strVal val="#ppt_x"/>
                                          </p:val>
                                        </p:tav>
                                      </p:tavLst>
                                    </p:anim>
                                    <p:animEffect transition="in" filter="wipe(right)">
                                      <p:cBhvr>
                                        <p:cTn id="51" dur="1000"/>
                                        <p:tgtEl>
                                          <p:spTgt spid="34"/>
                                        </p:tgtEl>
                                      </p:cBhvr>
                                    </p:animEffect>
                                  </p:childTnLst>
                                </p:cTn>
                              </p:par>
                            </p:childTnLst>
                          </p:cTn>
                        </p:par>
                        <p:par>
                          <p:cTn id="52" fill="hold">
                            <p:stCondLst>
                              <p:cond delay="2000"/>
                            </p:stCondLst>
                            <p:childTnLst>
                              <p:par>
                                <p:cTn id="53" presetID="12" presetClass="entr" presetSubtype="8" fill="hold" nodeType="after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1000"/>
                                        <p:tgtEl>
                                          <p:spTgt spid="35"/>
                                        </p:tgtEl>
                                        <p:attrNameLst>
                                          <p:attrName>ppt_x</p:attrName>
                                        </p:attrNameLst>
                                      </p:cBhvr>
                                      <p:tavLst>
                                        <p:tav tm="0">
                                          <p:val>
                                            <p:strVal val="#ppt_x-#ppt_w*1.125000"/>
                                          </p:val>
                                        </p:tav>
                                        <p:tav tm="100000">
                                          <p:val>
                                            <p:strVal val="#ppt_x"/>
                                          </p:val>
                                        </p:tav>
                                      </p:tavLst>
                                    </p:anim>
                                    <p:animEffect transition="in" filter="wipe(right)">
                                      <p:cBhvr>
                                        <p:cTn id="56"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Masculine Gender</a:t>
            </a:r>
            <a:endParaRPr lang="en-IN" dirty="0"/>
          </a:p>
        </p:txBody>
      </p:sp>
      <p:sp>
        <p:nvSpPr>
          <p:cNvPr id="3" name="Text Placeholder 2"/>
          <p:cNvSpPr>
            <a:spLocks noGrp="1"/>
          </p:cNvSpPr>
          <p:nvPr>
            <p:ph type="body" sz="quarter" idx="10"/>
          </p:nvPr>
        </p:nvSpPr>
        <p:spPr>
          <a:xfrm>
            <a:off x="3388988" y="1484784"/>
            <a:ext cx="5421544" cy="3744416"/>
          </a:xfrm>
          <a:ln>
            <a:noFill/>
          </a:ln>
        </p:spPr>
        <p:txBody>
          <a:bodyPr/>
          <a:lstStyle/>
          <a:p>
            <a:pPr marL="0" lvl="0" indent="0" algn="ctr">
              <a:spcBef>
                <a:spcPts val="0"/>
              </a:spcBef>
              <a:buClr>
                <a:schemeClr val="dk1"/>
              </a:buClr>
              <a:buSzPts val="3200"/>
              <a:buNone/>
            </a:pPr>
            <a:r>
              <a:rPr lang="en-US" b="1" u="sng" dirty="0"/>
              <a:t>Examples</a:t>
            </a:r>
          </a:p>
          <a:p>
            <a:pPr marL="514350" lvl="0" indent="-514350">
              <a:lnSpc>
                <a:spcPct val="150000"/>
              </a:lnSpc>
              <a:spcBef>
                <a:spcPts val="640"/>
              </a:spcBef>
              <a:buClr>
                <a:schemeClr val="dk1"/>
              </a:buClr>
              <a:buSzPct val="100000"/>
              <a:buFont typeface="Calibri"/>
              <a:buAutoNum type="arabicPeriod"/>
            </a:pPr>
            <a:r>
              <a:rPr lang="en-US" sz="2800" dirty="0"/>
              <a:t>Salim is a seven-year-old </a:t>
            </a:r>
            <a:r>
              <a:rPr lang="en-US" sz="2800" i="1" u="sng" dirty="0">
                <a:solidFill>
                  <a:srgbClr val="FF0000"/>
                </a:solidFill>
              </a:rPr>
              <a:t>boy</a:t>
            </a:r>
            <a:r>
              <a:rPr lang="en-US" sz="2800" dirty="0"/>
              <a:t>.</a:t>
            </a:r>
          </a:p>
          <a:p>
            <a:pPr marL="514350" lvl="0" indent="-514350">
              <a:lnSpc>
                <a:spcPct val="150000"/>
              </a:lnSpc>
              <a:spcBef>
                <a:spcPts val="640"/>
              </a:spcBef>
              <a:buClr>
                <a:schemeClr val="dk1"/>
              </a:buClr>
              <a:buSzPct val="100000"/>
              <a:buFont typeface="Calibri"/>
              <a:buAutoNum type="arabicPeriod"/>
            </a:pPr>
            <a:r>
              <a:rPr lang="en-US" sz="2800" dirty="0"/>
              <a:t>My </a:t>
            </a:r>
            <a:r>
              <a:rPr lang="en-US" sz="2800" i="1" u="sng" dirty="0">
                <a:solidFill>
                  <a:srgbClr val="FF0000"/>
                </a:solidFill>
              </a:rPr>
              <a:t>grandfather</a:t>
            </a:r>
            <a:r>
              <a:rPr lang="en-US" sz="2800" dirty="0">
                <a:solidFill>
                  <a:srgbClr val="FF0000"/>
                </a:solidFill>
              </a:rPr>
              <a:t> </a:t>
            </a:r>
            <a:r>
              <a:rPr lang="en-US" sz="2800" dirty="0"/>
              <a:t>is a kind man.</a:t>
            </a:r>
          </a:p>
          <a:p>
            <a:pPr marL="514350" lvl="0" indent="-514350">
              <a:lnSpc>
                <a:spcPct val="150000"/>
              </a:lnSpc>
              <a:spcBef>
                <a:spcPts val="640"/>
              </a:spcBef>
              <a:buClr>
                <a:schemeClr val="dk1"/>
              </a:buClr>
              <a:buSzPct val="100000"/>
              <a:buFont typeface="Calibri"/>
              <a:buAutoNum type="arabicPeriod"/>
            </a:pPr>
            <a:r>
              <a:rPr lang="en-US" sz="2800" dirty="0"/>
              <a:t>The </a:t>
            </a:r>
            <a:r>
              <a:rPr lang="en-US" sz="2800" i="1" u="sng" dirty="0">
                <a:solidFill>
                  <a:srgbClr val="FF0000"/>
                </a:solidFill>
              </a:rPr>
              <a:t>peacock</a:t>
            </a:r>
            <a:r>
              <a:rPr lang="en-US" sz="2800" b="1" dirty="0">
                <a:solidFill>
                  <a:srgbClr val="FF0000"/>
                </a:solidFill>
              </a:rPr>
              <a:t> </a:t>
            </a:r>
            <a:r>
              <a:rPr lang="en-US" sz="2800" dirty="0"/>
              <a:t>is our National bird.</a:t>
            </a:r>
          </a:p>
          <a:p>
            <a:pPr marL="514350" lvl="0" indent="-514350">
              <a:spcBef>
                <a:spcPts val="640"/>
              </a:spcBef>
              <a:buClr>
                <a:schemeClr val="dk1"/>
              </a:buClr>
              <a:buSzPct val="100000"/>
              <a:buFont typeface="Calibri"/>
              <a:buAutoNum type="arabicPeriod"/>
            </a:pPr>
            <a:r>
              <a:rPr lang="en-US" sz="2800" dirty="0"/>
              <a:t>The crowing of the </a:t>
            </a:r>
            <a:r>
              <a:rPr lang="en-US" sz="2800" i="1" u="sng" dirty="0">
                <a:solidFill>
                  <a:srgbClr val="FF0000"/>
                </a:solidFill>
              </a:rPr>
              <a:t>rooster</a:t>
            </a:r>
            <a:r>
              <a:rPr lang="en-US" sz="2800" dirty="0"/>
              <a:t> can be heard at the break of dawn.</a:t>
            </a:r>
          </a:p>
          <a:p>
            <a:pPr marL="0" indent="0">
              <a:buNone/>
            </a:pPr>
            <a:endParaRPr lang="en-IN" sz="2800" dirty="0"/>
          </a:p>
        </p:txBody>
      </p:sp>
      <p:pic>
        <p:nvPicPr>
          <p:cNvPr id="4" name="Picture 3" descr="Diagram&#10;&#10;Description automatically generated">
            <a:extLst>
              <a:ext uri="{FF2B5EF4-FFF2-40B4-BE49-F238E27FC236}">
                <a16:creationId xmlns:a16="http://schemas.microsoft.com/office/drawing/2014/main" id="{F003AB31-ECBD-0646-9AB3-FE1F8E4A73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696" t="7609" r="19967"/>
          <a:stretch/>
        </p:blipFill>
        <p:spPr>
          <a:xfrm>
            <a:off x="806919" y="751270"/>
            <a:ext cx="1594964" cy="3013357"/>
          </a:xfrm>
          <a:prstGeom prst="rect">
            <a:avLst/>
          </a:prstGeom>
        </p:spPr>
      </p:pic>
      <p:pic>
        <p:nvPicPr>
          <p:cNvPr id="5" name="Picture 4" descr="A mannequin wearing a blue dress&#10;&#10;Description automatically generated with low confidence">
            <a:extLst>
              <a:ext uri="{FF2B5EF4-FFF2-40B4-BE49-F238E27FC236}">
                <a16:creationId xmlns:a16="http://schemas.microsoft.com/office/drawing/2014/main" id="{60BFB92C-D9FD-C547-BB91-FD6E26F175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99" t="3609" r="9331" b="10244"/>
          <a:stretch/>
        </p:blipFill>
        <p:spPr>
          <a:xfrm>
            <a:off x="9559868" y="936783"/>
            <a:ext cx="1680346" cy="3013358"/>
          </a:xfrm>
          <a:prstGeom prst="rect">
            <a:avLst/>
          </a:prstGeom>
          <a:ln>
            <a:solidFill>
              <a:schemeClr val="tx1"/>
            </a:solidFill>
          </a:ln>
        </p:spPr>
      </p:pic>
      <p:pic>
        <p:nvPicPr>
          <p:cNvPr id="6" name="Google Shape;84;p4" descr="A picture containing flower, bird&#10;&#10;Description automatically generated">
            <a:extLst>
              <a:ext uri="{FF2B5EF4-FFF2-40B4-BE49-F238E27FC236}">
                <a16:creationId xmlns:a16="http://schemas.microsoft.com/office/drawing/2014/main" id="{6152BEAE-112B-994F-8AB0-DF081481B652}"/>
              </a:ext>
            </a:extLst>
          </p:cNvPr>
          <p:cNvPicPr preferRelativeResize="0"/>
          <p:nvPr/>
        </p:nvPicPr>
        <p:blipFill rotWithShape="1">
          <a:blip r:embed="rId5">
            <a:alphaModFix/>
          </a:blip>
          <a:srcRect/>
          <a:stretch/>
        </p:blipFill>
        <p:spPr>
          <a:xfrm>
            <a:off x="425170" y="4005064"/>
            <a:ext cx="2358462" cy="2364214"/>
          </a:xfrm>
          <a:prstGeom prst="rect">
            <a:avLst/>
          </a:prstGeom>
          <a:noFill/>
          <a:ln w="9525" cap="flat" cmpd="sng">
            <a:solidFill>
              <a:schemeClr val="dk1"/>
            </a:solidFill>
            <a:prstDash val="solid"/>
            <a:round/>
            <a:headEnd type="none" w="sm" len="sm"/>
            <a:tailEnd type="none" w="sm" len="sm"/>
          </a:ln>
        </p:spPr>
      </p:pic>
      <p:pic>
        <p:nvPicPr>
          <p:cNvPr id="7" name="Google Shape;83;p4" descr="Background pattern&#10;&#10;Description automatically generated">
            <a:extLst>
              <a:ext uri="{FF2B5EF4-FFF2-40B4-BE49-F238E27FC236}">
                <a16:creationId xmlns:a16="http://schemas.microsoft.com/office/drawing/2014/main" id="{B9631356-F7A7-024F-8B62-165A5FC40F98}"/>
              </a:ext>
            </a:extLst>
          </p:cNvPr>
          <p:cNvPicPr preferRelativeResize="0"/>
          <p:nvPr/>
        </p:nvPicPr>
        <p:blipFill rotWithShape="1">
          <a:blip r:embed="rId6">
            <a:alphaModFix/>
          </a:blip>
          <a:srcRect/>
          <a:stretch/>
        </p:blipFill>
        <p:spPr>
          <a:xfrm>
            <a:off x="9155896" y="4132829"/>
            <a:ext cx="2488291" cy="1932003"/>
          </a:xfrm>
          <a:prstGeom prst="rect">
            <a:avLst/>
          </a:prstGeom>
          <a:noFill/>
          <a:ln w="9525" cap="flat" cmpd="sng">
            <a:solidFill>
              <a:schemeClr val="dk1"/>
            </a:solidFill>
            <a:prstDash val="solid"/>
            <a:round/>
            <a:headEnd type="none" w="sm" len="sm"/>
            <a:tailEnd type="none" w="sm" len="sm"/>
          </a:ln>
        </p:spPr>
      </p:pic>
    </p:spTree>
    <p:extLst>
      <p:ext uri="{BB962C8B-B14F-4D97-AF65-F5344CB8AC3E}">
        <p14:creationId xmlns:p14="http://schemas.microsoft.com/office/powerpoint/2010/main" val="376307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par>
                          <p:cTn id="10" fill="hold">
                            <p:stCondLst>
                              <p:cond delay="1000"/>
                            </p:stCondLst>
                            <p:childTnLst>
                              <p:par>
                                <p:cTn id="11" presetID="1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p:tgtEl>
                                          <p:spTgt spid="4"/>
                                        </p:tgtEl>
                                        <p:attrNameLst>
                                          <p:attrName>ppt_x</p:attrName>
                                        </p:attrNameLst>
                                      </p:cBhvr>
                                      <p:tavLst>
                                        <p:tav tm="0">
                                          <p:val>
                                            <p:strVal val="#ppt_x-#ppt_w*1.125000"/>
                                          </p:val>
                                        </p:tav>
                                        <p:tav tm="100000">
                                          <p:val>
                                            <p:strVal val="#ppt_x"/>
                                          </p:val>
                                        </p:tav>
                                      </p:tavLst>
                                    </p:anim>
                                    <p:animEffect transition="in" filter="wipe(right)">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par>
                          <p:cTn id="22" fill="hold">
                            <p:stCondLst>
                              <p:cond delay="1000"/>
                            </p:stCondLst>
                            <p:childTnLst>
                              <p:par>
                                <p:cTn id="23" presetID="12" presetClass="entr" presetSubtype="8"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000"/>
                                        <p:tgtEl>
                                          <p:spTgt spid="5"/>
                                        </p:tgtEl>
                                        <p:attrNameLst>
                                          <p:attrName>ppt_x</p:attrName>
                                        </p:attrNameLst>
                                      </p:cBhvr>
                                      <p:tavLst>
                                        <p:tav tm="0">
                                          <p:val>
                                            <p:strVal val="#ppt_x-#ppt_w*1.125000"/>
                                          </p:val>
                                        </p:tav>
                                        <p:tav tm="100000">
                                          <p:val>
                                            <p:strVal val="#ppt_x"/>
                                          </p:val>
                                        </p:tav>
                                      </p:tavLst>
                                    </p:anim>
                                    <p:animEffect transition="in" filter="wipe(right)">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3" end="3"/>
                                            </p:txEl>
                                          </p:spTgt>
                                        </p:tgtEl>
                                      </p:cBhvr>
                                    </p:animEffect>
                                  </p:childTnLst>
                                </p:cTn>
                              </p:par>
                            </p:childTnLst>
                          </p:cTn>
                        </p:par>
                        <p:par>
                          <p:cTn id="34" fill="hold">
                            <p:stCondLst>
                              <p:cond delay="1000"/>
                            </p:stCondLst>
                            <p:childTnLst>
                              <p:par>
                                <p:cTn id="35" presetID="12" presetClass="entr" presetSubtype="8"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1000"/>
                                        <p:tgtEl>
                                          <p:spTgt spid="7"/>
                                        </p:tgtEl>
                                        <p:attrNameLst>
                                          <p:attrName>ppt_x</p:attrName>
                                        </p:attrNameLst>
                                      </p:cBhvr>
                                      <p:tavLst>
                                        <p:tav tm="0">
                                          <p:val>
                                            <p:strVal val="#ppt_x-#ppt_w*1.125000"/>
                                          </p:val>
                                        </p:tav>
                                        <p:tav tm="100000">
                                          <p:val>
                                            <p:strVal val="#ppt_x"/>
                                          </p:val>
                                        </p:tav>
                                      </p:tavLst>
                                    </p:anim>
                                    <p:animEffect transition="in" filter="wipe(right)">
                                      <p:cBhvr>
                                        <p:cTn id="38" dur="1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4"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5" dur="1000"/>
                                        <p:tgtEl>
                                          <p:spTgt spid="3">
                                            <p:txEl>
                                              <p:pRg st="4" end="4"/>
                                            </p:txEl>
                                          </p:spTgt>
                                        </p:tgtEl>
                                      </p:cBhvr>
                                    </p:animEffect>
                                  </p:childTnLst>
                                </p:cTn>
                              </p:par>
                            </p:childTnLst>
                          </p:cTn>
                        </p:par>
                        <p:par>
                          <p:cTn id="46" fill="hold">
                            <p:stCondLst>
                              <p:cond delay="1000"/>
                            </p:stCondLst>
                            <p:childTnLst>
                              <p:par>
                                <p:cTn id="47" presetID="12" presetClass="entr" presetSubtype="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1000"/>
                                        <p:tgtEl>
                                          <p:spTgt spid="6"/>
                                        </p:tgtEl>
                                        <p:attrNameLst>
                                          <p:attrName>ppt_x</p:attrName>
                                        </p:attrNameLst>
                                      </p:cBhvr>
                                      <p:tavLst>
                                        <p:tav tm="0">
                                          <p:val>
                                            <p:strVal val="#ppt_x-#ppt_w*1.125000"/>
                                          </p:val>
                                        </p:tav>
                                        <p:tav tm="100000">
                                          <p:val>
                                            <p:strVal val="#ppt_x"/>
                                          </p:val>
                                        </p:tav>
                                      </p:tavLst>
                                    </p:anim>
                                    <p:animEffect transition="in" filter="wipe(right)">
                                      <p:cBhvr>
                                        <p:cTn id="5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Feminine Gender</a:t>
            </a:r>
          </a:p>
        </p:txBody>
      </p:sp>
      <p:grpSp>
        <p:nvGrpSpPr>
          <p:cNvPr id="31" name="Group 30">
            <a:extLst>
              <a:ext uri="{FF2B5EF4-FFF2-40B4-BE49-F238E27FC236}">
                <a16:creationId xmlns:a16="http://schemas.microsoft.com/office/drawing/2014/main" id="{C2A9692A-BE1E-45FF-A4A5-78D10A036252}"/>
              </a:ext>
            </a:extLst>
          </p:cNvPr>
          <p:cNvGrpSpPr/>
          <p:nvPr/>
        </p:nvGrpSpPr>
        <p:grpSpPr>
          <a:xfrm>
            <a:off x="573183" y="3592468"/>
            <a:ext cx="950566" cy="1852756"/>
            <a:chOff x="573183" y="3592468"/>
            <a:chExt cx="950566" cy="1852756"/>
          </a:xfrm>
        </p:grpSpPr>
        <p:pic>
          <p:nvPicPr>
            <p:cNvPr id="12" name="Google Shape;113;p6" descr="A child in a pink shirt&#10;&#10;Description automatically generated">
              <a:extLst>
                <a:ext uri="{FF2B5EF4-FFF2-40B4-BE49-F238E27FC236}">
                  <a16:creationId xmlns:a16="http://schemas.microsoft.com/office/drawing/2014/main" id="{15741061-BF79-4D4E-9EA7-0476165896AE}"/>
                </a:ext>
              </a:extLst>
            </p:cNvPr>
            <p:cNvPicPr preferRelativeResize="0"/>
            <p:nvPr/>
          </p:nvPicPr>
          <p:blipFill rotWithShape="1">
            <a:blip r:embed="rId3">
              <a:alphaModFix/>
            </a:blip>
            <a:srcRect/>
            <a:stretch/>
          </p:blipFill>
          <p:spPr>
            <a:xfrm>
              <a:off x="573183" y="3592468"/>
              <a:ext cx="950566" cy="1416254"/>
            </a:xfrm>
            <a:prstGeom prst="rect">
              <a:avLst/>
            </a:prstGeom>
            <a:noFill/>
            <a:ln>
              <a:noFill/>
            </a:ln>
          </p:spPr>
        </p:pic>
        <p:sp>
          <p:nvSpPr>
            <p:cNvPr id="13" name="Google Shape;114;p6">
              <a:extLst>
                <a:ext uri="{FF2B5EF4-FFF2-40B4-BE49-F238E27FC236}">
                  <a16:creationId xmlns:a16="http://schemas.microsoft.com/office/drawing/2014/main" id="{73F6427B-07CB-584C-A460-3131F99D0697}"/>
                </a:ext>
              </a:extLst>
            </p:cNvPr>
            <p:cNvSpPr txBox="1"/>
            <p:nvPr/>
          </p:nvSpPr>
          <p:spPr>
            <a:xfrm>
              <a:off x="726846" y="5014377"/>
              <a:ext cx="643241"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dirty="0">
                  <a:solidFill>
                    <a:schemeClr val="dk1"/>
                  </a:solidFill>
                  <a:latin typeface="Calibri"/>
                  <a:ea typeface="Calibri"/>
                  <a:cs typeface="Calibri"/>
                  <a:sym typeface="Calibri"/>
                </a:rPr>
                <a:t>girl</a:t>
              </a:r>
              <a:endParaRPr sz="2200" dirty="0"/>
            </a:p>
          </p:txBody>
        </p:sp>
      </p:grpSp>
      <p:grpSp>
        <p:nvGrpSpPr>
          <p:cNvPr id="33" name="Group 32">
            <a:extLst>
              <a:ext uri="{FF2B5EF4-FFF2-40B4-BE49-F238E27FC236}">
                <a16:creationId xmlns:a16="http://schemas.microsoft.com/office/drawing/2014/main" id="{4A65D6FF-0B0D-4467-8C1B-65148E3D56D8}"/>
              </a:ext>
            </a:extLst>
          </p:cNvPr>
          <p:cNvGrpSpPr/>
          <p:nvPr/>
        </p:nvGrpSpPr>
        <p:grpSpPr>
          <a:xfrm>
            <a:off x="4194059" y="3576443"/>
            <a:ext cx="1081113" cy="1868781"/>
            <a:chOff x="4194059" y="3576443"/>
            <a:chExt cx="1081113" cy="1868781"/>
          </a:xfrm>
        </p:grpSpPr>
        <p:pic>
          <p:nvPicPr>
            <p:cNvPr id="11" name="Google Shape;111;p6" descr="A person posing for the camera&#10;&#10;Description automatically generated">
              <a:extLst>
                <a:ext uri="{FF2B5EF4-FFF2-40B4-BE49-F238E27FC236}">
                  <a16:creationId xmlns:a16="http://schemas.microsoft.com/office/drawing/2014/main" id="{505BB043-C199-AE4F-8784-5483972A425D}"/>
                </a:ext>
              </a:extLst>
            </p:cNvPr>
            <p:cNvPicPr preferRelativeResize="0"/>
            <p:nvPr/>
          </p:nvPicPr>
          <p:blipFill rotWithShape="1">
            <a:blip r:embed="rId4">
              <a:alphaModFix/>
            </a:blip>
            <a:srcRect/>
            <a:stretch/>
          </p:blipFill>
          <p:spPr>
            <a:xfrm>
              <a:off x="4257935" y="3576443"/>
              <a:ext cx="953361" cy="1432279"/>
            </a:xfrm>
            <a:prstGeom prst="rect">
              <a:avLst/>
            </a:prstGeom>
            <a:noFill/>
            <a:ln w="9525" cap="flat" cmpd="sng">
              <a:solidFill>
                <a:schemeClr val="dk1"/>
              </a:solidFill>
              <a:prstDash val="solid"/>
              <a:round/>
              <a:headEnd type="none" w="sm" len="sm"/>
              <a:tailEnd type="none" w="sm" len="sm"/>
            </a:ln>
          </p:spPr>
        </p:pic>
        <p:sp>
          <p:nvSpPr>
            <p:cNvPr id="15" name="Google Shape;116;p6">
              <a:extLst>
                <a:ext uri="{FF2B5EF4-FFF2-40B4-BE49-F238E27FC236}">
                  <a16:creationId xmlns:a16="http://schemas.microsoft.com/office/drawing/2014/main" id="{83901744-D1E4-CF4A-B1FB-2120D65C0868}"/>
                </a:ext>
              </a:extLst>
            </p:cNvPr>
            <p:cNvSpPr txBox="1"/>
            <p:nvPr/>
          </p:nvSpPr>
          <p:spPr>
            <a:xfrm>
              <a:off x="4194059" y="5014377"/>
              <a:ext cx="1081113"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dirty="0">
                  <a:solidFill>
                    <a:schemeClr val="dk1"/>
                  </a:solidFill>
                  <a:latin typeface="Calibri"/>
                  <a:ea typeface="Calibri"/>
                  <a:cs typeface="Calibri"/>
                  <a:sym typeface="Calibri"/>
                </a:rPr>
                <a:t>woman</a:t>
              </a:r>
              <a:endParaRPr sz="2200" dirty="0"/>
            </a:p>
          </p:txBody>
        </p:sp>
      </p:grpSp>
      <p:grpSp>
        <p:nvGrpSpPr>
          <p:cNvPr id="34" name="Group 33">
            <a:extLst>
              <a:ext uri="{FF2B5EF4-FFF2-40B4-BE49-F238E27FC236}">
                <a16:creationId xmlns:a16="http://schemas.microsoft.com/office/drawing/2014/main" id="{BFF816D0-1857-40D4-BB09-D88C07E1FD0F}"/>
              </a:ext>
            </a:extLst>
          </p:cNvPr>
          <p:cNvGrpSpPr/>
          <p:nvPr/>
        </p:nvGrpSpPr>
        <p:grpSpPr>
          <a:xfrm>
            <a:off x="6515936" y="3596575"/>
            <a:ext cx="982672" cy="1848649"/>
            <a:chOff x="6515936" y="3596575"/>
            <a:chExt cx="982672" cy="1848649"/>
          </a:xfrm>
        </p:grpSpPr>
        <p:pic>
          <p:nvPicPr>
            <p:cNvPr id="10" name="Google Shape;110;p6" descr="A bird standing in front of a chicken&#10;&#10;Description automatically generated">
              <a:extLst>
                <a:ext uri="{FF2B5EF4-FFF2-40B4-BE49-F238E27FC236}">
                  <a16:creationId xmlns:a16="http://schemas.microsoft.com/office/drawing/2014/main" id="{3B152839-0F01-184F-A7E6-E8EB8588BAD7}"/>
                </a:ext>
              </a:extLst>
            </p:cNvPr>
            <p:cNvPicPr preferRelativeResize="0"/>
            <p:nvPr/>
          </p:nvPicPr>
          <p:blipFill rotWithShape="1">
            <a:blip r:embed="rId5">
              <a:alphaModFix/>
            </a:blip>
            <a:srcRect/>
            <a:stretch/>
          </p:blipFill>
          <p:spPr>
            <a:xfrm>
              <a:off x="6515936" y="3596575"/>
              <a:ext cx="982672" cy="1412147"/>
            </a:xfrm>
            <a:prstGeom prst="rect">
              <a:avLst/>
            </a:prstGeom>
            <a:noFill/>
            <a:ln w="9525" cap="flat" cmpd="sng">
              <a:solidFill>
                <a:schemeClr val="dk1"/>
              </a:solidFill>
              <a:prstDash val="solid"/>
              <a:round/>
              <a:headEnd type="none" w="sm" len="sm"/>
              <a:tailEnd type="none" w="sm" len="sm"/>
            </a:ln>
          </p:spPr>
        </p:pic>
        <p:sp>
          <p:nvSpPr>
            <p:cNvPr id="16" name="Google Shape;117;p6">
              <a:extLst>
                <a:ext uri="{FF2B5EF4-FFF2-40B4-BE49-F238E27FC236}">
                  <a16:creationId xmlns:a16="http://schemas.microsoft.com/office/drawing/2014/main" id="{4242ABDF-A6E7-2A44-85FE-37F376398150}"/>
                </a:ext>
              </a:extLst>
            </p:cNvPr>
            <p:cNvSpPr txBox="1"/>
            <p:nvPr/>
          </p:nvSpPr>
          <p:spPr>
            <a:xfrm>
              <a:off x="6697081" y="5014377"/>
              <a:ext cx="620383"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dirty="0">
                  <a:solidFill>
                    <a:schemeClr val="dk1"/>
                  </a:solidFill>
                  <a:latin typeface="Calibri"/>
                  <a:ea typeface="Calibri"/>
                  <a:cs typeface="Calibri"/>
                  <a:sym typeface="Calibri"/>
                </a:rPr>
                <a:t>hen</a:t>
              </a:r>
              <a:endParaRPr sz="2200" dirty="0"/>
            </a:p>
          </p:txBody>
        </p:sp>
      </p:grpSp>
      <p:grpSp>
        <p:nvGrpSpPr>
          <p:cNvPr id="36" name="Group 35">
            <a:extLst>
              <a:ext uri="{FF2B5EF4-FFF2-40B4-BE49-F238E27FC236}">
                <a16:creationId xmlns:a16="http://schemas.microsoft.com/office/drawing/2014/main" id="{DFD762B0-0A67-4A1C-A4BD-4191242C92A5}"/>
              </a:ext>
            </a:extLst>
          </p:cNvPr>
          <p:cNvGrpSpPr/>
          <p:nvPr/>
        </p:nvGrpSpPr>
        <p:grpSpPr>
          <a:xfrm>
            <a:off x="10085995" y="3994422"/>
            <a:ext cx="1616540" cy="1450802"/>
            <a:chOff x="10085995" y="3994422"/>
            <a:chExt cx="1616540" cy="1450802"/>
          </a:xfrm>
        </p:grpSpPr>
        <p:sp>
          <p:nvSpPr>
            <p:cNvPr id="17" name="Google Shape;119;p6">
              <a:extLst>
                <a:ext uri="{FF2B5EF4-FFF2-40B4-BE49-F238E27FC236}">
                  <a16:creationId xmlns:a16="http://schemas.microsoft.com/office/drawing/2014/main" id="{0B5998E2-D8F2-7741-B637-B4A00CD22EF1}"/>
                </a:ext>
              </a:extLst>
            </p:cNvPr>
            <p:cNvSpPr txBox="1"/>
            <p:nvPr/>
          </p:nvSpPr>
          <p:spPr>
            <a:xfrm>
              <a:off x="10360630" y="5014377"/>
              <a:ext cx="1067270"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dirty="0">
                  <a:solidFill>
                    <a:schemeClr val="dk1"/>
                  </a:solidFill>
                  <a:latin typeface="Calibri"/>
                  <a:ea typeface="Calibri"/>
                  <a:cs typeface="Calibri"/>
                  <a:sym typeface="Calibri"/>
                </a:rPr>
                <a:t>peahen</a:t>
              </a:r>
              <a:endParaRPr sz="2200" dirty="0"/>
            </a:p>
          </p:txBody>
        </p:sp>
        <p:pic>
          <p:nvPicPr>
            <p:cNvPr id="18" name="Google Shape;120;p6">
              <a:extLst>
                <a:ext uri="{FF2B5EF4-FFF2-40B4-BE49-F238E27FC236}">
                  <a16:creationId xmlns:a16="http://schemas.microsoft.com/office/drawing/2014/main" id="{390D441C-4471-2843-B4F2-11EAD66684A0}"/>
                </a:ext>
              </a:extLst>
            </p:cNvPr>
            <p:cNvPicPr preferRelativeResize="0"/>
            <p:nvPr/>
          </p:nvPicPr>
          <p:blipFill rotWithShape="1">
            <a:blip r:embed="rId6">
              <a:alphaModFix/>
            </a:blip>
            <a:srcRect/>
            <a:stretch/>
          </p:blipFill>
          <p:spPr>
            <a:xfrm>
              <a:off x="10085995" y="3994422"/>
              <a:ext cx="1616540" cy="1014300"/>
            </a:xfrm>
            <a:prstGeom prst="rect">
              <a:avLst/>
            </a:prstGeom>
            <a:noFill/>
            <a:ln>
              <a:noFill/>
            </a:ln>
          </p:spPr>
        </p:pic>
      </p:grpSp>
      <p:grpSp>
        <p:nvGrpSpPr>
          <p:cNvPr id="32" name="Group 31">
            <a:extLst>
              <a:ext uri="{FF2B5EF4-FFF2-40B4-BE49-F238E27FC236}">
                <a16:creationId xmlns:a16="http://schemas.microsoft.com/office/drawing/2014/main" id="{CFE5DECD-D75C-473B-BACA-B72CC7167D02}"/>
              </a:ext>
            </a:extLst>
          </p:cNvPr>
          <p:cNvGrpSpPr/>
          <p:nvPr/>
        </p:nvGrpSpPr>
        <p:grpSpPr>
          <a:xfrm>
            <a:off x="2403993" y="3576442"/>
            <a:ext cx="976983" cy="1868782"/>
            <a:chOff x="2403993" y="3576442"/>
            <a:chExt cx="976983" cy="1868782"/>
          </a:xfrm>
        </p:grpSpPr>
        <p:sp>
          <p:nvSpPr>
            <p:cNvPr id="14" name="Google Shape;115;p6">
              <a:extLst>
                <a:ext uri="{FF2B5EF4-FFF2-40B4-BE49-F238E27FC236}">
                  <a16:creationId xmlns:a16="http://schemas.microsoft.com/office/drawing/2014/main" id="{62712E2C-7C13-3E48-9226-E37DB7AE128B}"/>
                </a:ext>
              </a:extLst>
            </p:cNvPr>
            <p:cNvSpPr txBox="1"/>
            <p:nvPr/>
          </p:nvSpPr>
          <p:spPr>
            <a:xfrm>
              <a:off x="2403993" y="5014377"/>
              <a:ext cx="976983"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dirty="0">
                  <a:solidFill>
                    <a:schemeClr val="dk1"/>
                  </a:solidFill>
                  <a:latin typeface="Calibri"/>
                  <a:ea typeface="Calibri"/>
                  <a:cs typeface="Calibri"/>
                  <a:sym typeface="Calibri"/>
                </a:rPr>
                <a:t>queen</a:t>
              </a:r>
              <a:endParaRPr sz="2200" dirty="0"/>
            </a:p>
          </p:txBody>
        </p:sp>
        <p:pic>
          <p:nvPicPr>
            <p:cNvPr id="21" name="Picture 20" descr="A statue of a person&#10;&#10;Description automatically generated with low confidence">
              <a:extLst>
                <a:ext uri="{FF2B5EF4-FFF2-40B4-BE49-F238E27FC236}">
                  <a16:creationId xmlns:a16="http://schemas.microsoft.com/office/drawing/2014/main" id="{EF8F6A99-3A4D-D14D-AD8A-FC76ECC2853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6202" b="16290"/>
            <a:stretch/>
          </p:blipFill>
          <p:spPr>
            <a:xfrm>
              <a:off x="2474340" y="3576442"/>
              <a:ext cx="836288" cy="1432280"/>
            </a:xfrm>
            <a:prstGeom prst="rect">
              <a:avLst/>
            </a:prstGeom>
          </p:spPr>
        </p:pic>
      </p:grpSp>
      <p:grpSp>
        <p:nvGrpSpPr>
          <p:cNvPr id="35" name="Group 34">
            <a:extLst>
              <a:ext uri="{FF2B5EF4-FFF2-40B4-BE49-F238E27FC236}">
                <a16:creationId xmlns:a16="http://schemas.microsoft.com/office/drawing/2014/main" id="{EAB913EB-51E5-43B7-8474-CD702399D0F2}"/>
              </a:ext>
            </a:extLst>
          </p:cNvPr>
          <p:cNvGrpSpPr/>
          <p:nvPr/>
        </p:nvGrpSpPr>
        <p:grpSpPr>
          <a:xfrm>
            <a:off x="7825899" y="3639136"/>
            <a:ext cx="1826948" cy="1806088"/>
            <a:chOff x="7825899" y="3639136"/>
            <a:chExt cx="1826948" cy="1806088"/>
          </a:xfrm>
        </p:grpSpPr>
        <p:pic>
          <p:nvPicPr>
            <p:cNvPr id="9" name="Google Shape;109;p6" descr="A close up of a logo&#10;&#10;Description automatically generated">
              <a:extLst>
                <a:ext uri="{FF2B5EF4-FFF2-40B4-BE49-F238E27FC236}">
                  <a16:creationId xmlns:a16="http://schemas.microsoft.com/office/drawing/2014/main" id="{E989E243-3C8D-4B4E-A882-509FA1F62575}"/>
                </a:ext>
              </a:extLst>
            </p:cNvPr>
            <p:cNvPicPr preferRelativeResize="0"/>
            <p:nvPr/>
          </p:nvPicPr>
          <p:blipFill rotWithShape="1">
            <a:blip r:embed="rId8">
              <a:alphaModFix/>
            </a:blip>
            <a:srcRect/>
            <a:stretch/>
          </p:blipFill>
          <p:spPr>
            <a:xfrm>
              <a:off x="7825899" y="3639136"/>
              <a:ext cx="1826948" cy="1369586"/>
            </a:xfrm>
            <a:prstGeom prst="rect">
              <a:avLst/>
            </a:prstGeom>
            <a:noFill/>
            <a:ln w="9525" cap="flat" cmpd="sng">
              <a:solidFill>
                <a:schemeClr val="dk1"/>
              </a:solidFill>
              <a:prstDash val="solid"/>
              <a:round/>
              <a:headEnd type="none" w="sm" len="sm"/>
              <a:tailEnd type="none" w="sm" len="sm"/>
            </a:ln>
          </p:spPr>
        </p:pic>
        <p:sp>
          <p:nvSpPr>
            <p:cNvPr id="22" name="Google Shape;118;p6">
              <a:extLst>
                <a:ext uri="{FF2B5EF4-FFF2-40B4-BE49-F238E27FC236}">
                  <a16:creationId xmlns:a16="http://schemas.microsoft.com/office/drawing/2014/main" id="{CCB6319F-36C1-6D42-B752-943694C8A13F}"/>
                </a:ext>
              </a:extLst>
            </p:cNvPr>
            <p:cNvSpPr txBox="1"/>
            <p:nvPr/>
          </p:nvSpPr>
          <p:spPr>
            <a:xfrm>
              <a:off x="8358362" y="5014377"/>
              <a:ext cx="762022"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dirty="0">
                  <a:solidFill>
                    <a:schemeClr val="dk1"/>
                  </a:solidFill>
                  <a:latin typeface="Calibri"/>
                  <a:ea typeface="Calibri"/>
                  <a:cs typeface="Calibri"/>
                  <a:sym typeface="Calibri"/>
                </a:rPr>
                <a:t>cow</a:t>
              </a:r>
              <a:endParaRPr sz="2200" dirty="0"/>
            </a:p>
          </p:txBody>
        </p:sp>
      </p:grpSp>
      <p:sp>
        <p:nvSpPr>
          <p:cNvPr id="20" name="Google Shape;74;p4">
            <a:extLst>
              <a:ext uri="{FF2B5EF4-FFF2-40B4-BE49-F238E27FC236}">
                <a16:creationId xmlns:a16="http://schemas.microsoft.com/office/drawing/2014/main" id="{F52F9D22-F8F2-4627-9CC0-766A7C4BBB03}"/>
              </a:ext>
            </a:extLst>
          </p:cNvPr>
          <p:cNvSpPr txBox="1">
            <a:spLocks/>
          </p:cNvSpPr>
          <p:nvPr/>
        </p:nvSpPr>
        <p:spPr>
          <a:xfrm>
            <a:off x="4545051" y="764704"/>
            <a:ext cx="3124200" cy="56356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Clr>
                <a:srgbClr val="C00000"/>
              </a:buClr>
              <a:buSzPts val="3200"/>
              <a:buFont typeface="Arial" pitchFamily="34" charset="0"/>
              <a:buNone/>
            </a:pPr>
            <a:r>
              <a:rPr lang="en-US" b="1" i="1" dirty="0">
                <a:solidFill>
                  <a:srgbClr val="C00000"/>
                </a:solidFill>
              </a:rPr>
              <a:t>Feminine nouns</a:t>
            </a:r>
            <a:endParaRPr lang="en-US" b="1" i="1" dirty="0"/>
          </a:p>
        </p:txBody>
      </p:sp>
      <p:sp>
        <p:nvSpPr>
          <p:cNvPr id="23" name="Google Shape;77;p4">
            <a:extLst>
              <a:ext uri="{FF2B5EF4-FFF2-40B4-BE49-F238E27FC236}">
                <a16:creationId xmlns:a16="http://schemas.microsoft.com/office/drawing/2014/main" id="{E4237492-90BD-409E-9CA5-CBCE92799DBE}"/>
              </a:ext>
            </a:extLst>
          </p:cNvPr>
          <p:cNvSpPr txBox="1"/>
          <p:nvPr/>
        </p:nvSpPr>
        <p:spPr>
          <a:xfrm>
            <a:off x="2493829" y="2515118"/>
            <a:ext cx="2745254" cy="52318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800" b="0" i="1" u="none" strike="noStrike" cap="none" dirty="0">
                <a:solidFill>
                  <a:srgbClr val="974806"/>
                </a:solidFill>
                <a:latin typeface="Calibri"/>
                <a:ea typeface="Calibri"/>
                <a:cs typeface="Calibri"/>
                <a:sym typeface="Calibri"/>
              </a:rPr>
              <a:t>Women and </a:t>
            </a:r>
            <a:r>
              <a:rPr lang="en-US" sz="2800" i="1" dirty="0">
                <a:solidFill>
                  <a:srgbClr val="974806"/>
                </a:solidFill>
                <a:latin typeface="Calibri"/>
                <a:ea typeface="Calibri"/>
                <a:cs typeface="Calibri"/>
                <a:sym typeface="Calibri"/>
              </a:rPr>
              <a:t>G</a:t>
            </a:r>
            <a:r>
              <a:rPr lang="en-US" sz="2800" b="0" i="1" u="none" strike="noStrike" cap="none" dirty="0">
                <a:solidFill>
                  <a:srgbClr val="974806"/>
                </a:solidFill>
                <a:latin typeface="Calibri"/>
                <a:ea typeface="Calibri"/>
                <a:cs typeface="Calibri"/>
                <a:sym typeface="Calibri"/>
              </a:rPr>
              <a:t>irls</a:t>
            </a:r>
            <a:endParaRPr i="1" dirty="0"/>
          </a:p>
        </p:txBody>
      </p:sp>
      <p:sp>
        <p:nvSpPr>
          <p:cNvPr id="24" name="Google Shape;78;p4">
            <a:extLst>
              <a:ext uri="{FF2B5EF4-FFF2-40B4-BE49-F238E27FC236}">
                <a16:creationId xmlns:a16="http://schemas.microsoft.com/office/drawing/2014/main" id="{0C9AD66B-14D4-4C22-B5F4-E30000A8DF5F}"/>
              </a:ext>
            </a:extLst>
          </p:cNvPr>
          <p:cNvSpPr txBox="1"/>
          <p:nvPr/>
        </p:nvSpPr>
        <p:spPr>
          <a:xfrm>
            <a:off x="6462667" y="2515118"/>
            <a:ext cx="5454383" cy="52318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800" i="1" dirty="0">
                <a:solidFill>
                  <a:srgbClr val="974806"/>
                </a:solidFill>
                <a:latin typeface="Calibri"/>
                <a:ea typeface="Calibri"/>
                <a:cs typeface="Calibri"/>
                <a:sym typeface="Calibri"/>
              </a:rPr>
              <a:t>Female species (Animals and Birds)</a:t>
            </a:r>
            <a:endParaRPr i="1" dirty="0"/>
          </a:p>
        </p:txBody>
      </p:sp>
      <p:sp>
        <p:nvSpPr>
          <p:cNvPr id="25" name="Down Arrow 13">
            <a:extLst>
              <a:ext uri="{FF2B5EF4-FFF2-40B4-BE49-F238E27FC236}">
                <a16:creationId xmlns:a16="http://schemas.microsoft.com/office/drawing/2014/main" id="{1AFBFF20-E356-4F2F-8458-2C5FA491B448}"/>
              </a:ext>
            </a:extLst>
          </p:cNvPr>
          <p:cNvSpPr/>
          <p:nvPr/>
        </p:nvSpPr>
        <p:spPr>
          <a:xfrm rot="18433478">
            <a:off x="6498171" y="1103898"/>
            <a:ext cx="381000" cy="1682496"/>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6" name="Down Arrow 14">
            <a:extLst>
              <a:ext uri="{FF2B5EF4-FFF2-40B4-BE49-F238E27FC236}">
                <a16:creationId xmlns:a16="http://schemas.microsoft.com/office/drawing/2014/main" id="{3C6A3D95-5FF9-4A1A-BFA6-D2302C67B0D4}"/>
              </a:ext>
            </a:extLst>
          </p:cNvPr>
          <p:cNvSpPr/>
          <p:nvPr/>
        </p:nvSpPr>
        <p:spPr>
          <a:xfrm rot="3025848">
            <a:off x="5307695" y="1099797"/>
            <a:ext cx="381000" cy="1683832"/>
          </a:xfrm>
          <a:prstGeom prst="downArrow">
            <a:avLst>
              <a:gd name="adj1" fmla="val 46677"/>
              <a:gd name="adj2" fmla="val 5000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894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fltVal val="0"/>
                                          </p:val>
                                        </p:tav>
                                        <p:tav tm="100000">
                                          <p:val>
                                            <p:strVal val="#ppt_w"/>
                                          </p:val>
                                        </p:tav>
                                      </p:tavLst>
                                    </p:anim>
                                    <p:anim calcmode="lin" valueType="num">
                                      <p:cBhvr>
                                        <p:cTn id="12" dur="1000" fill="hold"/>
                                        <p:tgtEl>
                                          <p:spTgt spid="23"/>
                                        </p:tgtEl>
                                        <p:attrNameLst>
                                          <p:attrName>ppt_h</p:attrName>
                                        </p:attrNameLst>
                                      </p:cBhvr>
                                      <p:tavLst>
                                        <p:tav tm="0">
                                          <p:val>
                                            <p:fltVal val="0"/>
                                          </p:val>
                                        </p:tav>
                                        <p:tav tm="100000">
                                          <p:val>
                                            <p:strVal val="#ppt_h"/>
                                          </p:val>
                                        </p:tav>
                                      </p:tavLst>
                                    </p:anim>
                                    <p:animEffect transition="in" filter="fade">
                                      <p:cBhvr>
                                        <p:cTn id="13" dur="1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nodeType="click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1000"/>
                                        <p:tgtEl>
                                          <p:spTgt spid="31"/>
                                        </p:tgtEl>
                                        <p:attrNameLst>
                                          <p:attrName>ppt_x</p:attrName>
                                        </p:attrNameLst>
                                      </p:cBhvr>
                                      <p:tavLst>
                                        <p:tav tm="0">
                                          <p:val>
                                            <p:strVal val="#ppt_x-#ppt_w*1.125000"/>
                                          </p:val>
                                        </p:tav>
                                        <p:tav tm="100000">
                                          <p:val>
                                            <p:strVal val="#ppt_x"/>
                                          </p:val>
                                        </p:tav>
                                      </p:tavLst>
                                    </p:anim>
                                    <p:animEffect transition="in" filter="wipe(right)">
                                      <p:cBhvr>
                                        <p:cTn id="19" dur="1000"/>
                                        <p:tgtEl>
                                          <p:spTgt spid="31"/>
                                        </p:tgtEl>
                                      </p:cBhvr>
                                    </p:animEffect>
                                  </p:childTnLst>
                                </p:cTn>
                              </p:par>
                            </p:childTnLst>
                          </p:cTn>
                        </p:par>
                        <p:par>
                          <p:cTn id="20" fill="hold">
                            <p:stCondLst>
                              <p:cond delay="1000"/>
                            </p:stCondLst>
                            <p:childTnLst>
                              <p:par>
                                <p:cTn id="21" presetID="12" presetClass="entr" presetSubtype="8"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1000"/>
                                        <p:tgtEl>
                                          <p:spTgt spid="32"/>
                                        </p:tgtEl>
                                        <p:attrNameLst>
                                          <p:attrName>ppt_x</p:attrName>
                                        </p:attrNameLst>
                                      </p:cBhvr>
                                      <p:tavLst>
                                        <p:tav tm="0">
                                          <p:val>
                                            <p:strVal val="#ppt_x-#ppt_w*1.125000"/>
                                          </p:val>
                                        </p:tav>
                                        <p:tav tm="100000">
                                          <p:val>
                                            <p:strVal val="#ppt_x"/>
                                          </p:val>
                                        </p:tav>
                                      </p:tavLst>
                                    </p:anim>
                                    <p:animEffect transition="in" filter="wipe(right)">
                                      <p:cBhvr>
                                        <p:cTn id="24" dur="1000"/>
                                        <p:tgtEl>
                                          <p:spTgt spid="32"/>
                                        </p:tgtEl>
                                      </p:cBhvr>
                                    </p:animEffect>
                                  </p:childTnLst>
                                </p:cTn>
                              </p:par>
                            </p:childTnLst>
                          </p:cTn>
                        </p:par>
                        <p:par>
                          <p:cTn id="25" fill="hold">
                            <p:stCondLst>
                              <p:cond delay="2000"/>
                            </p:stCondLst>
                            <p:childTnLst>
                              <p:par>
                                <p:cTn id="26" presetID="12" presetClass="entr" presetSubtype="8"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additive="base">
                                        <p:cTn id="28" dur="1000"/>
                                        <p:tgtEl>
                                          <p:spTgt spid="33"/>
                                        </p:tgtEl>
                                        <p:attrNameLst>
                                          <p:attrName>ppt_x</p:attrName>
                                        </p:attrNameLst>
                                      </p:cBhvr>
                                      <p:tavLst>
                                        <p:tav tm="0">
                                          <p:val>
                                            <p:strVal val="#ppt_x-#ppt_w*1.125000"/>
                                          </p:val>
                                        </p:tav>
                                        <p:tav tm="100000">
                                          <p:val>
                                            <p:strVal val="#ppt_x"/>
                                          </p:val>
                                        </p:tav>
                                      </p:tavLst>
                                    </p:anim>
                                    <p:animEffect transition="in" filter="wipe(right)">
                                      <p:cBhvr>
                                        <p:cTn id="29" dur="10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1000"/>
                                        <p:tgtEl>
                                          <p:spTgt spid="25"/>
                                        </p:tgtEl>
                                      </p:cBhvr>
                                    </p:animEffect>
                                  </p:childTnLst>
                                </p:cTn>
                              </p:par>
                            </p:childTnLst>
                          </p:cTn>
                        </p:par>
                        <p:par>
                          <p:cTn id="35" fill="hold">
                            <p:stCondLst>
                              <p:cond delay="1000"/>
                            </p:stCondLst>
                            <p:childTnLst>
                              <p:par>
                                <p:cTn id="36" presetID="53" presetClass="entr" presetSubtype="16"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1000" fill="hold"/>
                                        <p:tgtEl>
                                          <p:spTgt spid="24"/>
                                        </p:tgtEl>
                                        <p:attrNameLst>
                                          <p:attrName>ppt_w</p:attrName>
                                        </p:attrNameLst>
                                      </p:cBhvr>
                                      <p:tavLst>
                                        <p:tav tm="0">
                                          <p:val>
                                            <p:fltVal val="0"/>
                                          </p:val>
                                        </p:tav>
                                        <p:tav tm="100000">
                                          <p:val>
                                            <p:strVal val="#ppt_w"/>
                                          </p:val>
                                        </p:tav>
                                      </p:tavLst>
                                    </p:anim>
                                    <p:anim calcmode="lin" valueType="num">
                                      <p:cBhvr>
                                        <p:cTn id="39" dur="1000" fill="hold"/>
                                        <p:tgtEl>
                                          <p:spTgt spid="24"/>
                                        </p:tgtEl>
                                        <p:attrNameLst>
                                          <p:attrName>ppt_h</p:attrName>
                                        </p:attrNameLst>
                                      </p:cBhvr>
                                      <p:tavLst>
                                        <p:tav tm="0">
                                          <p:val>
                                            <p:fltVal val="0"/>
                                          </p:val>
                                        </p:tav>
                                        <p:tav tm="100000">
                                          <p:val>
                                            <p:strVal val="#ppt_h"/>
                                          </p:val>
                                        </p:tav>
                                      </p:tavLst>
                                    </p:anim>
                                    <p:animEffect transition="in" filter="fade">
                                      <p:cBhvr>
                                        <p:cTn id="40" dur="10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8" fill="hold" nodeType="click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1000"/>
                                        <p:tgtEl>
                                          <p:spTgt spid="34"/>
                                        </p:tgtEl>
                                        <p:attrNameLst>
                                          <p:attrName>ppt_x</p:attrName>
                                        </p:attrNameLst>
                                      </p:cBhvr>
                                      <p:tavLst>
                                        <p:tav tm="0">
                                          <p:val>
                                            <p:strVal val="#ppt_x-#ppt_w*1.125000"/>
                                          </p:val>
                                        </p:tav>
                                        <p:tav tm="100000">
                                          <p:val>
                                            <p:strVal val="#ppt_x"/>
                                          </p:val>
                                        </p:tav>
                                      </p:tavLst>
                                    </p:anim>
                                    <p:animEffect transition="in" filter="wipe(right)">
                                      <p:cBhvr>
                                        <p:cTn id="46" dur="1000"/>
                                        <p:tgtEl>
                                          <p:spTgt spid="34"/>
                                        </p:tgtEl>
                                      </p:cBhvr>
                                    </p:animEffect>
                                  </p:childTnLst>
                                </p:cTn>
                              </p:par>
                            </p:childTnLst>
                          </p:cTn>
                        </p:par>
                        <p:par>
                          <p:cTn id="47" fill="hold">
                            <p:stCondLst>
                              <p:cond delay="1000"/>
                            </p:stCondLst>
                            <p:childTnLst>
                              <p:par>
                                <p:cTn id="48" presetID="12" presetClass="entr" presetSubtype="8" fill="hold" nodeType="after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additive="base">
                                        <p:cTn id="50" dur="1000"/>
                                        <p:tgtEl>
                                          <p:spTgt spid="35"/>
                                        </p:tgtEl>
                                        <p:attrNameLst>
                                          <p:attrName>ppt_x</p:attrName>
                                        </p:attrNameLst>
                                      </p:cBhvr>
                                      <p:tavLst>
                                        <p:tav tm="0">
                                          <p:val>
                                            <p:strVal val="#ppt_x-#ppt_w*1.125000"/>
                                          </p:val>
                                        </p:tav>
                                        <p:tav tm="100000">
                                          <p:val>
                                            <p:strVal val="#ppt_x"/>
                                          </p:val>
                                        </p:tav>
                                      </p:tavLst>
                                    </p:anim>
                                    <p:animEffect transition="in" filter="wipe(right)">
                                      <p:cBhvr>
                                        <p:cTn id="51" dur="1000"/>
                                        <p:tgtEl>
                                          <p:spTgt spid="35"/>
                                        </p:tgtEl>
                                      </p:cBhvr>
                                    </p:animEffect>
                                  </p:childTnLst>
                                </p:cTn>
                              </p:par>
                            </p:childTnLst>
                          </p:cTn>
                        </p:par>
                        <p:par>
                          <p:cTn id="52" fill="hold">
                            <p:stCondLst>
                              <p:cond delay="2000"/>
                            </p:stCondLst>
                            <p:childTnLst>
                              <p:par>
                                <p:cTn id="53" presetID="12" presetClass="entr" presetSubtype="8" fill="hold"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1000"/>
                                        <p:tgtEl>
                                          <p:spTgt spid="36"/>
                                        </p:tgtEl>
                                        <p:attrNameLst>
                                          <p:attrName>ppt_x</p:attrName>
                                        </p:attrNameLst>
                                      </p:cBhvr>
                                      <p:tavLst>
                                        <p:tav tm="0">
                                          <p:val>
                                            <p:strVal val="#ppt_x-#ppt_w*1.125000"/>
                                          </p:val>
                                        </p:tav>
                                        <p:tav tm="100000">
                                          <p:val>
                                            <p:strVal val="#ppt_x"/>
                                          </p:val>
                                        </p:tav>
                                      </p:tavLst>
                                    </p:anim>
                                    <p:animEffect transition="in" filter="wipe(right)">
                                      <p:cBhvr>
                                        <p:cTn id="56"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Feminine Gender</a:t>
            </a:r>
            <a:endParaRPr lang="en-IN" dirty="0"/>
          </a:p>
        </p:txBody>
      </p:sp>
      <p:sp>
        <p:nvSpPr>
          <p:cNvPr id="3" name="Text Placeholder 2"/>
          <p:cNvSpPr>
            <a:spLocks noGrp="1"/>
          </p:cNvSpPr>
          <p:nvPr>
            <p:ph type="body" sz="quarter" idx="10"/>
          </p:nvPr>
        </p:nvSpPr>
        <p:spPr>
          <a:xfrm>
            <a:off x="3684580" y="1340768"/>
            <a:ext cx="4837920" cy="3438698"/>
          </a:xfrm>
          <a:ln>
            <a:noFill/>
          </a:ln>
        </p:spPr>
        <p:txBody>
          <a:bodyPr/>
          <a:lstStyle/>
          <a:p>
            <a:pPr marL="0" lvl="0" indent="0" algn="ctr">
              <a:spcBef>
                <a:spcPts val="0"/>
              </a:spcBef>
              <a:buClr>
                <a:schemeClr val="tx1"/>
              </a:buClr>
              <a:buSzPts val="3200"/>
              <a:buNone/>
            </a:pPr>
            <a:r>
              <a:rPr lang="en-US" b="1" u="sng" dirty="0"/>
              <a:t>Examples</a:t>
            </a:r>
          </a:p>
          <a:p>
            <a:pPr marL="514350" lvl="0" indent="-514350">
              <a:lnSpc>
                <a:spcPct val="150000"/>
              </a:lnSpc>
              <a:spcBef>
                <a:spcPts val="640"/>
              </a:spcBef>
              <a:buClr>
                <a:schemeClr val="tx1"/>
              </a:buClr>
              <a:buSzPct val="100000"/>
              <a:buFont typeface="Calibri"/>
              <a:buAutoNum type="arabicPeriod"/>
            </a:pPr>
            <a:r>
              <a:rPr lang="en-US" sz="2800" dirty="0"/>
              <a:t>That </a:t>
            </a:r>
            <a:r>
              <a:rPr lang="en-US" sz="2800" b="1" u="sng" dirty="0">
                <a:solidFill>
                  <a:srgbClr val="FF0000"/>
                </a:solidFill>
              </a:rPr>
              <a:t> </a:t>
            </a:r>
            <a:r>
              <a:rPr lang="en-US" sz="2800" i="1" u="sng" dirty="0">
                <a:solidFill>
                  <a:srgbClr val="FF0000"/>
                </a:solidFill>
              </a:rPr>
              <a:t>girl</a:t>
            </a:r>
            <a:r>
              <a:rPr lang="en-US" sz="2800" dirty="0"/>
              <a:t> is my </a:t>
            </a:r>
            <a:r>
              <a:rPr lang="en-US" sz="2800" i="1" u="sng" dirty="0">
                <a:solidFill>
                  <a:srgbClr val="FF0000"/>
                </a:solidFill>
              </a:rPr>
              <a:t>sister</a:t>
            </a:r>
            <a:r>
              <a:rPr lang="en-US" sz="2800" dirty="0"/>
              <a:t>.</a:t>
            </a:r>
          </a:p>
          <a:p>
            <a:pPr marL="514350" lvl="0" indent="-514350">
              <a:lnSpc>
                <a:spcPct val="150000"/>
              </a:lnSpc>
              <a:spcBef>
                <a:spcPts val="640"/>
              </a:spcBef>
              <a:buClr>
                <a:schemeClr val="tx1"/>
              </a:buClr>
              <a:buSzPct val="100000"/>
              <a:buFont typeface="+mj-lt"/>
              <a:buAutoNum type="arabicPeriod"/>
            </a:pPr>
            <a:r>
              <a:rPr lang="en-US" sz="2800" i="1" u="sng" dirty="0">
                <a:solidFill>
                  <a:srgbClr val="FF0000"/>
                </a:solidFill>
              </a:rPr>
              <a:t>Women</a:t>
            </a:r>
            <a:r>
              <a:rPr lang="en-US" sz="2800" dirty="0"/>
              <a:t> love to wear sarees.</a:t>
            </a:r>
          </a:p>
          <a:p>
            <a:pPr marL="514350" lvl="0" indent="-514350">
              <a:lnSpc>
                <a:spcPct val="150000"/>
              </a:lnSpc>
              <a:spcBef>
                <a:spcPts val="640"/>
              </a:spcBef>
              <a:buClr>
                <a:schemeClr val="tx1"/>
              </a:buClr>
              <a:buSzPct val="100000"/>
              <a:buFont typeface="Calibri"/>
              <a:buAutoNum type="arabicPeriod"/>
            </a:pPr>
            <a:r>
              <a:rPr lang="en-US" sz="2800" dirty="0"/>
              <a:t>The </a:t>
            </a:r>
            <a:r>
              <a:rPr lang="en-US" sz="2800" i="1" u="sng" dirty="0">
                <a:solidFill>
                  <a:srgbClr val="FF0000"/>
                </a:solidFill>
              </a:rPr>
              <a:t>peahen</a:t>
            </a:r>
            <a:r>
              <a:rPr lang="en-US" sz="2800" dirty="0"/>
              <a:t> has a short tail.</a:t>
            </a:r>
          </a:p>
          <a:p>
            <a:pPr marL="514350" lvl="0" indent="-514350">
              <a:lnSpc>
                <a:spcPct val="150000"/>
              </a:lnSpc>
              <a:spcBef>
                <a:spcPts val="640"/>
              </a:spcBef>
              <a:buClr>
                <a:schemeClr val="tx1"/>
              </a:buClr>
              <a:buSzPct val="100000"/>
              <a:buFont typeface="Calibri"/>
              <a:buAutoNum type="arabicPeriod"/>
            </a:pPr>
            <a:r>
              <a:rPr lang="en-US" sz="2800" dirty="0"/>
              <a:t>The </a:t>
            </a:r>
            <a:r>
              <a:rPr lang="en-US" sz="2800" i="1" u="sng" dirty="0">
                <a:solidFill>
                  <a:srgbClr val="FF0000"/>
                </a:solidFill>
              </a:rPr>
              <a:t>cow</a:t>
            </a:r>
            <a:r>
              <a:rPr lang="en-US" sz="2800" dirty="0"/>
              <a:t> gives us milk.</a:t>
            </a:r>
          </a:p>
          <a:p>
            <a:pPr marL="514350" indent="-514350">
              <a:buClr>
                <a:schemeClr val="tx1"/>
              </a:buClr>
              <a:buFont typeface="+mj-lt"/>
              <a:buAutoNum type="arabicPeriod"/>
            </a:pPr>
            <a:endParaRPr lang="en-IN" sz="2800" dirty="0"/>
          </a:p>
        </p:txBody>
      </p:sp>
      <p:pic>
        <p:nvPicPr>
          <p:cNvPr id="4" name="Google Shape;113;p6" descr="A child in a pink shirt&#10;&#10;Description automatically generated">
            <a:extLst>
              <a:ext uri="{FF2B5EF4-FFF2-40B4-BE49-F238E27FC236}">
                <a16:creationId xmlns:a16="http://schemas.microsoft.com/office/drawing/2014/main" id="{4DE3622C-A8A2-F04E-A7A4-AEE0AAD26C6C}"/>
              </a:ext>
            </a:extLst>
          </p:cNvPr>
          <p:cNvPicPr preferRelativeResize="0"/>
          <p:nvPr/>
        </p:nvPicPr>
        <p:blipFill rotWithShape="1">
          <a:blip r:embed="rId3">
            <a:alphaModFix/>
          </a:blip>
          <a:srcRect/>
          <a:stretch/>
        </p:blipFill>
        <p:spPr>
          <a:xfrm>
            <a:off x="968160" y="794405"/>
            <a:ext cx="1852385" cy="2508980"/>
          </a:xfrm>
          <a:prstGeom prst="rect">
            <a:avLst/>
          </a:prstGeom>
          <a:noFill/>
          <a:ln>
            <a:noFill/>
          </a:ln>
        </p:spPr>
      </p:pic>
      <p:pic>
        <p:nvPicPr>
          <p:cNvPr id="5" name="Google Shape;111;p6" descr="A person posing for the camera&#10;&#10;Description automatically generated">
            <a:extLst>
              <a:ext uri="{FF2B5EF4-FFF2-40B4-BE49-F238E27FC236}">
                <a16:creationId xmlns:a16="http://schemas.microsoft.com/office/drawing/2014/main" id="{1940C65F-DD6F-304D-81CC-69DE929D5968}"/>
              </a:ext>
            </a:extLst>
          </p:cNvPr>
          <p:cNvPicPr preferRelativeResize="0"/>
          <p:nvPr/>
        </p:nvPicPr>
        <p:blipFill rotWithShape="1">
          <a:blip r:embed="rId4">
            <a:alphaModFix/>
          </a:blip>
          <a:srcRect/>
          <a:stretch/>
        </p:blipFill>
        <p:spPr>
          <a:xfrm>
            <a:off x="9852221" y="1150981"/>
            <a:ext cx="1688938" cy="2537370"/>
          </a:xfrm>
          <a:prstGeom prst="rect">
            <a:avLst/>
          </a:prstGeom>
          <a:noFill/>
          <a:ln w="9525" cap="flat" cmpd="sng">
            <a:solidFill>
              <a:schemeClr val="dk1"/>
            </a:solidFill>
            <a:prstDash val="solid"/>
            <a:round/>
            <a:headEnd type="none" w="sm" len="sm"/>
            <a:tailEnd type="none" w="sm" len="sm"/>
          </a:ln>
        </p:spPr>
      </p:pic>
      <p:pic>
        <p:nvPicPr>
          <p:cNvPr id="6" name="Google Shape;109;p6" descr="A close up of a logo&#10;&#10;Description automatically generated">
            <a:extLst>
              <a:ext uri="{FF2B5EF4-FFF2-40B4-BE49-F238E27FC236}">
                <a16:creationId xmlns:a16="http://schemas.microsoft.com/office/drawing/2014/main" id="{98EF569C-D123-C646-BD50-5CD28C2F5884}"/>
              </a:ext>
            </a:extLst>
          </p:cNvPr>
          <p:cNvPicPr preferRelativeResize="0"/>
          <p:nvPr/>
        </p:nvPicPr>
        <p:blipFill rotWithShape="1">
          <a:blip r:embed="rId5">
            <a:alphaModFix/>
          </a:blip>
          <a:srcRect/>
          <a:stretch/>
        </p:blipFill>
        <p:spPr>
          <a:xfrm>
            <a:off x="556935" y="3905369"/>
            <a:ext cx="2674835" cy="2005212"/>
          </a:xfrm>
          <a:prstGeom prst="rect">
            <a:avLst/>
          </a:prstGeom>
          <a:noFill/>
          <a:ln w="9525" cap="flat" cmpd="sng">
            <a:solidFill>
              <a:schemeClr val="dk1"/>
            </a:solidFill>
            <a:prstDash val="solid"/>
            <a:round/>
            <a:headEnd type="none" w="sm" len="sm"/>
            <a:tailEnd type="none" w="sm" len="sm"/>
          </a:ln>
        </p:spPr>
      </p:pic>
      <p:pic>
        <p:nvPicPr>
          <p:cNvPr id="7" name="Google Shape;120;p6">
            <a:extLst>
              <a:ext uri="{FF2B5EF4-FFF2-40B4-BE49-F238E27FC236}">
                <a16:creationId xmlns:a16="http://schemas.microsoft.com/office/drawing/2014/main" id="{9BC9C89E-5193-B448-9F23-8C23DB5642F9}"/>
              </a:ext>
            </a:extLst>
          </p:cNvPr>
          <p:cNvPicPr preferRelativeResize="0"/>
          <p:nvPr/>
        </p:nvPicPr>
        <p:blipFill rotWithShape="1">
          <a:blip r:embed="rId6">
            <a:alphaModFix/>
          </a:blip>
          <a:srcRect/>
          <a:stretch/>
        </p:blipFill>
        <p:spPr>
          <a:xfrm>
            <a:off x="9279536" y="3801790"/>
            <a:ext cx="2834308" cy="2205733"/>
          </a:xfrm>
          <a:prstGeom prst="rect">
            <a:avLst/>
          </a:prstGeom>
          <a:noFill/>
          <a:ln>
            <a:noFill/>
          </a:ln>
        </p:spPr>
      </p:pic>
    </p:spTree>
    <p:extLst>
      <p:ext uri="{BB962C8B-B14F-4D97-AF65-F5344CB8AC3E}">
        <p14:creationId xmlns:p14="http://schemas.microsoft.com/office/powerpoint/2010/main" val="378148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par>
                          <p:cTn id="10" fill="hold">
                            <p:stCondLst>
                              <p:cond delay="1000"/>
                            </p:stCondLst>
                            <p:childTnLst>
                              <p:par>
                                <p:cTn id="11" presetID="1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p:tgtEl>
                                          <p:spTgt spid="4"/>
                                        </p:tgtEl>
                                        <p:attrNameLst>
                                          <p:attrName>ppt_x</p:attrName>
                                        </p:attrNameLst>
                                      </p:cBhvr>
                                      <p:tavLst>
                                        <p:tav tm="0">
                                          <p:val>
                                            <p:strVal val="#ppt_x-#ppt_w*1.125000"/>
                                          </p:val>
                                        </p:tav>
                                        <p:tav tm="100000">
                                          <p:val>
                                            <p:strVal val="#ppt_x"/>
                                          </p:val>
                                        </p:tav>
                                      </p:tavLst>
                                    </p:anim>
                                    <p:animEffect transition="in" filter="wipe(right)">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par>
                          <p:cTn id="22" fill="hold">
                            <p:stCondLst>
                              <p:cond delay="1000"/>
                            </p:stCondLst>
                            <p:childTnLst>
                              <p:par>
                                <p:cTn id="23" presetID="12" presetClass="entr" presetSubtype="8"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000"/>
                                        <p:tgtEl>
                                          <p:spTgt spid="5"/>
                                        </p:tgtEl>
                                        <p:attrNameLst>
                                          <p:attrName>ppt_x</p:attrName>
                                        </p:attrNameLst>
                                      </p:cBhvr>
                                      <p:tavLst>
                                        <p:tav tm="0">
                                          <p:val>
                                            <p:strVal val="#ppt_x-#ppt_w*1.125000"/>
                                          </p:val>
                                        </p:tav>
                                        <p:tav tm="100000">
                                          <p:val>
                                            <p:strVal val="#ppt_x"/>
                                          </p:val>
                                        </p:tav>
                                      </p:tavLst>
                                    </p:anim>
                                    <p:animEffect transition="in" filter="wipe(right)">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3" end="3"/>
                                            </p:txEl>
                                          </p:spTgt>
                                        </p:tgtEl>
                                      </p:cBhvr>
                                    </p:animEffect>
                                  </p:childTnLst>
                                </p:cTn>
                              </p:par>
                            </p:childTnLst>
                          </p:cTn>
                        </p:par>
                        <p:par>
                          <p:cTn id="34" fill="hold">
                            <p:stCondLst>
                              <p:cond delay="1000"/>
                            </p:stCondLst>
                            <p:childTnLst>
                              <p:par>
                                <p:cTn id="35" presetID="12" presetClass="entr" presetSubtype="8"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1000"/>
                                        <p:tgtEl>
                                          <p:spTgt spid="7"/>
                                        </p:tgtEl>
                                        <p:attrNameLst>
                                          <p:attrName>ppt_x</p:attrName>
                                        </p:attrNameLst>
                                      </p:cBhvr>
                                      <p:tavLst>
                                        <p:tav tm="0">
                                          <p:val>
                                            <p:strVal val="#ppt_x-#ppt_w*1.125000"/>
                                          </p:val>
                                        </p:tav>
                                        <p:tav tm="100000">
                                          <p:val>
                                            <p:strVal val="#ppt_x"/>
                                          </p:val>
                                        </p:tav>
                                      </p:tavLst>
                                    </p:anim>
                                    <p:animEffect transition="in" filter="wipe(right)">
                                      <p:cBhvr>
                                        <p:cTn id="38" dur="1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4"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5" dur="1000"/>
                                        <p:tgtEl>
                                          <p:spTgt spid="3">
                                            <p:txEl>
                                              <p:pRg st="4" end="4"/>
                                            </p:txEl>
                                          </p:spTgt>
                                        </p:tgtEl>
                                      </p:cBhvr>
                                    </p:animEffect>
                                  </p:childTnLst>
                                </p:cTn>
                              </p:par>
                            </p:childTnLst>
                          </p:cTn>
                        </p:par>
                        <p:par>
                          <p:cTn id="46" fill="hold">
                            <p:stCondLst>
                              <p:cond delay="1000"/>
                            </p:stCondLst>
                            <p:childTnLst>
                              <p:par>
                                <p:cTn id="47" presetID="12" presetClass="entr" presetSubtype="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1000"/>
                                        <p:tgtEl>
                                          <p:spTgt spid="6"/>
                                        </p:tgtEl>
                                        <p:attrNameLst>
                                          <p:attrName>ppt_x</p:attrName>
                                        </p:attrNameLst>
                                      </p:cBhvr>
                                      <p:tavLst>
                                        <p:tav tm="0">
                                          <p:val>
                                            <p:strVal val="#ppt_x-#ppt_w*1.125000"/>
                                          </p:val>
                                        </p:tav>
                                        <p:tav tm="100000">
                                          <p:val>
                                            <p:strVal val="#ppt_x"/>
                                          </p:val>
                                        </p:tav>
                                      </p:tavLst>
                                    </p:anim>
                                    <p:animEffect transition="in" filter="wipe(right)">
                                      <p:cBhvr>
                                        <p:cTn id="5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6582EEB0-1FE4-49B4-BD65-584833C40CF9}"/>
              </a:ext>
            </a:extLst>
          </p:cNvPr>
          <p:cNvGraphicFramePr>
            <a:graphicFrameLocks noGrp="1"/>
          </p:cNvGraphicFramePr>
          <p:nvPr>
            <p:extLst>
              <p:ext uri="{D42A27DB-BD31-4B8C-83A1-F6EECF244321}">
                <p14:modId xmlns:p14="http://schemas.microsoft.com/office/powerpoint/2010/main" val="1592859312"/>
              </p:ext>
            </p:extLst>
          </p:nvPr>
        </p:nvGraphicFramePr>
        <p:xfrm>
          <a:off x="1127448" y="700345"/>
          <a:ext cx="9937104" cy="3749383"/>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244183">
                <a:tc>
                  <a:txBody>
                    <a:bodyPr/>
                    <a:lstStyle/>
                    <a:p>
                      <a:r>
                        <a:rPr lang="en-IN" sz="900" dirty="0"/>
                        <a:t>1</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i="0" dirty="0"/>
                        <a:t>&lt;mother and father&gt; &lt;SSSVV Image Gallery: </a:t>
                      </a:r>
                      <a:r>
                        <a:rPr lang="en-IN" sz="900" i="0" dirty="0" err="1"/>
                        <a:t>Searck</a:t>
                      </a:r>
                      <a:r>
                        <a:rPr lang="en-IN" sz="900" i="0" dirty="0"/>
                        <a:t> Keyword “mother”</a:t>
                      </a:r>
                      <a:r>
                        <a:rPr lang="en-IN" sz="900" b="0" i="0" kern="1200" dirty="0">
                          <a:solidFill>
                            <a:schemeClr val="tx1"/>
                          </a:solidFill>
                          <a:effectLst/>
                          <a:latin typeface="+mn-lt"/>
                          <a:ea typeface="+mn-ea"/>
                          <a:cs typeface="+mn-cs"/>
                        </a:rPr>
                        <a:t>&gt;</a:t>
                      </a:r>
                      <a:endParaRPr lang="en-IN" sz="900" i="0" dirty="0"/>
                    </a:p>
                  </a:txBody>
                  <a:tcPr/>
                </a:tc>
                <a:extLst>
                  <a:ext uri="{0D108BD9-81ED-4DB2-BD59-A6C34878D82A}">
                    <a16:rowId xmlns:a16="http://schemas.microsoft.com/office/drawing/2014/main" val="10001"/>
                  </a:ext>
                </a:extLst>
              </a:tr>
              <a:tr h="389313">
                <a:tc>
                  <a:txBody>
                    <a:bodyPr/>
                    <a:lstStyle/>
                    <a:p>
                      <a:r>
                        <a:rPr lang="en-IN" sz="900" dirty="0"/>
                        <a:t>3</a:t>
                      </a:r>
                    </a:p>
                  </a:txBody>
                  <a:tcPr/>
                </a:tc>
                <a:tc>
                  <a:txBody>
                    <a:bodyPr/>
                    <a:lstStyle/>
                    <a:p>
                      <a:endParaRPr lang="en-IN" sz="900" dirty="0"/>
                    </a:p>
                  </a:txBody>
                  <a:tcPr/>
                </a:tc>
                <a:tc>
                  <a:txBody>
                    <a:bodyPr/>
                    <a:lstStyle/>
                    <a:p>
                      <a:pPr marL="0" lvl="0" indent="0" algn="l" rtl="0">
                        <a:spcBef>
                          <a:spcPts val="0"/>
                        </a:spcBef>
                        <a:spcAft>
                          <a:spcPts val="0"/>
                        </a:spcAft>
                        <a:buClr>
                          <a:schemeClr val="dk1"/>
                        </a:buClr>
                        <a:buSzPts val="1200"/>
                        <a:buFont typeface="Calibri"/>
                        <a:buNone/>
                      </a:pPr>
                      <a:r>
                        <a:rPr lang="en-US" sz="900" b="0" i="0" dirty="0">
                          <a:solidFill>
                            <a:schemeClr val="dk1"/>
                          </a:solidFill>
                          <a:latin typeface="+mn-lt"/>
                          <a:ea typeface="Calibri"/>
                          <a:cs typeface="Calibri"/>
                          <a:sym typeface="Calibri"/>
                        </a:rPr>
                        <a:t>&lt;Boy&gt; - &lt;SSSVV Image Gallery: Search Keyword “</a:t>
                      </a:r>
                      <a:r>
                        <a:rPr lang="en-IN" sz="900" b="0" i="0" kern="1200" dirty="0">
                          <a:solidFill>
                            <a:schemeClr val="tx1"/>
                          </a:solidFill>
                          <a:effectLst/>
                          <a:latin typeface="+mn-lt"/>
                          <a:ea typeface="+mn-ea"/>
                          <a:cs typeface="+mn-cs"/>
                          <a:sym typeface="Calibri"/>
                        </a:rPr>
                        <a:t>f</a:t>
                      </a:r>
                      <a:r>
                        <a:rPr lang="en-IN" sz="900" b="0" i="0" kern="1200" dirty="0">
                          <a:solidFill>
                            <a:schemeClr val="tx1"/>
                          </a:solidFill>
                          <a:effectLst/>
                          <a:latin typeface="+mn-lt"/>
                          <a:ea typeface="+mn-ea"/>
                          <a:cs typeface="+mn-cs"/>
                        </a:rPr>
                        <a:t>armer story</a:t>
                      </a:r>
                      <a:r>
                        <a:rPr lang="en-US" sz="900" b="0" i="0" kern="1200" dirty="0">
                          <a:solidFill>
                            <a:schemeClr val="tx1"/>
                          </a:solidFill>
                          <a:effectLst/>
                          <a:latin typeface="+mn-lt"/>
                          <a:ea typeface="+mn-ea"/>
                          <a:cs typeface="+mn-cs"/>
                        </a:rPr>
                        <a:t>”&gt;</a:t>
                      </a:r>
                      <a:endParaRPr lang="en-US" sz="900" i="0" dirty="0"/>
                    </a:p>
                    <a:p>
                      <a:pPr marL="0" lvl="0" indent="0" algn="l" rtl="0">
                        <a:spcBef>
                          <a:spcPts val="0"/>
                        </a:spcBef>
                        <a:spcAft>
                          <a:spcPts val="0"/>
                        </a:spcAft>
                        <a:buClr>
                          <a:schemeClr val="dk1"/>
                        </a:buClr>
                        <a:buSzPts val="1200"/>
                        <a:buFont typeface="Calibri"/>
                        <a:buNone/>
                      </a:pPr>
                      <a:r>
                        <a:rPr lang="en-US" sz="900" b="0" i="0" dirty="0">
                          <a:solidFill>
                            <a:schemeClr val="dk1"/>
                          </a:solidFill>
                          <a:latin typeface="+mn-lt"/>
                          <a:ea typeface="Calibri"/>
                          <a:cs typeface="Calibri"/>
                          <a:sym typeface="Calibri"/>
                        </a:rPr>
                        <a:t>&lt;Man&gt; - &lt;SSSVV Image Gallery: Search Keyword “</a:t>
                      </a:r>
                      <a:r>
                        <a:rPr lang="en-IN" sz="900" b="0" i="0" kern="1200" dirty="0">
                          <a:solidFill>
                            <a:schemeClr val="tx1"/>
                          </a:solidFill>
                          <a:effectLst/>
                          <a:latin typeface="+mn-lt"/>
                          <a:ea typeface="+mn-ea"/>
                          <a:cs typeface="+mn-cs"/>
                        </a:rPr>
                        <a:t>boy” </a:t>
                      </a:r>
                      <a:r>
                        <a:rPr lang="en-US" sz="900" b="0" i="0" dirty="0">
                          <a:solidFill>
                            <a:schemeClr val="dk1"/>
                          </a:solidFill>
                          <a:latin typeface="+mn-lt"/>
                          <a:ea typeface="Calibri"/>
                          <a:cs typeface="Calibri"/>
                          <a:sym typeface="Calibri"/>
                        </a:rPr>
                        <a:t>&gt;</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900" i="0" dirty="0"/>
                        <a:t>&lt;King&gt; - </a:t>
                      </a:r>
                      <a:r>
                        <a:rPr lang="en-US" sz="900" b="0" i="0" dirty="0">
                          <a:solidFill>
                            <a:schemeClr val="dk1"/>
                          </a:solidFill>
                          <a:latin typeface="+mn-lt"/>
                          <a:ea typeface="Calibri"/>
                          <a:cs typeface="Calibri"/>
                          <a:sym typeface="Calibri"/>
                        </a:rPr>
                        <a:t>&lt;SSSVV  Image Gallery: Search Keyword “</a:t>
                      </a:r>
                      <a:r>
                        <a:rPr lang="en-IN" sz="900" b="0" i="0" kern="1200" dirty="0">
                          <a:solidFill>
                            <a:schemeClr val="tx1"/>
                          </a:solidFill>
                          <a:effectLst/>
                          <a:latin typeface="+mn-lt"/>
                          <a:ea typeface="+mn-ea"/>
                          <a:cs typeface="+mn-cs"/>
                          <a:sym typeface="Calibri"/>
                        </a:rPr>
                        <a:t>king</a:t>
                      </a:r>
                      <a:r>
                        <a:rPr lang="en-US" sz="900" b="0" i="0" kern="1200" dirty="0">
                          <a:solidFill>
                            <a:schemeClr val="tx1"/>
                          </a:solidFill>
                          <a:effectLst/>
                          <a:latin typeface="+mn-lt"/>
                          <a:ea typeface="+mn-ea"/>
                          <a:cs typeface="+mn-cs"/>
                        </a:rPr>
                        <a:t>”&gt;</a:t>
                      </a:r>
                      <a:endParaRPr lang="en-US" sz="900" i="0" dirty="0"/>
                    </a:p>
                    <a:p>
                      <a:pPr marL="0" lvl="0" indent="0" algn="l" rtl="0">
                        <a:spcBef>
                          <a:spcPts val="0"/>
                        </a:spcBef>
                        <a:spcAft>
                          <a:spcPts val="0"/>
                        </a:spcAft>
                        <a:buClr>
                          <a:schemeClr val="dk1"/>
                        </a:buClr>
                        <a:buSzPts val="1200"/>
                        <a:buFont typeface="Calibri"/>
                        <a:buNone/>
                      </a:pPr>
                      <a:r>
                        <a:rPr lang="en-US" sz="900" b="0" i="0" dirty="0">
                          <a:solidFill>
                            <a:schemeClr val="dk1"/>
                          </a:solidFill>
                          <a:latin typeface="+mn-lt"/>
                          <a:ea typeface="Calibri"/>
                          <a:cs typeface="Calibri"/>
                          <a:sym typeface="Calibri"/>
                        </a:rPr>
                        <a:t>&lt;Bull&gt; - </a:t>
                      </a:r>
                      <a:r>
                        <a:rPr lang="en-US" sz="900" b="0" i="0" dirty="0">
                          <a:solidFill>
                            <a:schemeClr val="dk1"/>
                          </a:solidFill>
                          <a:latin typeface="+mn-lt"/>
                          <a:ea typeface="Calibri"/>
                          <a:cs typeface="Calibri"/>
                          <a:sym typeface="Calibri"/>
                          <a:hlinkClick r:id="rId3"/>
                        </a:rPr>
                        <a:t>https://pixabay.com/vectors/bull-horns-charging-matador-angry-45978/</a:t>
                      </a:r>
                      <a:endParaRPr lang="en-US" sz="900" i="0" dirty="0"/>
                    </a:p>
                    <a:p>
                      <a:pPr marL="0" lvl="0" indent="0" algn="l" rtl="0">
                        <a:spcBef>
                          <a:spcPts val="0"/>
                        </a:spcBef>
                        <a:spcAft>
                          <a:spcPts val="0"/>
                        </a:spcAft>
                        <a:buClr>
                          <a:schemeClr val="dk1"/>
                        </a:buClr>
                        <a:buSzPts val="1200"/>
                        <a:buFont typeface="Calibri"/>
                        <a:buNone/>
                      </a:pPr>
                      <a:r>
                        <a:rPr lang="en-US" sz="900" b="0" i="0" dirty="0">
                          <a:solidFill>
                            <a:schemeClr val="dk1"/>
                          </a:solidFill>
                          <a:latin typeface="+mn-lt"/>
                          <a:ea typeface="Calibri"/>
                          <a:cs typeface="Calibri"/>
                          <a:sym typeface="Calibri"/>
                        </a:rPr>
                        <a:t>&lt;Peacock&gt; - </a:t>
                      </a:r>
                      <a:r>
                        <a:rPr lang="en-US" sz="900" b="0" i="0" dirty="0">
                          <a:solidFill>
                            <a:schemeClr val="dk1"/>
                          </a:solidFill>
                          <a:latin typeface="+mn-lt"/>
                          <a:ea typeface="Calibri"/>
                          <a:cs typeface="Calibri"/>
                          <a:sym typeface="Calibri"/>
                          <a:hlinkClick r:id="rId4"/>
                        </a:rPr>
                        <a:t>https://pixabay.com/illustrations/peacock-feather-colorful-gorgeous-4948658/</a:t>
                      </a:r>
                      <a:endParaRPr lang="en-US" sz="900" i="0" dirty="0"/>
                    </a:p>
                    <a:p>
                      <a:pPr marL="0" lvl="0" indent="0" algn="l" rtl="0">
                        <a:spcBef>
                          <a:spcPts val="0"/>
                        </a:spcBef>
                        <a:spcAft>
                          <a:spcPts val="0"/>
                        </a:spcAft>
                        <a:buClr>
                          <a:schemeClr val="dk1"/>
                        </a:buClr>
                        <a:buSzPct val="100000"/>
                        <a:buFont typeface="Calibri"/>
                        <a:buNone/>
                      </a:pPr>
                      <a:r>
                        <a:rPr lang="en-US" sz="900" b="0" i="0" dirty="0">
                          <a:solidFill>
                            <a:schemeClr val="dk1"/>
                          </a:solidFill>
                          <a:latin typeface="+mn-lt"/>
                          <a:ea typeface="Calibri"/>
                          <a:cs typeface="Calibri"/>
                          <a:sym typeface="Calibri"/>
                        </a:rPr>
                        <a:t>&lt;Rooster&gt; - </a:t>
                      </a:r>
                      <a:r>
                        <a:rPr lang="en-US" sz="900" b="0" i="0" dirty="0">
                          <a:solidFill>
                            <a:schemeClr val="dk1"/>
                          </a:solidFill>
                          <a:latin typeface="+mn-lt"/>
                          <a:ea typeface="Calibri"/>
                          <a:cs typeface="Calibri"/>
                          <a:sym typeface="Calibri"/>
                          <a:hlinkClick r:id="rId5"/>
                        </a:rPr>
                        <a:t>https://pixabay.com/vectors/rooster-cockerel-cock-male-chicken-45940/</a:t>
                      </a:r>
                      <a:endParaRPr lang="en-US" sz="900" b="0" i="0" dirty="0">
                        <a:solidFill>
                          <a:schemeClr val="dk1"/>
                        </a:solidFill>
                        <a:latin typeface="+mn-lt"/>
                        <a:ea typeface="Calibri"/>
                        <a:cs typeface="Calibri"/>
                        <a:sym typeface="Calibri"/>
                      </a:endParaRPr>
                    </a:p>
                  </a:txBody>
                  <a:tcPr/>
                </a:tc>
                <a:extLst>
                  <a:ext uri="{0D108BD9-81ED-4DB2-BD59-A6C34878D82A}">
                    <a16:rowId xmlns:a16="http://schemas.microsoft.com/office/drawing/2014/main" val="10002"/>
                  </a:ext>
                </a:extLst>
              </a:tr>
              <a:tr h="389313">
                <a:tc>
                  <a:txBody>
                    <a:bodyPr/>
                    <a:lstStyle/>
                    <a:p>
                      <a:r>
                        <a:rPr lang="en-IN" sz="900" dirty="0"/>
                        <a:t>4</a:t>
                      </a:r>
                    </a:p>
                  </a:txBody>
                  <a:tcPr/>
                </a:tc>
                <a:tc>
                  <a:txBody>
                    <a:bodyPr/>
                    <a:lstStyle/>
                    <a:p>
                      <a:endParaRPr lang="en-IN" sz="900" dirty="0"/>
                    </a:p>
                  </a:txBody>
                  <a:tcPr/>
                </a:tc>
                <a:tc>
                  <a:txBody>
                    <a:bodyPr/>
                    <a:lstStyle/>
                    <a:p>
                      <a:pPr marL="0" lvl="0" indent="0" algn="l" rtl="0">
                        <a:spcBef>
                          <a:spcPts val="0"/>
                        </a:spcBef>
                        <a:spcAft>
                          <a:spcPts val="0"/>
                        </a:spcAft>
                        <a:buClr>
                          <a:schemeClr val="dk1"/>
                        </a:buClr>
                        <a:buSzPts val="1200"/>
                        <a:buFont typeface="Calibri"/>
                        <a:buNone/>
                      </a:pPr>
                      <a:r>
                        <a:rPr lang="en-US" sz="900" b="0" i="0" dirty="0">
                          <a:solidFill>
                            <a:schemeClr val="dk1"/>
                          </a:solidFill>
                          <a:latin typeface="+mn-lt"/>
                          <a:ea typeface="Calibri"/>
                          <a:cs typeface="Calibri"/>
                          <a:sym typeface="Calibri"/>
                        </a:rPr>
                        <a:t>&lt;Boy&gt; - &lt;SSSSVV Image Gallery: Search Keyword “</a:t>
                      </a:r>
                      <a:r>
                        <a:rPr lang="en-IN" sz="900" b="0" i="0" kern="1200" dirty="0">
                          <a:solidFill>
                            <a:schemeClr val="tx1"/>
                          </a:solidFill>
                          <a:effectLst/>
                          <a:latin typeface="+mn-lt"/>
                          <a:ea typeface="+mn-ea"/>
                          <a:cs typeface="+mn-cs"/>
                          <a:sym typeface="Calibri"/>
                        </a:rPr>
                        <a:t>f</a:t>
                      </a:r>
                      <a:r>
                        <a:rPr lang="en-IN" sz="900" b="0" i="0" kern="1200" dirty="0">
                          <a:solidFill>
                            <a:schemeClr val="tx1"/>
                          </a:solidFill>
                          <a:effectLst/>
                          <a:latin typeface="+mn-lt"/>
                          <a:ea typeface="+mn-ea"/>
                          <a:cs typeface="+mn-cs"/>
                        </a:rPr>
                        <a:t>armer story</a:t>
                      </a:r>
                      <a:r>
                        <a:rPr lang="en-US" sz="900" b="0" i="0" kern="1200" dirty="0">
                          <a:solidFill>
                            <a:schemeClr val="tx1"/>
                          </a:solidFill>
                          <a:effectLst/>
                          <a:latin typeface="+mn-lt"/>
                          <a:ea typeface="+mn-ea"/>
                          <a:cs typeface="+mn-cs"/>
                        </a:rPr>
                        <a:t>”&gt;</a:t>
                      </a:r>
                      <a:endParaRPr lang="en-US" sz="900" i="0" dirty="0"/>
                    </a:p>
                    <a:p>
                      <a:pPr marL="0" lvl="0" indent="0" algn="l" rtl="0">
                        <a:spcBef>
                          <a:spcPts val="0"/>
                        </a:spcBef>
                        <a:spcAft>
                          <a:spcPts val="0"/>
                        </a:spcAft>
                        <a:buClr>
                          <a:schemeClr val="dk1"/>
                        </a:buClr>
                        <a:buSzPts val="1200"/>
                        <a:buFont typeface="Calibri"/>
                        <a:buNone/>
                      </a:pPr>
                      <a:r>
                        <a:rPr lang="en-US" sz="900" b="0" i="0" dirty="0">
                          <a:solidFill>
                            <a:schemeClr val="dk1"/>
                          </a:solidFill>
                          <a:latin typeface="+mn-lt"/>
                          <a:ea typeface="Calibri"/>
                          <a:cs typeface="Calibri"/>
                          <a:sym typeface="Calibri"/>
                        </a:rPr>
                        <a:t>&lt;Man&gt; - &lt;SSSVV  Image Gallery: Search Keyword “</a:t>
                      </a:r>
                      <a:r>
                        <a:rPr lang="en-IN" sz="900" b="0" i="0" kern="1200" dirty="0">
                          <a:solidFill>
                            <a:schemeClr val="tx1"/>
                          </a:solidFill>
                          <a:effectLst/>
                          <a:latin typeface="+mn-lt"/>
                          <a:ea typeface="+mn-ea"/>
                          <a:cs typeface="+mn-cs"/>
                        </a:rPr>
                        <a:t>boy” </a:t>
                      </a:r>
                      <a:r>
                        <a:rPr lang="en-US" sz="900" b="0" i="0" dirty="0">
                          <a:solidFill>
                            <a:schemeClr val="dk1"/>
                          </a:solidFill>
                          <a:latin typeface="+mn-lt"/>
                          <a:ea typeface="Calibri"/>
                          <a:cs typeface="Calibri"/>
                          <a:sym typeface="Calibri"/>
                        </a:rPr>
                        <a:t>&gt;</a:t>
                      </a:r>
                    </a:p>
                    <a:p>
                      <a:pPr marL="0" lvl="0" indent="0" algn="l" rtl="0">
                        <a:spcBef>
                          <a:spcPts val="0"/>
                        </a:spcBef>
                        <a:spcAft>
                          <a:spcPts val="0"/>
                        </a:spcAft>
                        <a:buClr>
                          <a:schemeClr val="dk1"/>
                        </a:buClr>
                        <a:buSzPts val="1200"/>
                        <a:buFont typeface="Calibri"/>
                        <a:buNone/>
                      </a:pPr>
                      <a:r>
                        <a:rPr lang="en-US" sz="900" b="0" i="0" dirty="0">
                          <a:solidFill>
                            <a:schemeClr val="dk1"/>
                          </a:solidFill>
                          <a:latin typeface="+mn-lt"/>
                          <a:ea typeface="Calibri"/>
                          <a:cs typeface="Calibri"/>
                          <a:sym typeface="Calibri"/>
                        </a:rPr>
                        <a:t>&lt;Peacock&gt; - </a:t>
                      </a:r>
                      <a:r>
                        <a:rPr lang="en-US" sz="900" b="0" i="0" dirty="0">
                          <a:solidFill>
                            <a:schemeClr val="dk1"/>
                          </a:solidFill>
                          <a:latin typeface="+mn-lt"/>
                          <a:ea typeface="Calibri"/>
                          <a:cs typeface="Calibri"/>
                          <a:sym typeface="Calibri"/>
                          <a:hlinkClick r:id="rId4"/>
                        </a:rPr>
                        <a:t>https://pixabay.com/illustrations/peacock-feather-colorful-gorgeous-4948658/</a:t>
                      </a:r>
                      <a:endParaRPr lang="en-US" sz="900" i="0" dirty="0"/>
                    </a:p>
                    <a:p>
                      <a:pPr marL="0" lvl="0" indent="0" algn="l" rtl="0">
                        <a:spcBef>
                          <a:spcPts val="0"/>
                        </a:spcBef>
                        <a:spcAft>
                          <a:spcPts val="0"/>
                        </a:spcAft>
                        <a:buClr>
                          <a:schemeClr val="dk1"/>
                        </a:buClr>
                        <a:buSzPts val="1200"/>
                        <a:buFont typeface="Calibri"/>
                        <a:buNone/>
                      </a:pPr>
                      <a:r>
                        <a:rPr lang="en-US" sz="900" b="0" i="0" dirty="0">
                          <a:solidFill>
                            <a:schemeClr val="dk1"/>
                          </a:solidFill>
                          <a:latin typeface="+mn-lt"/>
                          <a:ea typeface="Calibri"/>
                          <a:cs typeface="Calibri"/>
                          <a:sym typeface="Calibri"/>
                        </a:rPr>
                        <a:t>&lt;Rooster&gt; - </a:t>
                      </a:r>
                      <a:r>
                        <a:rPr lang="en-US" sz="900" b="0" i="0" dirty="0">
                          <a:solidFill>
                            <a:schemeClr val="dk1"/>
                          </a:solidFill>
                          <a:latin typeface="+mn-lt"/>
                          <a:ea typeface="Calibri"/>
                          <a:cs typeface="Calibri"/>
                          <a:sym typeface="Calibri"/>
                          <a:hlinkClick r:id="rId5"/>
                        </a:rPr>
                        <a:t>https://pixabay.com/vectors/rooster-cockerel-cock-male-chicken-45940/</a:t>
                      </a:r>
                      <a:endParaRPr lang="en-US" sz="900" b="0" i="0" dirty="0">
                        <a:solidFill>
                          <a:schemeClr val="dk1"/>
                        </a:solidFill>
                        <a:latin typeface="+mn-lt"/>
                        <a:ea typeface="Calibri"/>
                        <a:cs typeface="Calibri"/>
                        <a:sym typeface="Calibri"/>
                      </a:endParaRPr>
                    </a:p>
                  </a:txBody>
                  <a:tcPr/>
                </a:tc>
                <a:extLst>
                  <a:ext uri="{0D108BD9-81ED-4DB2-BD59-A6C34878D82A}">
                    <a16:rowId xmlns:a16="http://schemas.microsoft.com/office/drawing/2014/main" val="10003"/>
                  </a:ext>
                </a:extLst>
              </a:tr>
              <a:tr h="389313">
                <a:tc>
                  <a:txBody>
                    <a:bodyPr/>
                    <a:lstStyle/>
                    <a:p>
                      <a:r>
                        <a:rPr lang="en-IN" sz="900" dirty="0"/>
                        <a:t>5</a:t>
                      </a:r>
                    </a:p>
                  </a:txBody>
                  <a:tcPr/>
                </a:tc>
                <a:tc>
                  <a:txBody>
                    <a:bodyPr/>
                    <a:lstStyle/>
                    <a:p>
                      <a:endParaRPr lang="en-IN" sz="900" dirty="0"/>
                    </a:p>
                  </a:txBody>
                  <a:tcPr/>
                </a:tc>
                <a:tc>
                  <a:txBody>
                    <a:bodyPr/>
                    <a:lstStyle/>
                    <a:p>
                      <a:r>
                        <a:rPr lang="en-IN" sz="900" i="0" dirty="0"/>
                        <a:t>&lt;queen&gt; &lt;SSSVV Image Gallery: Search Keyword ”</a:t>
                      </a:r>
                      <a:r>
                        <a:rPr lang="en-IN" sz="900" b="0" i="0" kern="1200" dirty="0">
                          <a:solidFill>
                            <a:schemeClr val="tx1"/>
                          </a:solidFill>
                          <a:effectLst/>
                          <a:latin typeface="+mn-lt"/>
                          <a:ea typeface="+mn-ea"/>
                          <a:cs typeface="+mn-cs"/>
                        </a:rPr>
                        <a:t>Rani </a:t>
                      </a:r>
                      <a:r>
                        <a:rPr lang="en-IN" sz="900" b="0" i="0" kern="1200" dirty="0" err="1">
                          <a:solidFill>
                            <a:schemeClr val="tx1"/>
                          </a:solidFill>
                          <a:effectLst/>
                          <a:latin typeface="+mn-lt"/>
                          <a:ea typeface="+mn-ea"/>
                          <a:cs typeface="+mn-cs"/>
                        </a:rPr>
                        <a:t>lakshmi</a:t>
                      </a:r>
                      <a:r>
                        <a:rPr lang="en-IN" sz="900" b="0" i="0" kern="1200" dirty="0">
                          <a:solidFill>
                            <a:schemeClr val="tx1"/>
                          </a:solidFill>
                          <a:effectLst/>
                          <a:latin typeface="+mn-lt"/>
                          <a:ea typeface="+mn-ea"/>
                          <a:cs typeface="+mn-cs"/>
                        </a:rPr>
                        <a:t> bai”&gt;</a:t>
                      </a:r>
                    </a:p>
                    <a:p>
                      <a:pPr marL="0" lvl="0" indent="0" algn="l" rtl="0">
                        <a:spcBef>
                          <a:spcPts val="0"/>
                        </a:spcBef>
                        <a:spcAft>
                          <a:spcPts val="0"/>
                        </a:spcAft>
                        <a:buClr>
                          <a:schemeClr val="dk1"/>
                        </a:buClr>
                        <a:buSzPts val="1200"/>
                        <a:buFont typeface="Calibri"/>
                        <a:buNone/>
                      </a:pPr>
                      <a:r>
                        <a:rPr lang="en-US" sz="900" b="0" i="0" dirty="0">
                          <a:solidFill>
                            <a:schemeClr val="dk1"/>
                          </a:solidFill>
                          <a:latin typeface="+mn-lt"/>
                          <a:ea typeface="Calibri"/>
                          <a:cs typeface="Calibri"/>
                          <a:sym typeface="Calibri"/>
                        </a:rPr>
                        <a:t>&lt;Girl&gt; - </a:t>
                      </a:r>
                      <a:r>
                        <a:rPr lang="en-US" sz="900" b="0" i="0" dirty="0">
                          <a:solidFill>
                            <a:schemeClr val="dk1"/>
                          </a:solidFill>
                          <a:latin typeface="+mn-lt"/>
                          <a:ea typeface="Calibri"/>
                          <a:cs typeface="Calibri"/>
                          <a:sym typeface="Calibri"/>
                          <a:hlinkClick r:id="rId6"/>
                        </a:rPr>
                        <a:t>https://pixabay.com/photos/beautiful-young-indian-girl-2271357/</a:t>
                      </a:r>
                      <a:endParaRPr lang="en-US" sz="900" i="0" dirty="0"/>
                    </a:p>
                    <a:p>
                      <a:pPr marL="0" lvl="0" indent="0" algn="l" rtl="0">
                        <a:spcBef>
                          <a:spcPts val="0"/>
                        </a:spcBef>
                        <a:spcAft>
                          <a:spcPts val="0"/>
                        </a:spcAft>
                        <a:buClr>
                          <a:schemeClr val="dk1"/>
                        </a:buClr>
                        <a:buSzPts val="1200"/>
                        <a:buFont typeface="Calibri"/>
                        <a:buNone/>
                      </a:pPr>
                      <a:r>
                        <a:rPr lang="en-US" sz="900" b="0" i="0" dirty="0">
                          <a:solidFill>
                            <a:schemeClr val="dk1"/>
                          </a:solidFill>
                          <a:latin typeface="+mn-lt"/>
                          <a:ea typeface="Calibri"/>
                          <a:cs typeface="Calibri"/>
                          <a:sym typeface="Calibri"/>
                        </a:rPr>
                        <a:t>&lt;woman&gt; - </a:t>
                      </a:r>
                      <a:r>
                        <a:rPr lang="en-US" sz="900" b="0" i="0" dirty="0">
                          <a:solidFill>
                            <a:schemeClr val="dk1"/>
                          </a:solidFill>
                          <a:latin typeface="+mn-lt"/>
                          <a:ea typeface="Calibri"/>
                          <a:cs typeface="Calibri"/>
                          <a:sym typeface="Calibri"/>
                          <a:hlinkClick r:id="rId7"/>
                        </a:rPr>
                        <a:t>https://pixabay.com/photos/woman-sari-green-saree-fashion-360377//</a:t>
                      </a:r>
                      <a:endParaRPr lang="en-US" sz="900" b="0" i="0" dirty="0">
                        <a:solidFill>
                          <a:schemeClr val="dk1"/>
                        </a:solidFill>
                        <a:latin typeface="+mn-lt"/>
                        <a:ea typeface="Calibri"/>
                        <a:cs typeface="Calibri"/>
                        <a:sym typeface="Calibri"/>
                      </a:endParaRPr>
                    </a:p>
                    <a:p>
                      <a:pPr marL="0" lvl="0" indent="0" algn="l" rtl="0">
                        <a:spcBef>
                          <a:spcPts val="0"/>
                        </a:spcBef>
                        <a:spcAft>
                          <a:spcPts val="0"/>
                        </a:spcAft>
                        <a:buClr>
                          <a:schemeClr val="dk1"/>
                        </a:buClr>
                        <a:buSzPts val="1200"/>
                        <a:buFont typeface="Calibri"/>
                        <a:buNone/>
                      </a:pPr>
                      <a:r>
                        <a:rPr lang="en-US" sz="900" b="0" i="0" dirty="0">
                          <a:solidFill>
                            <a:schemeClr val="dk1"/>
                          </a:solidFill>
                          <a:latin typeface="+mn-lt"/>
                          <a:ea typeface="Calibri"/>
                          <a:cs typeface="Calibri"/>
                          <a:sym typeface="Calibri"/>
                        </a:rPr>
                        <a:t>&lt;cow&gt; - </a:t>
                      </a:r>
                      <a:r>
                        <a:rPr lang="en-US" sz="900" b="0" i="0" dirty="0">
                          <a:solidFill>
                            <a:schemeClr val="dk1"/>
                          </a:solidFill>
                          <a:latin typeface="+mn-lt"/>
                          <a:ea typeface="Calibri"/>
                          <a:cs typeface="Calibri"/>
                          <a:sym typeface="Calibri"/>
                          <a:hlinkClick r:id="rId8"/>
                        </a:rPr>
                        <a:t>https://pixabay.com/vectors/cow-livestock-cattle-farm-animal-44695/</a:t>
                      </a:r>
                      <a:endParaRPr lang="en-US" sz="900" i="0" dirty="0"/>
                    </a:p>
                    <a:p>
                      <a:pPr marL="0" lvl="0" indent="0" algn="l" rtl="0">
                        <a:spcBef>
                          <a:spcPts val="0"/>
                        </a:spcBef>
                        <a:spcAft>
                          <a:spcPts val="0"/>
                        </a:spcAft>
                        <a:buClr>
                          <a:schemeClr val="dk1"/>
                        </a:buClr>
                        <a:buSzPts val="1200"/>
                        <a:buFont typeface="Calibri"/>
                        <a:buNone/>
                      </a:pPr>
                      <a:r>
                        <a:rPr lang="en-US" sz="900" b="0" i="0" dirty="0">
                          <a:solidFill>
                            <a:schemeClr val="dk1"/>
                          </a:solidFill>
                          <a:latin typeface="+mn-lt"/>
                          <a:ea typeface="Calibri"/>
                          <a:cs typeface="Calibri"/>
                          <a:sym typeface="Calibri"/>
                        </a:rPr>
                        <a:t>&lt;Peahen&gt; - </a:t>
                      </a:r>
                      <a:r>
                        <a:rPr lang="en-US" sz="900" b="0" i="0" dirty="0">
                          <a:solidFill>
                            <a:schemeClr val="dk1"/>
                          </a:solidFill>
                          <a:latin typeface="+mn-lt"/>
                          <a:ea typeface="Calibri"/>
                          <a:cs typeface="Calibri"/>
                          <a:sym typeface="Calibri"/>
                          <a:hlinkClick r:id="rId9"/>
                        </a:rPr>
                        <a:t>https://pixabay.com/photos/bird-peahen-peafowl-female-peacock-5156288/</a:t>
                      </a:r>
                      <a:endParaRPr lang="en-US" sz="900" i="0" dirty="0"/>
                    </a:p>
                    <a:p>
                      <a:pPr marL="0" lvl="0" indent="0" algn="l" rtl="0">
                        <a:spcBef>
                          <a:spcPts val="0"/>
                        </a:spcBef>
                        <a:spcAft>
                          <a:spcPts val="0"/>
                        </a:spcAft>
                        <a:buClr>
                          <a:schemeClr val="dk1"/>
                        </a:buClr>
                        <a:buSzPts val="1200"/>
                        <a:buFont typeface="Calibri"/>
                        <a:buNone/>
                      </a:pPr>
                      <a:r>
                        <a:rPr lang="en-US" sz="900" b="0" i="0" dirty="0">
                          <a:solidFill>
                            <a:schemeClr val="dk1"/>
                          </a:solidFill>
                          <a:latin typeface="+mn-lt"/>
                          <a:ea typeface="Calibri"/>
                          <a:cs typeface="Calibri"/>
                          <a:sym typeface="Calibri"/>
                        </a:rPr>
                        <a:t>&lt;hen&gt; - </a:t>
                      </a:r>
                      <a:r>
                        <a:rPr lang="en-US" sz="900" b="0" i="0" dirty="0">
                          <a:solidFill>
                            <a:schemeClr val="dk1"/>
                          </a:solidFill>
                          <a:latin typeface="+mn-lt"/>
                          <a:ea typeface="Calibri"/>
                          <a:cs typeface="Calibri"/>
                          <a:sym typeface="Calibri"/>
                          <a:hlinkClick r:id="rId10"/>
                        </a:rPr>
                        <a:t>https://pixabay.com/photos/chicken-hens-pullet-3070851//</a:t>
                      </a:r>
                      <a:endParaRPr lang="en-US" sz="900" b="0" i="0" dirty="0">
                        <a:solidFill>
                          <a:schemeClr val="dk1"/>
                        </a:solidFill>
                        <a:latin typeface="+mn-lt"/>
                        <a:ea typeface="Calibri"/>
                        <a:cs typeface="Calibri"/>
                        <a:sym typeface="Calibri"/>
                      </a:endParaRPr>
                    </a:p>
                  </a:txBody>
                  <a:tcPr/>
                </a:tc>
                <a:extLst>
                  <a:ext uri="{0D108BD9-81ED-4DB2-BD59-A6C34878D82A}">
                    <a16:rowId xmlns:a16="http://schemas.microsoft.com/office/drawing/2014/main" val="10004"/>
                  </a:ext>
                </a:extLst>
              </a:tr>
              <a:tr h="389313">
                <a:tc>
                  <a:txBody>
                    <a:bodyPr/>
                    <a:lstStyle/>
                    <a:p>
                      <a:r>
                        <a:rPr lang="en-IN" sz="900" dirty="0"/>
                        <a:t>6</a:t>
                      </a:r>
                    </a:p>
                  </a:txBody>
                  <a:tcPr/>
                </a:tc>
                <a:tc>
                  <a:txBody>
                    <a:bodyPr/>
                    <a:lstStyle/>
                    <a:p>
                      <a:endParaRPr lang="en-IN" sz="900" dirty="0"/>
                    </a:p>
                  </a:txBody>
                  <a:tcPr/>
                </a:tc>
                <a:tc>
                  <a:txBody>
                    <a:bodyPr/>
                    <a:lstStyle/>
                    <a:p>
                      <a:pPr marL="0" lvl="0" indent="0" algn="l" rtl="0">
                        <a:spcBef>
                          <a:spcPts val="0"/>
                        </a:spcBef>
                        <a:spcAft>
                          <a:spcPts val="0"/>
                        </a:spcAft>
                        <a:buClr>
                          <a:schemeClr val="dk1"/>
                        </a:buClr>
                        <a:buSzPts val="1200"/>
                        <a:buFont typeface="Calibri"/>
                        <a:buNone/>
                      </a:pPr>
                      <a:r>
                        <a:rPr lang="en-US" sz="900" b="0" i="0" dirty="0">
                          <a:solidFill>
                            <a:schemeClr val="dk1"/>
                          </a:solidFill>
                          <a:latin typeface="+mn-lt"/>
                          <a:ea typeface="Calibri"/>
                          <a:cs typeface="Calibri"/>
                          <a:sym typeface="Calibri"/>
                        </a:rPr>
                        <a:t>&lt;Girl&gt; - </a:t>
                      </a:r>
                      <a:r>
                        <a:rPr lang="en-US" sz="900" b="0" i="0" dirty="0">
                          <a:solidFill>
                            <a:schemeClr val="dk1"/>
                          </a:solidFill>
                          <a:latin typeface="+mn-lt"/>
                          <a:ea typeface="Calibri"/>
                          <a:cs typeface="Calibri"/>
                          <a:sym typeface="Calibri"/>
                          <a:hlinkClick r:id="rId6"/>
                        </a:rPr>
                        <a:t>https://pixabay.com/photos/beautiful-young-indian-girl-2271357/</a:t>
                      </a:r>
                      <a:endParaRPr lang="en-US" sz="900" i="0" dirty="0"/>
                    </a:p>
                    <a:p>
                      <a:pPr marL="0" lvl="0" indent="0" algn="l" rtl="0">
                        <a:spcBef>
                          <a:spcPts val="0"/>
                        </a:spcBef>
                        <a:spcAft>
                          <a:spcPts val="0"/>
                        </a:spcAft>
                        <a:buClr>
                          <a:schemeClr val="dk1"/>
                        </a:buClr>
                        <a:buSzPts val="1200"/>
                        <a:buFont typeface="Calibri"/>
                        <a:buNone/>
                      </a:pPr>
                      <a:r>
                        <a:rPr lang="en-US" sz="900" b="0" i="0" dirty="0">
                          <a:solidFill>
                            <a:schemeClr val="dk1"/>
                          </a:solidFill>
                          <a:latin typeface="+mn-lt"/>
                          <a:ea typeface="Calibri"/>
                          <a:cs typeface="Calibri"/>
                          <a:sym typeface="Calibri"/>
                        </a:rPr>
                        <a:t>&lt;woman&gt; - </a:t>
                      </a:r>
                      <a:r>
                        <a:rPr lang="en-US" sz="900" b="0" i="0" dirty="0">
                          <a:solidFill>
                            <a:schemeClr val="dk1"/>
                          </a:solidFill>
                          <a:latin typeface="+mn-lt"/>
                          <a:ea typeface="Calibri"/>
                          <a:cs typeface="Calibri"/>
                          <a:sym typeface="Calibri"/>
                          <a:hlinkClick r:id="rId7"/>
                        </a:rPr>
                        <a:t>https://pixabay.com/photos/woman-sari-green-saree-fashion-360377//</a:t>
                      </a:r>
                      <a:endParaRPr lang="en-US" sz="900" b="0" i="0" dirty="0">
                        <a:solidFill>
                          <a:schemeClr val="dk1"/>
                        </a:solidFill>
                        <a:latin typeface="+mn-lt"/>
                        <a:ea typeface="Calibri"/>
                        <a:cs typeface="Calibri"/>
                        <a:sym typeface="Calibri"/>
                      </a:endParaRPr>
                    </a:p>
                    <a:p>
                      <a:pPr marL="0" lvl="0" indent="0" algn="l" rtl="0">
                        <a:spcBef>
                          <a:spcPts val="0"/>
                        </a:spcBef>
                        <a:spcAft>
                          <a:spcPts val="0"/>
                        </a:spcAft>
                        <a:buClr>
                          <a:schemeClr val="dk1"/>
                        </a:buClr>
                        <a:buSzPts val="1200"/>
                        <a:buFont typeface="Calibri"/>
                        <a:buNone/>
                      </a:pPr>
                      <a:r>
                        <a:rPr lang="en-US" sz="900" b="0" i="0" dirty="0">
                          <a:solidFill>
                            <a:schemeClr val="dk1"/>
                          </a:solidFill>
                          <a:latin typeface="+mn-lt"/>
                          <a:ea typeface="Calibri"/>
                          <a:cs typeface="Calibri"/>
                          <a:sym typeface="Calibri"/>
                        </a:rPr>
                        <a:t>&lt;cow&gt; - </a:t>
                      </a:r>
                      <a:r>
                        <a:rPr lang="en-US" sz="900" b="0" i="0" dirty="0">
                          <a:solidFill>
                            <a:schemeClr val="dk1"/>
                          </a:solidFill>
                          <a:latin typeface="+mn-lt"/>
                          <a:ea typeface="Calibri"/>
                          <a:cs typeface="Calibri"/>
                          <a:sym typeface="Calibri"/>
                          <a:hlinkClick r:id="rId8"/>
                        </a:rPr>
                        <a:t>https://pixabay.com/vectors/cow-livestock-cattle-farm-animal-44695/</a:t>
                      </a:r>
                      <a:endParaRPr lang="en-US" sz="900" i="0" dirty="0"/>
                    </a:p>
                    <a:p>
                      <a:pPr marL="0" lvl="0" indent="0" algn="l" rtl="0">
                        <a:spcBef>
                          <a:spcPts val="0"/>
                        </a:spcBef>
                        <a:spcAft>
                          <a:spcPts val="0"/>
                        </a:spcAft>
                        <a:buClr>
                          <a:schemeClr val="dk1"/>
                        </a:buClr>
                        <a:buSzPts val="1200"/>
                        <a:buFont typeface="Calibri"/>
                        <a:buNone/>
                      </a:pPr>
                      <a:r>
                        <a:rPr lang="en-US" sz="900" b="0" i="0" dirty="0">
                          <a:solidFill>
                            <a:schemeClr val="dk1"/>
                          </a:solidFill>
                          <a:latin typeface="+mn-lt"/>
                          <a:ea typeface="Calibri"/>
                          <a:cs typeface="Calibri"/>
                          <a:sym typeface="Calibri"/>
                        </a:rPr>
                        <a:t>&lt;Peahen&gt; - </a:t>
                      </a:r>
                      <a:r>
                        <a:rPr lang="en-US" sz="900" b="0" i="0" dirty="0">
                          <a:solidFill>
                            <a:schemeClr val="dk1"/>
                          </a:solidFill>
                          <a:latin typeface="+mn-lt"/>
                          <a:ea typeface="Calibri"/>
                          <a:cs typeface="Calibri"/>
                          <a:sym typeface="Calibri"/>
                          <a:hlinkClick r:id="rId9"/>
                        </a:rPr>
                        <a:t>https://pixabay.com/photos/bird-peahen-peafowl-female-peacock-5156288/</a:t>
                      </a:r>
                      <a:endParaRPr lang="en-US" sz="900" i="0" dirty="0"/>
                    </a:p>
                  </a:txBody>
                  <a:tcPr/>
                </a:tc>
                <a:extLst>
                  <a:ext uri="{0D108BD9-81ED-4DB2-BD59-A6C34878D82A}">
                    <a16:rowId xmlns:a16="http://schemas.microsoft.com/office/drawing/2014/main" val="10005"/>
                  </a:ext>
                </a:extLst>
              </a:tr>
            </a:tbl>
          </a:graphicData>
        </a:graphic>
      </p:graphicFrame>
      <p:pic>
        <p:nvPicPr>
          <p:cNvPr id="5" name="Picture 4" descr="A group of people sitting at a table&#10;&#10;Description automatically generated with low confidence">
            <a:extLst>
              <a:ext uri="{FF2B5EF4-FFF2-40B4-BE49-F238E27FC236}">
                <a16:creationId xmlns:a16="http://schemas.microsoft.com/office/drawing/2014/main" id="{1C00979F-9DF6-5242-A6CD-28F15FF9EA9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67608" y="1124744"/>
            <a:ext cx="226326" cy="152564"/>
          </a:xfrm>
          <a:prstGeom prst="rect">
            <a:avLst/>
          </a:prstGeom>
        </p:spPr>
      </p:pic>
      <p:pic>
        <p:nvPicPr>
          <p:cNvPr id="6" name="Google Shape;82;p4" descr="A close up of a logo&#10;&#10;Description automatically generated">
            <a:extLst>
              <a:ext uri="{FF2B5EF4-FFF2-40B4-BE49-F238E27FC236}">
                <a16:creationId xmlns:a16="http://schemas.microsoft.com/office/drawing/2014/main" id="{D6F926CD-0BD3-904A-856F-C732F1336675}"/>
              </a:ext>
            </a:extLst>
          </p:cNvPr>
          <p:cNvPicPr preferRelativeResize="0"/>
          <p:nvPr/>
        </p:nvPicPr>
        <p:blipFill rotWithShape="1">
          <a:blip r:embed="rId12">
            <a:alphaModFix/>
          </a:blip>
          <a:srcRect/>
          <a:stretch/>
        </p:blipFill>
        <p:spPr>
          <a:xfrm>
            <a:off x="2760692" y="1417659"/>
            <a:ext cx="264365" cy="296632"/>
          </a:xfrm>
          <a:prstGeom prst="rect">
            <a:avLst/>
          </a:prstGeom>
          <a:noFill/>
          <a:ln w="9525" cap="flat" cmpd="sng">
            <a:solidFill>
              <a:schemeClr val="dk1"/>
            </a:solidFill>
            <a:prstDash val="solid"/>
            <a:round/>
            <a:headEnd type="none" w="sm" len="sm"/>
            <a:tailEnd type="none" w="sm" len="sm"/>
          </a:ln>
        </p:spPr>
      </p:pic>
      <p:pic>
        <p:nvPicPr>
          <p:cNvPr id="7" name="Google Shape;84;p4" descr="A picture containing flower, bird&#10;&#10;Description automatically generated">
            <a:extLst>
              <a:ext uri="{FF2B5EF4-FFF2-40B4-BE49-F238E27FC236}">
                <a16:creationId xmlns:a16="http://schemas.microsoft.com/office/drawing/2014/main" id="{D45E75D2-C7AF-BF44-9A30-FCD427BFE7C4}"/>
              </a:ext>
            </a:extLst>
          </p:cNvPr>
          <p:cNvPicPr preferRelativeResize="0"/>
          <p:nvPr/>
        </p:nvPicPr>
        <p:blipFill rotWithShape="1">
          <a:blip r:embed="rId13">
            <a:alphaModFix/>
          </a:blip>
          <a:srcRect/>
          <a:stretch/>
        </p:blipFill>
        <p:spPr>
          <a:xfrm>
            <a:off x="2726837" y="1780811"/>
            <a:ext cx="260808" cy="329992"/>
          </a:xfrm>
          <a:prstGeom prst="rect">
            <a:avLst/>
          </a:prstGeom>
          <a:noFill/>
          <a:ln w="9525" cap="flat" cmpd="sng">
            <a:solidFill>
              <a:schemeClr val="dk1"/>
            </a:solidFill>
            <a:prstDash val="solid"/>
            <a:round/>
            <a:headEnd type="none" w="sm" len="sm"/>
            <a:tailEnd type="none" w="sm" len="sm"/>
          </a:ln>
        </p:spPr>
      </p:pic>
      <p:pic>
        <p:nvPicPr>
          <p:cNvPr id="8" name="Google Shape;83;p4" descr="Background pattern&#10;&#10;Description automatically generated">
            <a:extLst>
              <a:ext uri="{FF2B5EF4-FFF2-40B4-BE49-F238E27FC236}">
                <a16:creationId xmlns:a16="http://schemas.microsoft.com/office/drawing/2014/main" id="{828F1109-888C-A840-AEA2-ADB57C440173}"/>
              </a:ext>
            </a:extLst>
          </p:cNvPr>
          <p:cNvPicPr preferRelativeResize="0"/>
          <p:nvPr/>
        </p:nvPicPr>
        <p:blipFill rotWithShape="1">
          <a:blip r:embed="rId14">
            <a:alphaModFix/>
          </a:blip>
          <a:srcRect/>
          <a:stretch/>
        </p:blipFill>
        <p:spPr>
          <a:xfrm>
            <a:off x="3082107" y="1749385"/>
            <a:ext cx="366245" cy="326295"/>
          </a:xfrm>
          <a:prstGeom prst="rect">
            <a:avLst/>
          </a:prstGeom>
          <a:noFill/>
          <a:ln w="9525" cap="flat" cmpd="sng">
            <a:solidFill>
              <a:schemeClr val="dk1"/>
            </a:solidFill>
            <a:prstDash val="solid"/>
            <a:round/>
            <a:headEnd type="none" w="sm" len="sm"/>
            <a:tailEnd type="none" w="sm" len="sm"/>
          </a:ln>
        </p:spPr>
      </p:pic>
      <p:pic>
        <p:nvPicPr>
          <p:cNvPr id="9" name="Picture 8" descr="Diagram&#10;&#10;Description automatically generated">
            <a:extLst>
              <a:ext uri="{FF2B5EF4-FFF2-40B4-BE49-F238E27FC236}">
                <a16:creationId xmlns:a16="http://schemas.microsoft.com/office/drawing/2014/main" id="{F389BA82-5E0E-C84B-9680-43DAFAF570C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43696" t="7609" r="19967"/>
          <a:stretch/>
        </p:blipFill>
        <p:spPr>
          <a:xfrm>
            <a:off x="2186771" y="1373483"/>
            <a:ext cx="167258" cy="316003"/>
          </a:xfrm>
          <a:prstGeom prst="rect">
            <a:avLst/>
          </a:prstGeom>
        </p:spPr>
      </p:pic>
      <p:pic>
        <p:nvPicPr>
          <p:cNvPr id="10" name="Picture 9" descr="A mannequin wearing a blue dress&#10;&#10;Description automatically generated with low confidence">
            <a:extLst>
              <a:ext uri="{FF2B5EF4-FFF2-40B4-BE49-F238E27FC236}">
                <a16:creationId xmlns:a16="http://schemas.microsoft.com/office/drawing/2014/main" id="{7A379622-594E-A149-B45E-EFAC9EC41392}"/>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599" t="3609" r="9331" b="10244"/>
          <a:stretch/>
        </p:blipFill>
        <p:spPr>
          <a:xfrm>
            <a:off x="2495600" y="1373483"/>
            <a:ext cx="176212" cy="316003"/>
          </a:xfrm>
          <a:prstGeom prst="rect">
            <a:avLst/>
          </a:prstGeom>
          <a:ln>
            <a:solidFill>
              <a:schemeClr val="tx1"/>
            </a:solidFill>
          </a:ln>
        </p:spPr>
      </p:pic>
      <p:pic>
        <p:nvPicPr>
          <p:cNvPr id="11" name="Picture 10" descr="A picture containing text&#10;&#10;Description automatically generated">
            <a:extLst>
              <a:ext uri="{FF2B5EF4-FFF2-40B4-BE49-F238E27FC236}">
                <a16:creationId xmlns:a16="http://schemas.microsoft.com/office/drawing/2014/main" id="{1F56A9DF-9F8C-6147-9C68-1E98365F311B}"/>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192831" y="1755478"/>
            <a:ext cx="324216" cy="436447"/>
          </a:xfrm>
          <a:prstGeom prst="rect">
            <a:avLst/>
          </a:prstGeom>
        </p:spPr>
      </p:pic>
      <p:pic>
        <p:nvPicPr>
          <p:cNvPr id="12" name="Picture 11" descr="Diagram&#10;&#10;Description automatically generated">
            <a:extLst>
              <a:ext uri="{FF2B5EF4-FFF2-40B4-BE49-F238E27FC236}">
                <a16:creationId xmlns:a16="http://schemas.microsoft.com/office/drawing/2014/main" id="{C057F369-EAE1-054D-9220-24253A5B337D}"/>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43696" t="7609" r="19967"/>
          <a:stretch/>
        </p:blipFill>
        <p:spPr>
          <a:xfrm>
            <a:off x="2135560" y="2359295"/>
            <a:ext cx="185056" cy="349625"/>
          </a:xfrm>
          <a:prstGeom prst="rect">
            <a:avLst/>
          </a:prstGeom>
        </p:spPr>
      </p:pic>
      <p:pic>
        <p:nvPicPr>
          <p:cNvPr id="13" name="Picture 12" descr="A mannequin wearing a blue dress&#10;&#10;Description automatically generated with low confidence">
            <a:extLst>
              <a:ext uri="{FF2B5EF4-FFF2-40B4-BE49-F238E27FC236}">
                <a16:creationId xmlns:a16="http://schemas.microsoft.com/office/drawing/2014/main" id="{0C24311D-A023-C749-BEFF-CB618DA0773F}"/>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2599" t="3609" r="9331" b="10244"/>
          <a:stretch/>
        </p:blipFill>
        <p:spPr>
          <a:xfrm>
            <a:off x="3218389" y="2297521"/>
            <a:ext cx="194963" cy="349626"/>
          </a:xfrm>
          <a:prstGeom prst="rect">
            <a:avLst/>
          </a:prstGeom>
          <a:ln>
            <a:solidFill>
              <a:schemeClr val="tx1"/>
            </a:solidFill>
          </a:ln>
        </p:spPr>
      </p:pic>
      <p:pic>
        <p:nvPicPr>
          <p:cNvPr id="14" name="Google Shape;84;p4" descr="A picture containing flower, bird&#10;&#10;Description automatically generated">
            <a:extLst>
              <a:ext uri="{FF2B5EF4-FFF2-40B4-BE49-F238E27FC236}">
                <a16:creationId xmlns:a16="http://schemas.microsoft.com/office/drawing/2014/main" id="{2A487274-E01B-6A44-8A6C-A2A7B4E8F2F9}"/>
              </a:ext>
            </a:extLst>
          </p:cNvPr>
          <p:cNvPicPr preferRelativeResize="0"/>
          <p:nvPr/>
        </p:nvPicPr>
        <p:blipFill rotWithShape="1">
          <a:blip r:embed="rId13">
            <a:alphaModFix/>
          </a:blip>
          <a:srcRect/>
          <a:stretch/>
        </p:blipFill>
        <p:spPr>
          <a:xfrm>
            <a:off x="2867026" y="2584165"/>
            <a:ext cx="301005" cy="237510"/>
          </a:xfrm>
          <a:prstGeom prst="rect">
            <a:avLst/>
          </a:prstGeom>
          <a:noFill/>
          <a:ln w="9525" cap="flat" cmpd="sng">
            <a:solidFill>
              <a:schemeClr val="dk1"/>
            </a:solidFill>
            <a:prstDash val="solid"/>
            <a:round/>
            <a:headEnd type="none" w="sm" len="sm"/>
            <a:tailEnd type="none" w="sm" len="sm"/>
          </a:ln>
        </p:spPr>
      </p:pic>
      <p:pic>
        <p:nvPicPr>
          <p:cNvPr id="15" name="Google Shape;83;p4" descr="Background pattern&#10;&#10;Description automatically generated">
            <a:extLst>
              <a:ext uri="{FF2B5EF4-FFF2-40B4-BE49-F238E27FC236}">
                <a16:creationId xmlns:a16="http://schemas.microsoft.com/office/drawing/2014/main" id="{71C4725F-45F3-044C-B6B2-926B4947387A}"/>
              </a:ext>
            </a:extLst>
          </p:cNvPr>
          <p:cNvPicPr preferRelativeResize="0"/>
          <p:nvPr/>
        </p:nvPicPr>
        <p:blipFill rotWithShape="1">
          <a:blip r:embed="rId14">
            <a:alphaModFix/>
          </a:blip>
          <a:srcRect/>
          <a:stretch/>
        </p:blipFill>
        <p:spPr>
          <a:xfrm>
            <a:off x="2422442" y="2395359"/>
            <a:ext cx="384266" cy="213499"/>
          </a:xfrm>
          <a:prstGeom prst="rect">
            <a:avLst/>
          </a:prstGeom>
          <a:noFill/>
          <a:ln w="9525" cap="flat" cmpd="sng">
            <a:solidFill>
              <a:schemeClr val="dk1"/>
            </a:solidFill>
            <a:prstDash val="solid"/>
            <a:round/>
            <a:headEnd type="none" w="sm" len="sm"/>
            <a:tailEnd type="none" w="sm" len="sm"/>
          </a:ln>
        </p:spPr>
      </p:pic>
      <p:pic>
        <p:nvPicPr>
          <p:cNvPr id="16" name="Google Shape;109;p6" descr="A close up of a logo&#10;&#10;Description automatically generated">
            <a:extLst>
              <a:ext uri="{FF2B5EF4-FFF2-40B4-BE49-F238E27FC236}">
                <a16:creationId xmlns:a16="http://schemas.microsoft.com/office/drawing/2014/main" id="{7807ACBD-2B86-9B40-AFD6-99C3ADFB8A79}"/>
              </a:ext>
            </a:extLst>
          </p:cNvPr>
          <p:cNvPicPr preferRelativeResize="0"/>
          <p:nvPr/>
        </p:nvPicPr>
        <p:blipFill rotWithShape="1">
          <a:blip r:embed="rId20">
            <a:alphaModFix/>
          </a:blip>
          <a:srcRect/>
          <a:stretch/>
        </p:blipFill>
        <p:spPr>
          <a:xfrm>
            <a:off x="2136342" y="3511219"/>
            <a:ext cx="299724" cy="261261"/>
          </a:xfrm>
          <a:prstGeom prst="rect">
            <a:avLst/>
          </a:prstGeom>
          <a:noFill/>
          <a:ln w="9525" cap="flat" cmpd="sng">
            <a:solidFill>
              <a:schemeClr val="dk1"/>
            </a:solidFill>
            <a:prstDash val="solid"/>
            <a:round/>
            <a:headEnd type="none" w="sm" len="sm"/>
            <a:tailEnd type="none" w="sm" len="sm"/>
          </a:ln>
        </p:spPr>
      </p:pic>
      <p:pic>
        <p:nvPicPr>
          <p:cNvPr id="17" name="Google Shape;110;p6" descr="A bird standing in front of a chicken&#10;&#10;Description automatically generated">
            <a:extLst>
              <a:ext uri="{FF2B5EF4-FFF2-40B4-BE49-F238E27FC236}">
                <a16:creationId xmlns:a16="http://schemas.microsoft.com/office/drawing/2014/main" id="{BB4220CE-6CB4-834E-A515-403B8CBB67D0}"/>
              </a:ext>
            </a:extLst>
          </p:cNvPr>
          <p:cNvPicPr preferRelativeResize="0"/>
          <p:nvPr/>
        </p:nvPicPr>
        <p:blipFill rotWithShape="1">
          <a:blip r:embed="rId21">
            <a:alphaModFix/>
          </a:blip>
          <a:srcRect/>
          <a:stretch/>
        </p:blipFill>
        <p:spPr>
          <a:xfrm>
            <a:off x="2900981" y="3140717"/>
            <a:ext cx="233094" cy="236821"/>
          </a:xfrm>
          <a:prstGeom prst="rect">
            <a:avLst/>
          </a:prstGeom>
          <a:noFill/>
          <a:ln w="9525" cap="flat" cmpd="sng">
            <a:solidFill>
              <a:schemeClr val="dk1"/>
            </a:solidFill>
            <a:prstDash val="solid"/>
            <a:round/>
            <a:headEnd type="none" w="sm" len="sm"/>
            <a:tailEnd type="none" w="sm" len="sm"/>
          </a:ln>
        </p:spPr>
      </p:pic>
      <p:pic>
        <p:nvPicPr>
          <p:cNvPr id="18" name="Google Shape;111;p6" descr="A person posing for the camera&#10;&#10;Description automatically generated">
            <a:extLst>
              <a:ext uri="{FF2B5EF4-FFF2-40B4-BE49-F238E27FC236}">
                <a16:creationId xmlns:a16="http://schemas.microsoft.com/office/drawing/2014/main" id="{C347DA4A-E9B7-8942-9F72-DDB3C4882D8A}"/>
              </a:ext>
            </a:extLst>
          </p:cNvPr>
          <p:cNvPicPr preferRelativeResize="0"/>
          <p:nvPr/>
        </p:nvPicPr>
        <p:blipFill rotWithShape="1">
          <a:blip r:embed="rId22">
            <a:alphaModFix/>
          </a:blip>
          <a:srcRect/>
          <a:stretch/>
        </p:blipFill>
        <p:spPr>
          <a:xfrm>
            <a:off x="3208225" y="3141368"/>
            <a:ext cx="226141" cy="240197"/>
          </a:xfrm>
          <a:prstGeom prst="rect">
            <a:avLst/>
          </a:prstGeom>
          <a:noFill/>
          <a:ln w="9525" cap="flat" cmpd="sng">
            <a:solidFill>
              <a:schemeClr val="dk1"/>
            </a:solidFill>
            <a:prstDash val="solid"/>
            <a:round/>
            <a:headEnd type="none" w="sm" len="sm"/>
            <a:tailEnd type="none" w="sm" len="sm"/>
          </a:ln>
        </p:spPr>
      </p:pic>
      <p:pic>
        <p:nvPicPr>
          <p:cNvPr id="19" name="Google Shape;113;p6" descr="A child in a pink shirt&#10;&#10;Description automatically generated">
            <a:extLst>
              <a:ext uri="{FF2B5EF4-FFF2-40B4-BE49-F238E27FC236}">
                <a16:creationId xmlns:a16="http://schemas.microsoft.com/office/drawing/2014/main" id="{B55A2D11-D317-0A4B-8FB6-BB8F9FB10142}"/>
              </a:ext>
            </a:extLst>
          </p:cNvPr>
          <p:cNvPicPr preferRelativeResize="0"/>
          <p:nvPr/>
        </p:nvPicPr>
        <p:blipFill rotWithShape="1">
          <a:blip r:embed="rId23">
            <a:alphaModFix/>
          </a:blip>
          <a:srcRect/>
          <a:stretch/>
        </p:blipFill>
        <p:spPr>
          <a:xfrm>
            <a:off x="2157661" y="3158390"/>
            <a:ext cx="225478" cy="237510"/>
          </a:xfrm>
          <a:prstGeom prst="rect">
            <a:avLst/>
          </a:prstGeom>
          <a:noFill/>
          <a:ln>
            <a:noFill/>
          </a:ln>
        </p:spPr>
      </p:pic>
      <p:pic>
        <p:nvPicPr>
          <p:cNvPr id="20" name="Google Shape;120;p6">
            <a:extLst>
              <a:ext uri="{FF2B5EF4-FFF2-40B4-BE49-F238E27FC236}">
                <a16:creationId xmlns:a16="http://schemas.microsoft.com/office/drawing/2014/main" id="{574AF485-6D02-4C46-8708-EC3DEDDC1006}"/>
              </a:ext>
            </a:extLst>
          </p:cNvPr>
          <p:cNvPicPr preferRelativeResize="0"/>
          <p:nvPr/>
        </p:nvPicPr>
        <p:blipFill rotWithShape="1">
          <a:blip r:embed="rId24">
            <a:alphaModFix/>
          </a:blip>
          <a:srcRect/>
          <a:stretch/>
        </p:blipFill>
        <p:spPr>
          <a:xfrm>
            <a:off x="2889327" y="3524069"/>
            <a:ext cx="256403" cy="238470"/>
          </a:xfrm>
          <a:prstGeom prst="rect">
            <a:avLst/>
          </a:prstGeom>
          <a:noFill/>
          <a:ln>
            <a:noFill/>
          </a:ln>
        </p:spPr>
      </p:pic>
      <p:pic>
        <p:nvPicPr>
          <p:cNvPr id="21" name="Picture 20" descr="A statue of a person&#10;&#10;Description automatically generated with low confidence">
            <a:extLst>
              <a:ext uri="{FF2B5EF4-FFF2-40B4-BE49-F238E27FC236}">
                <a16:creationId xmlns:a16="http://schemas.microsoft.com/office/drawing/2014/main" id="{FA3A04D3-13F1-454C-A2F6-E595F5BBB6AD}"/>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r="6202" b="16290"/>
          <a:stretch/>
        </p:blipFill>
        <p:spPr>
          <a:xfrm>
            <a:off x="2515389" y="3089257"/>
            <a:ext cx="198371" cy="339743"/>
          </a:xfrm>
          <a:prstGeom prst="rect">
            <a:avLst/>
          </a:prstGeom>
        </p:spPr>
      </p:pic>
      <p:pic>
        <p:nvPicPr>
          <p:cNvPr id="22" name="Google Shape;113;p6" descr="A child in a pink shirt&#10;&#10;Description automatically generated">
            <a:extLst>
              <a:ext uri="{FF2B5EF4-FFF2-40B4-BE49-F238E27FC236}">
                <a16:creationId xmlns:a16="http://schemas.microsoft.com/office/drawing/2014/main" id="{EC8FB99A-0528-DB43-8533-3EFBB0045354}"/>
              </a:ext>
            </a:extLst>
          </p:cNvPr>
          <p:cNvPicPr preferRelativeResize="0"/>
          <p:nvPr/>
        </p:nvPicPr>
        <p:blipFill rotWithShape="1">
          <a:blip r:embed="rId23">
            <a:alphaModFix/>
          </a:blip>
          <a:srcRect/>
          <a:stretch/>
        </p:blipFill>
        <p:spPr>
          <a:xfrm>
            <a:off x="2188970" y="3989483"/>
            <a:ext cx="135875" cy="237510"/>
          </a:xfrm>
          <a:prstGeom prst="rect">
            <a:avLst/>
          </a:prstGeom>
          <a:noFill/>
          <a:ln>
            <a:noFill/>
          </a:ln>
        </p:spPr>
      </p:pic>
      <p:pic>
        <p:nvPicPr>
          <p:cNvPr id="23" name="Google Shape;111;p6" descr="A person posing for the camera&#10;&#10;Description automatically generated">
            <a:extLst>
              <a:ext uri="{FF2B5EF4-FFF2-40B4-BE49-F238E27FC236}">
                <a16:creationId xmlns:a16="http://schemas.microsoft.com/office/drawing/2014/main" id="{1367290A-2D0E-2E43-901E-F8876AFED449}"/>
              </a:ext>
            </a:extLst>
          </p:cNvPr>
          <p:cNvPicPr preferRelativeResize="0"/>
          <p:nvPr/>
        </p:nvPicPr>
        <p:blipFill rotWithShape="1">
          <a:blip r:embed="rId22">
            <a:alphaModFix/>
          </a:blip>
          <a:srcRect/>
          <a:stretch/>
        </p:blipFill>
        <p:spPr>
          <a:xfrm>
            <a:off x="2949390" y="4009881"/>
            <a:ext cx="136275" cy="240197"/>
          </a:xfrm>
          <a:prstGeom prst="rect">
            <a:avLst/>
          </a:prstGeom>
          <a:noFill/>
          <a:ln w="9525" cap="flat" cmpd="sng">
            <a:solidFill>
              <a:schemeClr val="dk1"/>
            </a:solidFill>
            <a:prstDash val="solid"/>
            <a:round/>
            <a:headEnd type="none" w="sm" len="sm"/>
            <a:tailEnd type="none" w="sm" len="sm"/>
          </a:ln>
        </p:spPr>
      </p:pic>
      <p:pic>
        <p:nvPicPr>
          <p:cNvPr id="24" name="Google Shape;109;p6" descr="A close up of a logo&#10;&#10;Description automatically generated">
            <a:extLst>
              <a:ext uri="{FF2B5EF4-FFF2-40B4-BE49-F238E27FC236}">
                <a16:creationId xmlns:a16="http://schemas.microsoft.com/office/drawing/2014/main" id="{93123837-144B-934E-9CC4-68ECBAE5E7CB}"/>
              </a:ext>
            </a:extLst>
          </p:cNvPr>
          <p:cNvPicPr preferRelativeResize="0"/>
          <p:nvPr/>
        </p:nvPicPr>
        <p:blipFill rotWithShape="1">
          <a:blip r:embed="rId20">
            <a:alphaModFix/>
          </a:blip>
          <a:srcRect/>
          <a:stretch/>
        </p:blipFill>
        <p:spPr>
          <a:xfrm>
            <a:off x="2515389" y="4020394"/>
            <a:ext cx="261146" cy="229684"/>
          </a:xfrm>
          <a:prstGeom prst="rect">
            <a:avLst/>
          </a:prstGeom>
          <a:noFill/>
          <a:ln w="9525" cap="flat" cmpd="sng">
            <a:solidFill>
              <a:schemeClr val="dk1"/>
            </a:solidFill>
            <a:prstDash val="solid"/>
            <a:round/>
            <a:headEnd type="none" w="sm" len="sm"/>
            <a:tailEnd type="none" w="sm" len="sm"/>
          </a:ln>
        </p:spPr>
      </p:pic>
      <p:pic>
        <p:nvPicPr>
          <p:cNvPr id="25" name="Google Shape;120;p6">
            <a:extLst>
              <a:ext uri="{FF2B5EF4-FFF2-40B4-BE49-F238E27FC236}">
                <a16:creationId xmlns:a16="http://schemas.microsoft.com/office/drawing/2014/main" id="{3A5FF163-90ED-D547-A54E-0965CFDEACB9}"/>
              </a:ext>
            </a:extLst>
          </p:cNvPr>
          <p:cNvPicPr preferRelativeResize="0"/>
          <p:nvPr/>
        </p:nvPicPr>
        <p:blipFill rotWithShape="1">
          <a:blip r:embed="rId24">
            <a:alphaModFix/>
          </a:blip>
          <a:srcRect/>
          <a:stretch/>
        </p:blipFill>
        <p:spPr>
          <a:xfrm>
            <a:off x="3195515" y="3997309"/>
            <a:ext cx="251560" cy="229684"/>
          </a:xfrm>
          <a:prstGeom prst="rect">
            <a:avLst/>
          </a:prstGeom>
          <a:noFill/>
          <a:ln>
            <a:noFill/>
          </a:ln>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0</TotalTime>
  <Words>1097</Words>
  <Application>Microsoft Office PowerPoint</Application>
  <PresentationFormat>Widescreen</PresentationFormat>
  <Paragraphs>116</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Wingdings</vt:lpstr>
      <vt:lpstr>DD</vt:lpstr>
      <vt:lpstr>Knowing Genders</vt:lpstr>
      <vt:lpstr>Gender Nouns</vt:lpstr>
      <vt:lpstr>Masculine Gender</vt:lpstr>
      <vt:lpstr>Masculine Gender</vt:lpstr>
      <vt:lpstr>Feminine Gender</vt:lpstr>
      <vt:lpstr>Feminine Gender</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55</cp:revision>
  <dcterms:created xsi:type="dcterms:W3CDTF">2020-08-28T09:38:22Z</dcterms:created>
  <dcterms:modified xsi:type="dcterms:W3CDTF">2022-02-27T12:26:03Z</dcterms:modified>
</cp:coreProperties>
</file>