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0" r:id="rId3"/>
    <p:sldId id="264" r:id="rId4"/>
    <p:sldId id="265" r:id="rId5"/>
    <p:sldId id="267"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8E2"/>
    <a:srgbClr val="E39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58" autoAdjust="0"/>
  </p:normalViewPr>
  <p:slideViewPr>
    <p:cSldViewPr>
      <p:cViewPr varScale="1">
        <p:scale>
          <a:sx n="39" d="100"/>
          <a:sy n="39" d="100"/>
        </p:scale>
        <p:origin x="1616" y="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2/20/2022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Silhouette: https://pixabay.com/vectors/equal-equality-equilibrium-gender-5366151/</a:t>
            </a:r>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dirty="0"/>
              <a:t>Silhouette: https://pixabay.com/vectors/equal-equality-equilibrium-gender-5366151/</a:t>
            </a:r>
          </a:p>
          <a:p>
            <a:r>
              <a:rPr lang="en-IN" dirty="0"/>
              <a:t>Male/Female: https://pixabay.com/vectors/female-gender-genders-male-sex-1294230/</a:t>
            </a:r>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extLst>
      <p:ext uri="{BB962C8B-B14F-4D97-AF65-F5344CB8AC3E}">
        <p14:creationId xmlns:p14="http://schemas.microsoft.com/office/powerpoint/2010/main" val="266051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a:p>
            <a:r>
              <a:rPr lang="en-IN" sz="1200" b="0" i="1" kern="1200" dirty="0">
                <a:solidFill>
                  <a:schemeClr val="tx1"/>
                </a:solidFill>
                <a:latin typeface="+mn-lt"/>
                <a:ea typeface="+mn-ea"/>
                <a:cs typeface="+mn-cs"/>
              </a:rPr>
              <a:t>P</a:t>
            </a:r>
            <a:r>
              <a:rPr lang="en-US" sz="1200" b="0" i="1" kern="1200" dirty="0" err="1">
                <a:solidFill>
                  <a:schemeClr val="tx1"/>
                </a:solidFill>
                <a:latin typeface="+mn-lt"/>
                <a:ea typeface="+mn-ea"/>
                <a:cs typeface="+mn-cs"/>
              </a:rPr>
              <a:t>eacock</a:t>
            </a:r>
            <a:r>
              <a:rPr lang="en-US" sz="1200" b="0" i="1" kern="1200" dirty="0">
                <a:solidFill>
                  <a:schemeClr val="tx1"/>
                </a:solidFill>
                <a:latin typeface="+mn-lt"/>
                <a:ea typeface="+mn-ea"/>
                <a:cs typeface="+mn-cs"/>
              </a:rPr>
              <a:t> - &lt;https://pixabay.com/photos/peacock-feather-color-colorful-4237113/&gt;</a:t>
            </a:r>
          </a:p>
          <a:p>
            <a:pPr marL="0" indent="0">
              <a:buNone/>
            </a:pPr>
            <a:r>
              <a:rPr lang="en-US" sz="1200" b="0" i="1" kern="1200" dirty="0">
                <a:solidFill>
                  <a:schemeClr val="tx1"/>
                </a:solidFill>
                <a:latin typeface="+mn-lt"/>
                <a:ea typeface="+mn-ea"/>
                <a:cs typeface="+mn-cs"/>
              </a:rPr>
              <a:t>Peahen - &lt;https://pixabay.com/photos/peahen-bird-peafowl-nature-animal-4859288/&gt;</a:t>
            </a:r>
          </a:p>
          <a:p>
            <a:pPr marL="0" indent="0">
              <a:buNone/>
            </a:pPr>
            <a:r>
              <a:rPr lang="en-US" sz="1200" b="0" i="1" kern="1200" dirty="0">
                <a:solidFill>
                  <a:schemeClr val="tx1"/>
                </a:solidFill>
                <a:latin typeface="+mn-lt"/>
                <a:ea typeface="+mn-ea"/>
                <a:cs typeface="+mn-cs"/>
              </a:rPr>
              <a:t>C</a:t>
            </a:r>
            <a:r>
              <a:rPr lang="en-IN" sz="1200" b="0" i="1" kern="1200" dirty="0">
                <a:solidFill>
                  <a:schemeClr val="tx1"/>
                </a:solidFill>
                <a:latin typeface="+mn-lt"/>
                <a:ea typeface="+mn-ea"/>
                <a:cs typeface="+mn-cs"/>
              </a:rPr>
              <a:t>ow - &lt;https://pixabay.com/vectors/cow-livestock-cattle-farm-animal-44695/&gt;</a:t>
            </a:r>
          </a:p>
          <a:p>
            <a:pPr marL="0" indent="0">
              <a:buNone/>
            </a:pPr>
            <a:r>
              <a:rPr lang="en-IN" sz="1200" b="0" i="1" kern="1200" dirty="0">
                <a:solidFill>
                  <a:schemeClr val="tx1"/>
                </a:solidFill>
                <a:latin typeface="+mn-lt"/>
                <a:ea typeface="+mn-ea"/>
                <a:cs typeface="+mn-cs"/>
              </a:rPr>
              <a:t>Bull - &lt;https://pixabay.com/vectors/bull-horns-charging-matador-angry-45978/&gt;</a:t>
            </a:r>
          </a:p>
          <a:p>
            <a:pPr marL="0" lvl="0" indent="0" algn="l" rtl="0">
              <a:lnSpc>
                <a:spcPct val="100000"/>
              </a:lnSpc>
              <a:spcBef>
                <a:spcPts val="0"/>
              </a:spcBef>
              <a:spcAft>
                <a:spcPts val="0"/>
              </a:spcAft>
              <a:buClr>
                <a:schemeClr val="dk1"/>
              </a:buClr>
              <a:buSzPts val="1200"/>
              <a:buFont typeface="Calibri"/>
              <a:buNone/>
            </a:pPr>
            <a:r>
              <a:rPr lang="en-US" b="0" i="0" dirty="0"/>
              <a:t>Queen: </a:t>
            </a:r>
            <a:r>
              <a:rPr lang="en-US" sz="1200" b="0" i="0" dirty="0">
                <a:solidFill>
                  <a:schemeClr val="dk1"/>
                </a:solidFill>
                <a:latin typeface="Calibri"/>
                <a:ea typeface="Calibri"/>
                <a:cs typeface="Calibri"/>
                <a:sym typeface="Calibri"/>
              </a:rPr>
              <a:t>SSSVV Image Gallery: Search Keyword “queen”</a:t>
            </a:r>
          </a:p>
          <a:p>
            <a:pPr marL="0" lvl="0" indent="0" algn="l" rtl="0">
              <a:lnSpc>
                <a:spcPct val="100000"/>
              </a:lnSpc>
              <a:spcBef>
                <a:spcPts val="0"/>
              </a:spcBef>
              <a:spcAft>
                <a:spcPts val="0"/>
              </a:spcAft>
              <a:buClr>
                <a:schemeClr val="dk1"/>
              </a:buClr>
              <a:buSzPts val="1200"/>
              <a:buFont typeface="Calibri"/>
              <a:buNone/>
            </a:pPr>
            <a:r>
              <a:rPr lang="en-US" sz="1200" b="0" i="0" dirty="0">
                <a:solidFill>
                  <a:schemeClr val="dk1"/>
                </a:solidFill>
                <a:latin typeface="Calibri"/>
                <a:ea typeface="Calibri"/>
                <a:cs typeface="Calibri"/>
                <a:sym typeface="Calibri"/>
              </a:rPr>
              <a:t>King: SSSVV Image Gallery: Search Keyword “king”</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407201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err="1"/>
              <a:t>sBowl</a:t>
            </a:r>
            <a:r>
              <a:rPr lang="en-IN" dirty="0"/>
              <a:t>: https://pixabay.com/photos/dish-bowl-glass-colorful-blue-366197/</a:t>
            </a:r>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274878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Thumbs up emoji: https://pixabay.com/vectors/thumbs-up-smiley-face-emoji-happy-4007573/</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extLst>
      <p:ext uri="{BB962C8B-B14F-4D97-AF65-F5344CB8AC3E}">
        <p14:creationId xmlns:p14="http://schemas.microsoft.com/office/powerpoint/2010/main" val="249814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7" y="114396"/>
            <a:ext cx="902286" cy="957155"/>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E2DDC61-84C4-4F48-9B0F-E84BF925E18B}"/>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7" name="Picture 6" descr="A picture containing text, lamp&#10;&#10;Description automatically generated">
            <a:extLst>
              <a:ext uri="{FF2B5EF4-FFF2-40B4-BE49-F238E27FC236}">
                <a16:creationId xmlns:a16="http://schemas.microsoft.com/office/drawing/2014/main" id="{E60E7820-D003-4F7B-B35D-5C4FD4A6B6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9B3379AE-C316-4773-A8B1-0C6AE989EE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4352" y="102076"/>
            <a:ext cx="2983296"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amp&#10;&#10;Description automatically generated">
            <a:extLst>
              <a:ext uri="{FF2B5EF4-FFF2-40B4-BE49-F238E27FC236}">
                <a16:creationId xmlns:a16="http://schemas.microsoft.com/office/drawing/2014/main" id="{7DA4730C-83E2-42B0-AF59-890CBFDAA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837009"/>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B886E12-FE39-4369-81FC-4CD15B06C5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3.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hyperlink" Target="https://pixabay.com/photos/dish-bowl-glass-colorful-blue-366197/" TargetMode="External"/><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6.xml"/><Relationship Id="rId16"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hyperlink" Target="https://pixabay.com/vectors/thumbs-up-smiley-face-emoji-happy-4007573/" TargetMode="External"/><Relationship Id="rId15" Type="http://schemas.openxmlformats.org/officeDocument/2006/relationships/image" Target="../media/image40.jpeg"/><Relationship Id="rId10" Type="http://schemas.openxmlformats.org/officeDocument/2006/relationships/image" Target="../media/image35.png"/><Relationship Id="rId4" Type="http://schemas.openxmlformats.org/officeDocument/2006/relationships/hyperlink" Target="https://pixnio.com/people/crowd/young-indian-girls-with-their-teacher" TargetMode="External"/><Relationship Id="rId9" Type="http://schemas.openxmlformats.org/officeDocument/2006/relationships/image" Target="../media/image34.jpe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7572"/>
            <a:ext cx="12192000" cy="907292"/>
          </a:xfrm>
          <a:solidFill>
            <a:srgbClr val="F0C8E2"/>
          </a:solidFill>
        </p:spPr>
        <p:txBody>
          <a:bodyPr/>
          <a:lstStyle/>
          <a:p>
            <a:r>
              <a:rPr lang="en-IN" b="1" dirty="0"/>
              <a:t>Game of Card for Genders</a:t>
            </a:r>
          </a:p>
        </p:txBody>
      </p:sp>
      <p:pic>
        <p:nvPicPr>
          <p:cNvPr id="6" name="Picture 2" descr="Equal, Equality, Equilibrium, Gender, Silhouette, Woman">
            <a:extLst>
              <a:ext uri="{FF2B5EF4-FFF2-40B4-BE49-F238E27FC236}">
                <a16:creationId xmlns:a16="http://schemas.microsoft.com/office/drawing/2014/main" id="{593D9F24-A20E-43D7-84E4-888CDAA0F4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260"/>
          <a:stretch/>
        </p:blipFill>
        <p:spPr bwMode="auto">
          <a:xfrm flipH="1">
            <a:off x="3719736" y="2329023"/>
            <a:ext cx="4752528" cy="2199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19690" y="1242142"/>
            <a:ext cx="7367323" cy="1322762"/>
          </a:xfrm>
        </p:spPr>
        <p:txBody>
          <a:bodyPr/>
          <a:lstStyle/>
          <a:p>
            <a:pPr marL="0" indent="0" algn="ctr">
              <a:buNone/>
            </a:pPr>
            <a:r>
              <a:rPr lang="en-IN" b="1" dirty="0"/>
              <a:t>AIM: </a:t>
            </a:r>
          </a:p>
          <a:p>
            <a:pPr marL="0" indent="0" algn="ctr">
              <a:buNone/>
            </a:pPr>
            <a:r>
              <a:rPr lang="en-IN" dirty="0"/>
              <a:t>Identify nouns as </a:t>
            </a:r>
            <a:r>
              <a:rPr lang="en-IN" b="1" dirty="0"/>
              <a:t>masculine</a:t>
            </a:r>
            <a:r>
              <a:rPr lang="en-IN" dirty="0"/>
              <a:t> or </a:t>
            </a:r>
            <a:r>
              <a:rPr lang="en-IN" b="1" dirty="0"/>
              <a:t>feminine</a:t>
            </a:r>
            <a:r>
              <a:rPr lang="en-IN" dirty="0"/>
              <a:t>.</a:t>
            </a:r>
          </a:p>
        </p:txBody>
      </p:sp>
      <p:pic>
        <p:nvPicPr>
          <p:cNvPr id="2050" name="Picture 2" descr="Equal, Equality, Equilibrium, Gender, Silhouette, Woman">
            <a:extLst>
              <a:ext uri="{FF2B5EF4-FFF2-40B4-BE49-F238E27FC236}">
                <a16:creationId xmlns:a16="http://schemas.microsoft.com/office/drawing/2014/main" id="{D5F21916-DD0B-4DB8-B2F8-2772F02D07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260"/>
          <a:stretch/>
        </p:blipFill>
        <p:spPr bwMode="auto">
          <a:xfrm flipH="1">
            <a:off x="2999656" y="2755966"/>
            <a:ext cx="6120680" cy="2833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male, Gender, Genders, Male, Sex, Sexuality">
            <a:extLst>
              <a:ext uri="{FF2B5EF4-FFF2-40B4-BE49-F238E27FC236}">
                <a16:creationId xmlns:a16="http://schemas.microsoft.com/office/drawing/2014/main" id="{EA033FF9-5980-43A4-8675-636DF6686B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912" y="3622677"/>
            <a:ext cx="1584176" cy="196656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95AE137D-1918-4558-AD55-BCD3C054E9EE}"/>
              </a:ext>
            </a:extLst>
          </p:cNvPr>
          <p:cNvSpPr/>
          <p:nvPr/>
        </p:nvSpPr>
        <p:spPr>
          <a:xfrm>
            <a:off x="2711645" y="165619"/>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dirty="0">
                <a:solidFill>
                  <a:schemeClr val="tx1"/>
                </a:solidFill>
              </a:rPr>
              <a:t>Genders - Game of Cards</a:t>
            </a:r>
          </a:p>
        </p:txBody>
      </p:sp>
    </p:spTree>
    <p:extLst>
      <p:ext uri="{BB962C8B-B14F-4D97-AF65-F5344CB8AC3E}">
        <p14:creationId xmlns:p14="http://schemas.microsoft.com/office/powerpoint/2010/main" val="69506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6432" y="997057"/>
            <a:ext cx="10786497" cy="1789525"/>
          </a:xfrm>
        </p:spPr>
        <p:txBody>
          <a:bodyPr/>
          <a:lstStyle/>
          <a:p>
            <a:pPr marL="0" indent="0">
              <a:buNone/>
            </a:pPr>
            <a:r>
              <a:rPr lang="en-IN" sz="3600" dirty="0"/>
              <a:t>1. </a:t>
            </a:r>
            <a:r>
              <a:rPr lang="en-IN" dirty="0"/>
              <a:t>Small cards with pictures and words of a variety of nouns.</a:t>
            </a:r>
          </a:p>
          <a:p>
            <a:pPr marL="0" indent="0">
              <a:buNone/>
            </a:pPr>
            <a:r>
              <a:rPr lang="en-IN" dirty="0"/>
              <a:t>2. Two bigger cards with </a:t>
            </a:r>
            <a:r>
              <a:rPr lang="en-IN" b="1" dirty="0">
                <a:solidFill>
                  <a:srgbClr val="7030A0"/>
                </a:solidFill>
              </a:rPr>
              <a:t>Masculine</a:t>
            </a:r>
            <a:r>
              <a:rPr lang="en-IN" dirty="0"/>
              <a:t> and </a:t>
            </a:r>
            <a:r>
              <a:rPr lang="en-IN" b="1" dirty="0">
                <a:solidFill>
                  <a:schemeClr val="accent2">
                    <a:lumMod val="75000"/>
                  </a:schemeClr>
                </a:solidFill>
              </a:rPr>
              <a:t>Feminine</a:t>
            </a:r>
            <a:r>
              <a:rPr lang="en-IN" dirty="0"/>
              <a:t> written separately on them.</a:t>
            </a:r>
          </a:p>
          <a:p>
            <a:pPr marL="0" indent="0">
              <a:buNone/>
            </a:pPr>
            <a:endParaRPr lang="en-IN" sz="3600" dirty="0"/>
          </a:p>
        </p:txBody>
      </p:sp>
      <p:grpSp>
        <p:nvGrpSpPr>
          <p:cNvPr id="5" name="Group 4">
            <a:extLst>
              <a:ext uri="{FF2B5EF4-FFF2-40B4-BE49-F238E27FC236}">
                <a16:creationId xmlns:a16="http://schemas.microsoft.com/office/drawing/2014/main" id="{714EC801-8BD9-4220-857A-86329DC438F0}"/>
              </a:ext>
            </a:extLst>
          </p:cNvPr>
          <p:cNvGrpSpPr/>
          <p:nvPr/>
        </p:nvGrpSpPr>
        <p:grpSpPr>
          <a:xfrm>
            <a:off x="7309441" y="3163437"/>
            <a:ext cx="3000264" cy="3003320"/>
            <a:chOff x="7309441" y="3163437"/>
            <a:chExt cx="3000264" cy="3003320"/>
          </a:xfrm>
        </p:grpSpPr>
        <p:sp>
          <p:nvSpPr>
            <p:cNvPr id="42" name="Rectangle 41">
              <a:extLst>
                <a:ext uri="{FF2B5EF4-FFF2-40B4-BE49-F238E27FC236}">
                  <a16:creationId xmlns:a16="http://schemas.microsoft.com/office/drawing/2014/main" id="{1C7494C1-CD2E-4EAD-A591-E58D229B3810}"/>
                </a:ext>
              </a:extLst>
            </p:cNvPr>
            <p:cNvSpPr/>
            <p:nvPr/>
          </p:nvSpPr>
          <p:spPr>
            <a:xfrm>
              <a:off x="7309441" y="4726597"/>
              <a:ext cx="3000264" cy="144016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a:t>MASCULINE</a:t>
              </a:r>
            </a:p>
          </p:txBody>
        </p:sp>
        <p:sp>
          <p:nvSpPr>
            <p:cNvPr id="43" name="Rectangle 42">
              <a:extLst>
                <a:ext uri="{FF2B5EF4-FFF2-40B4-BE49-F238E27FC236}">
                  <a16:creationId xmlns:a16="http://schemas.microsoft.com/office/drawing/2014/main" id="{8C73B154-980C-49A1-BAFC-C998A9D03AF6}"/>
                </a:ext>
              </a:extLst>
            </p:cNvPr>
            <p:cNvSpPr/>
            <p:nvPr/>
          </p:nvSpPr>
          <p:spPr>
            <a:xfrm>
              <a:off x="7309441" y="3163437"/>
              <a:ext cx="3000264" cy="144016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a:t>FEMININE</a:t>
              </a:r>
            </a:p>
          </p:txBody>
        </p:sp>
      </p:grpSp>
      <p:pic>
        <p:nvPicPr>
          <p:cNvPr id="50" name="Picture 49" descr="A peacock with its tail feathers spread&#10;&#10;Description automatically generated with low confidence">
            <a:extLst>
              <a:ext uri="{FF2B5EF4-FFF2-40B4-BE49-F238E27FC236}">
                <a16:creationId xmlns:a16="http://schemas.microsoft.com/office/drawing/2014/main" id="{5AB7AE5E-CCE4-4F69-AD98-2E265AED2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00" y="3614119"/>
            <a:ext cx="1216513" cy="1042326"/>
          </a:xfrm>
          <a:prstGeom prst="rect">
            <a:avLst/>
          </a:prstGeom>
        </p:spPr>
      </p:pic>
      <p:pic>
        <p:nvPicPr>
          <p:cNvPr id="51" name="Picture 50" descr="A bird standing on grass&#10;&#10;Description automatically generated with low confidence">
            <a:extLst>
              <a:ext uri="{FF2B5EF4-FFF2-40B4-BE49-F238E27FC236}">
                <a16:creationId xmlns:a16="http://schemas.microsoft.com/office/drawing/2014/main" id="{8ECFF019-9EC6-4BCE-BA1C-520D0AD79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504" y="4122748"/>
            <a:ext cx="1104949" cy="1045353"/>
          </a:xfrm>
          <a:prstGeom prst="rect">
            <a:avLst/>
          </a:prstGeom>
        </p:spPr>
      </p:pic>
      <p:pic>
        <p:nvPicPr>
          <p:cNvPr id="52" name="Picture 51" descr="A close up of a logo&#10;&#10;Description automatically generated">
            <a:extLst>
              <a:ext uri="{FF2B5EF4-FFF2-40B4-BE49-F238E27FC236}">
                <a16:creationId xmlns:a16="http://schemas.microsoft.com/office/drawing/2014/main" id="{3029EC91-173F-4BF2-A953-2294D245A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701" y="3598503"/>
            <a:ext cx="1087644" cy="1173162"/>
          </a:xfrm>
          <a:prstGeom prst="rect">
            <a:avLst/>
          </a:prstGeom>
          <a:ln>
            <a:solidFill>
              <a:schemeClr val="tx1"/>
            </a:solidFill>
          </a:ln>
        </p:spPr>
      </p:pic>
      <p:pic>
        <p:nvPicPr>
          <p:cNvPr id="53" name="Picture 52" descr="A close up of a logo&#10;&#10;Description automatically generated">
            <a:extLst>
              <a:ext uri="{FF2B5EF4-FFF2-40B4-BE49-F238E27FC236}">
                <a16:creationId xmlns:a16="http://schemas.microsoft.com/office/drawing/2014/main" id="{C9879CCF-3C54-4DE1-9620-128F48B567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2871" y="4148041"/>
            <a:ext cx="1338953" cy="1016808"/>
          </a:xfrm>
          <a:prstGeom prst="rect">
            <a:avLst/>
          </a:prstGeom>
          <a:ln>
            <a:solidFill>
              <a:schemeClr val="tx1"/>
            </a:solidFill>
          </a:ln>
        </p:spPr>
      </p:pic>
      <p:sp>
        <p:nvSpPr>
          <p:cNvPr id="57" name="Rectangle 56">
            <a:extLst>
              <a:ext uri="{FF2B5EF4-FFF2-40B4-BE49-F238E27FC236}">
                <a16:creationId xmlns:a16="http://schemas.microsoft.com/office/drawing/2014/main" id="{A0C65BE6-08AE-4A40-8092-A4DD85921786}"/>
              </a:ext>
            </a:extLst>
          </p:cNvPr>
          <p:cNvSpPr/>
          <p:nvPr/>
        </p:nvSpPr>
        <p:spPr>
          <a:xfrm>
            <a:off x="3027998" y="5461069"/>
            <a:ext cx="979770" cy="70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GIRL</a:t>
            </a:r>
          </a:p>
        </p:txBody>
      </p:sp>
      <p:sp>
        <p:nvSpPr>
          <p:cNvPr id="58" name="Rectangle 57">
            <a:extLst>
              <a:ext uri="{FF2B5EF4-FFF2-40B4-BE49-F238E27FC236}">
                <a16:creationId xmlns:a16="http://schemas.microsoft.com/office/drawing/2014/main" id="{18BDD7D1-0F28-4075-BF05-19006FB79FDB}"/>
              </a:ext>
            </a:extLst>
          </p:cNvPr>
          <p:cNvSpPr/>
          <p:nvPr/>
        </p:nvSpPr>
        <p:spPr>
          <a:xfrm>
            <a:off x="5151201" y="4903403"/>
            <a:ext cx="979770" cy="70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BOY</a:t>
            </a:r>
          </a:p>
        </p:txBody>
      </p:sp>
      <p:sp>
        <p:nvSpPr>
          <p:cNvPr id="59" name="Rectangle 58">
            <a:extLst>
              <a:ext uri="{FF2B5EF4-FFF2-40B4-BE49-F238E27FC236}">
                <a16:creationId xmlns:a16="http://schemas.microsoft.com/office/drawing/2014/main" id="{8E9DA02F-A750-4E32-BDCA-DE6CC1DDE0DF}"/>
              </a:ext>
            </a:extLst>
          </p:cNvPr>
          <p:cNvSpPr/>
          <p:nvPr/>
        </p:nvSpPr>
        <p:spPr>
          <a:xfrm>
            <a:off x="4046389" y="5263186"/>
            <a:ext cx="1113507" cy="614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FATHER</a:t>
            </a:r>
          </a:p>
        </p:txBody>
      </p:sp>
      <p:sp>
        <p:nvSpPr>
          <p:cNvPr id="60" name="Rectangle 59">
            <a:extLst>
              <a:ext uri="{FF2B5EF4-FFF2-40B4-BE49-F238E27FC236}">
                <a16:creationId xmlns:a16="http://schemas.microsoft.com/office/drawing/2014/main" id="{C7D3D107-BFF6-4E12-BE44-FC43AE516AC0}"/>
              </a:ext>
            </a:extLst>
          </p:cNvPr>
          <p:cNvSpPr/>
          <p:nvPr/>
        </p:nvSpPr>
        <p:spPr>
          <a:xfrm>
            <a:off x="1378196" y="5254342"/>
            <a:ext cx="1477444" cy="70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MOTHER</a:t>
            </a:r>
          </a:p>
        </p:txBody>
      </p:sp>
      <p:pic>
        <p:nvPicPr>
          <p:cNvPr id="20" name="Google Shape;64;p4">
            <a:extLst>
              <a:ext uri="{FF2B5EF4-FFF2-40B4-BE49-F238E27FC236}">
                <a16:creationId xmlns:a16="http://schemas.microsoft.com/office/drawing/2014/main" id="{C69054E8-C4DA-4BE4-BBB0-44BEF07FF190}"/>
              </a:ext>
            </a:extLst>
          </p:cNvPr>
          <p:cNvPicPr preferRelativeResize="0"/>
          <p:nvPr/>
        </p:nvPicPr>
        <p:blipFill>
          <a:blip r:embed="rId7" cstate="print">
            <a:extLst>
              <a:ext uri="{28A0092B-C50C-407E-A947-70E740481C1C}">
                <a14:useLocalDpi xmlns:a14="http://schemas.microsoft.com/office/drawing/2010/main" val="0"/>
              </a:ext>
            </a:extLst>
          </a:blip>
          <a:srcRect/>
          <a:stretch/>
        </p:blipFill>
        <p:spPr>
          <a:xfrm>
            <a:off x="5375920" y="3140968"/>
            <a:ext cx="965703" cy="1531591"/>
          </a:xfrm>
          <a:prstGeom prst="rect">
            <a:avLst/>
          </a:prstGeom>
          <a:noFill/>
          <a:ln>
            <a:noFill/>
          </a:ln>
        </p:spPr>
      </p:pic>
      <p:pic>
        <p:nvPicPr>
          <p:cNvPr id="21" name="Google Shape;64;p4">
            <a:extLst>
              <a:ext uri="{FF2B5EF4-FFF2-40B4-BE49-F238E27FC236}">
                <a16:creationId xmlns:a16="http://schemas.microsoft.com/office/drawing/2014/main" id="{F7E20350-91BE-403A-A7CF-FCDEDD12F270}"/>
              </a:ext>
            </a:extLst>
          </p:cNvPr>
          <p:cNvPicPr preferRelativeResize="0"/>
          <p:nvPr/>
        </p:nvPicPr>
        <p:blipFill>
          <a:blip r:embed="rId8" cstate="print">
            <a:extLst>
              <a:ext uri="{28A0092B-C50C-407E-A947-70E740481C1C}">
                <a14:useLocalDpi xmlns:a14="http://schemas.microsoft.com/office/drawing/2010/main" val="0"/>
              </a:ext>
            </a:extLst>
          </a:blip>
          <a:srcRect/>
          <a:stretch/>
        </p:blipFill>
        <p:spPr>
          <a:xfrm>
            <a:off x="4446784" y="3497200"/>
            <a:ext cx="1037858" cy="1265777"/>
          </a:xfrm>
          <a:prstGeom prst="rect">
            <a:avLst/>
          </a:prstGeom>
          <a:noFill/>
          <a:ln>
            <a:noFill/>
          </a:ln>
        </p:spPr>
      </p:pic>
      <p:sp>
        <p:nvSpPr>
          <p:cNvPr id="22" name="Freeform: Shape 21">
            <a:extLst>
              <a:ext uri="{FF2B5EF4-FFF2-40B4-BE49-F238E27FC236}">
                <a16:creationId xmlns:a16="http://schemas.microsoft.com/office/drawing/2014/main" id="{6BD838FD-7253-46CE-9A00-67652E63935C}"/>
              </a:ext>
            </a:extLst>
          </p:cNvPr>
          <p:cNvSpPr/>
          <p:nvPr/>
        </p:nvSpPr>
        <p:spPr>
          <a:xfrm>
            <a:off x="2711645" y="132961"/>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u="sng" dirty="0">
                <a:solidFill>
                  <a:schemeClr val="tx1"/>
                </a:solidFill>
              </a:rPr>
              <a:t>Resources Required</a:t>
            </a:r>
          </a:p>
        </p:txBody>
      </p:sp>
    </p:spTree>
    <p:extLst>
      <p:ext uri="{BB962C8B-B14F-4D97-AF65-F5344CB8AC3E}">
        <p14:creationId xmlns:p14="http://schemas.microsoft.com/office/powerpoint/2010/main" val="3558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acock with its tail feathers spread&#10;&#10;Description automatically generated with low confidence">
            <a:extLst>
              <a:ext uri="{FF2B5EF4-FFF2-40B4-BE49-F238E27FC236}">
                <a16:creationId xmlns:a16="http://schemas.microsoft.com/office/drawing/2014/main" id="{F4ABAA22-DE92-4528-AB27-AFABF8FA3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40495">
            <a:off x="1729291" y="2187745"/>
            <a:ext cx="1225429" cy="1049966"/>
          </a:xfrm>
          <a:prstGeom prst="rect">
            <a:avLst/>
          </a:prstGeom>
        </p:spPr>
      </p:pic>
      <p:pic>
        <p:nvPicPr>
          <p:cNvPr id="3074" name="Picture 2" descr="Dish Bowl Glass - Free photo on Pixabay">
            <a:extLst>
              <a:ext uri="{FF2B5EF4-FFF2-40B4-BE49-F238E27FC236}">
                <a16:creationId xmlns:a16="http://schemas.microsoft.com/office/drawing/2014/main" id="{74146E60-B540-4FB7-9E2D-546D53BD3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1548081"/>
            <a:ext cx="6561537" cy="292572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 up of a logo&#10;&#10;Description automatically generated">
            <a:extLst>
              <a:ext uri="{FF2B5EF4-FFF2-40B4-BE49-F238E27FC236}">
                <a16:creationId xmlns:a16="http://schemas.microsoft.com/office/drawing/2014/main" id="{F3A60CEA-6CD2-4A61-98FA-9236D11E7D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7703" y="2266040"/>
            <a:ext cx="973428" cy="1049965"/>
          </a:xfrm>
          <a:prstGeom prst="rect">
            <a:avLst/>
          </a:prstGeom>
          <a:ln>
            <a:solidFill>
              <a:schemeClr val="tx1"/>
            </a:solidFill>
          </a:ln>
        </p:spPr>
      </p:pic>
      <p:sp>
        <p:nvSpPr>
          <p:cNvPr id="28" name="Rectangle 27">
            <a:extLst>
              <a:ext uri="{FF2B5EF4-FFF2-40B4-BE49-F238E27FC236}">
                <a16:creationId xmlns:a16="http://schemas.microsoft.com/office/drawing/2014/main" id="{FD6B9D1D-6A06-4CFD-9179-17664BEC0C52}"/>
              </a:ext>
            </a:extLst>
          </p:cNvPr>
          <p:cNvSpPr/>
          <p:nvPr/>
        </p:nvSpPr>
        <p:spPr>
          <a:xfrm>
            <a:off x="2988138" y="2637963"/>
            <a:ext cx="876883" cy="231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SHE</a:t>
            </a:r>
          </a:p>
        </p:txBody>
      </p:sp>
      <p:sp>
        <p:nvSpPr>
          <p:cNvPr id="29" name="Rectangle 28">
            <a:extLst>
              <a:ext uri="{FF2B5EF4-FFF2-40B4-BE49-F238E27FC236}">
                <a16:creationId xmlns:a16="http://schemas.microsoft.com/office/drawing/2014/main" id="{85C90DBE-C704-4E40-9B44-7CA131615CEC}"/>
              </a:ext>
            </a:extLst>
          </p:cNvPr>
          <p:cNvSpPr/>
          <p:nvPr/>
        </p:nvSpPr>
        <p:spPr>
          <a:xfrm>
            <a:off x="2555885" y="2726069"/>
            <a:ext cx="876883" cy="231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GIRL</a:t>
            </a:r>
          </a:p>
        </p:txBody>
      </p:sp>
      <p:sp>
        <p:nvSpPr>
          <p:cNvPr id="30" name="Rectangle 29">
            <a:extLst>
              <a:ext uri="{FF2B5EF4-FFF2-40B4-BE49-F238E27FC236}">
                <a16:creationId xmlns:a16="http://schemas.microsoft.com/office/drawing/2014/main" id="{F6C41B8C-7556-42D3-9BAA-DAC4616CE933}"/>
              </a:ext>
            </a:extLst>
          </p:cNvPr>
          <p:cNvSpPr/>
          <p:nvPr/>
        </p:nvSpPr>
        <p:spPr>
          <a:xfrm rot="20154606">
            <a:off x="2601262" y="3242070"/>
            <a:ext cx="658814" cy="231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BOY</a:t>
            </a:r>
          </a:p>
        </p:txBody>
      </p:sp>
      <p:sp>
        <p:nvSpPr>
          <p:cNvPr id="31" name="Rectangle 30">
            <a:extLst>
              <a:ext uri="{FF2B5EF4-FFF2-40B4-BE49-F238E27FC236}">
                <a16:creationId xmlns:a16="http://schemas.microsoft.com/office/drawing/2014/main" id="{BF9EEDF5-5181-454A-AA55-4F09B7D64062}"/>
              </a:ext>
            </a:extLst>
          </p:cNvPr>
          <p:cNvSpPr/>
          <p:nvPr/>
        </p:nvSpPr>
        <p:spPr>
          <a:xfrm rot="1575884">
            <a:off x="1517383" y="2819111"/>
            <a:ext cx="945835" cy="355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FATHER</a:t>
            </a:r>
          </a:p>
        </p:txBody>
      </p:sp>
      <p:sp>
        <p:nvSpPr>
          <p:cNvPr id="32" name="Rectangle 31">
            <a:extLst>
              <a:ext uri="{FF2B5EF4-FFF2-40B4-BE49-F238E27FC236}">
                <a16:creationId xmlns:a16="http://schemas.microsoft.com/office/drawing/2014/main" id="{97F8D0D0-6F39-4449-9545-D344980E6EAB}"/>
              </a:ext>
            </a:extLst>
          </p:cNvPr>
          <p:cNvSpPr/>
          <p:nvPr/>
        </p:nvSpPr>
        <p:spPr>
          <a:xfrm>
            <a:off x="3965638" y="3011637"/>
            <a:ext cx="1322295" cy="23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MOTHER</a:t>
            </a:r>
          </a:p>
        </p:txBody>
      </p:sp>
      <p:sp>
        <p:nvSpPr>
          <p:cNvPr id="7" name="Rectangle 6">
            <a:extLst>
              <a:ext uri="{FF2B5EF4-FFF2-40B4-BE49-F238E27FC236}">
                <a16:creationId xmlns:a16="http://schemas.microsoft.com/office/drawing/2014/main" id="{DB1D5A68-8593-49FD-9A30-70F0A9FC6129}"/>
              </a:ext>
            </a:extLst>
          </p:cNvPr>
          <p:cNvSpPr/>
          <p:nvPr/>
        </p:nvSpPr>
        <p:spPr>
          <a:xfrm>
            <a:off x="1055440" y="4932457"/>
            <a:ext cx="4500719" cy="584775"/>
          </a:xfrm>
          <a:prstGeom prst="rect">
            <a:avLst/>
          </a:prstGeom>
        </p:spPr>
        <p:txBody>
          <a:bodyPr wrap="none">
            <a:spAutoFit/>
          </a:bodyPr>
          <a:lstStyle/>
          <a:p>
            <a:r>
              <a:rPr lang="en-IN" sz="3200" b="1" dirty="0"/>
              <a:t>Bowl Containing all Cards</a:t>
            </a:r>
          </a:p>
        </p:txBody>
      </p:sp>
      <p:sp>
        <p:nvSpPr>
          <p:cNvPr id="27" name="Rectangle 26">
            <a:extLst>
              <a:ext uri="{FF2B5EF4-FFF2-40B4-BE49-F238E27FC236}">
                <a16:creationId xmlns:a16="http://schemas.microsoft.com/office/drawing/2014/main" id="{D7ADC406-3EAF-4E2B-A7D3-67574507BBD5}"/>
              </a:ext>
            </a:extLst>
          </p:cNvPr>
          <p:cNvSpPr/>
          <p:nvPr/>
        </p:nvSpPr>
        <p:spPr>
          <a:xfrm>
            <a:off x="3228306" y="3176108"/>
            <a:ext cx="876883" cy="231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GIRL</a:t>
            </a:r>
          </a:p>
        </p:txBody>
      </p:sp>
      <p:pic>
        <p:nvPicPr>
          <p:cNvPr id="23" name="Picture 22" descr="A bird standing on grass&#10;&#10;Description automatically generated with low confidence">
            <a:extLst>
              <a:ext uri="{FF2B5EF4-FFF2-40B4-BE49-F238E27FC236}">
                <a16:creationId xmlns:a16="http://schemas.microsoft.com/office/drawing/2014/main" id="{C87EE1B2-F60D-43D2-A9AC-8F5F5DDFE2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14423">
            <a:off x="2464567" y="2520714"/>
            <a:ext cx="714812" cy="676258"/>
          </a:xfrm>
          <a:prstGeom prst="rect">
            <a:avLst/>
          </a:prstGeom>
        </p:spPr>
      </p:pic>
      <p:pic>
        <p:nvPicPr>
          <p:cNvPr id="37" name="Picture 36" descr="A close up of a logo&#10;&#10;Description automatically generated">
            <a:extLst>
              <a:ext uri="{FF2B5EF4-FFF2-40B4-BE49-F238E27FC236}">
                <a16:creationId xmlns:a16="http://schemas.microsoft.com/office/drawing/2014/main" id="{37FD8A7C-0D74-4ADC-8FB2-81126E9EDC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0317" y="2677876"/>
            <a:ext cx="749429" cy="569120"/>
          </a:xfrm>
          <a:prstGeom prst="rect">
            <a:avLst/>
          </a:prstGeom>
          <a:ln>
            <a:solidFill>
              <a:schemeClr val="tx1"/>
            </a:solidFill>
          </a:ln>
        </p:spPr>
      </p:pic>
      <p:pic>
        <p:nvPicPr>
          <p:cNvPr id="19" name="Google Shape;64;p4">
            <a:extLst>
              <a:ext uri="{FF2B5EF4-FFF2-40B4-BE49-F238E27FC236}">
                <a16:creationId xmlns:a16="http://schemas.microsoft.com/office/drawing/2014/main" id="{46871F01-8EA6-43AC-8B00-8E621FCBFEF7}"/>
              </a:ext>
            </a:extLst>
          </p:cNvPr>
          <p:cNvPicPr preferRelativeResize="0"/>
          <p:nvPr/>
        </p:nvPicPr>
        <p:blipFill>
          <a:blip r:embed="rId8" cstate="print">
            <a:extLst>
              <a:ext uri="{28A0092B-C50C-407E-A947-70E740481C1C}">
                <a14:useLocalDpi xmlns:a14="http://schemas.microsoft.com/office/drawing/2010/main" val="0"/>
              </a:ext>
            </a:extLst>
          </a:blip>
          <a:srcRect/>
          <a:stretch/>
        </p:blipFill>
        <p:spPr>
          <a:xfrm rot="2559923">
            <a:off x="4711905" y="2508400"/>
            <a:ext cx="495558" cy="488012"/>
          </a:xfrm>
          <a:prstGeom prst="rect">
            <a:avLst/>
          </a:prstGeom>
          <a:noFill/>
          <a:ln>
            <a:noFill/>
          </a:ln>
        </p:spPr>
      </p:pic>
      <p:pic>
        <p:nvPicPr>
          <p:cNvPr id="20" name="Google Shape;64;p4">
            <a:extLst>
              <a:ext uri="{FF2B5EF4-FFF2-40B4-BE49-F238E27FC236}">
                <a16:creationId xmlns:a16="http://schemas.microsoft.com/office/drawing/2014/main" id="{2448B740-B380-481F-9297-5D6A88AAF656}"/>
              </a:ext>
            </a:extLst>
          </p:cNvPr>
          <p:cNvPicPr preferRelativeResize="0"/>
          <p:nvPr/>
        </p:nvPicPr>
        <p:blipFill>
          <a:blip r:embed="rId9" cstate="print">
            <a:extLst>
              <a:ext uri="{28A0092B-C50C-407E-A947-70E740481C1C}">
                <a14:useLocalDpi xmlns:a14="http://schemas.microsoft.com/office/drawing/2010/main" val="0"/>
              </a:ext>
            </a:extLst>
          </a:blip>
          <a:srcRect/>
          <a:stretch/>
        </p:blipFill>
        <p:spPr>
          <a:xfrm rot="19089998">
            <a:off x="1947122" y="2386410"/>
            <a:ext cx="585844" cy="649543"/>
          </a:xfrm>
          <a:prstGeom prst="rect">
            <a:avLst/>
          </a:prstGeom>
          <a:noFill/>
          <a:ln>
            <a:noFill/>
          </a:ln>
        </p:spPr>
      </p:pic>
      <p:pic>
        <p:nvPicPr>
          <p:cNvPr id="21" name="Picture 4" descr="young, Indian, girls, teacher">
            <a:extLst>
              <a:ext uri="{FF2B5EF4-FFF2-40B4-BE49-F238E27FC236}">
                <a16:creationId xmlns:a16="http://schemas.microsoft.com/office/drawing/2014/main" id="{B65AC459-A301-4F7E-8595-526EC0799E6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797"/>
          <a:stretch/>
        </p:blipFill>
        <p:spPr bwMode="auto">
          <a:xfrm>
            <a:off x="7608168" y="1473128"/>
            <a:ext cx="4164445" cy="311018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4FA576FA-4FE3-4BC9-824C-E6D69D5BE5C5}"/>
              </a:ext>
            </a:extLst>
          </p:cNvPr>
          <p:cNvSpPr/>
          <p:nvPr/>
        </p:nvSpPr>
        <p:spPr>
          <a:xfrm>
            <a:off x="8694477" y="4932457"/>
            <a:ext cx="1991827" cy="584775"/>
          </a:xfrm>
          <a:prstGeom prst="rect">
            <a:avLst/>
          </a:prstGeom>
        </p:spPr>
        <p:txBody>
          <a:bodyPr wrap="none">
            <a:spAutoFit/>
          </a:bodyPr>
          <a:lstStyle/>
          <a:p>
            <a:r>
              <a:rPr lang="en-IN" sz="3200" b="1" dirty="0"/>
              <a:t>Pick a card</a:t>
            </a:r>
          </a:p>
        </p:txBody>
      </p:sp>
      <p:sp>
        <p:nvSpPr>
          <p:cNvPr id="26" name="Freeform: Shape 25">
            <a:extLst>
              <a:ext uri="{FF2B5EF4-FFF2-40B4-BE49-F238E27FC236}">
                <a16:creationId xmlns:a16="http://schemas.microsoft.com/office/drawing/2014/main" id="{E1D1C813-6938-4BD9-86C9-E11BBBE2245B}"/>
              </a:ext>
            </a:extLst>
          </p:cNvPr>
          <p:cNvSpPr/>
          <p:nvPr/>
        </p:nvSpPr>
        <p:spPr>
          <a:xfrm>
            <a:off x="2711645" y="165619"/>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u="sng" dirty="0">
                <a:solidFill>
                  <a:schemeClr val="tx1"/>
                </a:solidFill>
              </a:rPr>
              <a:t>Lets Play</a:t>
            </a:r>
          </a:p>
        </p:txBody>
      </p:sp>
      <p:pic>
        <p:nvPicPr>
          <p:cNvPr id="35" name="Picture 34" descr="A peacock with its tail feathers spread&#10;&#10;Description automatically generated with low confidence">
            <a:extLst>
              <a:ext uri="{FF2B5EF4-FFF2-40B4-BE49-F238E27FC236}">
                <a16:creationId xmlns:a16="http://schemas.microsoft.com/office/drawing/2014/main" id="{22D81E52-5005-45AD-8851-F5FB8B1302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884293">
            <a:off x="3897142" y="2348880"/>
            <a:ext cx="686690" cy="588366"/>
          </a:xfrm>
          <a:prstGeom prst="rect">
            <a:avLst/>
          </a:prstGeom>
        </p:spPr>
      </p:pic>
    </p:spTree>
    <p:extLst>
      <p:ext uri="{BB962C8B-B14F-4D97-AF65-F5344CB8AC3E}">
        <p14:creationId xmlns:p14="http://schemas.microsoft.com/office/powerpoint/2010/main" val="20830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sh Bowl Glass - Free photo on Pixabay">
            <a:extLst>
              <a:ext uri="{FF2B5EF4-FFF2-40B4-BE49-F238E27FC236}">
                <a16:creationId xmlns:a16="http://schemas.microsoft.com/office/drawing/2014/main" id="{74146E60-B540-4FB7-9E2D-546D53BD38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98" y="2325539"/>
            <a:ext cx="4851525" cy="21632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811EF91-8075-4704-B8AF-B2F7465EFF3A}"/>
              </a:ext>
            </a:extLst>
          </p:cNvPr>
          <p:cNvSpPr/>
          <p:nvPr/>
        </p:nvSpPr>
        <p:spPr>
          <a:xfrm>
            <a:off x="8297880" y="3548600"/>
            <a:ext cx="2705318" cy="120168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a:t>MASCULINE</a:t>
            </a:r>
          </a:p>
        </p:txBody>
      </p:sp>
      <p:sp>
        <p:nvSpPr>
          <p:cNvPr id="22" name="Rectangle 21">
            <a:extLst>
              <a:ext uri="{FF2B5EF4-FFF2-40B4-BE49-F238E27FC236}">
                <a16:creationId xmlns:a16="http://schemas.microsoft.com/office/drawing/2014/main" id="{98309C27-8A9A-4A2F-806C-FA445830CE3B}"/>
              </a:ext>
            </a:extLst>
          </p:cNvPr>
          <p:cNvSpPr/>
          <p:nvPr/>
        </p:nvSpPr>
        <p:spPr>
          <a:xfrm>
            <a:off x="8503250" y="1447551"/>
            <a:ext cx="2705318" cy="130793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a:t>FEMININE</a:t>
            </a:r>
          </a:p>
        </p:txBody>
      </p:sp>
      <p:pic>
        <p:nvPicPr>
          <p:cNvPr id="45" name="Picture 44" descr="A peacock with its tail feathers spread&#10;&#10;Description automatically generated with low confidence">
            <a:extLst>
              <a:ext uri="{FF2B5EF4-FFF2-40B4-BE49-F238E27FC236}">
                <a16:creationId xmlns:a16="http://schemas.microsoft.com/office/drawing/2014/main" id="{5DD55B34-F846-410A-940D-E82481704F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369" y="2948322"/>
            <a:ext cx="444757" cy="381074"/>
          </a:xfrm>
          <a:prstGeom prst="rect">
            <a:avLst/>
          </a:prstGeom>
        </p:spPr>
      </p:pic>
      <p:sp>
        <p:nvSpPr>
          <p:cNvPr id="46" name="Rectangle 45">
            <a:extLst>
              <a:ext uri="{FF2B5EF4-FFF2-40B4-BE49-F238E27FC236}">
                <a16:creationId xmlns:a16="http://schemas.microsoft.com/office/drawing/2014/main" id="{4DEADD0B-BC4E-4155-9F3B-8044D23AFECD}"/>
              </a:ext>
            </a:extLst>
          </p:cNvPr>
          <p:cNvSpPr/>
          <p:nvPr/>
        </p:nvSpPr>
        <p:spPr>
          <a:xfrm>
            <a:off x="2307466" y="3214636"/>
            <a:ext cx="396282" cy="22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descr="A peacock with its tail feathers spread&#10;&#10;Description automatically generated with low confidence">
            <a:extLst>
              <a:ext uri="{FF2B5EF4-FFF2-40B4-BE49-F238E27FC236}">
                <a16:creationId xmlns:a16="http://schemas.microsoft.com/office/drawing/2014/main" id="{A88C2973-2D9F-4FC2-8F0A-3E0843235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769" y="3100722"/>
            <a:ext cx="444757" cy="381074"/>
          </a:xfrm>
          <a:prstGeom prst="rect">
            <a:avLst/>
          </a:prstGeom>
        </p:spPr>
      </p:pic>
      <p:sp>
        <p:nvSpPr>
          <p:cNvPr id="48" name="Rectangle 47">
            <a:extLst>
              <a:ext uri="{FF2B5EF4-FFF2-40B4-BE49-F238E27FC236}">
                <a16:creationId xmlns:a16="http://schemas.microsoft.com/office/drawing/2014/main" id="{FCE98F3E-64D3-40A5-A79C-1976ACC237FD}"/>
              </a:ext>
            </a:extLst>
          </p:cNvPr>
          <p:cNvSpPr/>
          <p:nvPr/>
        </p:nvSpPr>
        <p:spPr>
          <a:xfrm>
            <a:off x="2459866" y="3367036"/>
            <a:ext cx="396282" cy="22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descr="A peacock with its tail feathers spread&#10;&#10;Description automatically generated with low confidence">
            <a:extLst>
              <a:ext uri="{FF2B5EF4-FFF2-40B4-BE49-F238E27FC236}">
                <a16:creationId xmlns:a16="http://schemas.microsoft.com/office/drawing/2014/main" id="{D9D94451-EDAB-4706-9D50-D243D9BA3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69" y="3253122"/>
            <a:ext cx="444757" cy="381074"/>
          </a:xfrm>
          <a:prstGeom prst="rect">
            <a:avLst/>
          </a:prstGeom>
        </p:spPr>
      </p:pic>
      <p:sp>
        <p:nvSpPr>
          <p:cNvPr id="50" name="Rectangle 49">
            <a:extLst>
              <a:ext uri="{FF2B5EF4-FFF2-40B4-BE49-F238E27FC236}">
                <a16:creationId xmlns:a16="http://schemas.microsoft.com/office/drawing/2014/main" id="{A4F6D46C-C470-41FA-BEAD-8ADB2E97FC61}"/>
              </a:ext>
            </a:extLst>
          </p:cNvPr>
          <p:cNvSpPr/>
          <p:nvPr/>
        </p:nvSpPr>
        <p:spPr>
          <a:xfrm>
            <a:off x="2612266" y="3519436"/>
            <a:ext cx="396282" cy="22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descr="A peacock with its tail feathers spread&#10;&#10;Description automatically generated with low confidence">
            <a:extLst>
              <a:ext uri="{FF2B5EF4-FFF2-40B4-BE49-F238E27FC236}">
                <a16:creationId xmlns:a16="http://schemas.microsoft.com/office/drawing/2014/main" id="{419A02D7-9756-46C3-8850-2F47B3D2A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8606" y="3152515"/>
            <a:ext cx="444757" cy="381074"/>
          </a:xfrm>
          <a:prstGeom prst="rect">
            <a:avLst/>
          </a:prstGeom>
        </p:spPr>
      </p:pic>
      <p:sp>
        <p:nvSpPr>
          <p:cNvPr id="52" name="Rectangle 51">
            <a:extLst>
              <a:ext uri="{FF2B5EF4-FFF2-40B4-BE49-F238E27FC236}">
                <a16:creationId xmlns:a16="http://schemas.microsoft.com/office/drawing/2014/main" id="{5B8BDB45-C8D9-4550-94AD-B28F2175DE0F}"/>
              </a:ext>
            </a:extLst>
          </p:cNvPr>
          <p:cNvSpPr/>
          <p:nvPr/>
        </p:nvSpPr>
        <p:spPr>
          <a:xfrm>
            <a:off x="3155473" y="3301107"/>
            <a:ext cx="396282" cy="22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descr="A peacock with its tail feathers spread&#10;&#10;Description automatically generated with low confidence">
            <a:extLst>
              <a:ext uri="{FF2B5EF4-FFF2-40B4-BE49-F238E27FC236}">
                <a16:creationId xmlns:a16="http://schemas.microsoft.com/office/drawing/2014/main" id="{B7BC2824-3C14-4A5D-9602-466F7F231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361" y="3095588"/>
            <a:ext cx="444757" cy="381074"/>
          </a:xfrm>
          <a:prstGeom prst="rect">
            <a:avLst/>
          </a:prstGeom>
        </p:spPr>
      </p:pic>
      <p:sp>
        <p:nvSpPr>
          <p:cNvPr id="54" name="Rectangle 53">
            <a:extLst>
              <a:ext uri="{FF2B5EF4-FFF2-40B4-BE49-F238E27FC236}">
                <a16:creationId xmlns:a16="http://schemas.microsoft.com/office/drawing/2014/main" id="{E7750D6E-F980-414B-9520-A796A65A989B}"/>
              </a:ext>
            </a:extLst>
          </p:cNvPr>
          <p:cNvSpPr/>
          <p:nvPr/>
        </p:nvSpPr>
        <p:spPr>
          <a:xfrm>
            <a:off x="3051979" y="3014329"/>
            <a:ext cx="396282" cy="22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descr="A peacock with its tail feathers spread&#10;&#10;Description automatically generated with low confidence">
            <a:extLst>
              <a:ext uri="{FF2B5EF4-FFF2-40B4-BE49-F238E27FC236}">
                <a16:creationId xmlns:a16="http://schemas.microsoft.com/office/drawing/2014/main" id="{86AEFAF9-FC87-437C-8153-3820D21C83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345" y="3184867"/>
            <a:ext cx="444757" cy="381074"/>
          </a:xfrm>
          <a:prstGeom prst="rect">
            <a:avLst/>
          </a:prstGeom>
        </p:spPr>
      </p:pic>
      <p:sp>
        <p:nvSpPr>
          <p:cNvPr id="56" name="Rectangle 55">
            <a:extLst>
              <a:ext uri="{FF2B5EF4-FFF2-40B4-BE49-F238E27FC236}">
                <a16:creationId xmlns:a16="http://schemas.microsoft.com/office/drawing/2014/main" id="{345067B5-9E48-4288-91E8-C4F22121F27F}"/>
              </a:ext>
            </a:extLst>
          </p:cNvPr>
          <p:cNvSpPr/>
          <p:nvPr/>
        </p:nvSpPr>
        <p:spPr>
          <a:xfrm>
            <a:off x="2544287" y="3140523"/>
            <a:ext cx="396282" cy="229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56" descr="A peacock with its tail feathers spread&#10;&#10;Description automatically generated with low confidence">
            <a:extLst>
              <a:ext uri="{FF2B5EF4-FFF2-40B4-BE49-F238E27FC236}">
                <a16:creationId xmlns:a16="http://schemas.microsoft.com/office/drawing/2014/main" id="{C257EB6F-0ED7-4228-B266-45F2FC8D6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569" y="2945679"/>
            <a:ext cx="444757" cy="381074"/>
          </a:xfrm>
          <a:prstGeom prst="rect">
            <a:avLst/>
          </a:prstGeom>
        </p:spPr>
      </p:pic>
      <p:pic>
        <p:nvPicPr>
          <p:cNvPr id="58" name="Picture 57">
            <a:extLst>
              <a:ext uri="{FF2B5EF4-FFF2-40B4-BE49-F238E27FC236}">
                <a16:creationId xmlns:a16="http://schemas.microsoft.com/office/drawing/2014/main" id="{BDD226C3-22E3-4078-9D19-460D38B13D7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19284943">
            <a:off x="2997745" y="2996500"/>
            <a:ext cx="301843" cy="579249"/>
          </a:xfrm>
          <a:prstGeom prst="rect">
            <a:avLst/>
          </a:prstGeom>
        </p:spPr>
      </p:pic>
      <p:pic>
        <p:nvPicPr>
          <p:cNvPr id="59" name="Picture 58" descr="A close up of a logo&#10;&#10;Description automatically generated">
            <a:extLst>
              <a:ext uri="{FF2B5EF4-FFF2-40B4-BE49-F238E27FC236}">
                <a16:creationId xmlns:a16="http://schemas.microsoft.com/office/drawing/2014/main" id="{CDBAEFAB-E393-499B-B75D-72273E6480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299556">
            <a:off x="2262292" y="3052544"/>
            <a:ext cx="525257" cy="398883"/>
          </a:xfrm>
          <a:prstGeom prst="rect">
            <a:avLst/>
          </a:prstGeom>
          <a:ln>
            <a:solidFill>
              <a:schemeClr val="tx1"/>
            </a:solidFill>
          </a:ln>
        </p:spPr>
      </p:pic>
      <p:pic>
        <p:nvPicPr>
          <p:cNvPr id="60" name="Picture 59" descr="A bird standing on grass&#10;&#10;Description automatically generated with low confidence">
            <a:extLst>
              <a:ext uri="{FF2B5EF4-FFF2-40B4-BE49-F238E27FC236}">
                <a16:creationId xmlns:a16="http://schemas.microsoft.com/office/drawing/2014/main" id="{79DC45E7-A0AA-4678-AC84-4B2B4FA095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9107" y="2243474"/>
            <a:ext cx="760763" cy="719731"/>
          </a:xfrm>
          <a:prstGeom prst="rect">
            <a:avLst/>
          </a:prstGeom>
        </p:spPr>
      </p:pic>
      <p:pic>
        <p:nvPicPr>
          <p:cNvPr id="61" name="Picture 60" descr="A close up of a logo&#10;&#10;Description automatically generated">
            <a:extLst>
              <a:ext uri="{FF2B5EF4-FFF2-40B4-BE49-F238E27FC236}">
                <a16:creationId xmlns:a16="http://schemas.microsoft.com/office/drawing/2014/main" id="{7031C93A-BFE8-4A61-9080-E792CC7E4C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1951" y="1487944"/>
            <a:ext cx="852387" cy="647307"/>
          </a:xfrm>
          <a:prstGeom prst="rect">
            <a:avLst/>
          </a:prstGeom>
          <a:ln>
            <a:solidFill>
              <a:schemeClr val="tx1"/>
            </a:solidFill>
          </a:ln>
        </p:spPr>
      </p:pic>
      <p:sp>
        <p:nvSpPr>
          <p:cNvPr id="63" name="Rectangle 62">
            <a:extLst>
              <a:ext uri="{FF2B5EF4-FFF2-40B4-BE49-F238E27FC236}">
                <a16:creationId xmlns:a16="http://schemas.microsoft.com/office/drawing/2014/main" id="{180B4EC3-EC74-4F97-8484-76A481268B6E}"/>
              </a:ext>
            </a:extLst>
          </p:cNvPr>
          <p:cNvSpPr/>
          <p:nvPr/>
        </p:nvSpPr>
        <p:spPr>
          <a:xfrm>
            <a:off x="7330994" y="2477158"/>
            <a:ext cx="672881" cy="576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GIRL</a:t>
            </a:r>
          </a:p>
        </p:txBody>
      </p:sp>
      <p:sp>
        <p:nvSpPr>
          <p:cNvPr id="64" name="Rectangle 63">
            <a:extLst>
              <a:ext uri="{FF2B5EF4-FFF2-40B4-BE49-F238E27FC236}">
                <a16:creationId xmlns:a16="http://schemas.microsoft.com/office/drawing/2014/main" id="{78AE6DC2-D0F3-4A95-BA41-2986FB9DCB93}"/>
              </a:ext>
            </a:extLst>
          </p:cNvPr>
          <p:cNvSpPr/>
          <p:nvPr/>
        </p:nvSpPr>
        <p:spPr>
          <a:xfrm>
            <a:off x="7819816" y="2085953"/>
            <a:ext cx="1045512" cy="52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MOTHER</a:t>
            </a:r>
          </a:p>
        </p:txBody>
      </p:sp>
      <p:pic>
        <p:nvPicPr>
          <p:cNvPr id="65" name="Picture 64">
            <a:extLst>
              <a:ext uri="{FF2B5EF4-FFF2-40B4-BE49-F238E27FC236}">
                <a16:creationId xmlns:a16="http://schemas.microsoft.com/office/drawing/2014/main" id="{85017266-8ACF-4FD0-99D0-E54C237780E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025946" y="1651510"/>
            <a:ext cx="402849" cy="773085"/>
          </a:xfrm>
          <a:prstGeom prst="rect">
            <a:avLst/>
          </a:prstGeom>
        </p:spPr>
      </p:pic>
      <p:pic>
        <p:nvPicPr>
          <p:cNvPr id="66" name="Picture 65" descr="A peacock with its tail feathers spread&#10;&#10;Description automatically generated with low confidence">
            <a:extLst>
              <a:ext uri="{FF2B5EF4-FFF2-40B4-BE49-F238E27FC236}">
                <a16:creationId xmlns:a16="http://schemas.microsoft.com/office/drawing/2014/main" id="{0561B5D1-17A7-4AE0-8462-5E9AA94E0BA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87739" y="4721483"/>
            <a:ext cx="698505" cy="598490"/>
          </a:xfrm>
          <a:prstGeom prst="rect">
            <a:avLst/>
          </a:prstGeom>
        </p:spPr>
      </p:pic>
      <p:pic>
        <p:nvPicPr>
          <p:cNvPr id="67" name="Picture 66" descr="A close up of a logo&#10;&#10;Description automatically generated">
            <a:extLst>
              <a:ext uri="{FF2B5EF4-FFF2-40B4-BE49-F238E27FC236}">
                <a16:creationId xmlns:a16="http://schemas.microsoft.com/office/drawing/2014/main" id="{787D3469-18D2-49A4-914B-4A90146274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0210" y="5168807"/>
            <a:ext cx="554863" cy="598490"/>
          </a:xfrm>
          <a:prstGeom prst="rect">
            <a:avLst/>
          </a:prstGeom>
          <a:ln>
            <a:solidFill>
              <a:schemeClr val="tx1"/>
            </a:solidFill>
          </a:ln>
        </p:spPr>
      </p:pic>
      <p:pic>
        <p:nvPicPr>
          <p:cNvPr id="68" name="Picture 67">
            <a:extLst>
              <a:ext uri="{FF2B5EF4-FFF2-40B4-BE49-F238E27FC236}">
                <a16:creationId xmlns:a16="http://schemas.microsoft.com/office/drawing/2014/main" id="{2B74367F-4B49-443A-A006-D1F6F825A30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8475766" y="5149953"/>
            <a:ext cx="488468" cy="655311"/>
          </a:xfrm>
          <a:prstGeom prst="rect">
            <a:avLst/>
          </a:prstGeom>
          <a:ln>
            <a:solidFill>
              <a:schemeClr val="tx1"/>
            </a:solidFill>
          </a:ln>
        </p:spPr>
      </p:pic>
      <p:sp>
        <p:nvSpPr>
          <p:cNvPr id="70" name="Rectangle 69">
            <a:extLst>
              <a:ext uri="{FF2B5EF4-FFF2-40B4-BE49-F238E27FC236}">
                <a16:creationId xmlns:a16="http://schemas.microsoft.com/office/drawing/2014/main" id="{3C40987B-7A70-42C8-B854-C3C0FD1AE4F4}"/>
              </a:ext>
            </a:extLst>
          </p:cNvPr>
          <p:cNvSpPr/>
          <p:nvPr/>
        </p:nvSpPr>
        <p:spPr>
          <a:xfrm>
            <a:off x="7676956" y="4596466"/>
            <a:ext cx="617659" cy="569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BOY</a:t>
            </a:r>
          </a:p>
        </p:txBody>
      </p:sp>
      <p:sp>
        <p:nvSpPr>
          <p:cNvPr id="71" name="Rectangle 70">
            <a:extLst>
              <a:ext uri="{FF2B5EF4-FFF2-40B4-BE49-F238E27FC236}">
                <a16:creationId xmlns:a16="http://schemas.microsoft.com/office/drawing/2014/main" id="{7397E3A7-2684-45D2-B108-3065E09338CE}"/>
              </a:ext>
            </a:extLst>
          </p:cNvPr>
          <p:cNvSpPr/>
          <p:nvPr/>
        </p:nvSpPr>
        <p:spPr>
          <a:xfrm>
            <a:off x="7396850" y="5163804"/>
            <a:ext cx="931398" cy="569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FATHER</a:t>
            </a:r>
          </a:p>
        </p:txBody>
      </p:sp>
      <p:pic>
        <p:nvPicPr>
          <p:cNvPr id="77" name="Picture 2" descr="Dish Bowl Glass - Free photo on Pixabay">
            <a:extLst>
              <a:ext uri="{FF2B5EF4-FFF2-40B4-BE49-F238E27FC236}">
                <a16:creationId xmlns:a16="http://schemas.microsoft.com/office/drawing/2014/main" id="{2E6C1ACE-58B0-4DD7-A7CA-22946993B6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98" y="2325539"/>
            <a:ext cx="4851525" cy="216324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791F6D33-871D-47CE-B41F-8FD2D1BF357C}"/>
              </a:ext>
            </a:extLst>
          </p:cNvPr>
          <p:cNvCxnSpPr>
            <a:cxnSpLocks/>
          </p:cNvCxnSpPr>
          <p:nvPr/>
        </p:nvCxnSpPr>
        <p:spPr>
          <a:xfrm>
            <a:off x="4289559" y="3464391"/>
            <a:ext cx="3841642" cy="836812"/>
          </a:xfrm>
          <a:prstGeom prst="straightConnector1">
            <a:avLst/>
          </a:prstGeom>
          <a:ln w="50800" cap="rnd" cmpd="thickThi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9A8452B-E088-4239-A031-969A5A97D2BF}"/>
              </a:ext>
            </a:extLst>
          </p:cNvPr>
          <p:cNvCxnSpPr>
            <a:cxnSpLocks/>
          </p:cNvCxnSpPr>
          <p:nvPr/>
        </p:nvCxnSpPr>
        <p:spPr>
          <a:xfrm flipV="1">
            <a:off x="5087111" y="3110284"/>
            <a:ext cx="1744508" cy="216470"/>
          </a:xfrm>
          <a:prstGeom prst="straightConnector1">
            <a:avLst/>
          </a:prstGeom>
          <a:ln w="50800" cap="rnd" cmpd="thickThin">
            <a:tailEnd type="triangle"/>
          </a:ln>
        </p:spPr>
        <p:style>
          <a:lnRef idx="1">
            <a:schemeClr val="accent1"/>
          </a:lnRef>
          <a:fillRef idx="0">
            <a:schemeClr val="accent1"/>
          </a:fillRef>
          <a:effectRef idx="0">
            <a:schemeClr val="accent1"/>
          </a:effectRef>
          <a:fontRef idx="minor">
            <a:schemeClr val="tx1"/>
          </a:fontRef>
        </p:style>
      </p:cxnSp>
      <p:pic>
        <p:nvPicPr>
          <p:cNvPr id="37" name="Picture 4" descr="Thumbs Up Smiley Face Emoji - Free vector graphic on Pixabay">
            <a:extLst>
              <a:ext uri="{FF2B5EF4-FFF2-40B4-BE49-F238E27FC236}">
                <a16:creationId xmlns:a16="http://schemas.microsoft.com/office/drawing/2014/main" id="{39384F9D-BDE5-41BA-94AA-6D9D1D7CC09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1424" y="1092611"/>
            <a:ext cx="2520280" cy="1760325"/>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Shape 38">
            <a:extLst>
              <a:ext uri="{FF2B5EF4-FFF2-40B4-BE49-F238E27FC236}">
                <a16:creationId xmlns:a16="http://schemas.microsoft.com/office/drawing/2014/main" id="{C7D3ED89-07B2-46C6-B858-C2BE74933E4D}"/>
              </a:ext>
            </a:extLst>
          </p:cNvPr>
          <p:cNvSpPr/>
          <p:nvPr/>
        </p:nvSpPr>
        <p:spPr>
          <a:xfrm>
            <a:off x="2711645" y="165619"/>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3600" u="sng" dirty="0">
                <a:solidFill>
                  <a:schemeClr val="tx1"/>
                </a:solidFill>
              </a:rPr>
              <a:t>Keep Playing Till Bowl is Empty</a:t>
            </a:r>
          </a:p>
        </p:txBody>
      </p:sp>
    </p:spTree>
    <p:extLst>
      <p:ext uri="{BB962C8B-B14F-4D97-AF65-F5344CB8AC3E}">
        <p14:creationId xmlns:p14="http://schemas.microsoft.com/office/powerpoint/2010/main" val="30270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fill="hold"/>
                                        <p:tgtEl>
                                          <p:spTgt spid="61"/>
                                        </p:tgtEl>
                                        <p:attrNameLst>
                                          <p:attrName>ppt_x</p:attrName>
                                        </p:attrNameLst>
                                      </p:cBhvr>
                                      <p:tavLst>
                                        <p:tav tm="0">
                                          <p:val>
                                            <p:strVal val="#ppt_x"/>
                                          </p:val>
                                        </p:tav>
                                        <p:tav tm="100000">
                                          <p:val>
                                            <p:strVal val="#ppt_x"/>
                                          </p:val>
                                        </p:tav>
                                      </p:tavLst>
                                    </p:anim>
                                    <p:anim calcmode="lin" valueType="num">
                                      <p:cBhvr additive="base">
                                        <p:cTn id="35" dur="500" fill="hold"/>
                                        <p:tgtEl>
                                          <p:spTgt spid="6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500" fill="hold"/>
                                        <p:tgtEl>
                                          <p:spTgt spid="63"/>
                                        </p:tgtEl>
                                        <p:attrNameLst>
                                          <p:attrName>ppt_x</p:attrName>
                                        </p:attrNameLst>
                                      </p:cBhvr>
                                      <p:tavLst>
                                        <p:tav tm="0">
                                          <p:val>
                                            <p:strVal val="#ppt_x"/>
                                          </p:val>
                                        </p:tav>
                                        <p:tav tm="100000">
                                          <p:val>
                                            <p:strVal val="#ppt_x"/>
                                          </p:val>
                                        </p:tav>
                                      </p:tavLst>
                                    </p:anim>
                                    <p:anim calcmode="lin" valueType="num">
                                      <p:cBhvr additive="base">
                                        <p:cTn id="45" dur="500" fill="hold"/>
                                        <p:tgtEl>
                                          <p:spTgt spid="63"/>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additive="base">
                                        <p:cTn id="49" dur="500" fill="hold"/>
                                        <p:tgtEl>
                                          <p:spTgt spid="64"/>
                                        </p:tgtEl>
                                        <p:attrNameLst>
                                          <p:attrName>ppt_x</p:attrName>
                                        </p:attrNameLst>
                                      </p:cBhvr>
                                      <p:tavLst>
                                        <p:tav tm="0">
                                          <p:val>
                                            <p:strVal val="#ppt_x"/>
                                          </p:val>
                                        </p:tav>
                                        <p:tav tm="100000">
                                          <p:val>
                                            <p:strVal val="#ppt_x"/>
                                          </p:val>
                                        </p:tav>
                                      </p:tavLst>
                                    </p:anim>
                                    <p:anim calcmode="lin" valueType="num">
                                      <p:cBhvr additive="base">
                                        <p:cTn id="50" dur="500" fill="hold"/>
                                        <p:tgtEl>
                                          <p:spTgt spid="64"/>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 presetClass="entr" presetSubtype="4"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additive="base">
                                        <p:cTn id="54" dur="500" fill="hold"/>
                                        <p:tgtEl>
                                          <p:spTgt spid="66"/>
                                        </p:tgtEl>
                                        <p:attrNameLst>
                                          <p:attrName>ppt_x</p:attrName>
                                        </p:attrNameLst>
                                      </p:cBhvr>
                                      <p:tavLst>
                                        <p:tav tm="0">
                                          <p:val>
                                            <p:strVal val="#ppt_x"/>
                                          </p:val>
                                        </p:tav>
                                        <p:tav tm="100000">
                                          <p:val>
                                            <p:strVal val="#ppt_x"/>
                                          </p:val>
                                        </p:tav>
                                      </p:tavLst>
                                    </p:anim>
                                    <p:anim calcmode="lin" valueType="num">
                                      <p:cBhvr additive="base">
                                        <p:cTn id="55" dur="500" fill="hold"/>
                                        <p:tgtEl>
                                          <p:spTgt spid="66"/>
                                        </p:tgtEl>
                                        <p:attrNameLst>
                                          <p:attrName>ppt_y</p:attrName>
                                        </p:attrNameLst>
                                      </p:cBhvr>
                                      <p:tavLst>
                                        <p:tav tm="0">
                                          <p:val>
                                            <p:strVal val="1+#ppt_h/2"/>
                                          </p:val>
                                        </p:tav>
                                        <p:tav tm="100000">
                                          <p:val>
                                            <p:strVal val="#ppt_y"/>
                                          </p:val>
                                        </p:tav>
                                      </p:tavLst>
                                    </p:anim>
                                  </p:childTnLst>
                                </p:cTn>
                              </p:par>
                            </p:childTnLst>
                          </p:cTn>
                        </p:par>
                        <p:par>
                          <p:cTn id="56" fill="hold">
                            <p:stCondLst>
                              <p:cond delay="4000"/>
                            </p:stCondLst>
                            <p:childTnLst>
                              <p:par>
                                <p:cTn id="57" presetID="2" presetClass="entr" presetSubtype="4"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4"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additive="base">
                                        <p:cTn id="64" dur="500" fill="hold"/>
                                        <p:tgtEl>
                                          <p:spTgt spid="68"/>
                                        </p:tgtEl>
                                        <p:attrNameLst>
                                          <p:attrName>ppt_x</p:attrName>
                                        </p:attrNameLst>
                                      </p:cBhvr>
                                      <p:tavLst>
                                        <p:tav tm="0">
                                          <p:val>
                                            <p:strVal val="#ppt_x"/>
                                          </p:val>
                                        </p:tav>
                                        <p:tav tm="100000">
                                          <p:val>
                                            <p:strVal val="#ppt_x"/>
                                          </p:val>
                                        </p:tav>
                                      </p:tavLst>
                                    </p:anim>
                                    <p:anim calcmode="lin" valueType="num">
                                      <p:cBhvr additive="base">
                                        <p:cTn id="65" dur="500" fill="hold"/>
                                        <p:tgtEl>
                                          <p:spTgt spid="68"/>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4" fill="hold" grpId="0"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additive="base">
                                        <p:cTn id="69" dur="500" fill="hold"/>
                                        <p:tgtEl>
                                          <p:spTgt spid="70"/>
                                        </p:tgtEl>
                                        <p:attrNameLst>
                                          <p:attrName>ppt_x</p:attrName>
                                        </p:attrNameLst>
                                      </p:cBhvr>
                                      <p:tavLst>
                                        <p:tav tm="0">
                                          <p:val>
                                            <p:strVal val="#ppt_x"/>
                                          </p:val>
                                        </p:tav>
                                        <p:tav tm="100000">
                                          <p:val>
                                            <p:strVal val="#ppt_x"/>
                                          </p:val>
                                        </p:tav>
                                      </p:tavLst>
                                    </p:anim>
                                    <p:anim calcmode="lin" valueType="num">
                                      <p:cBhvr additive="base">
                                        <p:cTn id="70" dur="500" fill="hold"/>
                                        <p:tgtEl>
                                          <p:spTgt spid="70"/>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 presetClass="entr" presetSubtype="4" fill="hold" grpId="0"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additive="base">
                                        <p:cTn id="74" dur="500" fill="hold"/>
                                        <p:tgtEl>
                                          <p:spTgt spid="71"/>
                                        </p:tgtEl>
                                        <p:attrNameLst>
                                          <p:attrName>ppt_x</p:attrName>
                                        </p:attrNameLst>
                                      </p:cBhvr>
                                      <p:tavLst>
                                        <p:tav tm="0">
                                          <p:val>
                                            <p:strVal val="#ppt_x"/>
                                          </p:val>
                                        </p:tav>
                                        <p:tav tm="100000">
                                          <p:val>
                                            <p:strVal val="#ppt_x"/>
                                          </p:val>
                                        </p:tav>
                                      </p:tavLst>
                                    </p:anim>
                                    <p:anim calcmode="lin" valueType="num">
                                      <p:cBhvr additive="base">
                                        <p:cTn id="75" dur="500" fill="hold"/>
                                        <p:tgtEl>
                                          <p:spTgt spid="71"/>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1" presetClass="entr" presetSubtype="0"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par>
                          <p:cTn id="79" fill="hold">
                            <p:stCondLst>
                              <p:cond delay="6000"/>
                            </p:stCondLst>
                            <p:childTnLst>
                              <p:par>
                                <p:cTn id="80" presetID="42"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63" grpId="0" animBg="1"/>
      <p:bldP spid="64" grpId="0" animBg="1"/>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CB341BF-F4EB-4885-869D-9FD0993472C3}"/>
              </a:ext>
            </a:extLst>
          </p:cNvPr>
          <p:cNvGraphicFramePr>
            <a:graphicFrameLocks noGrp="1"/>
          </p:cNvGraphicFramePr>
          <p:nvPr>
            <p:extLst>
              <p:ext uri="{D42A27DB-BD31-4B8C-83A1-F6EECF244321}">
                <p14:modId xmlns:p14="http://schemas.microsoft.com/office/powerpoint/2010/main" val="907923451"/>
              </p:ext>
            </p:extLst>
          </p:nvPr>
        </p:nvGraphicFramePr>
        <p:xfrm>
          <a:off x="1127448" y="955271"/>
          <a:ext cx="9937104" cy="5137266"/>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1600" i="0" dirty="0"/>
                        <a:t>1, 2</a:t>
                      </a:r>
                    </a:p>
                  </a:txBody>
                  <a:tcPr/>
                </a:tc>
                <a:tc>
                  <a:txBody>
                    <a:bodyPr/>
                    <a:lstStyle/>
                    <a:p>
                      <a:endParaRPr lang="en-IN" sz="1600" i="0" dirty="0"/>
                    </a:p>
                  </a:txBody>
                  <a:tcPr/>
                </a:tc>
                <a:tc>
                  <a:txBody>
                    <a:bodyPr/>
                    <a:lstStyle/>
                    <a:p>
                      <a:r>
                        <a:rPr lang="en-IN" sz="1600" i="0" dirty="0"/>
                        <a:t>https://pixabay.com/vectors/equal-equality-equilibrium-gender-5366151</a:t>
                      </a:r>
                    </a:p>
                  </a:txBody>
                  <a:tcPr/>
                </a:tc>
                <a:extLst>
                  <a:ext uri="{0D108BD9-81ED-4DB2-BD59-A6C34878D82A}">
                    <a16:rowId xmlns:a16="http://schemas.microsoft.com/office/drawing/2014/main" val="10001"/>
                  </a:ext>
                </a:extLst>
              </a:tr>
              <a:tr h="389313">
                <a:tc>
                  <a:txBody>
                    <a:bodyPr/>
                    <a:lstStyle/>
                    <a:p>
                      <a:r>
                        <a:rPr lang="en-IN" sz="1600" i="0"/>
                        <a:t>1, 2</a:t>
                      </a:r>
                      <a:endParaRPr lang="en-IN" sz="1600" i="0" dirty="0"/>
                    </a:p>
                  </a:txBody>
                  <a:tcPr/>
                </a:tc>
                <a:tc>
                  <a:txBody>
                    <a:bodyPr/>
                    <a:lstStyle/>
                    <a:p>
                      <a:endParaRPr lang="en-IN" sz="1600" i="0" dirty="0"/>
                    </a:p>
                  </a:txBody>
                  <a:tcPr/>
                </a:tc>
                <a:tc>
                  <a:txBody>
                    <a:bodyPr/>
                    <a:lstStyle/>
                    <a:p>
                      <a:r>
                        <a:rPr lang="en-IN" sz="1600" i="0" dirty="0"/>
                        <a:t>https://pixabay.com/vectors/female-gender-genders-male-sex-1294230</a:t>
                      </a:r>
                    </a:p>
                  </a:txBody>
                  <a:tcPr/>
                </a:tc>
                <a:extLst>
                  <a:ext uri="{0D108BD9-81ED-4DB2-BD59-A6C34878D82A}">
                    <a16:rowId xmlns:a16="http://schemas.microsoft.com/office/drawing/2014/main" val="10002"/>
                  </a:ext>
                </a:extLst>
              </a:tr>
              <a:tr h="389313">
                <a:tc>
                  <a:txBody>
                    <a:bodyPr/>
                    <a:lstStyle/>
                    <a:p>
                      <a:r>
                        <a:rPr lang="en-IN" sz="1600" i="0" dirty="0"/>
                        <a:t>3, 5</a:t>
                      </a:r>
                    </a:p>
                  </a:txBody>
                  <a:tcPr/>
                </a:tc>
                <a:tc>
                  <a:txBody>
                    <a:bodyPr/>
                    <a:lstStyle/>
                    <a:p>
                      <a:endParaRPr lang="en-IN" sz="1600" i="0" dirty="0"/>
                    </a:p>
                  </a:txBody>
                  <a:tcPr/>
                </a:tc>
                <a:tc>
                  <a:txBody>
                    <a:bodyPr/>
                    <a:lstStyle/>
                    <a:p>
                      <a:r>
                        <a:rPr lang="en-US" sz="1600" b="0" i="0" kern="1200" dirty="0">
                          <a:solidFill>
                            <a:schemeClr val="tx1"/>
                          </a:solidFill>
                          <a:latin typeface="+mn-lt"/>
                          <a:ea typeface="+mn-ea"/>
                          <a:cs typeface="+mn-cs"/>
                        </a:rPr>
                        <a:t>https://pixabay.com/photos/peacock-feather-color-colorful-4237113/</a:t>
                      </a:r>
                    </a:p>
                    <a:p>
                      <a:pPr marL="0" indent="0">
                        <a:buNone/>
                      </a:pPr>
                      <a:r>
                        <a:rPr lang="en-US" sz="1600" b="0" i="0" kern="1200" dirty="0">
                          <a:solidFill>
                            <a:schemeClr val="tx1"/>
                          </a:solidFill>
                          <a:latin typeface="+mn-lt"/>
                          <a:ea typeface="+mn-ea"/>
                          <a:cs typeface="+mn-cs"/>
                        </a:rPr>
                        <a:t>https://pixabay.com/photos/peahen-bird-peafowl-nature-animal-4859288/</a:t>
                      </a:r>
                    </a:p>
                  </a:txBody>
                  <a:tcPr/>
                </a:tc>
                <a:extLst>
                  <a:ext uri="{0D108BD9-81ED-4DB2-BD59-A6C34878D82A}">
                    <a16:rowId xmlns:a16="http://schemas.microsoft.com/office/drawing/2014/main" val="10003"/>
                  </a:ext>
                </a:extLst>
              </a:tr>
              <a:tr h="389313">
                <a:tc>
                  <a:txBody>
                    <a:bodyPr/>
                    <a:lstStyle/>
                    <a:p>
                      <a:r>
                        <a:rPr lang="en-IN" sz="1600" i="0" dirty="0"/>
                        <a:t>3, 4, 5</a:t>
                      </a:r>
                    </a:p>
                  </a:txBody>
                  <a:tcPr/>
                </a:tc>
                <a:tc>
                  <a:txBody>
                    <a:bodyPr/>
                    <a:lstStyle/>
                    <a:p>
                      <a:endParaRPr lang="en-IN" sz="16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i="0" kern="1200" dirty="0">
                          <a:solidFill>
                            <a:schemeClr val="tx1"/>
                          </a:solidFill>
                          <a:latin typeface="+mn-lt"/>
                          <a:ea typeface="+mn-ea"/>
                          <a:cs typeface="+mn-cs"/>
                        </a:rPr>
                        <a:t>https://pixabay.com/vectors/bull-horns-charging-matador-angry-45978/</a:t>
                      </a:r>
                    </a:p>
                    <a:p>
                      <a:pPr marL="0" indent="0">
                        <a:buNone/>
                      </a:pPr>
                      <a:r>
                        <a:rPr lang="en-IN" sz="1600" b="0" i="0" kern="1200" dirty="0">
                          <a:solidFill>
                            <a:schemeClr val="tx1"/>
                          </a:solidFill>
                          <a:latin typeface="+mn-lt"/>
                          <a:ea typeface="+mn-ea"/>
                          <a:cs typeface="+mn-cs"/>
                        </a:rPr>
                        <a:t>https://pixabay.com/vectors/cow-livestock-cattle-farm-animal-44695/</a:t>
                      </a:r>
                      <a:endParaRPr lang="en-IN" sz="1600" i="0" dirty="0"/>
                    </a:p>
                    <a:p>
                      <a:endParaRPr lang="en-IN" sz="1600" i="0" dirty="0"/>
                    </a:p>
                  </a:txBody>
                  <a:tcPr/>
                </a:tc>
                <a:extLst>
                  <a:ext uri="{0D108BD9-81ED-4DB2-BD59-A6C34878D82A}">
                    <a16:rowId xmlns:a16="http://schemas.microsoft.com/office/drawing/2014/main" val="10004"/>
                  </a:ext>
                </a:extLst>
              </a:tr>
              <a:tr h="389313">
                <a:tc>
                  <a:txBody>
                    <a:bodyPr/>
                    <a:lstStyle/>
                    <a:p>
                      <a:r>
                        <a:rPr lang="en-IN" sz="1600" i="0" dirty="0"/>
                        <a:t>3, 4, 5</a:t>
                      </a:r>
                    </a:p>
                  </a:txBody>
                  <a:tcPr/>
                </a:tc>
                <a:tc>
                  <a:txBody>
                    <a:bodyPr/>
                    <a:lstStyle/>
                    <a:p>
                      <a:endParaRPr lang="en-IN" sz="1600" i="0" dirty="0"/>
                    </a:p>
                  </a:txBody>
                  <a:tcPr/>
                </a:tc>
                <a:tc>
                  <a:txBody>
                    <a:bodyPr/>
                    <a:lstStyle/>
                    <a:p>
                      <a:pPr marL="0" lvl="0" indent="0" algn="l" rtl="0">
                        <a:lnSpc>
                          <a:spcPct val="100000"/>
                        </a:lnSpc>
                        <a:spcBef>
                          <a:spcPts val="0"/>
                        </a:spcBef>
                        <a:spcAft>
                          <a:spcPts val="0"/>
                        </a:spcAft>
                        <a:buClr>
                          <a:schemeClr val="dk1"/>
                        </a:buClr>
                        <a:buSzPts val="1200"/>
                        <a:buFont typeface="Calibri"/>
                        <a:buNone/>
                      </a:pPr>
                      <a:r>
                        <a:rPr lang="en-US" sz="1600" b="0" i="0" dirty="0"/>
                        <a:t>Queen: </a:t>
                      </a:r>
                      <a:r>
                        <a:rPr lang="en-US" sz="1600" b="0" i="0" dirty="0">
                          <a:solidFill>
                            <a:schemeClr val="dk1"/>
                          </a:solidFill>
                          <a:latin typeface="+mn-lt"/>
                          <a:ea typeface="Calibri"/>
                          <a:cs typeface="Calibri"/>
                          <a:sym typeface="Calibri"/>
                        </a:rPr>
                        <a:t>SSSVV Image Gallery: Search Keyword “queen”</a:t>
                      </a:r>
                    </a:p>
                    <a:p>
                      <a:pPr marL="0" lvl="0" indent="0" algn="l" rtl="0">
                        <a:lnSpc>
                          <a:spcPct val="100000"/>
                        </a:lnSpc>
                        <a:spcBef>
                          <a:spcPts val="0"/>
                        </a:spcBef>
                        <a:spcAft>
                          <a:spcPts val="0"/>
                        </a:spcAft>
                        <a:buClr>
                          <a:schemeClr val="dk1"/>
                        </a:buClr>
                        <a:buSzPts val="1200"/>
                        <a:buFont typeface="Calibri"/>
                        <a:buNone/>
                      </a:pPr>
                      <a:r>
                        <a:rPr lang="en-US" sz="1600" b="0" i="0" dirty="0">
                          <a:solidFill>
                            <a:schemeClr val="dk1"/>
                          </a:solidFill>
                          <a:latin typeface="+mn-lt"/>
                          <a:ea typeface="Calibri"/>
                          <a:cs typeface="Calibri"/>
                          <a:sym typeface="Calibri"/>
                        </a:rPr>
                        <a:t>King: SSSVV Image Gallery: Search Keyword “king”</a:t>
                      </a:r>
                    </a:p>
                  </a:txBody>
                  <a:tcPr/>
                </a:tc>
                <a:extLst>
                  <a:ext uri="{0D108BD9-81ED-4DB2-BD59-A6C34878D82A}">
                    <a16:rowId xmlns:a16="http://schemas.microsoft.com/office/drawing/2014/main" val="10005"/>
                  </a:ext>
                </a:extLst>
              </a:tr>
              <a:tr h="389313">
                <a:tc>
                  <a:txBody>
                    <a:bodyPr/>
                    <a:lstStyle/>
                    <a:p>
                      <a:r>
                        <a:rPr lang="en-IN" sz="1600" i="0" dirty="0"/>
                        <a:t>4, 5</a:t>
                      </a:r>
                    </a:p>
                  </a:txBody>
                  <a:tcPr/>
                </a:tc>
                <a:tc>
                  <a:txBody>
                    <a:bodyPr/>
                    <a:lstStyle/>
                    <a:p>
                      <a:endParaRPr lang="en-IN" sz="1600" i="0" dirty="0"/>
                    </a:p>
                  </a:txBody>
                  <a:tcPr/>
                </a:tc>
                <a:tc>
                  <a:txBody>
                    <a:bodyPr/>
                    <a:lstStyle/>
                    <a:p>
                      <a:r>
                        <a:rPr lang="en-IN" sz="1600" i="0" dirty="0">
                          <a:hlinkClick r:id="rId3"/>
                        </a:rPr>
                        <a:t>https://pixabay.com/photos/dish-bowl-glass-colorful-blue-366197/</a:t>
                      </a:r>
                      <a:endParaRPr lang="en-IN" sz="1600" i="0" dirty="0"/>
                    </a:p>
                    <a:p>
                      <a:endParaRPr lang="en-IN" sz="1600" i="0" dirty="0"/>
                    </a:p>
                    <a:p>
                      <a:endParaRPr lang="en-IN" sz="1600" i="0" dirty="0"/>
                    </a:p>
                  </a:txBody>
                  <a:tcPr/>
                </a:tc>
                <a:extLst>
                  <a:ext uri="{0D108BD9-81ED-4DB2-BD59-A6C34878D82A}">
                    <a16:rowId xmlns:a16="http://schemas.microsoft.com/office/drawing/2014/main" val="10006"/>
                  </a:ext>
                </a:extLst>
              </a:tr>
              <a:tr h="389313">
                <a:tc>
                  <a:txBody>
                    <a:bodyPr/>
                    <a:lstStyle/>
                    <a:p>
                      <a:r>
                        <a:rPr lang="en-IN" sz="1600" i="0" dirty="0"/>
                        <a:t>4</a:t>
                      </a:r>
                    </a:p>
                  </a:txBody>
                  <a:tcPr/>
                </a:tc>
                <a:tc>
                  <a:txBody>
                    <a:bodyPr/>
                    <a:lstStyle/>
                    <a:p>
                      <a:endParaRPr lang="en-IN" sz="1600" i="0" dirty="0"/>
                    </a:p>
                  </a:txBody>
                  <a:tcPr/>
                </a:tc>
                <a:tc>
                  <a:txBody>
                    <a:bodyPr/>
                    <a:lstStyle/>
                    <a:p>
                      <a:r>
                        <a:rPr lang="en-IN" sz="1600" i="0" dirty="0">
                          <a:hlinkClick r:id="rId4"/>
                        </a:rPr>
                        <a:t>https://pixnio.com/people/crowd/young-indian-girls-with-their-teacher</a:t>
                      </a:r>
                      <a:endParaRPr lang="en-IN" sz="1600" i="0" dirty="0"/>
                    </a:p>
                    <a:p>
                      <a:endParaRPr lang="en-IN" sz="1600" i="0" dirty="0"/>
                    </a:p>
                  </a:txBody>
                  <a:tcPr/>
                </a:tc>
                <a:extLst>
                  <a:ext uri="{0D108BD9-81ED-4DB2-BD59-A6C34878D82A}">
                    <a16:rowId xmlns:a16="http://schemas.microsoft.com/office/drawing/2014/main" val="10007"/>
                  </a:ext>
                </a:extLst>
              </a:tr>
              <a:tr h="389313">
                <a:tc>
                  <a:txBody>
                    <a:bodyPr/>
                    <a:lstStyle/>
                    <a:p>
                      <a:r>
                        <a:rPr lang="en-IN" sz="1600" i="0" dirty="0"/>
                        <a:t>5</a:t>
                      </a:r>
                    </a:p>
                  </a:txBody>
                  <a:tcPr/>
                </a:tc>
                <a:tc>
                  <a:txBody>
                    <a:bodyPr/>
                    <a:lstStyle/>
                    <a:p>
                      <a:endParaRPr lang="en-IN" sz="16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i="0" dirty="0">
                          <a:hlinkClick r:id="rId5"/>
                        </a:rPr>
                        <a:t>https://pixabay.com/vectors/thumbs-up-smiley-face-emoji-happy-4007573/</a:t>
                      </a:r>
                      <a:endParaRPr lang="en-IN" sz="16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600" i="0" dirty="0"/>
                    </a:p>
                  </a:txBody>
                  <a:tcPr/>
                </a:tc>
                <a:extLst>
                  <a:ext uri="{0D108BD9-81ED-4DB2-BD59-A6C34878D82A}">
                    <a16:rowId xmlns:a16="http://schemas.microsoft.com/office/drawing/2014/main" val="10008"/>
                  </a:ext>
                </a:extLst>
              </a:tr>
            </a:tbl>
          </a:graphicData>
        </a:graphic>
      </p:graphicFrame>
      <p:pic>
        <p:nvPicPr>
          <p:cNvPr id="5" name="Picture 2" descr="Equal, Equality, Equilibrium, Gender, Silhouette, Woman">
            <a:extLst>
              <a:ext uri="{FF2B5EF4-FFF2-40B4-BE49-F238E27FC236}">
                <a16:creationId xmlns:a16="http://schemas.microsoft.com/office/drawing/2014/main" id="{B066BD14-2634-4210-A925-22AE78EB2E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3260"/>
          <a:stretch/>
        </p:blipFill>
        <p:spPr bwMode="auto">
          <a:xfrm flipH="1">
            <a:off x="2423592" y="1395727"/>
            <a:ext cx="576064" cy="2666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emale, Gender, Genders, Male, Sex, Sexuality">
            <a:extLst>
              <a:ext uri="{FF2B5EF4-FFF2-40B4-BE49-F238E27FC236}">
                <a16:creationId xmlns:a16="http://schemas.microsoft.com/office/drawing/2014/main" id="{045D69E9-6FB0-486F-A95D-FE72F8E6B3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3842" y="1797450"/>
            <a:ext cx="223557" cy="277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acock with its tail feathers spread&#10;&#10;Description automatically generated with low confidence">
            <a:extLst>
              <a:ext uri="{FF2B5EF4-FFF2-40B4-BE49-F238E27FC236}">
                <a16:creationId xmlns:a16="http://schemas.microsoft.com/office/drawing/2014/main" id="{53EEA2EE-6B15-4948-88B8-717F0987A1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5129" y="2204864"/>
            <a:ext cx="504249" cy="432048"/>
          </a:xfrm>
          <a:prstGeom prst="rect">
            <a:avLst/>
          </a:prstGeom>
        </p:spPr>
      </p:pic>
      <p:pic>
        <p:nvPicPr>
          <p:cNvPr id="8" name="Picture 7" descr="A bird standing on grass&#10;&#10;Description automatically generated with low confidence">
            <a:extLst>
              <a:ext uri="{FF2B5EF4-FFF2-40B4-BE49-F238E27FC236}">
                <a16:creationId xmlns:a16="http://schemas.microsoft.com/office/drawing/2014/main" id="{469F8D1A-9005-4F6F-9CC5-215BD60D94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5640" y="2204864"/>
            <a:ext cx="456679" cy="432048"/>
          </a:xfrm>
          <a:prstGeom prst="rect">
            <a:avLst/>
          </a:prstGeom>
        </p:spPr>
      </p:pic>
      <p:pic>
        <p:nvPicPr>
          <p:cNvPr id="9" name="Picture 8" descr="A close up of a logo&#10;&#10;Description automatically generated">
            <a:extLst>
              <a:ext uri="{FF2B5EF4-FFF2-40B4-BE49-F238E27FC236}">
                <a16:creationId xmlns:a16="http://schemas.microsoft.com/office/drawing/2014/main" id="{EBA5D4A9-D05F-4869-A779-64D9BEA0E8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48824" y="2861977"/>
            <a:ext cx="400554" cy="432048"/>
          </a:xfrm>
          <a:prstGeom prst="rect">
            <a:avLst/>
          </a:prstGeom>
          <a:ln>
            <a:solidFill>
              <a:schemeClr val="tx1"/>
            </a:solidFill>
          </a:ln>
        </p:spPr>
      </p:pic>
      <p:pic>
        <p:nvPicPr>
          <p:cNvPr id="10" name="Picture 9" descr="A close up of a logo&#10;&#10;Description automatically generated">
            <a:extLst>
              <a:ext uri="{FF2B5EF4-FFF2-40B4-BE49-F238E27FC236}">
                <a16:creationId xmlns:a16="http://schemas.microsoft.com/office/drawing/2014/main" id="{BD624D01-42DC-480C-BFC9-44D738547A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9816" y="2852936"/>
            <a:ext cx="568929" cy="432048"/>
          </a:xfrm>
          <a:prstGeom prst="rect">
            <a:avLst/>
          </a:prstGeom>
          <a:ln>
            <a:solidFill>
              <a:schemeClr val="tx1"/>
            </a:solidFill>
          </a:ln>
        </p:spPr>
      </p:pic>
      <p:pic>
        <p:nvPicPr>
          <p:cNvPr id="13" name="Picture 2" descr="Dish Bowl Glass - Free photo on Pixabay">
            <a:extLst>
              <a:ext uri="{FF2B5EF4-FFF2-40B4-BE49-F238E27FC236}">
                <a16:creationId xmlns:a16="http://schemas.microsoft.com/office/drawing/2014/main" id="{48BAF4FA-1D48-481A-8D6A-070896DFFD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54055" y="4246605"/>
            <a:ext cx="1115137" cy="4528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young, Indian, girls, teacher">
            <a:extLst>
              <a:ext uri="{FF2B5EF4-FFF2-40B4-BE49-F238E27FC236}">
                <a16:creationId xmlns:a16="http://schemas.microsoft.com/office/drawing/2014/main" id="{1ED5B1B2-919A-46A1-8B7E-AC1CFB88FAA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33723" y="5050910"/>
            <a:ext cx="483793" cy="3223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humbs Up Smiley Face Emoji - Free vector graphic on Pixabay">
            <a:extLst>
              <a:ext uri="{FF2B5EF4-FFF2-40B4-BE49-F238E27FC236}">
                <a16:creationId xmlns:a16="http://schemas.microsoft.com/office/drawing/2014/main" id="{B8634983-D790-4213-8FF9-60868A6D700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16962" y="5597499"/>
            <a:ext cx="400554" cy="279773"/>
          </a:xfrm>
          <a:prstGeom prst="rect">
            <a:avLst/>
          </a:prstGeom>
          <a:noFill/>
          <a:extLst>
            <a:ext uri="{909E8E84-426E-40DD-AFC4-6F175D3DCCD1}">
              <a14:hiddenFill xmlns:a14="http://schemas.microsoft.com/office/drawing/2010/main">
                <a:solidFill>
                  <a:srgbClr val="FFFFFF"/>
                </a:solidFill>
              </a14:hiddenFill>
            </a:ext>
          </a:extLst>
        </p:spPr>
      </p:pic>
      <p:pic>
        <p:nvPicPr>
          <p:cNvPr id="16" name="Google Shape;64;p4">
            <a:extLst>
              <a:ext uri="{FF2B5EF4-FFF2-40B4-BE49-F238E27FC236}">
                <a16:creationId xmlns:a16="http://schemas.microsoft.com/office/drawing/2014/main" id="{49702740-0E4F-4C15-A8BF-F65DB363CF76}"/>
              </a:ext>
            </a:extLst>
          </p:cNvPr>
          <p:cNvPicPr preferRelativeResize="0"/>
          <p:nvPr/>
        </p:nvPicPr>
        <p:blipFill>
          <a:blip r:embed="rId15" cstate="print">
            <a:extLst>
              <a:ext uri="{28A0092B-C50C-407E-A947-70E740481C1C}">
                <a14:useLocalDpi xmlns:a14="http://schemas.microsoft.com/office/drawing/2010/main" val="0"/>
              </a:ext>
            </a:extLst>
          </a:blip>
          <a:srcRect/>
          <a:stretch/>
        </p:blipFill>
        <p:spPr>
          <a:xfrm>
            <a:off x="2987376" y="3629155"/>
            <a:ext cx="372320" cy="403315"/>
          </a:xfrm>
          <a:prstGeom prst="rect">
            <a:avLst/>
          </a:prstGeom>
          <a:noFill/>
          <a:ln>
            <a:noFill/>
          </a:ln>
        </p:spPr>
      </p:pic>
      <p:pic>
        <p:nvPicPr>
          <p:cNvPr id="17" name="Google Shape;64;p4">
            <a:extLst>
              <a:ext uri="{FF2B5EF4-FFF2-40B4-BE49-F238E27FC236}">
                <a16:creationId xmlns:a16="http://schemas.microsoft.com/office/drawing/2014/main" id="{A218A258-92D9-4377-AA5B-8F4823FBC779}"/>
              </a:ext>
            </a:extLst>
          </p:cNvPr>
          <p:cNvPicPr preferRelativeResize="0"/>
          <p:nvPr/>
        </p:nvPicPr>
        <p:blipFill>
          <a:blip r:embed="rId16" cstate="print">
            <a:extLst>
              <a:ext uri="{28A0092B-C50C-407E-A947-70E740481C1C}">
                <a14:useLocalDpi xmlns:a14="http://schemas.microsoft.com/office/drawing/2010/main" val="0"/>
              </a:ext>
            </a:extLst>
          </a:blip>
          <a:srcRect/>
          <a:stretch/>
        </p:blipFill>
        <p:spPr>
          <a:xfrm>
            <a:off x="2300034" y="3605222"/>
            <a:ext cx="532585" cy="488012"/>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708</Words>
  <Application>Microsoft Office PowerPoint</Application>
  <PresentationFormat>Widescreen</PresentationFormat>
  <Paragraphs>90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Game of Card for Genders</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81</cp:revision>
  <dcterms:created xsi:type="dcterms:W3CDTF">2020-08-28T09:38:22Z</dcterms:created>
  <dcterms:modified xsi:type="dcterms:W3CDTF">2022-02-20T10:41:54Z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2022-01-29T08:31:44Z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04157c5d-bb68-4f21-963c-0000f71b7dff</vt:lpwstr>
  </property>
  <property fmtid="{D5CDD505-2E9C-101B-9397-08002B2CF9AE}" pid="8" name="MSIP_Label_be5cb09a-2992-49d6-8ac9-5f63e7b1ad2f_ContentBits">
    <vt:lpwstr>0</vt:lpwstr>
  </property>
</Properties>
</file>