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9" r:id="rId3"/>
    <p:sldId id="260" r:id="rId4"/>
    <p:sldId id="261" r:id="rId5"/>
    <p:sldId id="262" r:id="rId6"/>
    <p:sldId id="263" r:id="rId7"/>
    <p:sldId id="264" r:id="rId8"/>
    <p:sldId id="265"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679BDB"/>
    <a:srgbClr val="FAB2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792" autoAdjust="0"/>
  </p:normalViewPr>
  <p:slideViewPr>
    <p:cSldViewPr>
      <p:cViewPr>
        <p:scale>
          <a:sx n="74" d="100"/>
          <a:sy n="74" d="100"/>
        </p:scale>
        <p:origin x="284" y="3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2/7/2022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dirty="0">
                <a:solidFill>
                  <a:schemeClr val="dk1"/>
                </a:solidFill>
                <a:latin typeface="Calibri"/>
                <a:ea typeface="Calibri"/>
                <a:cs typeface="Calibri"/>
                <a:sym typeface="Calibri"/>
              </a:rPr>
              <a:t>1. &lt;Black board&gt; - &lt;https://pixabay.com/illustrations/chalkboard-background-decorative-517818/&gt;</a:t>
            </a:r>
            <a:endParaRPr lang="en-US"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0" indent="0" algn="l" rtl="0">
              <a:lnSpc>
                <a:spcPct val="100000"/>
              </a:lnSpc>
              <a:spcBef>
                <a:spcPts val="0"/>
              </a:spcBef>
              <a:spcAft>
                <a:spcPts val="0"/>
              </a:spcAft>
              <a:buClr>
                <a:schemeClr val="dk1"/>
              </a:buClr>
              <a:buSzPts val="1200"/>
              <a:buFont typeface="Calibri"/>
              <a:buNone/>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US" sz="1200" b="0" i="0" dirty="0">
                <a:solidFill>
                  <a:schemeClr val="dk1"/>
                </a:solidFill>
                <a:latin typeface="Calibri"/>
                <a:ea typeface="Calibri"/>
                <a:cs typeface="Calibri"/>
                <a:sym typeface="Calibri"/>
              </a:rPr>
              <a:t> </a:t>
            </a:r>
            <a:r>
              <a:rPr lang="en-US" sz="1200" dirty="0">
                <a:solidFill>
                  <a:schemeClr val="dk1"/>
                </a:solidFill>
                <a:latin typeface="Calibri"/>
                <a:ea typeface="Calibri"/>
                <a:cs typeface="Calibri"/>
                <a:sym typeface="Calibri"/>
              </a:rPr>
              <a:t>Vowel sounds allow the air to flow freely, causing the chin to drop noticeably, while consonant sounds are produced by restricting the air flow. (instructions for teacher)</a:t>
            </a:r>
            <a:endParaRPr lang="en-US"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3</a:t>
            </a:fld>
            <a:endParaRPr lang="en-IN"/>
          </a:p>
        </p:txBody>
      </p:sp>
    </p:spTree>
    <p:extLst>
      <p:ext uri="{BB962C8B-B14F-4D97-AF65-F5344CB8AC3E}">
        <p14:creationId xmlns:p14="http://schemas.microsoft.com/office/powerpoint/2010/main" val="3672241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lvl="0" indent="0" algn="l" rtl="0">
              <a:spcBef>
                <a:spcPts val="0"/>
              </a:spcBef>
              <a:spcAft>
                <a:spcPts val="0"/>
              </a:spcAft>
              <a:buNone/>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US" sz="1200" dirty="0">
                <a:solidFill>
                  <a:schemeClr val="dk1"/>
                </a:solidFill>
                <a:latin typeface="Calibri"/>
                <a:ea typeface="Calibri"/>
                <a:cs typeface="Calibri"/>
                <a:sym typeface="Calibri"/>
              </a:rPr>
              <a:t>Vowel sounds are usually split into two main categories based on sound quality:</a:t>
            </a:r>
            <a:endParaRPr lang="en-US" dirty="0"/>
          </a:p>
          <a:p>
            <a:pPr marL="0" lvl="0" indent="0" algn="l" rtl="0">
              <a:spcBef>
                <a:spcPts val="0"/>
              </a:spcBef>
              <a:spcAft>
                <a:spcPts val="0"/>
              </a:spcAft>
              <a:buNone/>
            </a:pPr>
            <a:r>
              <a:rPr lang="en-US" sz="1200" u="none" strike="noStrike" dirty="0">
                <a:solidFill>
                  <a:schemeClr val="dk1"/>
                </a:solidFill>
                <a:latin typeface="Calibri"/>
                <a:ea typeface="Calibri"/>
                <a:cs typeface="Calibri"/>
                <a:sym typeface="Calibri"/>
              </a:rPr>
              <a:t>‘Short’ vowel sounds, due to the short duration of the sound being made. The sound cannot be held onto without becoming distorted.</a:t>
            </a:r>
            <a:endParaRPr lang="en-US" dirty="0"/>
          </a:p>
          <a:p>
            <a:pPr marL="0" lvl="0" indent="0" algn="l" rtl="0">
              <a:spcBef>
                <a:spcPts val="0"/>
              </a:spcBef>
              <a:spcAft>
                <a:spcPts val="0"/>
              </a:spcAft>
              <a:buNone/>
            </a:pPr>
            <a:r>
              <a:rPr lang="en-US" sz="1200" u="none" strike="noStrike" dirty="0">
                <a:solidFill>
                  <a:schemeClr val="dk1"/>
                </a:solidFill>
                <a:latin typeface="Calibri"/>
                <a:ea typeface="Calibri"/>
                <a:cs typeface="Calibri"/>
                <a:sym typeface="Calibri"/>
              </a:rPr>
              <a:t>‘Long’ vowel sounds, due to the length of their pronunciation. These can often be held without distorting their sound.</a:t>
            </a:r>
            <a:endParaRPr lang="en-US"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US" sz="1200" b="0" i="1" dirty="0">
                <a:solidFill>
                  <a:schemeClr val="dk1"/>
                </a:solidFill>
                <a:latin typeface="Calibri"/>
                <a:ea typeface="Calibri"/>
                <a:cs typeface="Calibri"/>
                <a:sym typeface="Calibri"/>
              </a:rPr>
              <a:t>1. &lt;sound wave&gt; - &lt;https://pixabay.com/vectors/sound-wave-waveform-aural-audio-1781569/&gt;</a:t>
            </a:r>
            <a:endParaRPr lang="en-US"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4</a:t>
            </a:fld>
            <a:endParaRPr lang="en-IN"/>
          </a:p>
        </p:txBody>
      </p:sp>
    </p:spTree>
    <p:extLst>
      <p:ext uri="{BB962C8B-B14F-4D97-AF65-F5344CB8AC3E}">
        <p14:creationId xmlns:p14="http://schemas.microsoft.com/office/powerpoint/2010/main" val="2817434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US" sz="1200" dirty="0">
                <a:solidFill>
                  <a:schemeClr val="dk1"/>
                </a:solidFill>
                <a:latin typeface="Calibri"/>
                <a:ea typeface="Calibri"/>
                <a:cs typeface="Calibri"/>
                <a:sym typeface="Calibri"/>
              </a:rPr>
              <a:t>All words in the English language have at least one vowel sound in them so the written version must have at least one vowel letter in it.</a:t>
            </a:r>
            <a:endParaRPr lang="en-US" sz="1200" b="0" i="0" dirty="0">
              <a:solidFill>
                <a:schemeClr val="dk1"/>
              </a:solidFill>
              <a:latin typeface="Calibri"/>
              <a:ea typeface="Calibri"/>
              <a:cs typeface="Calibri"/>
              <a:sym typeface="Calibri"/>
            </a:endParaRP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i="1" dirty="0">
                <a:solidFill>
                  <a:schemeClr val="dk1"/>
                </a:solidFill>
                <a:latin typeface="Calibri"/>
                <a:ea typeface="Calibri"/>
                <a:cs typeface="Calibri"/>
                <a:sym typeface="Calibri"/>
              </a:rPr>
              <a:t>1. &lt;</a:t>
            </a:r>
            <a:r>
              <a:rPr lang="es-ES" sz="1200" b="0" i="1" dirty="0" err="1">
                <a:solidFill>
                  <a:schemeClr val="dk1"/>
                </a:solidFill>
                <a:latin typeface="Calibri"/>
                <a:ea typeface="Calibri"/>
                <a:cs typeface="Calibri"/>
                <a:sym typeface="Calibri"/>
              </a:rPr>
              <a:t>alphabet</a:t>
            </a:r>
            <a:r>
              <a:rPr lang="es-ES" sz="1200" b="0" i="1" dirty="0">
                <a:solidFill>
                  <a:schemeClr val="dk1"/>
                </a:solidFill>
                <a:latin typeface="Calibri"/>
                <a:ea typeface="Calibri"/>
                <a:cs typeface="Calibri"/>
                <a:sym typeface="Calibri"/>
              </a:rPr>
              <a:t> y&gt; - &lt;https://pixabay.com/illustrations/letters-abc-y-alphabet-learn-2077283/&gt;</a:t>
            </a:r>
            <a:endParaRPr lang="es-ES"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5</a:t>
            </a:fld>
            <a:endParaRPr lang="en-IN"/>
          </a:p>
        </p:txBody>
      </p:sp>
    </p:spTree>
    <p:extLst>
      <p:ext uri="{BB962C8B-B14F-4D97-AF65-F5344CB8AC3E}">
        <p14:creationId xmlns:p14="http://schemas.microsoft.com/office/powerpoint/2010/main" val="18504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0" indent="0" algn="l" rtl="0">
              <a:lnSpc>
                <a:spcPct val="100000"/>
              </a:lnSpc>
              <a:spcBef>
                <a:spcPts val="0"/>
              </a:spcBef>
              <a:spcAft>
                <a:spcPts val="0"/>
              </a:spcAft>
              <a:buClr>
                <a:schemeClr val="dk1"/>
              </a:buClr>
              <a:buSzPts val="1200"/>
              <a:buFont typeface="Calibri"/>
              <a:buNone/>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US" sz="1200" dirty="0">
                <a:solidFill>
                  <a:schemeClr val="dk1"/>
                </a:solidFill>
                <a:latin typeface="Calibri"/>
                <a:ea typeface="Calibri"/>
                <a:cs typeface="Calibri"/>
                <a:sym typeface="Calibri"/>
              </a:rPr>
              <a:t>Consonant sounds are made when the air flow is being restricted in some way, for example, change in tongue position resulting in the mouth not opening as wide. This means the jaw doesn’t drop noticeably, which is different to vowel sounds.</a:t>
            </a:r>
            <a:endParaRPr lang="en-US"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6</a:t>
            </a:fld>
            <a:endParaRPr lang="en-IN"/>
          </a:p>
        </p:txBody>
      </p:sp>
    </p:spTree>
    <p:extLst>
      <p:ext uri="{BB962C8B-B14F-4D97-AF65-F5344CB8AC3E}">
        <p14:creationId xmlns:p14="http://schemas.microsoft.com/office/powerpoint/2010/main" val="4108816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0" indent="0" algn="l" rtl="0">
              <a:lnSpc>
                <a:spcPct val="100000"/>
              </a:lnSpc>
              <a:spcBef>
                <a:spcPts val="0"/>
              </a:spcBef>
              <a:spcAft>
                <a:spcPts val="0"/>
              </a:spcAft>
              <a:buClr>
                <a:schemeClr val="dk1"/>
              </a:buClr>
              <a:buSzPts val="1200"/>
              <a:buFont typeface="Calibri"/>
              <a:buNone/>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a:t>
            </a:r>
          </a:p>
          <a:p>
            <a:pPr marL="0" marR="0" lvl="0" indent="0" algn="l" rtl="0">
              <a:lnSpc>
                <a:spcPct val="100000"/>
              </a:lnSpc>
              <a:spcBef>
                <a:spcPts val="0"/>
              </a:spcBef>
              <a:spcAft>
                <a:spcPts val="0"/>
              </a:spcAft>
              <a:buClr>
                <a:schemeClr val="dk1"/>
              </a:buClr>
              <a:buSzPts val="1200"/>
              <a:buFont typeface="Calibri"/>
              <a:buNone/>
            </a:pP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s-ES" sz="1200" b="0" i="1" dirty="0">
                <a:solidFill>
                  <a:schemeClr val="dk1"/>
                </a:solidFill>
                <a:latin typeface="Calibri"/>
                <a:ea typeface="Calibri"/>
                <a:cs typeface="Calibri"/>
                <a:sym typeface="Calibri"/>
              </a:rPr>
              <a:t>&lt;</a:t>
            </a:r>
            <a:r>
              <a:rPr lang="es-ES" sz="1200" b="0" i="1" dirty="0" err="1">
                <a:solidFill>
                  <a:schemeClr val="dk1"/>
                </a:solidFill>
                <a:latin typeface="Calibri"/>
                <a:ea typeface="Calibri"/>
                <a:cs typeface="Calibri"/>
                <a:sym typeface="Calibri"/>
              </a:rPr>
              <a:t>alphabet</a:t>
            </a:r>
            <a:r>
              <a:rPr lang="es-ES" sz="1200" b="0" i="1" dirty="0">
                <a:solidFill>
                  <a:schemeClr val="dk1"/>
                </a:solidFill>
                <a:latin typeface="Calibri"/>
                <a:ea typeface="Calibri"/>
                <a:cs typeface="Calibri"/>
                <a:sym typeface="Calibri"/>
              </a:rPr>
              <a:t> y&gt; - &lt;https://pixabay.com/illustrations/letters-abc-y-alphabet-learn-2077283/&gt;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s-ES" sz="1200" b="0" i="1" dirty="0">
                <a:solidFill>
                  <a:schemeClr val="dk1"/>
                </a:solidFill>
                <a:latin typeface="Calibri"/>
                <a:cs typeface="Calibri"/>
                <a:sym typeface="Calibri"/>
              </a:rPr>
              <a:t>&lt;</a:t>
            </a:r>
            <a:r>
              <a:rPr lang="es-ES" sz="1200" b="0" i="1" dirty="0" err="1">
                <a:solidFill>
                  <a:schemeClr val="dk1"/>
                </a:solidFill>
                <a:latin typeface="Calibri"/>
                <a:cs typeface="Calibri"/>
                <a:sym typeface="Calibri"/>
              </a:rPr>
              <a:t>Sky</a:t>
            </a:r>
            <a:r>
              <a:rPr lang="es-ES" sz="1200" b="0" i="1" dirty="0">
                <a:solidFill>
                  <a:schemeClr val="dk1"/>
                </a:solidFill>
                <a:latin typeface="Calibri"/>
                <a:cs typeface="Calibri"/>
                <a:sym typeface="Calibri"/>
              </a:rPr>
              <a:t>&gt;: &lt;https://pixabay.com/photos/clouds-sky-atmosphere-blue-sky-49520/&gt;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s-ES" sz="1200" b="0" i="1" dirty="0">
                <a:solidFill>
                  <a:schemeClr val="dk1"/>
                </a:solidFill>
                <a:latin typeface="Calibri"/>
                <a:cs typeface="Calibri"/>
                <a:sym typeface="Calibri"/>
              </a:rPr>
              <a:t>&lt;</a:t>
            </a:r>
            <a:r>
              <a:rPr lang="es-ES" sz="1200" b="0" i="1" dirty="0" err="1">
                <a:solidFill>
                  <a:schemeClr val="dk1"/>
                </a:solidFill>
                <a:latin typeface="Calibri"/>
                <a:cs typeface="Calibri"/>
                <a:sym typeface="Calibri"/>
              </a:rPr>
              <a:t>Yellow</a:t>
            </a:r>
            <a:r>
              <a:rPr lang="es-ES" sz="1200" b="0" i="1" dirty="0">
                <a:solidFill>
                  <a:schemeClr val="dk1"/>
                </a:solidFill>
                <a:latin typeface="Calibri"/>
                <a:cs typeface="Calibri"/>
                <a:sym typeface="Calibri"/>
              </a:rPr>
              <a:t>&gt;: &lt;https://pixabay.com/photos/yellow-wall-concrete-design-gold-1845394/&gt;</a:t>
            </a:r>
            <a:endParaRPr lang="es-ES"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7</a:t>
            </a:fld>
            <a:endParaRPr lang="en-IN"/>
          </a:p>
        </p:txBody>
      </p:sp>
    </p:spTree>
    <p:extLst>
      <p:ext uri="{BB962C8B-B14F-4D97-AF65-F5344CB8AC3E}">
        <p14:creationId xmlns:p14="http://schemas.microsoft.com/office/powerpoint/2010/main" val="2802549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0" indent="0" algn="l" rtl="0">
              <a:lnSpc>
                <a:spcPct val="100000"/>
              </a:lnSpc>
              <a:spcBef>
                <a:spcPts val="0"/>
              </a:spcBef>
              <a:spcAft>
                <a:spcPts val="0"/>
              </a:spcAft>
              <a:buClr>
                <a:schemeClr val="dk1"/>
              </a:buClr>
              <a:buSzPts val="1200"/>
              <a:buFont typeface="Calibri"/>
              <a:buNone/>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a:t>
            </a:r>
          </a:p>
          <a:p>
            <a:pPr marL="0" marR="0" lvl="0" indent="0" algn="l" rtl="0">
              <a:lnSpc>
                <a:spcPct val="100000"/>
              </a:lnSpc>
              <a:spcBef>
                <a:spcPts val="0"/>
              </a:spcBef>
              <a:spcAft>
                <a:spcPts val="0"/>
              </a:spcAft>
              <a:buClr>
                <a:schemeClr val="dk1"/>
              </a:buClr>
              <a:buSzPts val="1200"/>
              <a:buFont typeface="Calibri"/>
              <a:buNone/>
            </a:pP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8</a:t>
            </a:fld>
            <a:endParaRPr lang="en-IN"/>
          </a:p>
        </p:txBody>
      </p:sp>
    </p:spTree>
    <p:extLst>
      <p:ext uri="{BB962C8B-B14F-4D97-AF65-F5344CB8AC3E}">
        <p14:creationId xmlns:p14="http://schemas.microsoft.com/office/powerpoint/2010/main" val="2070955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9</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a16="http://schemas.microsoft.com/office/drawing/2014/main" id="{406F829A-A9AE-454A-A57B-45B44CE3B3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3DB01AB4-72FA-43A4-A513-AF85E70626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a16="http://schemas.microsoft.com/office/drawing/2014/main" id="{A295D194-953C-4C7A-B9AB-5EAC619F6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D60BDD97-0EE4-4885-8842-96419DB7F5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pixabay.com/illustrations/chalkboard-background-decorative-517818/" TargetMode="External"/><Relationship Id="rId7" Type="http://schemas.openxmlformats.org/officeDocument/2006/relationships/hyperlink" Target="https://pixabay.com/photos/yellow-wall-concrete-design-gold-1845394/" TargetMode="External"/><Relationship Id="rId12"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pixabay.com/photos/clouds-sky-atmosphere-blue-sky-49520/" TargetMode="External"/><Relationship Id="rId11" Type="http://schemas.openxmlformats.org/officeDocument/2006/relationships/image" Target="../media/image9.jpeg"/><Relationship Id="rId5" Type="http://schemas.openxmlformats.org/officeDocument/2006/relationships/hyperlink" Target="https://pixabay.com/illustrations/letters-abc-y-alphabet-learn-2077283/" TargetMode="External"/><Relationship Id="rId10" Type="http://schemas.openxmlformats.org/officeDocument/2006/relationships/image" Target="../media/image6.png"/><Relationship Id="rId4" Type="http://schemas.openxmlformats.org/officeDocument/2006/relationships/hyperlink" Target="https://pixabay.com/vectors/sound-wave-waveform-aural-audio-1781569/" TargetMode="External"/><Relationship Id="rId9"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34;p1" descr="Background pattern&#10;&#10;Description automatically generated">
            <a:extLst>
              <a:ext uri="{FF2B5EF4-FFF2-40B4-BE49-F238E27FC236}">
                <a16:creationId xmlns:a16="http://schemas.microsoft.com/office/drawing/2014/main" id="{C4DAFA23-6174-486A-8171-5CA452B1A283}"/>
              </a:ext>
            </a:extLst>
          </p:cNvPr>
          <p:cNvPicPr preferRelativeResize="0"/>
          <p:nvPr/>
        </p:nvPicPr>
        <p:blipFill rotWithShape="1">
          <a:blip r:embed="rId3">
            <a:alphaModFix/>
          </a:blip>
          <a:srcRect/>
          <a:stretch/>
        </p:blipFill>
        <p:spPr>
          <a:xfrm>
            <a:off x="2783632" y="692696"/>
            <a:ext cx="6660589" cy="4433455"/>
          </a:xfrm>
          <a:prstGeom prst="rect">
            <a:avLst/>
          </a:prstGeom>
          <a:noFill/>
          <a:ln>
            <a:noFill/>
          </a:ln>
        </p:spPr>
      </p:pic>
      <p:sp>
        <p:nvSpPr>
          <p:cNvPr id="6" name="Google Shape;35;p1">
            <a:extLst>
              <a:ext uri="{FF2B5EF4-FFF2-40B4-BE49-F238E27FC236}">
                <a16:creationId xmlns:a16="http://schemas.microsoft.com/office/drawing/2014/main" id="{B65D1347-BC07-4960-B5E1-0723104DB9D1}"/>
              </a:ext>
            </a:extLst>
          </p:cNvPr>
          <p:cNvSpPr txBox="1">
            <a:spLocks noGrp="1"/>
          </p:cNvSpPr>
          <p:nvPr>
            <p:ph type="subTitle" idx="1"/>
          </p:nvPr>
        </p:nvSpPr>
        <p:spPr>
          <a:xfrm>
            <a:off x="4354452" y="3143211"/>
            <a:ext cx="3492261" cy="903431"/>
          </a:xfrm>
          <a:prstGeom prst="rect">
            <a:avLst/>
          </a:prstGeom>
          <a:noFill/>
          <a:ln>
            <a:noFill/>
          </a:ln>
        </p:spPr>
        <p:txBody>
          <a:bodyPr spcFirstLastPara="1" wrap="square" lIns="91425" tIns="45700" rIns="91425" bIns="45700" anchor="t" anchorCtr="0">
            <a:noAutofit/>
          </a:bodyPr>
          <a:lstStyle/>
          <a:p>
            <a:pPr marL="0" marR="0" lvl="0" indent="0" rtl="0">
              <a:spcBef>
                <a:spcPts val="0"/>
              </a:spcBef>
              <a:spcAft>
                <a:spcPts val="0"/>
              </a:spcAft>
              <a:buClr>
                <a:schemeClr val="lt1"/>
              </a:buClr>
              <a:buSzPts val="5400"/>
              <a:buFont typeface="Arial"/>
              <a:buNone/>
            </a:pPr>
            <a:r>
              <a:rPr lang="en-US" sz="5400" b="0" i="0" u="none" strike="noStrike" cap="none" dirty="0">
                <a:solidFill>
                  <a:schemeClr val="lt1"/>
                </a:solidFill>
                <a:latin typeface="Short Stack"/>
                <a:ea typeface="Short Stack"/>
                <a:cs typeface="Short Stack"/>
                <a:sym typeface="Short Stack"/>
              </a:rPr>
              <a:t>a, e, </a:t>
            </a:r>
            <a:r>
              <a:rPr lang="en-US" sz="5400" b="0" i="0" u="none" strike="noStrike" cap="none" dirty="0" err="1">
                <a:solidFill>
                  <a:schemeClr val="lt1"/>
                </a:solidFill>
                <a:latin typeface="Short Stack"/>
                <a:ea typeface="Short Stack"/>
                <a:cs typeface="Short Stack"/>
                <a:sym typeface="Short Stack"/>
              </a:rPr>
              <a:t>i</a:t>
            </a:r>
            <a:r>
              <a:rPr lang="en-US" sz="5400" b="0" i="0" u="none" strike="noStrike" cap="none" dirty="0">
                <a:solidFill>
                  <a:schemeClr val="lt1"/>
                </a:solidFill>
                <a:latin typeface="Short Stack"/>
                <a:ea typeface="Short Stack"/>
                <a:cs typeface="Short Stack"/>
                <a:sym typeface="Short Stack"/>
              </a:rPr>
              <a:t>, o, u</a:t>
            </a:r>
            <a:endParaRPr dirty="0"/>
          </a:p>
        </p:txBody>
      </p:sp>
      <p:sp>
        <p:nvSpPr>
          <p:cNvPr id="7" name="Google Shape;36;p1">
            <a:extLst>
              <a:ext uri="{FF2B5EF4-FFF2-40B4-BE49-F238E27FC236}">
                <a16:creationId xmlns:a16="http://schemas.microsoft.com/office/drawing/2014/main" id="{83EA61D9-801C-463A-958F-2E6C168EC6EB}"/>
              </a:ext>
            </a:extLst>
          </p:cNvPr>
          <p:cNvSpPr txBox="1">
            <a:spLocks noGrp="1"/>
          </p:cNvSpPr>
          <p:nvPr>
            <p:ph type="ctrTitle"/>
          </p:nvPr>
        </p:nvSpPr>
        <p:spPr>
          <a:xfrm>
            <a:off x="3594660" y="1361529"/>
            <a:ext cx="5031555" cy="18035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FFFF00"/>
              </a:buClr>
              <a:buSzPts val="5400"/>
              <a:buFont typeface="Calibri"/>
              <a:buNone/>
            </a:pPr>
            <a:r>
              <a:rPr lang="en-US" b="1" dirty="0">
                <a:solidFill>
                  <a:srgbClr val="FFFF00"/>
                </a:solidFill>
              </a:rPr>
              <a:t>Identification of Vowels</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42;p2">
            <a:extLst>
              <a:ext uri="{FF2B5EF4-FFF2-40B4-BE49-F238E27FC236}">
                <a16:creationId xmlns:a16="http://schemas.microsoft.com/office/drawing/2014/main" id="{C84AC8C0-4B2A-4A49-9366-9E787992EF1A}"/>
              </a:ext>
            </a:extLst>
          </p:cNvPr>
          <p:cNvSpPr txBox="1">
            <a:spLocks noGrp="1"/>
          </p:cNvSpPr>
          <p:nvPr>
            <p:ph type="title"/>
          </p:nvPr>
        </p:nvSpPr>
        <p:spPr>
          <a:xfrm>
            <a:off x="3057938" y="240030"/>
            <a:ext cx="6085332" cy="685800"/>
          </a:xfrm>
          <a:prstGeom prst="rect">
            <a:avLst/>
          </a:prstGeom>
          <a:solidFill>
            <a:srgbClr val="FFE89F"/>
          </a:solidFill>
          <a:ln w="9525" cap="flat" cmpd="sng">
            <a:noFill/>
            <a:prstDash val="solid"/>
            <a:round/>
            <a:headEnd type="none" w="sm" len="sm"/>
            <a:tailEnd type="none" w="sm" len="sm"/>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600"/>
              <a:buFont typeface="Calibri"/>
              <a:buNone/>
            </a:pPr>
            <a:r>
              <a:rPr lang="en-US" b="1" u="sng" dirty="0"/>
              <a:t>English Language</a:t>
            </a:r>
            <a:endParaRPr u="sng" dirty="0"/>
          </a:p>
        </p:txBody>
      </p:sp>
      <p:sp>
        <p:nvSpPr>
          <p:cNvPr id="6" name="Google Shape;44;p2">
            <a:extLst>
              <a:ext uri="{FF2B5EF4-FFF2-40B4-BE49-F238E27FC236}">
                <a16:creationId xmlns:a16="http://schemas.microsoft.com/office/drawing/2014/main" id="{45B981E4-D326-4B1B-932A-D8E02ECA9E75}"/>
              </a:ext>
            </a:extLst>
          </p:cNvPr>
          <p:cNvSpPr/>
          <p:nvPr/>
        </p:nvSpPr>
        <p:spPr>
          <a:xfrm>
            <a:off x="5034064" y="2134055"/>
            <a:ext cx="2133079" cy="1066539"/>
          </a:xfrm>
          <a:prstGeom prst="roundRect">
            <a:avLst>
              <a:gd name="adj" fmla="val 10000"/>
            </a:avLst>
          </a:prstGeom>
          <a:solidFill>
            <a:srgbClr val="F2DADA"/>
          </a:solidFill>
          <a:ln w="25400" cap="flat" cmpd="sng">
            <a:solidFill>
              <a:srgbClr val="C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45;p2">
            <a:extLst>
              <a:ext uri="{FF2B5EF4-FFF2-40B4-BE49-F238E27FC236}">
                <a16:creationId xmlns:a16="http://schemas.microsoft.com/office/drawing/2014/main" id="{87ACDEF7-2F54-460E-B11E-CE7B4BB0E16E}"/>
              </a:ext>
            </a:extLst>
          </p:cNvPr>
          <p:cNvSpPr txBox="1"/>
          <p:nvPr/>
        </p:nvSpPr>
        <p:spPr>
          <a:xfrm>
            <a:off x="5065302" y="2165293"/>
            <a:ext cx="2070603" cy="1004063"/>
          </a:xfrm>
          <a:prstGeom prst="rect">
            <a:avLst/>
          </a:prstGeom>
          <a:noFill/>
          <a:ln>
            <a:noFill/>
          </a:ln>
        </p:spPr>
        <p:txBody>
          <a:bodyPr spcFirstLastPara="1" wrap="square" lIns="68575" tIns="45700" rIns="68575" bIns="45700" anchor="ctr" anchorCtr="0">
            <a:noAutofit/>
          </a:bodyPr>
          <a:lstStyle/>
          <a:p>
            <a:pPr marL="0" marR="0" lvl="0" indent="0" algn="ctr" rtl="0">
              <a:lnSpc>
                <a:spcPct val="90000"/>
              </a:lnSpc>
              <a:spcBef>
                <a:spcPts val="0"/>
              </a:spcBef>
              <a:spcAft>
                <a:spcPts val="0"/>
              </a:spcAft>
              <a:buClr>
                <a:srgbClr val="C00000"/>
              </a:buClr>
              <a:buSzPts val="3600"/>
              <a:buFont typeface="Calibri"/>
              <a:buNone/>
            </a:pPr>
            <a:r>
              <a:rPr lang="en-US" sz="3600" b="0" i="0" u="none" strike="noStrike" cap="none" dirty="0">
                <a:solidFill>
                  <a:srgbClr val="C00000"/>
                </a:solidFill>
                <a:latin typeface="Calibri"/>
                <a:ea typeface="Calibri"/>
                <a:cs typeface="Calibri"/>
                <a:sym typeface="Calibri"/>
              </a:rPr>
              <a:t>44 sounds</a:t>
            </a:r>
            <a:endParaRPr dirty="0"/>
          </a:p>
        </p:txBody>
      </p:sp>
      <p:sp>
        <p:nvSpPr>
          <p:cNvPr id="8" name="Google Shape;46;p2">
            <a:extLst>
              <a:ext uri="{FF2B5EF4-FFF2-40B4-BE49-F238E27FC236}">
                <a16:creationId xmlns:a16="http://schemas.microsoft.com/office/drawing/2014/main" id="{8F15122E-3A0E-4E9C-B780-75737D01448E}"/>
              </a:ext>
            </a:extLst>
          </p:cNvPr>
          <p:cNvSpPr/>
          <p:nvPr/>
        </p:nvSpPr>
        <p:spPr>
          <a:xfrm>
            <a:off x="5247372" y="3200595"/>
            <a:ext cx="213307" cy="799904"/>
          </a:xfrm>
          <a:custGeom>
            <a:avLst/>
            <a:gdLst/>
            <a:ahLst/>
            <a:cxnLst/>
            <a:rect l="l" t="t" r="r" b="b"/>
            <a:pathLst>
              <a:path w="120000" h="120000" extrusionOk="0">
                <a:moveTo>
                  <a:pt x="0" y="0"/>
                </a:moveTo>
                <a:lnTo>
                  <a:pt x="0" y="120000"/>
                </a:lnTo>
                <a:lnTo>
                  <a:pt x="120000" y="120000"/>
                </a:lnTo>
              </a:path>
            </a:pathLst>
          </a:custGeom>
          <a:noFill/>
          <a:ln w="25400" cap="flat" cmpd="sng">
            <a:solidFill>
              <a:srgbClr val="C00000"/>
            </a:solidFill>
            <a:prstDash val="solid"/>
            <a:round/>
            <a:headEnd type="none" w="sm" len="sm"/>
            <a:tailEnd type="none" w="sm" len="sm"/>
          </a:ln>
        </p:spPr>
      </p:sp>
      <p:sp>
        <p:nvSpPr>
          <p:cNvPr id="9" name="Google Shape;47;p2">
            <a:extLst>
              <a:ext uri="{FF2B5EF4-FFF2-40B4-BE49-F238E27FC236}">
                <a16:creationId xmlns:a16="http://schemas.microsoft.com/office/drawing/2014/main" id="{2166FD9B-D662-4261-AE10-417D32B7AC79}"/>
              </a:ext>
            </a:extLst>
          </p:cNvPr>
          <p:cNvSpPr/>
          <p:nvPr/>
        </p:nvSpPr>
        <p:spPr>
          <a:xfrm>
            <a:off x="5460680" y="3467230"/>
            <a:ext cx="1706463" cy="1066539"/>
          </a:xfrm>
          <a:prstGeom prst="roundRect">
            <a:avLst>
              <a:gd name="adj" fmla="val 10000"/>
            </a:avLst>
          </a:prstGeom>
          <a:solidFill>
            <a:schemeClr val="lt1">
              <a:alpha val="89803"/>
            </a:schemeClr>
          </a:solidFill>
          <a:ln w="25400" cap="flat" cmpd="sng">
            <a:solidFill>
              <a:srgbClr val="C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48;p2">
            <a:extLst>
              <a:ext uri="{FF2B5EF4-FFF2-40B4-BE49-F238E27FC236}">
                <a16:creationId xmlns:a16="http://schemas.microsoft.com/office/drawing/2014/main" id="{3C1D448B-911E-4C6C-A8FB-1609AADB5859}"/>
              </a:ext>
            </a:extLst>
          </p:cNvPr>
          <p:cNvSpPr txBox="1"/>
          <p:nvPr/>
        </p:nvSpPr>
        <p:spPr>
          <a:xfrm>
            <a:off x="5491918" y="3498468"/>
            <a:ext cx="1643987" cy="1004063"/>
          </a:xfrm>
          <a:prstGeom prst="rect">
            <a:avLst/>
          </a:prstGeom>
          <a:noFill/>
          <a:ln>
            <a:noFill/>
          </a:ln>
        </p:spPr>
        <p:txBody>
          <a:bodyPr spcFirstLastPara="1" wrap="square" lIns="47625" tIns="31750" rIns="47625" bIns="31750" anchor="ctr" anchorCtr="0">
            <a:noAutofit/>
          </a:bodyPr>
          <a:lstStyle/>
          <a:p>
            <a:pPr marL="0" marR="0" lvl="0" indent="0" algn="ctr" rtl="0">
              <a:lnSpc>
                <a:spcPct val="90000"/>
              </a:lnSpc>
              <a:spcBef>
                <a:spcPts val="0"/>
              </a:spcBef>
              <a:spcAft>
                <a:spcPts val="0"/>
              </a:spcAft>
              <a:buClr>
                <a:srgbClr val="C00000"/>
              </a:buClr>
              <a:buSzPts val="2500"/>
              <a:buFont typeface="Calibri"/>
              <a:buNone/>
            </a:pPr>
            <a:r>
              <a:rPr lang="en-US" sz="2500" b="0" i="0" u="none" strike="noStrike" cap="none" dirty="0">
                <a:solidFill>
                  <a:srgbClr val="C00000"/>
                </a:solidFill>
                <a:latin typeface="Calibri"/>
                <a:ea typeface="Calibri"/>
                <a:cs typeface="Calibri"/>
                <a:sym typeface="Calibri"/>
              </a:rPr>
              <a:t>Vowels</a:t>
            </a:r>
            <a:endParaRPr dirty="0"/>
          </a:p>
        </p:txBody>
      </p:sp>
      <p:sp>
        <p:nvSpPr>
          <p:cNvPr id="11" name="Google Shape;49;p2">
            <a:extLst>
              <a:ext uri="{FF2B5EF4-FFF2-40B4-BE49-F238E27FC236}">
                <a16:creationId xmlns:a16="http://schemas.microsoft.com/office/drawing/2014/main" id="{8344AA3B-1F58-40C9-A8C6-D58578328F2E}"/>
              </a:ext>
            </a:extLst>
          </p:cNvPr>
          <p:cNvSpPr/>
          <p:nvPr/>
        </p:nvSpPr>
        <p:spPr>
          <a:xfrm>
            <a:off x="5247372" y="3200595"/>
            <a:ext cx="213307" cy="2133079"/>
          </a:xfrm>
          <a:custGeom>
            <a:avLst/>
            <a:gdLst/>
            <a:ahLst/>
            <a:cxnLst/>
            <a:rect l="l" t="t" r="r" b="b"/>
            <a:pathLst>
              <a:path w="120000" h="120000" extrusionOk="0">
                <a:moveTo>
                  <a:pt x="0" y="0"/>
                </a:moveTo>
                <a:lnTo>
                  <a:pt x="0" y="120000"/>
                </a:lnTo>
                <a:lnTo>
                  <a:pt x="120000" y="120000"/>
                </a:lnTo>
              </a:path>
            </a:pathLst>
          </a:custGeom>
          <a:noFill/>
          <a:ln w="25400" cap="flat" cmpd="sng">
            <a:solidFill>
              <a:srgbClr val="C00000"/>
            </a:solidFill>
            <a:prstDash val="solid"/>
            <a:round/>
            <a:headEnd type="none" w="sm" len="sm"/>
            <a:tailEnd type="none" w="sm" len="sm"/>
          </a:ln>
        </p:spPr>
      </p:sp>
      <p:sp>
        <p:nvSpPr>
          <p:cNvPr id="12" name="Google Shape;50;p2">
            <a:extLst>
              <a:ext uri="{FF2B5EF4-FFF2-40B4-BE49-F238E27FC236}">
                <a16:creationId xmlns:a16="http://schemas.microsoft.com/office/drawing/2014/main" id="{E663D800-81E7-45BE-AA15-DDC1DF4DA3E3}"/>
              </a:ext>
            </a:extLst>
          </p:cNvPr>
          <p:cNvSpPr/>
          <p:nvPr/>
        </p:nvSpPr>
        <p:spPr>
          <a:xfrm>
            <a:off x="5460680" y="4800404"/>
            <a:ext cx="1706463" cy="1066539"/>
          </a:xfrm>
          <a:prstGeom prst="roundRect">
            <a:avLst>
              <a:gd name="adj" fmla="val 10000"/>
            </a:avLst>
          </a:prstGeom>
          <a:solidFill>
            <a:schemeClr val="lt1">
              <a:alpha val="89803"/>
            </a:schemeClr>
          </a:solidFill>
          <a:ln w="25400" cap="flat" cmpd="sng">
            <a:solidFill>
              <a:srgbClr val="C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51;p2">
            <a:extLst>
              <a:ext uri="{FF2B5EF4-FFF2-40B4-BE49-F238E27FC236}">
                <a16:creationId xmlns:a16="http://schemas.microsoft.com/office/drawing/2014/main" id="{96CC3C4A-2145-4413-8D71-FFD599042DE8}"/>
              </a:ext>
            </a:extLst>
          </p:cNvPr>
          <p:cNvSpPr txBox="1"/>
          <p:nvPr/>
        </p:nvSpPr>
        <p:spPr>
          <a:xfrm>
            <a:off x="5491918" y="4831642"/>
            <a:ext cx="1643987" cy="1004063"/>
          </a:xfrm>
          <a:prstGeom prst="rect">
            <a:avLst/>
          </a:prstGeom>
          <a:noFill/>
          <a:ln>
            <a:noFill/>
          </a:ln>
        </p:spPr>
        <p:txBody>
          <a:bodyPr spcFirstLastPara="1" wrap="square" lIns="47625" tIns="31750" rIns="47625" bIns="31750" anchor="ctr" anchorCtr="0">
            <a:noAutofit/>
          </a:bodyPr>
          <a:lstStyle/>
          <a:p>
            <a:pPr marL="0" marR="0" lvl="0" indent="0" algn="ctr" rtl="0">
              <a:lnSpc>
                <a:spcPct val="90000"/>
              </a:lnSpc>
              <a:spcBef>
                <a:spcPts val="0"/>
              </a:spcBef>
              <a:spcAft>
                <a:spcPts val="0"/>
              </a:spcAft>
              <a:buClr>
                <a:srgbClr val="C00000"/>
              </a:buClr>
              <a:buSzPts val="2500"/>
              <a:buFont typeface="Calibri"/>
              <a:buNone/>
            </a:pPr>
            <a:r>
              <a:rPr lang="en-US" sz="2500" b="0" i="0" u="none" strike="noStrike" cap="none">
                <a:solidFill>
                  <a:srgbClr val="C00000"/>
                </a:solidFill>
                <a:latin typeface="Calibri"/>
                <a:ea typeface="Calibri"/>
                <a:cs typeface="Calibri"/>
                <a:sym typeface="Calibri"/>
              </a:rPr>
              <a:t>Consonants</a:t>
            </a:r>
            <a:endParaRPr/>
          </a:p>
        </p:txBody>
      </p:sp>
      <p:sp>
        <p:nvSpPr>
          <p:cNvPr id="14" name="Google Shape;52;p2">
            <a:extLst>
              <a:ext uri="{FF2B5EF4-FFF2-40B4-BE49-F238E27FC236}">
                <a16:creationId xmlns:a16="http://schemas.microsoft.com/office/drawing/2014/main" id="{6B8679E5-80FF-4F29-8E7F-AE0272CABABD}"/>
              </a:ext>
            </a:extLst>
          </p:cNvPr>
          <p:cNvSpPr/>
          <p:nvPr/>
        </p:nvSpPr>
        <p:spPr>
          <a:xfrm>
            <a:off x="5948204" y="1333500"/>
            <a:ext cx="304800" cy="609600"/>
          </a:xfrm>
          <a:prstGeom prst="downArrow">
            <a:avLst>
              <a:gd name="adj1" fmla="val 50000"/>
              <a:gd name="adj2" fmla="val 50000"/>
            </a:avLst>
          </a:prstGeom>
          <a:solidFill>
            <a:srgbClr val="C00000"/>
          </a:solidFill>
          <a:ln w="25400" cap="flat" cmpd="sng">
            <a:solidFill>
              <a:srgbClr val="C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ppt_x"/>
                                          </p:val>
                                        </p:tav>
                                        <p:tav tm="100000">
                                          <p:val>
                                            <p:strVal val="#ppt_x"/>
                                          </p:val>
                                        </p:tav>
                                      </p:tavLst>
                                    </p:anim>
                                    <p:anim calcmode="lin" valueType="num">
                                      <p:cBhvr additive="base">
                                        <p:cTn id="8" dur="10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1000"/>
                                        <p:tgtEl>
                                          <p:spTgt spid="9"/>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1000"/>
                                        <p:tgtEl>
                                          <p:spTgt spid="10"/>
                                        </p:tgtEl>
                                      </p:cBhvr>
                                    </p:animEffect>
                                  </p:childTnLst>
                                </p:cTn>
                              </p:par>
                            </p:childTnLst>
                          </p:cTn>
                        </p:par>
                        <p:par>
                          <p:cTn id="16" fill="hold">
                            <p:stCondLst>
                              <p:cond delay="2000"/>
                            </p:stCondLst>
                            <p:childTnLst>
                              <p:par>
                                <p:cTn id="17" presetID="2" presetClass="entr" presetSubtype="4"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1000" fill="hold"/>
                                        <p:tgtEl>
                                          <p:spTgt spid="11"/>
                                        </p:tgtEl>
                                        <p:attrNameLst>
                                          <p:attrName>ppt_x</p:attrName>
                                        </p:attrNameLst>
                                      </p:cBhvr>
                                      <p:tavLst>
                                        <p:tav tm="0">
                                          <p:val>
                                            <p:strVal val="#ppt_x"/>
                                          </p:val>
                                        </p:tav>
                                        <p:tav tm="100000">
                                          <p:val>
                                            <p:strVal val="#ppt_x"/>
                                          </p:val>
                                        </p:tav>
                                      </p:tavLst>
                                    </p:anim>
                                    <p:anim calcmode="lin" valueType="num">
                                      <p:cBhvr additive="base">
                                        <p:cTn id="20" dur="1000" fill="hold"/>
                                        <p:tgtEl>
                                          <p:spTgt spid="11"/>
                                        </p:tgtEl>
                                        <p:attrNameLst>
                                          <p:attrName>ppt_y</p:attrName>
                                        </p:attrNameLst>
                                      </p:cBhvr>
                                      <p:tavLst>
                                        <p:tav tm="0">
                                          <p:val>
                                            <p:strVal val="1+#ppt_h/2"/>
                                          </p:val>
                                        </p:tav>
                                        <p:tav tm="100000">
                                          <p:val>
                                            <p:strVal val="#ppt_y"/>
                                          </p:val>
                                        </p:tav>
                                      </p:tavLst>
                                    </p:anim>
                                  </p:childTnLst>
                                </p:cTn>
                              </p:par>
                            </p:childTnLst>
                          </p:cTn>
                        </p:par>
                        <p:par>
                          <p:cTn id="21" fill="hold">
                            <p:stCondLst>
                              <p:cond delay="3000"/>
                            </p:stCondLst>
                            <p:childTnLst>
                              <p:par>
                                <p:cTn id="22" presetID="22" presetClass="entr" presetSubtype="8"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left)">
                                      <p:cBhvr>
                                        <p:cTn id="24" dur="1000"/>
                                        <p:tgtEl>
                                          <p:spTgt spid="12"/>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2" grpId="0" animBg="1"/>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8;p3">
            <a:extLst>
              <a:ext uri="{FF2B5EF4-FFF2-40B4-BE49-F238E27FC236}">
                <a16:creationId xmlns:a16="http://schemas.microsoft.com/office/drawing/2014/main" id="{B45AAE02-99F2-422D-B365-F9FD2863E62D}"/>
              </a:ext>
            </a:extLst>
          </p:cNvPr>
          <p:cNvSpPr txBox="1">
            <a:spLocks noGrp="1"/>
          </p:cNvSpPr>
          <p:nvPr>
            <p:ph type="title"/>
          </p:nvPr>
        </p:nvSpPr>
        <p:spPr>
          <a:xfrm>
            <a:off x="3293832" y="58188"/>
            <a:ext cx="5638800" cy="563700"/>
          </a:xfrm>
          <a:prstGeom prst="rect">
            <a:avLst/>
          </a:prstGeom>
          <a:solidFill>
            <a:srgbClr val="FFE89F"/>
          </a:solid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600"/>
              <a:buFont typeface="Calibri"/>
              <a:buNone/>
            </a:pPr>
            <a:r>
              <a:rPr lang="en-US" b="1" u="sng" dirty="0"/>
              <a:t>Vowels and Consonants</a:t>
            </a:r>
            <a:endParaRPr u="sng" dirty="0"/>
          </a:p>
        </p:txBody>
      </p:sp>
      <p:sp>
        <p:nvSpPr>
          <p:cNvPr id="5" name="Google Shape;59;p3">
            <a:extLst>
              <a:ext uri="{FF2B5EF4-FFF2-40B4-BE49-F238E27FC236}">
                <a16:creationId xmlns:a16="http://schemas.microsoft.com/office/drawing/2014/main" id="{BDD694A3-6F61-400B-ABD2-4754645EB660}"/>
              </a:ext>
            </a:extLst>
          </p:cNvPr>
          <p:cNvSpPr txBox="1"/>
          <p:nvPr/>
        </p:nvSpPr>
        <p:spPr>
          <a:xfrm>
            <a:off x="2769972" y="1052736"/>
            <a:ext cx="1402200" cy="523180"/>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spAutoFit/>
          </a:bodyPr>
          <a:lstStyle/>
          <a:p>
            <a:pPr marL="0" marR="0" lvl="0" indent="0" algn="ctr" rtl="0">
              <a:spcBef>
                <a:spcPts val="0"/>
              </a:spcBef>
              <a:spcAft>
                <a:spcPts val="0"/>
              </a:spcAft>
              <a:buNone/>
            </a:pPr>
            <a:r>
              <a:rPr lang="en-US" sz="2800" b="0" i="1" u="none" strike="noStrike" cap="none" dirty="0">
                <a:solidFill>
                  <a:schemeClr val="dk1"/>
                </a:solidFill>
                <a:latin typeface="Calibri"/>
                <a:ea typeface="Calibri"/>
                <a:cs typeface="Calibri"/>
                <a:sym typeface="Calibri"/>
              </a:rPr>
              <a:t>Vowels</a:t>
            </a:r>
            <a:endParaRPr sz="2800" dirty="0"/>
          </a:p>
        </p:txBody>
      </p:sp>
      <p:sp>
        <p:nvSpPr>
          <p:cNvPr id="6" name="Google Shape;60;p3">
            <a:extLst>
              <a:ext uri="{FF2B5EF4-FFF2-40B4-BE49-F238E27FC236}">
                <a16:creationId xmlns:a16="http://schemas.microsoft.com/office/drawing/2014/main" id="{FA7598AB-30EF-42FF-8F47-69DED2BA7CA9}"/>
              </a:ext>
            </a:extLst>
          </p:cNvPr>
          <p:cNvSpPr txBox="1"/>
          <p:nvPr/>
        </p:nvSpPr>
        <p:spPr>
          <a:xfrm>
            <a:off x="1712725" y="2728818"/>
            <a:ext cx="3516695" cy="1292621"/>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600" i="1" dirty="0">
                <a:solidFill>
                  <a:srgbClr val="C00000"/>
                </a:solidFill>
                <a:latin typeface="Calibri"/>
                <a:ea typeface="Calibri"/>
                <a:cs typeface="Calibri"/>
                <a:sym typeface="Calibri"/>
              </a:rPr>
              <a:t>Aa   </a:t>
            </a:r>
            <a:r>
              <a:rPr lang="en-US" sz="2600" i="1" dirty="0" err="1">
                <a:solidFill>
                  <a:srgbClr val="C00000"/>
                </a:solidFill>
                <a:latin typeface="Calibri"/>
                <a:ea typeface="Calibri"/>
                <a:cs typeface="Calibri"/>
                <a:sym typeface="Calibri"/>
              </a:rPr>
              <a:t>Ee</a:t>
            </a:r>
            <a:r>
              <a:rPr lang="en-US" sz="2600" i="1" dirty="0">
                <a:solidFill>
                  <a:srgbClr val="C00000"/>
                </a:solidFill>
                <a:latin typeface="Calibri"/>
                <a:ea typeface="Calibri"/>
                <a:cs typeface="Calibri"/>
                <a:sym typeface="Calibri"/>
              </a:rPr>
              <a:t>    </a:t>
            </a:r>
            <a:r>
              <a:rPr lang="en-US" sz="2600" i="1" dirty="0" err="1">
                <a:solidFill>
                  <a:srgbClr val="C00000"/>
                </a:solidFill>
                <a:latin typeface="Calibri"/>
                <a:ea typeface="Calibri"/>
                <a:cs typeface="Calibri"/>
                <a:sym typeface="Calibri"/>
              </a:rPr>
              <a:t>Ii</a:t>
            </a:r>
            <a:r>
              <a:rPr lang="en-US" sz="2600" i="1" dirty="0">
                <a:solidFill>
                  <a:srgbClr val="C00000"/>
                </a:solidFill>
                <a:latin typeface="Calibri"/>
                <a:ea typeface="Calibri"/>
                <a:cs typeface="Calibri"/>
                <a:sym typeface="Calibri"/>
              </a:rPr>
              <a:t>    </a:t>
            </a:r>
            <a:r>
              <a:rPr lang="en-US" sz="2600" i="1" dirty="0" err="1">
                <a:solidFill>
                  <a:srgbClr val="C00000"/>
                </a:solidFill>
                <a:latin typeface="Calibri"/>
                <a:ea typeface="Calibri"/>
                <a:cs typeface="Calibri"/>
                <a:sym typeface="Calibri"/>
              </a:rPr>
              <a:t>Oo</a:t>
            </a:r>
            <a:r>
              <a:rPr lang="en-US" sz="2600" i="1" dirty="0">
                <a:solidFill>
                  <a:srgbClr val="C00000"/>
                </a:solidFill>
                <a:latin typeface="Calibri"/>
                <a:ea typeface="Calibri"/>
                <a:cs typeface="Calibri"/>
                <a:sym typeface="Calibri"/>
              </a:rPr>
              <a:t>   </a:t>
            </a:r>
            <a:r>
              <a:rPr lang="en-US" sz="2600" i="1" dirty="0" err="1">
                <a:solidFill>
                  <a:srgbClr val="C00000"/>
                </a:solidFill>
                <a:latin typeface="Calibri"/>
                <a:ea typeface="Calibri"/>
                <a:cs typeface="Calibri"/>
                <a:sym typeface="Calibri"/>
              </a:rPr>
              <a:t>Uu</a:t>
            </a:r>
            <a:endParaRPr sz="2600" i="1" dirty="0">
              <a:solidFill>
                <a:srgbClr val="C00000"/>
              </a:solidFill>
              <a:latin typeface="Calibri"/>
              <a:ea typeface="Calibri"/>
              <a:cs typeface="Calibri"/>
              <a:sym typeface="Calibri"/>
            </a:endParaRPr>
          </a:p>
          <a:p>
            <a:pPr marL="0" marR="0" lvl="0" indent="0" algn="ctr" rtl="0">
              <a:spcBef>
                <a:spcPts val="0"/>
              </a:spcBef>
              <a:spcAft>
                <a:spcPts val="0"/>
              </a:spcAft>
              <a:buNone/>
            </a:pPr>
            <a:r>
              <a:rPr lang="en-US" sz="2600" i="1" dirty="0" err="1">
                <a:solidFill>
                  <a:srgbClr val="C00000"/>
                </a:solidFill>
                <a:latin typeface="Calibri"/>
                <a:ea typeface="Calibri"/>
                <a:cs typeface="Calibri"/>
                <a:sym typeface="Calibri"/>
              </a:rPr>
              <a:t>Yy</a:t>
            </a:r>
            <a:endParaRPr sz="2600" i="1" dirty="0">
              <a:solidFill>
                <a:srgbClr val="C00000"/>
              </a:solidFill>
              <a:latin typeface="Calibri"/>
              <a:ea typeface="Calibri"/>
              <a:cs typeface="Calibri"/>
              <a:sym typeface="Calibri"/>
            </a:endParaRPr>
          </a:p>
          <a:p>
            <a:pPr marL="0" marR="0" lvl="0" indent="0" algn="ctr" rtl="0">
              <a:spcBef>
                <a:spcPts val="0"/>
              </a:spcBef>
              <a:spcAft>
                <a:spcPts val="0"/>
              </a:spcAft>
              <a:buNone/>
            </a:pPr>
            <a:r>
              <a:rPr lang="en-US" sz="2600" dirty="0">
                <a:solidFill>
                  <a:srgbClr val="7030A0"/>
                </a:solidFill>
                <a:latin typeface="Calibri"/>
                <a:ea typeface="Calibri"/>
                <a:cs typeface="Calibri"/>
                <a:sym typeface="Calibri"/>
              </a:rPr>
              <a:t> Honorary or semi vowel</a:t>
            </a:r>
            <a:endParaRPr sz="2600" dirty="0"/>
          </a:p>
        </p:txBody>
      </p:sp>
      <p:sp>
        <p:nvSpPr>
          <p:cNvPr id="8" name="Google Shape;62;p3">
            <a:extLst>
              <a:ext uri="{FF2B5EF4-FFF2-40B4-BE49-F238E27FC236}">
                <a16:creationId xmlns:a16="http://schemas.microsoft.com/office/drawing/2014/main" id="{B14D8028-C795-4D23-9393-94920C4EB97E}"/>
              </a:ext>
            </a:extLst>
          </p:cNvPr>
          <p:cNvSpPr txBox="1"/>
          <p:nvPr/>
        </p:nvSpPr>
        <p:spPr>
          <a:xfrm>
            <a:off x="7580345" y="1052736"/>
            <a:ext cx="1927636" cy="523180"/>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spAutoFit/>
          </a:bodyPr>
          <a:lstStyle/>
          <a:p>
            <a:pPr marL="0" marR="0" lvl="0" indent="0" algn="ctr" rtl="0">
              <a:spcBef>
                <a:spcPts val="0"/>
              </a:spcBef>
              <a:spcAft>
                <a:spcPts val="0"/>
              </a:spcAft>
              <a:buNone/>
            </a:pPr>
            <a:r>
              <a:rPr lang="en-US" sz="2800" i="1" dirty="0">
                <a:solidFill>
                  <a:schemeClr val="dk1"/>
                </a:solidFill>
                <a:latin typeface="Calibri"/>
                <a:ea typeface="Calibri"/>
                <a:cs typeface="Calibri"/>
                <a:sym typeface="Calibri"/>
              </a:rPr>
              <a:t>Consonants</a:t>
            </a:r>
            <a:endParaRPr sz="2800" dirty="0"/>
          </a:p>
        </p:txBody>
      </p:sp>
      <p:cxnSp>
        <p:nvCxnSpPr>
          <p:cNvPr id="9" name="Google Shape;63;p3">
            <a:extLst>
              <a:ext uri="{FF2B5EF4-FFF2-40B4-BE49-F238E27FC236}">
                <a16:creationId xmlns:a16="http://schemas.microsoft.com/office/drawing/2014/main" id="{41181973-745A-4CFA-A124-31045915A953}"/>
              </a:ext>
            </a:extLst>
          </p:cNvPr>
          <p:cNvCxnSpPr>
            <a:cxnSpLocks/>
          </p:cNvCxnSpPr>
          <p:nvPr/>
        </p:nvCxnSpPr>
        <p:spPr>
          <a:xfrm flipH="1">
            <a:off x="8516940" y="1589307"/>
            <a:ext cx="9900" cy="1101300"/>
          </a:xfrm>
          <a:prstGeom prst="straightConnector1">
            <a:avLst/>
          </a:prstGeom>
          <a:noFill/>
          <a:ln w="38100" cap="flat" cmpd="sng">
            <a:solidFill>
              <a:schemeClr val="accent2"/>
            </a:solidFill>
            <a:prstDash val="solid"/>
            <a:round/>
            <a:headEnd type="none" w="sm" len="sm"/>
            <a:tailEnd type="triangle" w="med" len="med"/>
          </a:ln>
          <a:effectLst>
            <a:outerShdw blurRad="40000" dist="23000" dir="5400000" rotWithShape="0">
              <a:srgbClr val="000000">
                <a:alpha val="34901"/>
              </a:srgbClr>
            </a:outerShdw>
          </a:effectLst>
        </p:spPr>
      </p:cxnSp>
      <p:graphicFrame>
        <p:nvGraphicFramePr>
          <p:cNvPr id="10" name="Google Shape;64;p3">
            <a:extLst>
              <a:ext uri="{FF2B5EF4-FFF2-40B4-BE49-F238E27FC236}">
                <a16:creationId xmlns:a16="http://schemas.microsoft.com/office/drawing/2014/main" id="{55928093-10BB-4EA3-A2C9-AAE697CA3E94}"/>
              </a:ext>
            </a:extLst>
          </p:cNvPr>
          <p:cNvGraphicFramePr/>
          <p:nvPr>
            <p:extLst>
              <p:ext uri="{D42A27DB-BD31-4B8C-83A1-F6EECF244321}">
                <p14:modId xmlns:p14="http://schemas.microsoft.com/office/powerpoint/2010/main" val="941535240"/>
              </p:ext>
            </p:extLst>
          </p:nvPr>
        </p:nvGraphicFramePr>
        <p:xfrm>
          <a:off x="6905223" y="2728818"/>
          <a:ext cx="3223225" cy="2438450"/>
        </p:xfrm>
        <a:graphic>
          <a:graphicData uri="http://schemas.openxmlformats.org/drawingml/2006/table">
            <a:tbl>
              <a:tblPr firstRow="1" bandRow="1">
                <a:noFill/>
              </a:tblPr>
              <a:tblGrid>
                <a:gridCol w="685800">
                  <a:extLst>
                    <a:ext uri="{9D8B030D-6E8A-4147-A177-3AD203B41FA5}">
                      <a16:colId xmlns:a16="http://schemas.microsoft.com/office/drawing/2014/main" val="20000"/>
                    </a:ext>
                  </a:extLst>
                </a:gridCol>
                <a:gridCol w="936050">
                  <a:extLst>
                    <a:ext uri="{9D8B030D-6E8A-4147-A177-3AD203B41FA5}">
                      <a16:colId xmlns:a16="http://schemas.microsoft.com/office/drawing/2014/main" val="20001"/>
                    </a:ext>
                  </a:extLst>
                </a:gridCol>
                <a:gridCol w="906650">
                  <a:extLst>
                    <a:ext uri="{9D8B030D-6E8A-4147-A177-3AD203B41FA5}">
                      <a16:colId xmlns:a16="http://schemas.microsoft.com/office/drawing/2014/main" val="20002"/>
                    </a:ext>
                  </a:extLst>
                </a:gridCol>
                <a:gridCol w="694725">
                  <a:extLst>
                    <a:ext uri="{9D8B030D-6E8A-4147-A177-3AD203B41FA5}">
                      <a16:colId xmlns:a16="http://schemas.microsoft.com/office/drawing/2014/main" val="20003"/>
                    </a:ext>
                  </a:extLst>
                </a:gridCol>
              </a:tblGrid>
              <a:tr h="387775">
                <a:tc>
                  <a:txBody>
                    <a:bodyPr/>
                    <a:lstStyle/>
                    <a:p>
                      <a:pPr marL="0" marR="0" lvl="0" indent="0" algn="ctr" rtl="0">
                        <a:spcBef>
                          <a:spcPts val="0"/>
                        </a:spcBef>
                        <a:spcAft>
                          <a:spcPts val="0"/>
                        </a:spcAft>
                        <a:buNone/>
                      </a:pPr>
                      <a:r>
                        <a:rPr lang="en-US" sz="2600" u="none" strike="noStrike" cap="none" dirty="0">
                          <a:solidFill>
                            <a:srgbClr val="00B050"/>
                          </a:solidFill>
                        </a:rPr>
                        <a:t>Bb</a:t>
                      </a:r>
                      <a:endParaRPr sz="2600" u="none" strike="noStrike" cap="none" dirty="0">
                        <a:solidFill>
                          <a:srgbClr val="00B05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2600" u="none" strike="noStrike" cap="none">
                          <a:solidFill>
                            <a:srgbClr val="00B050"/>
                          </a:solidFill>
                        </a:rPr>
                        <a:t>Cc</a:t>
                      </a:r>
                      <a:endParaRPr sz="26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2600" u="none" strike="noStrike" cap="none">
                          <a:solidFill>
                            <a:srgbClr val="00B050"/>
                          </a:solidFill>
                        </a:rPr>
                        <a:t>Dd</a:t>
                      </a:r>
                      <a:endParaRPr sz="26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2600" u="none" strike="noStrike" cap="none">
                          <a:solidFill>
                            <a:srgbClr val="00B050"/>
                          </a:solidFill>
                        </a:rPr>
                        <a:t>Ff</a:t>
                      </a:r>
                      <a:endParaRPr sz="26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87775">
                <a:tc>
                  <a:txBody>
                    <a:bodyPr/>
                    <a:lstStyle/>
                    <a:p>
                      <a:pPr marL="0" marR="0" lvl="0" indent="0" algn="ctr" rtl="0">
                        <a:spcBef>
                          <a:spcPts val="0"/>
                        </a:spcBef>
                        <a:spcAft>
                          <a:spcPts val="0"/>
                        </a:spcAft>
                        <a:buNone/>
                      </a:pPr>
                      <a:r>
                        <a:rPr lang="en-US" sz="2600" u="none" strike="noStrike" cap="none" dirty="0">
                          <a:solidFill>
                            <a:srgbClr val="00B050"/>
                          </a:solidFill>
                        </a:rPr>
                        <a:t>Gg</a:t>
                      </a:r>
                      <a:endParaRPr sz="2600"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2600" u="none" strike="noStrike" cap="none">
                          <a:solidFill>
                            <a:srgbClr val="00B050"/>
                          </a:solidFill>
                        </a:rPr>
                        <a:t>Hh</a:t>
                      </a:r>
                      <a:endParaRPr sz="2600" u="none" strike="noStrike" cap="none">
                        <a:solidFill>
                          <a:srgbClr val="00B05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2600" u="none" strike="noStrike" cap="none">
                          <a:solidFill>
                            <a:srgbClr val="00B050"/>
                          </a:solidFill>
                        </a:rPr>
                        <a:t>Jj</a:t>
                      </a:r>
                      <a:endParaRPr sz="2600" u="none" strike="noStrike" cap="none">
                        <a:solidFill>
                          <a:srgbClr val="00B05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2600" u="none" strike="noStrike" cap="none">
                          <a:solidFill>
                            <a:srgbClr val="00B050"/>
                          </a:solidFill>
                        </a:rPr>
                        <a:t>Kk</a:t>
                      </a:r>
                      <a:endParaRPr sz="26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387775">
                <a:tc>
                  <a:txBody>
                    <a:bodyPr/>
                    <a:lstStyle/>
                    <a:p>
                      <a:pPr marL="0" marR="0" lvl="0" indent="0" algn="ctr" rtl="0">
                        <a:spcBef>
                          <a:spcPts val="0"/>
                        </a:spcBef>
                        <a:spcAft>
                          <a:spcPts val="0"/>
                        </a:spcAft>
                        <a:buNone/>
                      </a:pPr>
                      <a:r>
                        <a:rPr lang="en-US" sz="2600" u="none" strike="noStrike" cap="none" dirty="0" err="1">
                          <a:solidFill>
                            <a:srgbClr val="00B050"/>
                          </a:solidFill>
                        </a:rPr>
                        <a:t>Ll</a:t>
                      </a:r>
                      <a:endParaRPr sz="2600" u="none" strike="noStrike" cap="none" dirty="0">
                        <a:solidFill>
                          <a:srgbClr val="00B05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2600" u="none" strike="noStrike" cap="none">
                          <a:solidFill>
                            <a:srgbClr val="00B050"/>
                          </a:solidFill>
                        </a:rPr>
                        <a:t>Mm</a:t>
                      </a:r>
                      <a:endParaRPr sz="26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2600" u="none" strike="noStrike" cap="none">
                          <a:solidFill>
                            <a:srgbClr val="00B050"/>
                          </a:solidFill>
                        </a:rPr>
                        <a:t>Nn</a:t>
                      </a:r>
                      <a:endParaRPr sz="2600" u="none" strike="noStrike" cap="none">
                        <a:solidFill>
                          <a:srgbClr val="00B05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2600" u="none" strike="noStrike" cap="none">
                          <a:solidFill>
                            <a:srgbClr val="00B050"/>
                          </a:solidFill>
                        </a:rPr>
                        <a:t>Pp</a:t>
                      </a:r>
                      <a:endParaRPr sz="26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87775">
                <a:tc>
                  <a:txBody>
                    <a:bodyPr/>
                    <a:lstStyle/>
                    <a:p>
                      <a:pPr marL="0" marR="0" lvl="0" indent="0" algn="ctr" rtl="0">
                        <a:spcBef>
                          <a:spcPts val="0"/>
                        </a:spcBef>
                        <a:spcAft>
                          <a:spcPts val="0"/>
                        </a:spcAft>
                        <a:buNone/>
                      </a:pPr>
                      <a:r>
                        <a:rPr lang="en-US" sz="2600" u="none" strike="noStrike" cap="none" dirty="0" err="1">
                          <a:solidFill>
                            <a:srgbClr val="00B050"/>
                          </a:solidFill>
                        </a:rPr>
                        <a:t>Qq</a:t>
                      </a:r>
                      <a:endParaRPr sz="2600" u="none" strike="noStrike" cap="none" dirty="0">
                        <a:solidFill>
                          <a:srgbClr val="00B05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2600" u="none" strike="noStrike" cap="none">
                          <a:solidFill>
                            <a:srgbClr val="00B050"/>
                          </a:solidFill>
                        </a:rPr>
                        <a:t>Rr</a:t>
                      </a:r>
                      <a:endParaRPr sz="26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2600" u="none" strike="noStrike" cap="none">
                          <a:solidFill>
                            <a:srgbClr val="00B050"/>
                          </a:solidFill>
                        </a:rPr>
                        <a:t>Ss</a:t>
                      </a:r>
                      <a:endParaRPr sz="26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2600" u="none" strike="noStrike" cap="none">
                          <a:solidFill>
                            <a:srgbClr val="00B050"/>
                          </a:solidFill>
                        </a:rPr>
                        <a:t>Tt</a:t>
                      </a:r>
                      <a:endParaRPr sz="26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387775">
                <a:tc>
                  <a:txBody>
                    <a:bodyPr/>
                    <a:lstStyle/>
                    <a:p>
                      <a:pPr marL="0" marR="0" lvl="0" indent="0" algn="ctr" rtl="0">
                        <a:spcBef>
                          <a:spcPts val="0"/>
                        </a:spcBef>
                        <a:spcAft>
                          <a:spcPts val="0"/>
                        </a:spcAft>
                        <a:buNone/>
                      </a:pPr>
                      <a:r>
                        <a:rPr lang="en-US" sz="2600" u="none" strike="noStrike" cap="none" dirty="0" err="1">
                          <a:solidFill>
                            <a:srgbClr val="00B050"/>
                          </a:solidFill>
                        </a:rPr>
                        <a:t>Vv</a:t>
                      </a:r>
                      <a:endParaRPr sz="2600" u="none" strike="noStrike" cap="none" dirty="0">
                        <a:solidFill>
                          <a:srgbClr val="00B05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2600" u="none" strike="noStrike" cap="none" dirty="0" err="1">
                          <a:solidFill>
                            <a:srgbClr val="00B050"/>
                          </a:solidFill>
                        </a:rPr>
                        <a:t>Ww</a:t>
                      </a:r>
                      <a:endParaRPr sz="2600" u="none" strike="noStrike" cap="none" dirty="0">
                        <a:solidFill>
                          <a:srgbClr val="00B05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2600" u="none" strike="noStrike" cap="none" dirty="0" err="1">
                          <a:solidFill>
                            <a:srgbClr val="00B050"/>
                          </a:solidFill>
                        </a:rPr>
                        <a:t>Xx</a:t>
                      </a:r>
                      <a:endParaRPr sz="2600" u="none" strike="noStrike" cap="none" dirty="0">
                        <a:solidFill>
                          <a:srgbClr val="00B05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2600" u="none" strike="noStrike" cap="none" dirty="0" err="1">
                          <a:solidFill>
                            <a:srgbClr val="00B050"/>
                          </a:solidFill>
                        </a:rPr>
                        <a:t>Yy</a:t>
                      </a:r>
                      <a:endParaRPr sz="2600" u="none" strike="noStrike" cap="none" dirty="0">
                        <a:solidFill>
                          <a:srgbClr val="00B05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1" name="Google Shape;65;p3">
            <a:extLst>
              <a:ext uri="{FF2B5EF4-FFF2-40B4-BE49-F238E27FC236}">
                <a16:creationId xmlns:a16="http://schemas.microsoft.com/office/drawing/2014/main" id="{59204EAA-5175-407F-AA90-BF384185EDCD}"/>
              </a:ext>
            </a:extLst>
          </p:cNvPr>
          <p:cNvSpPr txBox="1"/>
          <p:nvPr/>
        </p:nvSpPr>
        <p:spPr>
          <a:xfrm>
            <a:off x="8145839" y="5177441"/>
            <a:ext cx="762000" cy="492402"/>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600" dirty="0" err="1">
                <a:solidFill>
                  <a:srgbClr val="00B050"/>
                </a:solidFill>
                <a:latin typeface="Calibri"/>
                <a:ea typeface="Calibri"/>
                <a:cs typeface="Calibri"/>
                <a:sym typeface="Calibri"/>
              </a:rPr>
              <a:t>Zz</a:t>
            </a:r>
            <a:endParaRPr sz="2600" dirty="0">
              <a:solidFill>
                <a:srgbClr val="00B050"/>
              </a:solidFill>
              <a:latin typeface="Calibri"/>
              <a:ea typeface="Calibri"/>
              <a:cs typeface="Calibri"/>
              <a:sym typeface="Calibri"/>
            </a:endParaRPr>
          </a:p>
        </p:txBody>
      </p:sp>
      <p:cxnSp>
        <p:nvCxnSpPr>
          <p:cNvPr id="13" name="Google Shape;63;p3">
            <a:extLst>
              <a:ext uri="{FF2B5EF4-FFF2-40B4-BE49-F238E27FC236}">
                <a16:creationId xmlns:a16="http://schemas.microsoft.com/office/drawing/2014/main" id="{4B503CE2-DDE0-45C5-AC98-5C99DF9B5C8C}"/>
              </a:ext>
            </a:extLst>
          </p:cNvPr>
          <p:cNvCxnSpPr>
            <a:cxnSpLocks/>
          </p:cNvCxnSpPr>
          <p:nvPr/>
        </p:nvCxnSpPr>
        <p:spPr>
          <a:xfrm flipH="1">
            <a:off x="3466122" y="1589307"/>
            <a:ext cx="9900" cy="1101300"/>
          </a:xfrm>
          <a:prstGeom prst="straightConnector1">
            <a:avLst/>
          </a:prstGeom>
          <a:noFill/>
          <a:ln w="38100" cap="flat" cmpd="sng">
            <a:solidFill>
              <a:schemeClr val="accent2"/>
            </a:solidFill>
            <a:prstDash val="solid"/>
            <a:round/>
            <a:headEnd type="none" w="sm" len="sm"/>
            <a:tailEnd type="triangle" w="med" len="med"/>
          </a:ln>
          <a:effectLst>
            <a:outerShdw blurRad="40000" dist="23000" dir="5400000" rotWithShape="0">
              <a:srgbClr val="000000">
                <a:alpha val="34901"/>
              </a:srgbClr>
            </a:outerShdw>
          </a:effectLst>
        </p:spPr>
      </p:cxnSp>
    </p:spTree>
    <p:extLst>
      <p:ext uri="{BB962C8B-B14F-4D97-AF65-F5344CB8AC3E}">
        <p14:creationId xmlns:p14="http://schemas.microsoft.com/office/powerpoint/2010/main" val="1328215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p:tgtEl>
                                          <p:spTgt spid="5"/>
                                        </p:tgtEl>
                                        <p:attrNameLst>
                                          <p:attrName>ppt_y</p:attrName>
                                        </p:attrNameLst>
                                      </p:cBhvr>
                                      <p:tavLst>
                                        <p:tav tm="0">
                                          <p:val>
                                            <p:strVal val="#ppt_y-#ppt_h*1.125000"/>
                                          </p:val>
                                        </p:tav>
                                        <p:tav tm="100000">
                                          <p:val>
                                            <p:strVal val="#ppt_y"/>
                                          </p:val>
                                        </p:tav>
                                      </p:tavLst>
                                    </p:anim>
                                    <p:animEffect transition="in" filter="wipe(down)">
                                      <p:cBhvr>
                                        <p:cTn id="8" dur="1000"/>
                                        <p:tgtEl>
                                          <p:spTgt spid="5"/>
                                        </p:tgtEl>
                                      </p:cBhvr>
                                    </p:animEffect>
                                  </p:childTnLst>
                                </p:cTn>
                              </p:par>
                            </p:childTnLst>
                          </p:cTn>
                        </p:par>
                        <p:par>
                          <p:cTn id="9" fill="hold">
                            <p:stCondLst>
                              <p:cond delay="1000"/>
                            </p:stCondLst>
                            <p:childTnLst>
                              <p:par>
                                <p:cTn id="10" presetID="22" presetClass="entr" presetSubtype="1" fill="hold"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up)">
                                      <p:cBhvr>
                                        <p:cTn id="12" dur="1000"/>
                                        <p:tgtEl>
                                          <p:spTgt spid="13"/>
                                        </p:tgtEl>
                                      </p:cBhvr>
                                    </p:animEffect>
                                  </p:childTnLst>
                                </p:cTn>
                              </p:par>
                            </p:childTnLst>
                          </p:cTn>
                        </p:par>
                        <p:par>
                          <p:cTn id="13" fill="hold">
                            <p:stCondLst>
                              <p:cond delay="2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1000"/>
                                        <p:tgtEl>
                                          <p:spTgt spid="8"/>
                                        </p:tgtEl>
                                        <p:attrNameLst>
                                          <p:attrName>ppt_y</p:attrName>
                                        </p:attrNameLst>
                                      </p:cBhvr>
                                      <p:tavLst>
                                        <p:tav tm="0">
                                          <p:val>
                                            <p:strVal val="#ppt_y-#ppt_h*1.125000"/>
                                          </p:val>
                                        </p:tav>
                                        <p:tav tm="100000">
                                          <p:val>
                                            <p:strVal val="#ppt_y"/>
                                          </p:val>
                                        </p:tav>
                                      </p:tavLst>
                                    </p:anim>
                                    <p:animEffect transition="in" filter="wipe(down)">
                                      <p:cBhvr>
                                        <p:cTn id="22" dur="1000"/>
                                        <p:tgtEl>
                                          <p:spTgt spid="8"/>
                                        </p:tgtEl>
                                      </p:cBhvr>
                                    </p:animEffect>
                                  </p:childTnLst>
                                </p:cTn>
                              </p:par>
                            </p:childTnLst>
                          </p:cTn>
                        </p:par>
                        <p:par>
                          <p:cTn id="23" fill="hold">
                            <p:stCondLst>
                              <p:cond delay="1000"/>
                            </p:stCondLst>
                            <p:childTnLst>
                              <p:par>
                                <p:cTn id="24" presetID="22" presetClass="entr" presetSubtype="1"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up)">
                                      <p:cBhvr>
                                        <p:cTn id="26" dur="1000"/>
                                        <p:tgtEl>
                                          <p:spTgt spid="9"/>
                                        </p:tgtEl>
                                      </p:cBhvr>
                                    </p:animEffect>
                                  </p:childTnLst>
                                </p:cTn>
                              </p:par>
                            </p:childTnLst>
                          </p:cTn>
                        </p:par>
                        <p:par>
                          <p:cTn id="27" fill="hold">
                            <p:stCondLst>
                              <p:cond delay="2000"/>
                            </p:stCondLst>
                            <p:childTnLst>
                              <p:par>
                                <p:cTn id="28" presetID="22" presetClass="entr" presetSubtype="1" fill="hold"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up)">
                                      <p:cBhvr>
                                        <p:cTn id="30" dur="1000"/>
                                        <p:tgtEl>
                                          <p:spTgt spid="10"/>
                                        </p:tgtEl>
                                      </p:cBhvr>
                                    </p:animEffect>
                                  </p:childTnLst>
                                </p:cTn>
                              </p:par>
                            </p:childTnLst>
                          </p:cTn>
                        </p:par>
                        <p:par>
                          <p:cTn id="31" fill="hold">
                            <p:stCondLst>
                              <p:cond delay="3000"/>
                            </p:stCondLst>
                            <p:childTnLst>
                              <p:par>
                                <p:cTn id="32" presetID="22" presetClass="entr" presetSubtype="1" fill="hold"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up)">
                                      <p:cBhvr>
                                        <p:cTn id="34"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72;p4">
            <a:extLst>
              <a:ext uri="{FF2B5EF4-FFF2-40B4-BE49-F238E27FC236}">
                <a16:creationId xmlns:a16="http://schemas.microsoft.com/office/drawing/2014/main" id="{31E78747-F16A-482E-AF5E-0E7047961EBE}"/>
              </a:ext>
            </a:extLst>
          </p:cNvPr>
          <p:cNvPicPr preferRelativeResize="0"/>
          <p:nvPr/>
        </p:nvPicPr>
        <p:blipFill rotWithShape="1">
          <a:blip r:embed="rId3">
            <a:alphaModFix/>
          </a:blip>
          <a:srcRect b="24930"/>
          <a:stretch/>
        </p:blipFill>
        <p:spPr>
          <a:xfrm>
            <a:off x="2235459" y="1378647"/>
            <a:ext cx="7714467" cy="3112786"/>
          </a:xfrm>
          <a:prstGeom prst="rect">
            <a:avLst/>
          </a:prstGeom>
          <a:noFill/>
          <a:ln w="9525" cap="flat" cmpd="sng">
            <a:solidFill>
              <a:schemeClr val="dk1"/>
            </a:solidFill>
            <a:prstDash val="solid"/>
            <a:round/>
            <a:headEnd type="none" w="sm" len="sm"/>
            <a:tailEnd type="none" w="sm" len="sm"/>
          </a:ln>
        </p:spPr>
      </p:pic>
      <p:sp>
        <p:nvSpPr>
          <p:cNvPr id="5" name="Google Shape;73;p4">
            <a:extLst>
              <a:ext uri="{FF2B5EF4-FFF2-40B4-BE49-F238E27FC236}">
                <a16:creationId xmlns:a16="http://schemas.microsoft.com/office/drawing/2014/main" id="{3BE45BE1-16AF-4F80-AEEF-D444EC202676}"/>
              </a:ext>
            </a:extLst>
          </p:cNvPr>
          <p:cNvSpPr txBox="1">
            <a:spLocks noGrp="1"/>
          </p:cNvSpPr>
          <p:nvPr>
            <p:ph type="title"/>
          </p:nvPr>
        </p:nvSpPr>
        <p:spPr>
          <a:xfrm>
            <a:off x="2558526" y="274638"/>
            <a:ext cx="7086600" cy="715962"/>
          </a:xfrm>
          <a:prstGeom prst="rect">
            <a:avLst/>
          </a:prstGeom>
          <a:solidFill>
            <a:srgbClr val="FFE89F"/>
          </a:solid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600"/>
              <a:buFont typeface="Calibri"/>
              <a:buNone/>
            </a:pPr>
            <a:r>
              <a:rPr lang="en-US" b="1" u="sng" dirty="0"/>
              <a:t>Vowel Sounds</a:t>
            </a:r>
            <a:endParaRPr u="sng" dirty="0"/>
          </a:p>
        </p:txBody>
      </p:sp>
      <p:sp>
        <p:nvSpPr>
          <p:cNvPr id="6" name="Google Shape;74;p4">
            <a:extLst>
              <a:ext uri="{FF2B5EF4-FFF2-40B4-BE49-F238E27FC236}">
                <a16:creationId xmlns:a16="http://schemas.microsoft.com/office/drawing/2014/main" id="{DE18E3CE-5CC5-40B7-A5C5-5EAF82C85D32}"/>
              </a:ext>
            </a:extLst>
          </p:cNvPr>
          <p:cNvSpPr txBox="1">
            <a:spLocks/>
          </p:cNvSpPr>
          <p:nvPr/>
        </p:nvSpPr>
        <p:spPr>
          <a:xfrm>
            <a:off x="2253726" y="1404610"/>
            <a:ext cx="7696200" cy="1142999"/>
          </a:xfrm>
          <a:prstGeom prst="rect">
            <a:avLst/>
          </a:prstGeom>
          <a:noFill/>
          <a:ln>
            <a:noFill/>
          </a:ln>
        </p:spPr>
        <p:txBody>
          <a:bodyPr spcFirstLastPara="1" wrap="square" lIns="91425" tIns="45700" rIns="91425" bIns="45700" anchor="t" anchorCtr="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Clr>
                <a:schemeClr val="dk1"/>
              </a:buClr>
              <a:buSzPts val="3200"/>
              <a:buFont typeface="Arial"/>
              <a:buNone/>
            </a:pPr>
            <a:r>
              <a:rPr lang="en-US" dirty="0"/>
              <a:t>Vowel sounds are usually split into two main categories based on sound quality:</a:t>
            </a:r>
          </a:p>
        </p:txBody>
      </p:sp>
      <p:sp>
        <p:nvSpPr>
          <p:cNvPr id="8" name="Google Shape;76;p4">
            <a:extLst>
              <a:ext uri="{FF2B5EF4-FFF2-40B4-BE49-F238E27FC236}">
                <a16:creationId xmlns:a16="http://schemas.microsoft.com/office/drawing/2014/main" id="{AA5BB230-CB7E-412A-BB7D-3F556837F815}"/>
              </a:ext>
            </a:extLst>
          </p:cNvPr>
          <p:cNvSpPr txBox="1"/>
          <p:nvPr/>
        </p:nvSpPr>
        <p:spPr>
          <a:xfrm>
            <a:off x="2558526" y="4940125"/>
            <a:ext cx="6940105" cy="523220"/>
          </a:xfrm>
          <a:prstGeom prst="rect">
            <a:avLst/>
          </a:prstGeom>
          <a:noFill/>
          <a:ln w="9525" cap="flat" cmpd="sng">
            <a:solidFill>
              <a:srgbClr val="7030A0"/>
            </a:solidFill>
            <a:prstDash val="solid"/>
            <a:round/>
            <a:headEnd type="none" w="sm" len="sm"/>
            <a:tailEnd type="none" w="sm" len="sm"/>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2800"/>
              <a:buFont typeface="Arial"/>
              <a:buChar char="•"/>
            </a:pPr>
            <a:r>
              <a:rPr lang="en-US" sz="2800" dirty="0">
                <a:solidFill>
                  <a:schemeClr val="dk1"/>
                </a:solidFill>
                <a:latin typeface="Calibri"/>
                <a:ea typeface="Calibri"/>
                <a:cs typeface="Calibri"/>
                <a:sym typeface="Calibri"/>
              </a:rPr>
              <a:t>‘Short’ vowel sounds – Ex: </a:t>
            </a:r>
            <a:r>
              <a:rPr lang="en-US" sz="2800" i="1" dirty="0">
                <a:solidFill>
                  <a:schemeClr val="dk1"/>
                </a:solidFill>
                <a:latin typeface="Calibri"/>
                <a:ea typeface="Calibri"/>
                <a:cs typeface="Calibri"/>
                <a:sym typeface="Calibri"/>
              </a:rPr>
              <a:t>at, egg, it, ox, up</a:t>
            </a:r>
            <a:r>
              <a:rPr lang="en-US" sz="1800" dirty="0">
                <a:solidFill>
                  <a:schemeClr val="dk1"/>
                </a:solidFill>
                <a:latin typeface="Calibri"/>
                <a:ea typeface="Calibri"/>
                <a:cs typeface="Calibri"/>
                <a:sym typeface="Calibri"/>
              </a:rPr>
              <a:t>.</a:t>
            </a:r>
            <a:endParaRPr sz="2800" dirty="0">
              <a:solidFill>
                <a:schemeClr val="dk1"/>
              </a:solidFill>
              <a:latin typeface="Calibri"/>
              <a:ea typeface="Calibri"/>
              <a:cs typeface="Calibri"/>
              <a:sym typeface="Calibri"/>
            </a:endParaRPr>
          </a:p>
        </p:txBody>
      </p:sp>
      <p:sp>
        <p:nvSpPr>
          <p:cNvPr id="9" name="Google Shape;77;p4">
            <a:extLst>
              <a:ext uri="{FF2B5EF4-FFF2-40B4-BE49-F238E27FC236}">
                <a16:creationId xmlns:a16="http://schemas.microsoft.com/office/drawing/2014/main" id="{351DEAD6-5FAF-47EC-B994-28BF9266A05C}"/>
              </a:ext>
            </a:extLst>
          </p:cNvPr>
          <p:cNvSpPr txBox="1"/>
          <p:nvPr/>
        </p:nvSpPr>
        <p:spPr>
          <a:xfrm>
            <a:off x="2558526" y="5463345"/>
            <a:ext cx="6940105" cy="523220"/>
          </a:xfrm>
          <a:prstGeom prst="rect">
            <a:avLst/>
          </a:prstGeom>
          <a:noFill/>
          <a:ln w="9525" cap="flat" cmpd="sng">
            <a:solidFill>
              <a:srgbClr val="7030A0"/>
            </a:solidFill>
            <a:prstDash val="solid"/>
            <a:round/>
            <a:headEnd type="none" w="sm" len="sm"/>
            <a:tailEnd type="none" w="sm" len="sm"/>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2800"/>
              <a:buFont typeface="Arial"/>
              <a:buChar char="•"/>
            </a:pPr>
            <a:r>
              <a:rPr lang="en-US" sz="2800" dirty="0">
                <a:solidFill>
                  <a:schemeClr val="dk1"/>
                </a:solidFill>
                <a:latin typeface="Calibri"/>
                <a:ea typeface="Calibri"/>
                <a:cs typeface="Calibri"/>
                <a:sym typeface="Calibri"/>
              </a:rPr>
              <a:t>‘Long’ vowel sounds – Ex: </a:t>
            </a:r>
            <a:r>
              <a:rPr lang="en-US" sz="2800" i="1" dirty="0">
                <a:solidFill>
                  <a:schemeClr val="dk1"/>
                </a:solidFill>
                <a:latin typeface="Calibri"/>
                <a:ea typeface="Calibri"/>
                <a:cs typeface="Calibri"/>
                <a:sym typeface="Calibri"/>
              </a:rPr>
              <a:t>ate, each, ice, use</a:t>
            </a:r>
            <a:r>
              <a:rPr lang="en-US" sz="1800" dirty="0">
                <a:solidFill>
                  <a:schemeClr val="dk1"/>
                </a:solidFill>
                <a:latin typeface="Calibri"/>
                <a:ea typeface="Calibri"/>
                <a:cs typeface="Calibri"/>
                <a:sym typeface="Calibri"/>
              </a:rPr>
              <a:t>.</a:t>
            </a:r>
            <a:endParaRPr sz="28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18302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p:tgtEl>
                                          <p:spTgt spid="8"/>
                                        </p:tgtEl>
                                        <p:attrNameLst>
                                          <p:attrName>ppt_x</p:attrName>
                                        </p:attrNameLst>
                                      </p:cBhvr>
                                      <p:tavLst>
                                        <p:tav tm="0">
                                          <p:val>
                                            <p:strVal val="#ppt_x-#ppt_w*1.125000"/>
                                          </p:val>
                                        </p:tav>
                                        <p:tav tm="100000">
                                          <p:val>
                                            <p:strVal val="#ppt_x"/>
                                          </p:val>
                                        </p:tav>
                                      </p:tavLst>
                                    </p:anim>
                                    <p:animEffect transition="in" filter="wipe(right)">
                                      <p:cBhvr>
                                        <p:cTn id="8" dur="1000"/>
                                        <p:tgtEl>
                                          <p:spTgt spid="8"/>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1000"/>
                                        <p:tgtEl>
                                          <p:spTgt spid="9"/>
                                        </p:tgtEl>
                                        <p:attrNameLst>
                                          <p:attrName>ppt_x</p:attrName>
                                        </p:attrNameLst>
                                      </p:cBhvr>
                                      <p:tavLst>
                                        <p:tav tm="0">
                                          <p:val>
                                            <p:strVal val="#ppt_x-#ppt_w*1.125000"/>
                                          </p:val>
                                        </p:tav>
                                        <p:tav tm="100000">
                                          <p:val>
                                            <p:strVal val="#ppt_x"/>
                                          </p:val>
                                        </p:tav>
                                      </p:tavLst>
                                    </p:anim>
                                    <p:animEffect transition="in" filter="wipe(right)">
                                      <p:cBhvr>
                                        <p:cTn id="1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83;p5">
            <a:extLst>
              <a:ext uri="{FF2B5EF4-FFF2-40B4-BE49-F238E27FC236}">
                <a16:creationId xmlns:a16="http://schemas.microsoft.com/office/drawing/2014/main" id="{2020A5C2-B188-450C-BA62-65F4EE3F8169}"/>
              </a:ext>
            </a:extLst>
          </p:cNvPr>
          <p:cNvSpPr txBox="1">
            <a:spLocks noGrp="1"/>
          </p:cNvSpPr>
          <p:nvPr>
            <p:ph type="title"/>
          </p:nvPr>
        </p:nvSpPr>
        <p:spPr>
          <a:xfrm>
            <a:off x="4842616" y="457200"/>
            <a:ext cx="2514600" cy="563562"/>
          </a:xfrm>
          <a:prstGeom prst="rect">
            <a:avLst/>
          </a:prstGeom>
          <a:solidFill>
            <a:srgbClr val="FFE89F"/>
          </a:solid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600"/>
              <a:buFont typeface="Calibri"/>
              <a:buNone/>
            </a:pPr>
            <a:r>
              <a:rPr lang="en-US" b="1" u="sng" dirty="0"/>
              <a:t>Vowels</a:t>
            </a:r>
            <a:endParaRPr u="sng" dirty="0"/>
          </a:p>
        </p:txBody>
      </p:sp>
      <p:sp>
        <p:nvSpPr>
          <p:cNvPr id="5" name="Google Shape;84;p5">
            <a:extLst>
              <a:ext uri="{FF2B5EF4-FFF2-40B4-BE49-F238E27FC236}">
                <a16:creationId xmlns:a16="http://schemas.microsoft.com/office/drawing/2014/main" id="{BDC1F37A-CAF8-4259-A0A0-9C1ECD4367E3}"/>
              </a:ext>
            </a:extLst>
          </p:cNvPr>
          <p:cNvSpPr txBox="1">
            <a:spLocks/>
          </p:cNvSpPr>
          <p:nvPr/>
        </p:nvSpPr>
        <p:spPr>
          <a:xfrm>
            <a:off x="5092313" y="1890991"/>
            <a:ext cx="2015206" cy="592296"/>
          </a:xfrm>
          <a:prstGeom prst="rect">
            <a:avLst/>
          </a:prstGeom>
          <a:solidFill>
            <a:srgbClr val="FFFF00"/>
          </a:solidFill>
          <a:ln w="38100" cap="flat" cmpd="sng">
            <a:solidFill>
              <a:srgbClr val="7030A0"/>
            </a:solidFill>
            <a:prstDash val="solid"/>
            <a:round/>
            <a:headEnd type="none" w="sm" len="sm"/>
            <a:tailEnd type="none" w="sm" len="sm"/>
          </a:ln>
        </p:spPr>
        <p:txBody>
          <a:bodyPr spcFirstLastPara="1" wrap="square" lIns="91425" tIns="45700" rIns="91425" bIns="45700" anchor="ctr" anchorCtr="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Clr>
                <a:srgbClr val="002060"/>
              </a:buClr>
              <a:buSzPts val="4000"/>
              <a:buFont typeface="Arial"/>
              <a:buNone/>
            </a:pPr>
            <a:r>
              <a:rPr lang="pt-BR" b="1" dirty="0">
                <a:solidFill>
                  <a:srgbClr val="002060"/>
                </a:solidFill>
              </a:rPr>
              <a:t>a, e, i, o, u</a:t>
            </a:r>
            <a:endParaRPr lang="pt-BR" dirty="0"/>
          </a:p>
        </p:txBody>
      </p:sp>
      <p:sp>
        <p:nvSpPr>
          <p:cNvPr id="6" name="Google Shape;85;p5">
            <a:extLst>
              <a:ext uri="{FF2B5EF4-FFF2-40B4-BE49-F238E27FC236}">
                <a16:creationId xmlns:a16="http://schemas.microsoft.com/office/drawing/2014/main" id="{B79C1B62-B57A-44EB-82C7-602BC40460DB}"/>
              </a:ext>
            </a:extLst>
          </p:cNvPr>
          <p:cNvSpPr txBox="1"/>
          <p:nvPr/>
        </p:nvSpPr>
        <p:spPr>
          <a:xfrm>
            <a:off x="5052166" y="3611414"/>
            <a:ext cx="5257800" cy="1458715"/>
          </a:xfrm>
          <a:prstGeom prst="rect">
            <a:avLst/>
          </a:prstGeom>
          <a:noFill/>
          <a:ln w="9525" cap="flat" cmpd="sng">
            <a:solidFill>
              <a:srgbClr val="7030A0"/>
            </a:solidFill>
            <a:prstDash val="solid"/>
            <a:round/>
            <a:headEnd type="none" w="sm" len="sm"/>
            <a:tailEnd type="none" w="sm" len="sm"/>
          </a:ln>
        </p:spPr>
        <p:txBody>
          <a:bodyPr spcFirstLastPara="1" wrap="square" lIns="91425" tIns="45700" rIns="91425" bIns="45700" anchor="ctr" anchorCtr="0">
            <a:noAutofit/>
          </a:bodyPr>
          <a:lstStyle/>
          <a:p>
            <a:pPr marL="457200" marR="0" lvl="0" indent="-457200" algn="l" rtl="0">
              <a:lnSpc>
                <a:spcPct val="100000"/>
              </a:lnSpc>
              <a:spcBef>
                <a:spcPts val="0"/>
              </a:spcBef>
              <a:spcAft>
                <a:spcPts val="0"/>
              </a:spcAft>
              <a:buClr>
                <a:srgbClr val="002060"/>
              </a:buClr>
              <a:buSzPts val="3200"/>
              <a:buFont typeface="Arial"/>
              <a:buChar char="•"/>
            </a:pPr>
            <a:r>
              <a:rPr lang="en-US" sz="2800" dirty="0">
                <a:solidFill>
                  <a:srgbClr val="002060"/>
                </a:solidFill>
                <a:latin typeface="+mj-lt"/>
                <a:ea typeface="Calibri"/>
                <a:cs typeface="Calibri"/>
                <a:sym typeface="Calibri"/>
              </a:rPr>
              <a:t>honorary/semi vowel.</a:t>
            </a:r>
            <a:endParaRPr sz="2800" dirty="0">
              <a:latin typeface="+mj-lt"/>
            </a:endParaRPr>
          </a:p>
          <a:p>
            <a:pPr marL="457200" marR="0" lvl="0" indent="-457200" algn="l" rtl="0">
              <a:lnSpc>
                <a:spcPct val="100000"/>
              </a:lnSpc>
              <a:spcBef>
                <a:spcPts val="640"/>
              </a:spcBef>
              <a:spcAft>
                <a:spcPts val="0"/>
              </a:spcAft>
              <a:buClr>
                <a:srgbClr val="002060"/>
              </a:buClr>
              <a:buSzPts val="3200"/>
              <a:buFont typeface="Arial"/>
              <a:buChar char="•"/>
            </a:pPr>
            <a:r>
              <a:rPr lang="en-US" sz="2800" dirty="0">
                <a:solidFill>
                  <a:srgbClr val="002060"/>
                </a:solidFill>
                <a:latin typeface="+mj-lt"/>
                <a:ea typeface="Calibri"/>
                <a:cs typeface="Calibri"/>
                <a:sym typeface="Calibri"/>
              </a:rPr>
              <a:t>replaces a vowel in words like fly, sky, etc.</a:t>
            </a:r>
            <a:endParaRPr sz="2800" dirty="0">
              <a:latin typeface="+mj-lt"/>
            </a:endParaRPr>
          </a:p>
        </p:txBody>
      </p:sp>
      <p:pic>
        <p:nvPicPr>
          <p:cNvPr id="7" name="Google Shape;86;p5" descr="Logo&#10;&#10;Description automatically generated">
            <a:extLst>
              <a:ext uri="{FF2B5EF4-FFF2-40B4-BE49-F238E27FC236}">
                <a16:creationId xmlns:a16="http://schemas.microsoft.com/office/drawing/2014/main" id="{02DFEC37-FA81-442A-BB04-12B90B66E6D4}"/>
              </a:ext>
            </a:extLst>
          </p:cNvPr>
          <p:cNvPicPr preferRelativeResize="0"/>
          <p:nvPr/>
        </p:nvPicPr>
        <p:blipFill rotWithShape="1">
          <a:blip r:embed="rId3">
            <a:alphaModFix/>
          </a:blip>
          <a:srcRect l="12264" t="18108" r="16038" b="6875"/>
          <a:stretch/>
        </p:blipFill>
        <p:spPr>
          <a:xfrm>
            <a:off x="2308966" y="3492752"/>
            <a:ext cx="1676400" cy="1765047"/>
          </a:xfrm>
          <a:prstGeom prst="rect">
            <a:avLst/>
          </a:prstGeom>
          <a:noFill/>
          <a:ln>
            <a:noFill/>
          </a:ln>
        </p:spPr>
      </p:pic>
      <p:sp>
        <p:nvSpPr>
          <p:cNvPr id="8" name="Google Shape;87;p5">
            <a:extLst>
              <a:ext uri="{FF2B5EF4-FFF2-40B4-BE49-F238E27FC236}">
                <a16:creationId xmlns:a16="http://schemas.microsoft.com/office/drawing/2014/main" id="{CD42A2D9-35D1-47AC-8A5A-DC1D899F9538}"/>
              </a:ext>
            </a:extLst>
          </p:cNvPr>
          <p:cNvSpPr/>
          <p:nvPr/>
        </p:nvSpPr>
        <p:spPr>
          <a:xfrm>
            <a:off x="4194916" y="4337175"/>
            <a:ext cx="647700" cy="76200"/>
          </a:xfrm>
          <a:prstGeom prst="rightArrow">
            <a:avLst>
              <a:gd name="adj1" fmla="val 50000"/>
              <a:gd name="adj2" fmla="val 50000"/>
            </a:avLst>
          </a:prstGeom>
          <a:solidFill>
            <a:srgbClr val="FF0000"/>
          </a:solid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60502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par>
                                <p:cTn id="12" presetID="10" presetClass="entr" presetSubtype="0"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childTnLst>
                                </p:cTn>
                              </p:par>
                              <p:par>
                                <p:cTn id="15" presetID="22" presetClass="entr" presetSubtype="8" fill="hold" nodeType="with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ipe(left)">
                                      <p:cBhvr>
                                        <p:cTn id="17" dur="1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wipe(left)">
                                      <p:cBhvr>
                                        <p:cTn id="22"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Google Shape;93;p6">
            <a:extLst>
              <a:ext uri="{FF2B5EF4-FFF2-40B4-BE49-F238E27FC236}">
                <a16:creationId xmlns:a16="http://schemas.microsoft.com/office/drawing/2014/main" id="{E51B91F2-A627-4AB9-B251-FC6112F40F4D}"/>
              </a:ext>
            </a:extLst>
          </p:cNvPr>
          <p:cNvSpPr txBox="1">
            <a:spLocks noGrp="1"/>
          </p:cNvSpPr>
          <p:nvPr>
            <p:ph type="title"/>
          </p:nvPr>
        </p:nvSpPr>
        <p:spPr>
          <a:xfrm>
            <a:off x="4518265" y="457200"/>
            <a:ext cx="3162300" cy="563562"/>
          </a:xfrm>
          <a:prstGeom prst="rect">
            <a:avLst/>
          </a:prstGeom>
          <a:solidFill>
            <a:srgbClr val="FFE89F"/>
          </a:solid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600"/>
              <a:buFont typeface="Calibri"/>
              <a:buNone/>
            </a:pPr>
            <a:r>
              <a:rPr lang="en-US" b="1" u="sng" dirty="0"/>
              <a:t>Consonants</a:t>
            </a:r>
            <a:endParaRPr u="sng" dirty="0"/>
          </a:p>
        </p:txBody>
      </p:sp>
      <p:sp>
        <p:nvSpPr>
          <p:cNvPr id="10" name="Google Shape;94;p6">
            <a:extLst>
              <a:ext uri="{FF2B5EF4-FFF2-40B4-BE49-F238E27FC236}">
                <a16:creationId xmlns:a16="http://schemas.microsoft.com/office/drawing/2014/main" id="{96F2C9DC-E0EF-4E24-8398-FEBECD74957A}"/>
              </a:ext>
            </a:extLst>
          </p:cNvPr>
          <p:cNvSpPr txBox="1">
            <a:spLocks/>
          </p:cNvSpPr>
          <p:nvPr/>
        </p:nvSpPr>
        <p:spPr>
          <a:xfrm>
            <a:off x="3907626" y="2818430"/>
            <a:ext cx="4371832" cy="1249788"/>
          </a:xfrm>
          <a:prstGeom prst="rect">
            <a:avLst/>
          </a:prstGeom>
          <a:solidFill>
            <a:srgbClr val="FFFF00"/>
          </a:solidFill>
          <a:ln w="381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Clr>
                <a:srgbClr val="002060"/>
              </a:buClr>
              <a:buSzPts val="4800"/>
              <a:buFont typeface="Arial" pitchFamily="34" charset="0"/>
              <a:buNone/>
            </a:pPr>
            <a:r>
              <a:rPr lang="pt-BR">
                <a:solidFill>
                  <a:srgbClr val="002060"/>
                </a:solidFill>
              </a:rPr>
              <a:t>b, c, d, f, g, h, j, k, l, m, </a:t>
            </a:r>
            <a:endParaRPr lang="pt-BR"/>
          </a:p>
          <a:p>
            <a:pPr marL="0" indent="0" algn="ctr">
              <a:spcBef>
                <a:spcPts val="960"/>
              </a:spcBef>
              <a:buClr>
                <a:srgbClr val="002060"/>
              </a:buClr>
              <a:buSzPts val="4800"/>
              <a:buFont typeface="Arial" pitchFamily="34" charset="0"/>
              <a:buNone/>
            </a:pPr>
            <a:r>
              <a:rPr lang="pt-BR">
                <a:solidFill>
                  <a:srgbClr val="002060"/>
                </a:solidFill>
              </a:rPr>
              <a:t>n, p, q, r, s, t, v, w, x, y, z.</a:t>
            </a:r>
            <a:endParaRPr lang="pt-BR"/>
          </a:p>
        </p:txBody>
      </p:sp>
    </p:spTree>
    <p:extLst>
      <p:ext uri="{BB962C8B-B14F-4D97-AF65-F5344CB8AC3E}">
        <p14:creationId xmlns:p14="http://schemas.microsoft.com/office/powerpoint/2010/main" val="1863779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100;p7">
            <a:extLst>
              <a:ext uri="{FF2B5EF4-FFF2-40B4-BE49-F238E27FC236}">
                <a16:creationId xmlns:a16="http://schemas.microsoft.com/office/drawing/2014/main" id="{1DCAAE2E-8276-4AD6-A378-491FA21D2CA2}"/>
              </a:ext>
            </a:extLst>
          </p:cNvPr>
          <p:cNvSpPr txBox="1">
            <a:spLocks noGrp="1"/>
          </p:cNvSpPr>
          <p:nvPr>
            <p:ph type="title"/>
          </p:nvPr>
        </p:nvSpPr>
        <p:spPr>
          <a:xfrm>
            <a:off x="2555045" y="274638"/>
            <a:ext cx="7086600" cy="715962"/>
          </a:xfrm>
          <a:prstGeom prst="rect">
            <a:avLst/>
          </a:prstGeom>
          <a:solidFill>
            <a:srgbClr val="FFE89F"/>
          </a:solid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600"/>
              <a:buFont typeface="Calibri"/>
              <a:buNone/>
            </a:pPr>
            <a:r>
              <a:rPr lang="en-US" b="1" u="sng" dirty="0"/>
              <a:t>‘Y’ as a Vowel</a:t>
            </a:r>
            <a:endParaRPr u="sng" dirty="0"/>
          </a:p>
        </p:txBody>
      </p:sp>
      <p:pic>
        <p:nvPicPr>
          <p:cNvPr id="7" name="Google Shape;101;p7" descr="Logo&#10;&#10;Description automatically generated">
            <a:extLst>
              <a:ext uri="{FF2B5EF4-FFF2-40B4-BE49-F238E27FC236}">
                <a16:creationId xmlns:a16="http://schemas.microsoft.com/office/drawing/2014/main" id="{6E379976-AB83-4EB3-87E4-858DCFEF0D93}"/>
              </a:ext>
            </a:extLst>
          </p:cNvPr>
          <p:cNvPicPr preferRelativeResize="0"/>
          <p:nvPr/>
        </p:nvPicPr>
        <p:blipFill rotWithShape="1">
          <a:blip r:embed="rId3">
            <a:alphaModFix/>
          </a:blip>
          <a:srcRect l="12264" t="18108" r="16038" b="6875"/>
          <a:stretch/>
        </p:blipFill>
        <p:spPr>
          <a:xfrm>
            <a:off x="5378234" y="1159482"/>
            <a:ext cx="1447800" cy="1524359"/>
          </a:xfrm>
          <a:prstGeom prst="rect">
            <a:avLst/>
          </a:prstGeom>
          <a:noFill/>
          <a:ln>
            <a:noFill/>
          </a:ln>
        </p:spPr>
      </p:pic>
      <p:sp>
        <p:nvSpPr>
          <p:cNvPr id="8" name="Google Shape;102;p7">
            <a:extLst>
              <a:ext uri="{FF2B5EF4-FFF2-40B4-BE49-F238E27FC236}">
                <a16:creationId xmlns:a16="http://schemas.microsoft.com/office/drawing/2014/main" id="{FFFFD43E-A56F-4E2D-BEE8-7C399B9A5FB9}"/>
              </a:ext>
            </a:extLst>
          </p:cNvPr>
          <p:cNvSpPr/>
          <p:nvPr/>
        </p:nvSpPr>
        <p:spPr>
          <a:xfrm>
            <a:off x="2917922" y="3487663"/>
            <a:ext cx="2438400" cy="1247390"/>
          </a:xfrm>
          <a:prstGeom prst="wedgeRectCallout">
            <a:avLst>
              <a:gd name="adj1" fmla="val 55996"/>
              <a:gd name="adj2" fmla="val -116961"/>
            </a:avLst>
          </a:prstGeom>
          <a:solidFill>
            <a:schemeClr val="dk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dirty="0">
                <a:solidFill>
                  <a:schemeClr val="lt1"/>
                </a:solidFill>
                <a:latin typeface="Calibri"/>
                <a:ea typeface="Calibri"/>
                <a:cs typeface="Calibri"/>
                <a:sym typeface="Calibri"/>
              </a:rPr>
              <a:t>As a vowel, it replaces ‘</a:t>
            </a:r>
            <a:r>
              <a:rPr lang="en-US" sz="2800" dirty="0" err="1">
                <a:solidFill>
                  <a:schemeClr val="lt1"/>
                </a:solidFill>
                <a:latin typeface="Calibri"/>
                <a:ea typeface="Calibri"/>
                <a:cs typeface="Calibri"/>
                <a:sym typeface="Calibri"/>
              </a:rPr>
              <a:t>i</a:t>
            </a:r>
            <a:r>
              <a:rPr lang="en-US" sz="2800" dirty="0">
                <a:solidFill>
                  <a:schemeClr val="lt1"/>
                </a:solidFill>
                <a:latin typeface="Calibri"/>
                <a:ea typeface="Calibri"/>
                <a:cs typeface="Calibri"/>
                <a:sym typeface="Calibri"/>
              </a:rPr>
              <a:t>’. </a:t>
            </a:r>
            <a:endParaRPr dirty="0"/>
          </a:p>
        </p:txBody>
      </p:sp>
      <p:sp>
        <p:nvSpPr>
          <p:cNvPr id="11" name="Google Shape;103;p7">
            <a:extLst>
              <a:ext uri="{FF2B5EF4-FFF2-40B4-BE49-F238E27FC236}">
                <a16:creationId xmlns:a16="http://schemas.microsoft.com/office/drawing/2014/main" id="{3465F871-BB6F-4CBD-B472-B88618035DC0}"/>
              </a:ext>
            </a:extLst>
          </p:cNvPr>
          <p:cNvSpPr/>
          <p:nvPr/>
        </p:nvSpPr>
        <p:spPr>
          <a:xfrm>
            <a:off x="6699188" y="3487663"/>
            <a:ext cx="2781187" cy="1247391"/>
          </a:xfrm>
          <a:prstGeom prst="wedgeRectCallout">
            <a:avLst>
              <a:gd name="adj1" fmla="val -59247"/>
              <a:gd name="adj2" fmla="val -118501"/>
            </a:avLst>
          </a:prstGeom>
          <a:solidFill>
            <a:schemeClr val="dk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dirty="0">
                <a:solidFill>
                  <a:schemeClr val="lt1"/>
                </a:solidFill>
                <a:latin typeface="Calibri"/>
                <a:ea typeface="Calibri"/>
                <a:cs typeface="Calibri"/>
                <a:sym typeface="Calibri"/>
              </a:rPr>
              <a:t>As a consonant, it is itself. </a:t>
            </a:r>
            <a:endParaRPr dirty="0"/>
          </a:p>
        </p:txBody>
      </p:sp>
      <p:sp>
        <p:nvSpPr>
          <p:cNvPr id="2" name="TextBox 1">
            <a:extLst>
              <a:ext uri="{FF2B5EF4-FFF2-40B4-BE49-F238E27FC236}">
                <a16:creationId xmlns:a16="http://schemas.microsoft.com/office/drawing/2014/main" id="{C24F80FA-0192-431E-B1A8-DCD0656208A6}"/>
              </a:ext>
            </a:extLst>
          </p:cNvPr>
          <p:cNvSpPr txBox="1"/>
          <p:nvPr/>
        </p:nvSpPr>
        <p:spPr>
          <a:xfrm>
            <a:off x="550435" y="5445224"/>
            <a:ext cx="2004609" cy="461665"/>
          </a:xfrm>
          <a:prstGeom prst="rect">
            <a:avLst/>
          </a:prstGeom>
          <a:noFill/>
        </p:spPr>
        <p:txBody>
          <a:bodyPr wrap="square" rtlCol="0">
            <a:spAutoFit/>
          </a:bodyPr>
          <a:lstStyle/>
          <a:p>
            <a:pPr algn="ctr"/>
            <a:r>
              <a:rPr lang="en-US" sz="2400" dirty="0"/>
              <a:t>Example: Sky</a:t>
            </a:r>
          </a:p>
        </p:txBody>
      </p:sp>
      <p:sp>
        <p:nvSpPr>
          <p:cNvPr id="9" name="TextBox 8">
            <a:extLst>
              <a:ext uri="{FF2B5EF4-FFF2-40B4-BE49-F238E27FC236}">
                <a16:creationId xmlns:a16="http://schemas.microsoft.com/office/drawing/2014/main" id="{E318A77B-2D33-4F6A-BAA6-E4BFBD2792FF}"/>
              </a:ext>
            </a:extLst>
          </p:cNvPr>
          <p:cNvSpPr txBox="1"/>
          <p:nvPr/>
        </p:nvSpPr>
        <p:spPr>
          <a:xfrm>
            <a:off x="9295989" y="5445224"/>
            <a:ext cx="2344627" cy="461665"/>
          </a:xfrm>
          <a:prstGeom prst="rect">
            <a:avLst/>
          </a:prstGeom>
          <a:noFill/>
        </p:spPr>
        <p:txBody>
          <a:bodyPr wrap="square" rtlCol="0">
            <a:spAutoFit/>
          </a:bodyPr>
          <a:lstStyle/>
          <a:p>
            <a:pPr algn="ctr"/>
            <a:r>
              <a:rPr lang="en-US" sz="2400" dirty="0"/>
              <a:t>Example: Yellow</a:t>
            </a:r>
          </a:p>
        </p:txBody>
      </p:sp>
      <p:pic>
        <p:nvPicPr>
          <p:cNvPr id="1026" name="Picture 2" descr="Clouds, Sky, Atmosphere, Blue Sky, Cloudscape">
            <a:extLst>
              <a:ext uri="{FF2B5EF4-FFF2-40B4-BE49-F238E27FC236}">
                <a16:creationId xmlns:a16="http://schemas.microsoft.com/office/drawing/2014/main" id="{F4AFC00A-D198-4C53-8963-95223066C31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33172" y="4869160"/>
            <a:ext cx="2407901" cy="16002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Yellow, Wall, Concrete, Design, Gold, Color, Structure">
            <a:extLst>
              <a:ext uri="{FF2B5EF4-FFF2-40B4-BE49-F238E27FC236}">
                <a16:creationId xmlns:a16="http://schemas.microsoft.com/office/drawing/2014/main" id="{004A7D12-E8F4-49FB-829C-376F834370D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85869" y="4869160"/>
            <a:ext cx="2407824"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6909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up)">
                                      <p:cBhvr>
                                        <p:cTn id="12" dur="1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1000"/>
                                        <p:tgtEl>
                                          <p:spTgt spid="2"/>
                                        </p:tgtEl>
                                        <p:attrNameLst>
                                          <p:attrName>ppt_x</p:attrName>
                                        </p:attrNameLst>
                                      </p:cBhvr>
                                      <p:tavLst>
                                        <p:tav tm="0">
                                          <p:val>
                                            <p:strVal val="#ppt_x-#ppt_w*1.125000"/>
                                          </p:val>
                                        </p:tav>
                                        <p:tav tm="100000">
                                          <p:val>
                                            <p:strVal val="#ppt_x"/>
                                          </p:val>
                                        </p:tav>
                                      </p:tavLst>
                                    </p:anim>
                                    <p:animEffect transition="in" filter="wipe(right)">
                                      <p:cBhvr>
                                        <p:cTn id="18" dur="1000"/>
                                        <p:tgtEl>
                                          <p:spTgt spid="2"/>
                                        </p:tgtEl>
                                      </p:cBhvr>
                                    </p:animEffect>
                                  </p:childTnLst>
                                </p:cTn>
                              </p:par>
                            </p:childTnLst>
                          </p:cTn>
                        </p:par>
                        <p:par>
                          <p:cTn id="19" fill="hold">
                            <p:stCondLst>
                              <p:cond delay="1000"/>
                            </p:stCondLst>
                            <p:childTnLst>
                              <p:par>
                                <p:cTn id="20" presetID="12" presetClass="entr" presetSubtype="8" fill="hold" nodeType="afterEffect">
                                  <p:stCondLst>
                                    <p:cond delay="0"/>
                                  </p:stCondLst>
                                  <p:childTnLst>
                                    <p:set>
                                      <p:cBhvr>
                                        <p:cTn id="21" dur="1" fill="hold">
                                          <p:stCondLst>
                                            <p:cond delay="0"/>
                                          </p:stCondLst>
                                        </p:cTn>
                                        <p:tgtEl>
                                          <p:spTgt spid="1026"/>
                                        </p:tgtEl>
                                        <p:attrNameLst>
                                          <p:attrName>style.visibility</p:attrName>
                                        </p:attrNameLst>
                                      </p:cBhvr>
                                      <p:to>
                                        <p:strVal val="visible"/>
                                      </p:to>
                                    </p:set>
                                    <p:anim calcmode="lin" valueType="num">
                                      <p:cBhvr additive="base">
                                        <p:cTn id="22" dur="1000"/>
                                        <p:tgtEl>
                                          <p:spTgt spid="1026"/>
                                        </p:tgtEl>
                                        <p:attrNameLst>
                                          <p:attrName>ppt_x</p:attrName>
                                        </p:attrNameLst>
                                      </p:cBhvr>
                                      <p:tavLst>
                                        <p:tav tm="0">
                                          <p:val>
                                            <p:strVal val="#ppt_x-#ppt_w*1.125000"/>
                                          </p:val>
                                        </p:tav>
                                        <p:tav tm="100000">
                                          <p:val>
                                            <p:strVal val="#ppt_x"/>
                                          </p:val>
                                        </p:tav>
                                      </p:tavLst>
                                    </p:anim>
                                    <p:animEffect transition="in" filter="wipe(right)">
                                      <p:cBhvr>
                                        <p:cTn id="23" dur="1000"/>
                                        <p:tgtEl>
                                          <p:spTgt spid="1026"/>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2"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1000"/>
                                        <p:tgtEl>
                                          <p:spTgt spid="9"/>
                                        </p:tgtEl>
                                        <p:attrNameLst>
                                          <p:attrName>ppt_x</p:attrName>
                                        </p:attrNameLst>
                                      </p:cBhvr>
                                      <p:tavLst>
                                        <p:tav tm="0">
                                          <p:val>
                                            <p:strVal val="#ppt_x+#ppt_w*1.125000"/>
                                          </p:val>
                                        </p:tav>
                                        <p:tav tm="100000">
                                          <p:val>
                                            <p:strVal val="#ppt_x"/>
                                          </p:val>
                                        </p:tav>
                                      </p:tavLst>
                                    </p:anim>
                                    <p:animEffect transition="in" filter="wipe(left)">
                                      <p:cBhvr>
                                        <p:cTn id="29" dur="1000"/>
                                        <p:tgtEl>
                                          <p:spTgt spid="9"/>
                                        </p:tgtEl>
                                      </p:cBhvr>
                                    </p:animEffect>
                                  </p:childTnLst>
                                </p:cTn>
                              </p:par>
                            </p:childTnLst>
                          </p:cTn>
                        </p:par>
                        <p:par>
                          <p:cTn id="30" fill="hold">
                            <p:stCondLst>
                              <p:cond delay="1000"/>
                            </p:stCondLst>
                            <p:childTnLst>
                              <p:par>
                                <p:cTn id="31" presetID="12" presetClass="entr" presetSubtype="2" fill="hold" nodeType="afterEffect">
                                  <p:stCondLst>
                                    <p:cond delay="0"/>
                                  </p:stCondLst>
                                  <p:childTnLst>
                                    <p:set>
                                      <p:cBhvr>
                                        <p:cTn id="32" dur="1" fill="hold">
                                          <p:stCondLst>
                                            <p:cond delay="0"/>
                                          </p:stCondLst>
                                        </p:cTn>
                                        <p:tgtEl>
                                          <p:spTgt spid="1028"/>
                                        </p:tgtEl>
                                        <p:attrNameLst>
                                          <p:attrName>style.visibility</p:attrName>
                                        </p:attrNameLst>
                                      </p:cBhvr>
                                      <p:to>
                                        <p:strVal val="visible"/>
                                      </p:to>
                                    </p:set>
                                    <p:anim calcmode="lin" valueType="num">
                                      <p:cBhvr additive="base">
                                        <p:cTn id="33" dur="1000"/>
                                        <p:tgtEl>
                                          <p:spTgt spid="1028"/>
                                        </p:tgtEl>
                                        <p:attrNameLst>
                                          <p:attrName>ppt_x</p:attrName>
                                        </p:attrNameLst>
                                      </p:cBhvr>
                                      <p:tavLst>
                                        <p:tav tm="0">
                                          <p:val>
                                            <p:strVal val="#ppt_x+#ppt_w*1.125000"/>
                                          </p:val>
                                        </p:tav>
                                        <p:tav tm="100000">
                                          <p:val>
                                            <p:strVal val="#ppt_x"/>
                                          </p:val>
                                        </p:tav>
                                      </p:tavLst>
                                    </p:anim>
                                    <p:animEffect transition="in" filter="wipe(left)">
                                      <p:cBhvr>
                                        <p:cTn id="3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Google Shape;109;p8">
            <a:extLst>
              <a:ext uri="{FF2B5EF4-FFF2-40B4-BE49-F238E27FC236}">
                <a16:creationId xmlns:a16="http://schemas.microsoft.com/office/drawing/2014/main" id="{FF8CB96E-38F9-4FDE-8FB6-14EA3A90F160}"/>
              </a:ext>
            </a:extLst>
          </p:cNvPr>
          <p:cNvSpPr txBox="1">
            <a:spLocks noGrp="1"/>
          </p:cNvSpPr>
          <p:nvPr>
            <p:ph type="title"/>
          </p:nvPr>
        </p:nvSpPr>
        <p:spPr>
          <a:xfrm>
            <a:off x="2558041" y="291891"/>
            <a:ext cx="7086600" cy="715962"/>
          </a:xfrm>
          <a:prstGeom prst="rect">
            <a:avLst/>
          </a:prstGeom>
          <a:solidFill>
            <a:srgbClr val="FFE89F"/>
          </a:solid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600"/>
              <a:buFont typeface="Calibri"/>
              <a:buNone/>
            </a:pPr>
            <a:r>
              <a:rPr lang="en-US" b="1" u="sng" dirty="0"/>
              <a:t>Vowels and Consonants</a:t>
            </a:r>
            <a:endParaRPr u="sng" dirty="0"/>
          </a:p>
        </p:txBody>
      </p:sp>
      <p:sp>
        <p:nvSpPr>
          <p:cNvPr id="12" name="Google Shape;111;p8">
            <a:extLst>
              <a:ext uri="{FF2B5EF4-FFF2-40B4-BE49-F238E27FC236}">
                <a16:creationId xmlns:a16="http://schemas.microsoft.com/office/drawing/2014/main" id="{A0D2808F-6F12-4C37-A092-13C51E7807D4}"/>
              </a:ext>
            </a:extLst>
          </p:cNvPr>
          <p:cNvSpPr/>
          <p:nvPr/>
        </p:nvSpPr>
        <p:spPr>
          <a:xfrm>
            <a:off x="5377439" y="1708893"/>
            <a:ext cx="3657599" cy="3667006"/>
          </a:xfrm>
          <a:prstGeom prst="ellipse">
            <a:avLst/>
          </a:prstGeom>
          <a:solidFill>
            <a:srgbClr val="FAB276">
              <a:alpha val="63529"/>
            </a:srgbClr>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 name="Google Shape;112;p8">
            <a:extLst>
              <a:ext uri="{FF2B5EF4-FFF2-40B4-BE49-F238E27FC236}">
                <a16:creationId xmlns:a16="http://schemas.microsoft.com/office/drawing/2014/main" id="{49BF411D-FDCF-475E-86D7-A24C52D206EF}"/>
              </a:ext>
            </a:extLst>
          </p:cNvPr>
          <p:cNvSpPr/>
          <p:nvPr/>
        </p:nvSpPr>
        <p:spPr>
          <a:xfrm>
            <a:off x="3243841" y="1693653"/>
            <a:ext cx="3657599" cy="3667006"/>
          </a:xfrm>
          <a:prstGeom prst="ellipse">
            <a:avLst/>
          </a:prstGeom>
          <a:solidFill>
            <a:srgbClr val="679BDB">
              <a:alpha val="63529"/>
            </a:srgbClr>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 name="Google Shape;113;p8">
            <a:extLst>
              <a:ext uri="{FF2B5EF4-FFF2-40B4-BE49-F238E27FC236}">
                <a16:creationId xmlns:a16="http://schemas.microsoft.com/office/drawing/2014/main" id="{FFF5CB59-9A3B-4C4B-BDE9-50AEF3B031E5}"/>
              </a:ext>
            </a:extLst>
          </p:cNvPr>
          <p:cNvSpPr/>
          <p:nvPr/>
        </p:nvSpPr>
        <p:spPr>
          <a:xfrm>
            <a:off x="3455502" y="3212976"/>
            <a:ext cx="1710276"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chemeClr val="bg1"/>
                </a:solidFill>
                <a:latin typeface="Calibri"/>
                <a:ea typeface="Calibri"/>
                <a:cs typeface="Calibri"/>
                <a:sym typeface="Calibri"/>
              </a:rPr>
              <a:t>a, e, </a:t>
            </a:r>
            <a:r>
              <a:rPr lang="en-US" sz="2800" dirty="0" err="1">
                <a:solidFill>
                  <a:schemeClr val="bg1"/>
                </a:solidFill>
                <a:latin typeface="Calibri"/>
                <a:ea typeface="Calibri"/>
                <a:cs typeface="Calibri"/>
                <a:sym typeface="Calibri"/>
              </a:rPr>
              <a:t>i</a:t>
            </a:r>
            <a:r>
              <a:rPr lang="en-US" sz="2800" dirty="0">
                <a:solidFill>
                  <a:schemeClr val="bg1"/>
                </a:solidFill>
                <a:latin typeface="Calibri"/>
                <a:ea typeface="Calibri"/>
                <a:cs typeface="Calibri"/>
                <a:sym typeface="Calibri"/>
              </a:rPr>
              <a:t>, o, u</a:t>
            </a:r>
            <a:endParaRPr sz="2800" dirty="0">
              <a:solidFill>
                <a:schemeClr val="bg1"/>
              </a:solidFill>
              <a:latin typeface="Calibri"/>
              <a:ea typeface="Calibri"/>
              <a:cs typeface="Calibri"/>
              <a:sym typeface="Calibri"/>
            </a:endParaRPr>
          </a:p>
        </p:txBody>
      </p:sp>
      <p:sp>
        <p:nvSpPr>
          <p:cNvPr id="15" name="Google Shape;114;p8">
            <a:extLst>
              <a:ext uri="{FF2B5EF4-FFF2-40B4-BE49-F238E27FC236}">
                <a16:creationId xmlns:a16="http://schemas.microsoft.com/office/drawing/2014/main" id="{85789F6E-5FDB-4AC1-B601-944E94317B92}"/>
              </a:ext>
            </a:extLst>
          </p:cNvPr>
          <p:cNvSpPr/>
          <p:nvPr/>
        </p:nvSpPr>
        <p:spPr>
          <a:xfrm>
            <a:off x="6873562" y="2538312"/>
            <a:ext cx="1799740" cy="181588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rgbClr val="002060"/>
                </a:solidFill>
                <a:latin typeface="Calibri"/>
                <a:ea typeface="Calibri"/>
                <a:cs typeface="Calibri"/>
                <a:sym typeface="Calibri"/>
              </a:rPr>
              <a:t>b, c, d, f, g, h, j, k, l, m, n, p, q, r, s, t, v, w, x, z.</a:t>
            </a:r>
            <a:endParaRPr dirty="0"/>
          </a:p>
        </p:txBody>
      </p:sp>
      <p:sp>
        <p:nvSpPr>
          <p:cNvPr id="16" name="Google Shape;115;p8">
            <a:extLst>
              <a:ext uri="{FF2B5EF4-FFF2-40B4-BE49-F238E27FC236}">
                <a16:creationId xmlns:a16="http://schemas.microsoft.com/office/drawing/2014/main" id="{6E00BBCC-8EF0-4DD4-81B1-F17A01DF470B}"/>
              </a:ext>
            </a:extLst>
          </p:cNvPr>
          <p:cNvSpPr/>
          <p:nvPr/>
        </p:nvSpPr>
        <p:spPr>
          <a:xfrm>
            <a:off x="5881500" y="3204305"/>
            <a:ext cx="402674"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i="1" dirty="0">
                <a:solidFill>
                  <a:srgbClr val="FFFF00"/>
                </a:solidFill>
                <a:latin typeface="Calibri"/>
                <a:ea typeface="Calibri"/>
                <a:cs typeface="Calibri"/>
                <a:sym typeface="Calibri"/>
              </a:rPr>
              <a:t>y</a:t>
            </a:r>
            <a:endParaRPr sz="3200" i="1" dirty="0">
              <a:solidFill>
                <a:srgbClr val="FFFF00"/>
              </a:solidFill>
              <a:latin typeface="Calibri"/>
              <a:ea typeface="Calibri"/>
              <a:cs typeface="Calibri"/>
              <a:sym typeface="Calibri"/>
            </a:endParaRPr>
          </a:p>
        </p:txBody>
      </p:sp>
    </p:spTree>
    <p:extLst>
      <p:ext uri="{BB962C8B-B14F-4D97-AF65-F5344CB8AC3E}">
        <p14:creationId xmlns:p14="http://schemas.microsoft.com/office/powerpoint/2010/main" val="1267026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p:tgtEl>
                                          <p:spTgt spid="13"/>
                                        </p:tgtEl>
                                        <p:attrNameLst>
                                          <p:attrName>ppt_x</p:attrName>
                                        </p:attrNameLst>
                                      </p:cBhvr>
                                      <p:tavLst>
                                        <p:tav tm="0">
                                          <p:val>
                                            <p:strVal val="#ppt_x-#ppt_w*1.125000"/>
                                          </p:val>
                                        </p:tav>
                                        <p:tav tm="100000">
                                          <p:val>
                                            <p:strVal val="#ppt_x"/>
                                          </p:val>
                                        </p:tav>
                                      </p:tavLst>
                                    </p:anim>
                                    <p:animEffect transition="in" filter="wipe(right)">
                                      <p:cBhvr>
                                        <p:cTn id="8" dur="1000"/>
                                        <p:tgtEl>
                                          <p:spTgt spid="13"/>
                                        </p:tgtEl>
                                      </p:cBhvr>
                                    </p:animEffect>
                                  </p:childTnLst>
                                </p:cTn>
                              </p:par>
                            </p:childTnLst>
                          </p:cTn>
                        </p:par>
                        <p:par>
                          <p:cTn id="9" fill="hold">
                            <p:stCondLst>
                              <p:cond delay="1000"/>
                            </p:stCondLst>
                            <p:childTnLst>
                              <p:par>
                                <p:cTn id="10" presetID="10" presetClass="entr" presetSubtype="0"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1000"/>
                                        <p:tgtEl>
                                          <p:spTgt spid="12"/>
                                        </p:tgtEl>
                                        <p:attrNameLst>
                                          <p:attrName>ppt_x</p:attrName>
                                        </p:attrNameLst>
                                      </p:cBhvr>
                                      <p:tavLst>
                                        <p:tav tm="0">
                                          <p:val>
                                            <p:strVal val="#ppt_x+#ppt_w*1.125000"/>
                                          </p:val>
                                        </p:tav>
                                        <p:tav tm="100000">
                                          <p:val>
                                            <p:strVal val="#ppt_x"/>
                                          </p:val>
                                        </p:tav>
                                      </p:tavLst>
                                    </p:anim>
                                    <p:animEffect transition="in" filter="wipe(left)">
                                      <p:cBhvr>
                                        <p:cTn id="18" dur="1000"/>
                                        <p:tgtEl>
                                          <p:spTgt spid="12"/>
                                        </p:tgtEl>
                                      </p:cBhvr>
                                    </p:animEffect>
                                  </p:childTnLst>
                                </p:cTn>
                              </p:par>
                            </p:childTnLst>
                          </p:cTn>
                        </p:par>
                        <p:par>
                          <p:cTn id="19" fill="hold">
                            <p:stCondLst>
                              <p:cond delay="1000"/>
                            </p:stCondLst>
                            <p:childTnLst>
                              <p:par>
                                <p:cTn id="20" presetID="10" presetClass="entr" presetSubtype="0" fill="hold"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10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6582EEB0-1FE4-49B4-BD65-584833C40CF9}"/>
              </a:ext>
            </a:extLst>
          </p:cNvPr>
          <p:cNvGraphicFramePr>
            <a:graphicFrameLocks noGrp="1"/>
          </p:cNvGraphicFramePr>
          <p:nvPr>
            <p:extLst>
              <p:ext uri="{D42A27DB-BD31-4B8C-83A1-F6EECF244321}">
                <p14:modId xmlns:p14="http://schemas.microsoft.com/office/powerpoint/2010/main" val="1489329000"/>
              </p:ext>
            </p:extLst>
          </p:nvPr>
        </p:nvGraphicFramePr>
        <p:xfrm>
          <a:off x="1127448" y="700345"/>
          <a:ext cx="9937104" cy="5637447"/>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pPr marL="0" marR="0" lvl="0" indent="0" algn="l" rtl="0">
                        <a:spcBef>
                          <a:spcPts val="0"/>
                        </a:spcBef>
                        <a:spcAft>
                          <a:spcPts val="0"/>
                        </a:spcAft>
                        <a:buNone/>
                      </a:pPr>
                      <a:r>
                        <a:rPr lang="en-US" sz="900" u="none" strike="noStrike" cap="none" dirty="0">
                          <a:solidFill>
                            <a:schemeClr val="dk1"/>
                          </a:solidFill>
                        </a:rPr>
                        <a:t>1</a:t>
                      </a:r>
                      <a:endParaRPr sz="900" dirty="0"/>
                    </a:p>
                  </a:txBody>
                  <a:tcPr marL="91450" marR="91450" marT="45725" marB="45725"/>
                </a:tc>
                <a:tc>
                  <a:txBody>
                    <a:bodyPr/>
                    <a:lstStyle/>
                    <a:p>
                      <a:pPr marL="0" marR="0" lvl="0" indent="0" algn="l" rtl="0">
                        <a:spcBef>
                          <a:spcPts val="0"/>
                        </a:spcBef>
                        <a:spcAft>
                          <a:spcPts val="0"/>
                        </a:spcAft>
                        <a:buNone/>
                      </a:pPr>
                      <a:endParaRPr sz="1200" dirty="0">
                        <a:solidFill>
                          <a:schemeClr val="dk1"/>
                        </a:solidFill>
                      </a:endParaRPr>
                    </a:p>
                  </a:txBody>
                  <a:tcPr marL="91450" marR="91450" marT="45725" marB="45725"/>
                </a:tc>
                <a:tc>
                  <a:txBody>
                    <a:bodyPr/>
                    <a:lstStyle/>
                    <a:p>
                      <a:pPr marL="0" marR="0" lvl="0" indent="0" algn="l" rtl="0">
                        <a:spcBef>
                          <a:spcPts val="0"/>
                        </a:spcBef>
                        <a:spcAft>
                          <a:spcPts val="0"/>
                        </a:spcAft>
                        <a:buNone/>
                      </a:pPr>
                      <a:r>
                        <a:rPr lang="en-US" sz="1000" b="0" i="0" dirty="0">
                          <a:solidFill>
                            <a:schemeClr val="dk1"/>
                          </a:solidFill>
                          <a:latin typeface="+mj-lt"/>
                          <a:ea typeface="Calibri"/>
                          <a:cs typeface="Calibri"/>
                          <a:sym typeface="Calibri"/>
                        </a:rPr>
                        <a:t>&lt;Black board&gt; - </a:t>
                      </a:r>
                      <a:r>
                        <a:rPr lang="en-US" sz="1000" b="0" i="0" dirty="0">
                          <a:solidFill>
                            <a:schemeClr val="dk1"/>
                          </a:solidFill>
                          <a:latin typeface="+mj-lt"/>
                          <a:ea typeface="Calibri"/>
                          <a:cs typeface="Calibri"/>
                          <a:sym typeface="Calibri"/>
                          <a:hlinkClick r:id="rId3"/>
                        </a:rPr>
                        <a:t>https://pixabay.com/illustrations/chalkboard-background-decorative-517818/</a:t>
                      </a:r>
                      <a:endParaRPr lang="en-US" sz="1000" b="0" i="0" dirty="0">
                        <a:solidFill>
                          <a:schemeClr val="dk1"/>
                        </a:solidFill>
                        <a:latin typeface="+mj-lt"/>
                        <a:ea typeface="Calibri"/>
                        <a:cs typeface="Calibri"/>
                        <a:sym typeface="Calibri"/>
                      </a:endParaRPr>
                    </a:p>
                    <a:p>
                      <a:pPr marL="0" marR="0" lvl="0" indent="0" algn="l" rtl="0">
                        <a:spcBef>
                          <a:spcPts val="0"/>
                        </a:spcBef>
                        <a:spcAft>
                          <a:spcPts val="0"/>
                        </a:spcAft>
                        <a:buNone/>
                      </a:pPr>
                      <a:endParaRPr sz="1000" i="0" dirty="0">
                        <a:solidFill>
                          <a:schemeClr val="dk1"/>
                        </a:solidFill>
                        <a:latin typeface="+mj-lt"/>
                      </a:endParaRPr>
                    </a:p>
                  </a:txBody>
                  <a:tcPr marL="91450" marR="91450" marT="45725" marB="45725"/>
                </a:tc>
                <a:extLst>
                  <a:ext uri="{0D108BD9-81ED-4DB2-BD59-A6C34878D82A}">
                    <a16:rowId xmlns:a16="http://schemas.microsoft.com/office/drawing/2014/main" val="10001"/>
                  </a:ext>
                </a:extLst>
              </a:tr>
              <a:tr h="389313">
                <a:tc>
                  <a:txBody>
                    <a:bodyPr/>
                    <a:lstStyle/>
                    <a:p>
                      <a:pPr marL="0" marR="0" lvl="0" indent="0" algn="l" rtl="0">
                        <a:spcBef>
                          <a:spcPts val="0"/>
                        </a:spcBef>
                        <a:spcAft>
                          <a:spcPts val="0"/>
                        </a:spcAft>
                        <a:buNone/>
                      </a:pPr>
                      <a:r>
                        <a:rPr lang="en-US" sz="900" dirty="0">
                          <a:solidFill>
                            <a:schemeClr val="dk1"/>
                          </a:solidFill>
                        </a:rPr>
                        <a:t>4</a:t>
                      </a:r>
                      <a:endParaRPr sz="900" dirty="0"/>
                    </a:p>
                  </a:txBody>
                  <a:tcPr marL="91450" marR="91450" marT="45725" marB="45725"/>
                </a:tc>
                <a:tc>
                  <a:txBody>
                    <a:bodyPr/>
                    <a:lstStyle/>
                    <a:p>
                      <a:pPr marL="0" marR="0" lvl="0" indent="0" algn="l" rtl="0">
                        <a:spcBef>
                          <a:spcPts val="0"/>
                        </a:spcBef>
                        <a:spcAft>
                          <a:spcPts val="0"/>
                        </a:spcAft>
                        <a:buNone/>
                      </a:pPr>
                      <a:endParaRPr sz="1200" dirty="0">
                        <a:solidFill>
                          <a:schemeClr val="dk1"/>
                        </a:solidFill>
                      </a:endParaRPr>
                    </a:p>
                  </a:txBody>
                  <a:tcPr marL="91450" marR="91450" marT="45725" marB="45725"/>
                </a:tc>
                <a:tc>
                  <a:txBody>
                    <a:bodyPr/>
                    <a:lstStyle/>
                    <a:p>
                      <a:pPr marL="0" marR="0" lvl="0" indent="0" algn="l" rtl="0">
                        <a:spcBef>
                          <a:spcPts val="0"/>
                        </a:spcBef>
                        <a:spcAft>
                          <a:spcPts val="0"/>
                        </a:spcAft>
                        <a:buNone/>
                      </a:pPr>
                      <a:r>
                        <a:rPr lang="en-US" sz="1000" b="0" i="0" dirty="0">
                          <a:solidFill>
                            <a:schemeClr val="dk1"/>
                          </a:solidFill>
                          <a:latin typeface="+mj-lt"/>
                          <a:ea typeface="Calibri"/>
                          <a:cs typeface="Calibri"/>
                          <a:sym typeface="Calibri"/>
                        </a:rPr>
                        <a:t>&lt;sound wave&gt; - </a:t>
                      </a:r>
                      <a:r>
                        <a:rPr lang="en-US" sz="1000" b="0" i="0" dirty="0">
                          <a:solidFill>
                            <a:schemeClr val="dk1"/>
                          </a:solidFill>
                          <a:latin typeface="+mj-lt"/>
                          <a:ea typeface="Calibri"/>
                          <a:cs typeface="Calibri"/>
                          <a:sym typeface="Calibri"/>
                          <a:hlinkClick r:id="rId4"/>
                        </a:rPr>
                        <a:t>https://pixabay.com/vectors/sound-wave-waveform-aural-audio-1781569/</a:t>
                      </a:r>
                      <a:endParaRPr lang="en-US" sz="1000" b="0" i="0" dirty="0">
                        <a:solidFill>
                          <a:schemeClr val="dk1"/>
                        </a:solidFill>
                        <a:latin typeface="+mj-lt"/>
                        <a:ea typeface="Calibri"/>
                        <a:cs typeface="Calibri"/>
                        <a:sym typeface="Calibri"/>
                      </a:endParaRPr>
                    </a:p>
                    <a:p>
                      <a:pPr marL="0" marR="0" lvl="0" indent="0" algn="l" rtl="0">
                        <a:spcBef>
                          <a:spcPts val="0"/>
                        </a:spcBef>
                        <a:spcAft>
                          <a:spcPts val="0"/>
                        </a:spcAft>
                        <a:buNone/>
                      </a:pPr>
                      <a:endParaRPr sz="1000" i="0" dirty="0">
                        <a:solidFill>
                          <a:schemeClr val="dk1"/>
                        </a:solidFill>
                        <a:latin typeface="+mj-lt"/>
                      </a:endParaRPr>
                    </a:p>
                  </a:txBody>
                  <a:tcPr marL="91450" marR="91450" marT="45725" marB="45725"/>
                </a:tc>
                <a:extLst>
                  <a:ext uri="{0D108BD9-81ED-4DB2-BD59-A6C34878D82A}">
                    <a16:rowId xmlns:a16="http://schemas.microsoft.com/office/drawing/2014/main" val="10002"/>
                  </a:ext>
                </a:extLst>
              </a:tr>
              <a:tr h="389313">
                <a:tc>
                  <a:txBody>
                    <a:bodyPr/>
                    <a:lstStyle/>
                    <a:p>
                      <a:pPr marL="0" marR="0" lvl="0" indent="0" algn="l" rtl="0">
                        <a:spcBef>
                          <a:spcPts val="0"/>
                        </a:spcBef>
                        <a:spcAft>
                          <a:spcPts val="0"/>
                        </a:spcAft>
                        <a:buNone/>
                      </a:pPr>
                      <a:r>
                        <a:rPr lang="en-US" sz="900" dirty="0">
                          <a:solidFill>
                            <a:schemeClr val="dk1"/>
                          </a:solidFill>
                        </a:rPr>
                        <a:t>5,7</a:t>
                      </a:r>
                      <a:endParaRPr sz="900" dirty="0"/>
                    </a:p>
                  </a:txBody>
                  <a:tcPr marL="91450" marR="91450" marT="45725" marB="45725"/>
                </a:tc>
                <a:tc>
                  <a:txBody>
                    <a:bodyPr/>
                    <a:lstStyle/>
                    <a:p>
                      <a:pPr marL="0" marR="0" lvl="0" indent="0" algn="l" rtl="0">
                        <a:spcBef>
                          <a:spcPts val="0"/>
                        </a:spcBef>
                        <a:spcAft>
                          <a:spcPts val="0"/>
                        </a:spcAft>
                        <a:buNone/>
                      </a:pPr>
                      <a:endParaRPr sz="1200" dirty="0">
                        <a:solidFill>
                          <a:schemeClr val="dk1"/>
                        </a:solidFill>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800"/>
                        <a:buFont typeface="Calibri"/>
                        <a:buNone/>
                      </a:pPr>
                      <a:r>
                        <a:rPr lang="en-US" sz="1000" b="0" i="0" dirty="0">
                          <a:solidFill>
                            <a:schemeClr val="dk1"/>
                          </a:solidFill>
                          <a:latin typeface="+mj-lt"/>
                          <a:ea typeface="Calibri"/>
                          <a:cs typeface="Calibri"/>
                          <a:sym typeface="Calibri"/>
                        </a:rPr>
                        <a:t>&lt;alphabet y&gt; - </a:t>
                      </a:r>
                      <a:r>
                        <a:rPr lang="en-US" sz="1000" b="0" i="0" dirty="0">
                          <a:solidFill>
                            <a:schemeClr val="dk1"/>
                          </a:solidFill>
                          <a:latin typeface="+mj-lt"/>
                          <a:ea typeface="Calibri"/>
                          <a:cs typeface="Calibri"/>
                          <a:sym typeface="Calibri"/>
                          <a:hlinkClick r:id="rId5"/>
                        </a:rPr>
                        <a:t>https://pixabay.com/illustrations/letters-abc-y-alphabet-learn-2077283/</a:t>
                      </a:r>
                      <a:endParaRPr lang="en-US" sz="1000" b="0" i="0" dirty="0">
                        <a:solidFill>
                          <a:schemeClr val="dk1"/>
                        </a:solidFill>
                        <a:latin typeface="+mj-lt"/>
                        <a:ea typeface="Calibri"/>
                        <a:cs typeface="Calibri"/>
                        <a:sym typeface="Calibri"/>
                      </a:endParaRPr>
                    </a:p>
                    <a:p>
                      <a:pPr marL="0" marR="0" lvl="0" indent="0" algn="l" rtl="0">
                        <a:lnSpc>
                          <a:spcPct val="100000"/>
                        </a:lnSpc>
                        <a:spcBef>
                          <a:spcPts val="0"/>
                        </a:spcBef>
                        <a:spcAft>
                          <a:spcPts val="0"/>
                        </a:spcAft>
                        <a:buClr>
                          <a:schemeClr val="dk1"/>
                        </a:buClr>
                        <a:buSzPts val="800"/>
                        <a:buFont typeface="Calibri"/>
                        <a:buNone/>
                      </a:pPr>
                      <a:endParaRPr sz="1000" i="0" dirty="0">
                        <a:latin typeface="+mj-lt"/>
                      </a:endParaRPr>
                    </a:p>
                  </a:txBody>
                  <a:tcPr marL="91450" marR="91450" marT="45725" marB="45725"/>
                </a:tc>
                <a:extLst>
                  <a:ext uri="{0D108BD9-81ED-4DB2-BD59-A6C34878D82A}">
                    <a16:rowId xmlns:a16="http://schemas.microsoft.com/office/drawing/2014/main" val="10003"/>
                  </a:ext>
                </a:extLst>
              </a:tr>
              <a:tr h="389313">
                <a:tc>
                  <a:txBody>
                    <a:bodyPr/>
                    <a:lstStyle/>
                    <a:p>
                      <a:r>
                        <a:rPr lang="en-IN" sz="900" dirty="0"/>
                        <a:t>7</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0" i="0" dirty="0">
                          <a:solidFill>
                            <a:schemeClr val="dk1"/>
                          </a:solidFill>
                          <a:latin typeface="+mj-lt"/>
                          <a:cs typeface="Calibri"/>
                          <a:sym typeface="Calibri"/>
                        </a:rPr>
                        <a:t>&lt;</a:t>
                      </a:r>
                      <a:r>
                        <a:rPr lang="es-ES" sz="1000" b="0" i="0" dirty="0" err="1">
                          <a:solidFill>
                            <a:schemeClr val="dk1"/>
                          </a:solidFill>
                          <a:latin typeface="+mj-lt"/>
                          <a:cs typeface="Calibri"/>
                          <a:sym typeface="Calibri"/>
                        </a:rPr>
                        <a:t>Sky</a:t>
                      </a:r>
                      <a:r>
                        <a:rPr lang="es-ES" sz="1000" b="0" i="0" dirty="0">
                          <a:solidFill>
                            <a:schemeClr val="dk1"/>
                          </a:solidFill>
                          <a:latin typeface="+mj-lt"/>
                          <a:cs typeface="Calibri"/>
                          <a:sym typeface="Calibri"/>
                        </a:rPr>
                        <a:t>&gt;: </a:t>
                      </a:r>
                      <a:r>
                        <a:rPr lang="es-ES" sz="1000" b="0" i="0" dirty="0">
                          <a:solidFill>
                            <a:schemeClr val="dk1"/>
                          </a:solidFill>
                          <a:latin typeface="+mj-lt"/>
                          <a:cs typeface="Calibri"/>
                          <a:sym typeface="Calibri"/>
                          <a:hlinkClick r:id="rId6"/>
                        </a:rPr>
                        <a:t>https://pixabay.com/photos/clouds-sky-atmosphere-blue-sky-49520/</a:t>
                      </a:r>
                      <a:endParaRPr lang="es-ES" sz="1000" b="0" i="0" dirty="0">
                        <a:solidFill>
                          <a:schemeClr val="dk1"/>
                        </a:solidFill>
                        <a:latin typeface="+mj-lt"/>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sz="1000" b="0" i="0" dirty="0">
                          <a:solidFill>
                            <a:schemeClr val="dk1"/>
                          </a:solidFill>
                          <a:latin typeface="+mj-lt"/>
                          <a:cs typeface="Calibri"/>
                          <a:sym typeface="Calibri"/>
                        </a:rPr>
                        <a:t>&lt;</a:t>
                      </a:r>
                      <a:r>
                        <a:rPr lang="es-ES" sz="1000" b="0" i="0" dirty="0" err="1">
                          <a:solidFill>
                            <a:schemeClr val="dk1"/>
                          </a:solidFill>
                          <a:latin typeface="+mj-lt"/>
                          <a:cs typeface="Calibri"/>
                          <a:sym typeface="Calibri"/>
                        </a:rPr>
                        <a:t>Yellow</a:t>
                      </a:r>
                      <a:r>
                        <a:rPr lang="es-ES" sz="1000" b="0" i="0" dirty="0">
                          <a:solidFill>
                            <a:schemeClr val="dk1"/>
                          </a:solidFill>
                          <a:latin typeface="+mj-lt"/>
                          <a:cs typeface="Calibri"/>
                          <a:sym typeface="Calibri"/>
                        </a:rPr>
                        <a:t>&gt;: </a:t>
                      </a:r>
                      <a:r>
                        <a:rPr lang="es-ES" sz="1000" b="0" i="0" dirty="0">
                          <a:solidFill>
                            <a:schemeClr val="dk1"/>
                          </a:solidFill>
                          <a:latin typeface="+mj-lt"/>
                          <a:cs typeface="Calibri"/>
                          <a:sym typeface="Calibri"/>
                          <a:hlinkClick r:id="rId7"/>
                        </a:rPr>
                        <a:t>https://pixabay.com/photos/yellow-wall-concrete-design-gold-1845394/</a:t>
                      </a:r>
                      <a:endParaRPr lang="es-ES" sz="1000" i="0" dirty="0">
                        <a:latin typeface="+mj-lt"/>
                      </a:endParaRPr>
                    </a:p>
                    <a:p>
                      <a:endParaRPr lang="en-IN" sz="1000" i="0" dirty="0">
                        <a:latin typeface="+mj-lt"/>
                      </a:endParaRPr>
                    </a:p>
                  </a:txBody>
                  <a:tcPr/>
                </a:tc>
                <a:extLst>
                  <a:ext uri="{0D108BD9-81ED-4DB2-BD59-A6C34878D82A}">
                    <a16:rowId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8"/>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9"/>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3"/>
                  </a:ext>
                </a:extLst>
              </a:tr>
            </a:tbl>
          </a:graphicData>
        </a:graphic>
      </p:graphicFrame>
      <p:pic>
        <p:nvPicPr>
          <p:cNvPr id="5" name="Google Shape;122;p9">
            <a:extLst>
              <a:ext uri="{FF2B5EF4-FFF2-40B4-BE49-F238E27FC236}">
                <a16:creationId xmlns:a16="http://schemas.microsoft.com/office/drawing/2014/main" id="{EA1D1E56-724F-49EC-9B3E-E9B74393C52D}"/>
              </a:ext>
            </a:extLst>
          </p:cNvPr>
          <p:cNvPicPr preferRelativeResize="0"/>
          <p:nvPr/>
        </p:nvPicPr>
        <p:blipFill rotWithShape="1">
          <a:blip r:embed="rId8">
            <a:alphaModFix/>
          </a:blip>
          <a:srcRect/>
          <a:stretch/>
        </p:blipFill>
        <p:spPr>
          <a:xfrm>
            <a:off x="2561225" y="1535238"/>
            <a:ext cx="359982" cy="350753"/>
          </a:xfrm>
          <a:prstGeom prst="rect">
            <a:avLst/>
          </a:prstGeom>
          <a:noFill/>
          <a:ln>
            <a:noFill/>
          </a:ln>
        </p:spPr>
      </p:pic>
      <p:pic>
        <p:nvPicPr>
          <p:cNvPr id="6" name="Google Shape;123;p9" descr="Background pattern&#10;&#10;Description automatically generated">
            <a:extLst>
              <a:ext uri="{FF2B5EF4-FFF2-40B4-BE49-F238E27FC236}">
                <a16:creationId xmlns:a16="http://schemas.microsoft.com/office/drawing/2014/main" id="{411AB271-7372-459D-BDC5-821D044C6DE7}"/>
              </a:ext>
            </a:extLst>
          </p:cNvPr>
          <p:cNvPicPr preferRelativeResize="0"/>
          <p:nvPr/>
        </p:nvPicPr>
        <p:blipFill rotWithShape="1">
          <a:blip r:embed="rId9">
            <a:alphaModFix/>
          </a:blip>
          <a:srcRect/>
          <a:stretch/>
        </p:blipFill>
        <p:spPr>
          <a:xfrm>
            <a:off x="2511406" y="1143150"/>
            <a:ext cx="409069" cy="299516"/>
          </a:xfrm>
          <a:prstGeom prst="rect">
            <a:avLst/>
          </a:prstGeom>
          <a:noFill/>
          <a:ln>
            <a:noFill/>
          </a:ln>
        </p:spPr>
      </p:pic>
      <p:pic>
        <p:nvPicPr>
          <p:cNvPr id="7" name="Google Shape;124;p9" descr="Logo&#10;&#10;Description automatically generated">
            <a:extLst>
              <a:ext uri="{FF2B5EF4-FFF2-40B4-BE49-F238E27FC236}">
                <a16:creationId xmlns:a16="http://schemas.microsoft.com/office/drawing/2014/main" id="{AC0974A4-F680-4575-9F6C-3480D7F55C1B}"/>
              </a:ext>
            </a:extLst>
          </p:cNvPr>
          <p:cNvPicPr preferRelativeResize="0"/>
          <p:nvPr/>
        </p:nvPicPr>
        <p:blipFill rotWithShape="1">
          <a:blip r:embed="rId10">
            <a:alphaModFix/>
          </a:blip>
          <a:srcRect l="12264" t="18108" r="16038" b="6875"/>
          <a:stretch/>
        </p:blipFill>
        <p:spPr>
          <a:xfrm>
            <a:off x="2555486" y="1970949"/>
            <a:ext cx="228600" cy="240688"/>
          </a:xfrm>
          <a:prstGeom prst="rect">
            <a:avLst/>
          </a:prstGeom>
          <a:noFill/>
          <a:ln>
            <a:noFill/>
          </a:ln>
        </p:spPr>
      </p:pic>
      <p:pic>
        <p:nvPicPr>
          <p:cNvPr id="8" name="Picture 2" descr="Clouds, Sky, Atmosphere, Blue Sky, Cloudscape">
            <a:extLst>
              <a:ext uri="{FF2B5EF4-FFF2-40B4-BE49-F238E27FC236}">
                <a16:creationId xmlns:a16="http://schemas.microsoft.com/office/drawing/2014/main" id="{842ABDFE-B704-4D0B-B42F-BF941E4C6408}"/>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127857" y="2337797"/>
            <a:ext cx="576433" cy="38308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Yellow, Wall, Concrete, Design, Gold, Color, Structure">
            <a:extLst>
              <a:ext uri="{FF2B5EF4-FFF2-40B4-BE49-F238E27FC236}">
                <a16:creationId xmlns:a16="http://schemas.microsoft.com/office/drawing/2014/main" id="{280149D1-87D1-4BD0-AAE4-8B2D9BA2649D}"/>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784086" y="2324659"/>
            <a:ext cx="576414" cy="383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1060</Words>
  <Application>Microsoft Office PowerPoint</Application>
  <PresentationFormat>Widescreen</PresentationFormat>
  <Paragraphs>110</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Short Stack</vt:lpstr>
      <vt:lpstr>Arial</vt:lpstr>
      <vt:lpstr>Calibri</vt:lpstr>
      <vt:lpstr>Wingdings</vt:lpstr>
      <vt:lpstr>DD</vt:lpstr>
      <vt:lpstr>Identification of Vowels</vt:lpstr>
      <vt:lpstr>English Language</vt:lpstr>
      <vt:lpstr>Vowels and Consonants</vt:lpstr>
      <vt:lpstr>Vowel Sounds</vt:lpstr>
      <vt:lpstr>Vowels</vt:lpstr>
      <vt:lpstr>Consonants</vt:lpstr>
      <vt:lpstr>‘Y’ as a Vowel</vt:lpstr>
      <vt:lpstr>Vowels and Consonants</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39</cp:revision>
  <dcterms:created xsi:type="dcterms:W3CDTF">2020-08-28T09:38:22Z</dcterms:created>
  <dcterms:modified xsi:type="dcterms:W3CDTF">2022-02-07T20:59:43Z</dcterms:modified>
</cp:coreProperties>
</file>