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60" r:id="rId4"/>
    <p:sldId id="264"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045" autoAdjust="0"/>
  </p:normalViewPr>
  <p:slideViewPr>
    <p:cSldViewPr>
      <p:cViewPr varScale="1">
        <p:scale>
          <a:sx n="55" d="100"/>
          <a:sy n="55" d="100"/>
        </p:scale>
        <p:origin x="1004" y="3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3/1/2022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&lt;alphabets&gt; &lt;https://</a:t>
            </a:r>
            <a:r>
              <a:rPr lang="en-IN" dirty="0" err="1"/>
              <a:t>pixabay.com</a:t>
            </a:r>
            <a:r>
              <a:rPr lang="en-IN" dirty="0"/>
              <a:t>/illustrations/alphabet-letters-alphabet-letters-909040/&gt;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&lt;park&gt; &lt;https://</a:t>
            </a:r>
            <a:r>
              <a:rPr lang="en-IN" dirty="0" err="1"/>
              <a:t>pixabay.com</a:t>
            </a:r>
            <a:r>
              <a:rPr lang="en-IN" dirty="0"/>
              <a:t>/illustrations/kids-park-fun-swing-happiness-6171602/&gt;</a:t>
            </a:r>
          </a:p>
          <a:p>
            <a:r>
              <a:rPr lang="en-IN" dirty="0"/>
              <a:t>&lt;clouds&gt; &lt;SSSVV </a:t>
            </a:r>
            <a:r>
              <a:rPr lang="en-IN" sz="1200" b="0" i="0" kern="1200" dirty="0">
                <a:solidFill>
                  <a:schemeClr val="tx1"/>
                </a:solidFill>
                <a:effectLst/>
                <a:latin typeface="+mn-lt"/>
                <a:ea typeface="+mn-ea"/>
                <a:cs typeface="+mn-cs"/>
              </a:rPr>
              <a:t>Image Gallery: Search Keyword “dark clouds”&gt;</a:t>
            </a:r>
          </a:p>
          <a:p>
            <a:r>
              <a:rPr lang="en-IN" sz="1200" b="0" i="0" kern="1200" dirty="0">
                <a:solidFill>
                  <a:schemeClr val="tx1"/>
                </a:solidFill>
                <a:effectLst/>
                <a:latin typeface="+mn-lt"/>
                <a:ea typeface="+mn-ea"/>
                <a:cs typeface="+mn-cs"/>
              </a:rPr>
              <a:t>&lt;book shelf&gt; &lt;SSSVV Image Gallery: Search Keyword “book shelf”&gt;</a:t>
            </a:r>
          </a:p>
          <a:p>
            <a:r>
              <a:rPr lang="en-IN" sz="1200" b="0" i="0" kern="1200" dirty="0">
                <a:solidFill>
                  <a:schemeClr val="tx1"/>
                </a:solidFill>
                <a:effectLst/>
                <a:latin typeface="+mn-lt"/>
                <a:ea typeface="+mn-ea"/>
                <a:cs typeface="+mn-cs"/>
              </a:rPr>
              <a:t>&lt;truth&gt;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/vectors/truth-lies-philosophy-wisdom-2069846/&gt;</a:t>
            </a:r>
          </a:p>
          <a:p>
            <a:r>
              <a:rPr lang="en-IN" sz="1200" b="0" i="0" kern="1200" dirty="0">
                <a:solidFill>
                  <a:schemeClr val="tx1"/>
                </a:solidFill>
                <a:effectLst/>
                <a:latin typeface="+mn-lt"/>
                <a:ea typeface="+mn-ea"/>
                <a:cs typeface="+mn-cs"/>
              </a:rPr>
              <a:t>&lt;zoo&gt; &lt;SSSVV Image Gallery: Search Keyword “zoo”&gt;</a:t>
            </a: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412653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&lt;brushing teeth&gt; &lt;SSSVV Image Gallery: Search Keyword “</a:t>
            </a:r>
            <a:r>
              <a:rPr lang="en-IN" sz="1200" b="0" i="0" kern="1200" dirty="0">
                <a:solidFill>
                  <a:schemeClr val="tx1"/>
                </a:solidFill>
                <a:effectLst/>
                <a:latin typeface="+mn-lt"/>
                <a:ea typeface="+mn-ea"/>
                <a:cs typeface="+mn-cs"/>
              </a:rPr>
              <a:t>brushing teeth”&gt;</a:t>
            </a:r>
          </a:p>
          <a:p>
            <a:r>
              <a:rPr lang="en-IN" sz="1200" b="0" i="0" kern="1200" dirty="0">
                <a:solidFill>
                  <a:schemeClr val="tx1"/>
                </a:solidFill>
                <a:effectLst/>
                <a:latin typeface="+mn-lt"/>
                <a:ea typeface="+mn-ea"/>
                <a:cs typeface="+mn-cs"/>
              </a:rPr>
              <a:t>&lt;girl&gt; &lt;SSSVV Image Gallery: Search Keyword “girl”&gt;</a:t>
            </a:r>
          </a:p>
          <a:p>
            <a:r>
              <a:rPr lang="en-IN" sz="1200" b="0" i="0" kern="1200" dirty="0">
                <a:solidFill>
                  <a:schemeClr val="tx1"/>
                </a:solidFill>
                <a:effectLst/>
                <a:latin typeface="+mn-lt"/>
                <a:ea typeface="+mn-ea"/>
                <a:cs typeface="+mn-cs"/>
              </a:rPr>
              <a:t>&lt;germination&gt;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/illustrations/germination-dicotyledon-key-seed-3989959/&gt;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kern="1200" dirty="0">
                <a:solidFill>
                  <a:schemeClr val="tx1"/>
                </a:solidFill>
                <a:effectLst/>
                <a:latin typeface="+mn-lt"/>
                <a:ea typeface="+mn-ea"/>
                <a:cs typeface="+mn-cs"/>
              </a:rPr>
              <a:t>&lt;Library&gt; &lt;SSSVV Image Gallery: Search Keyword “library”&gt;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kern="1200" dirty="0">
                <a:solidFill>
                  <a:schemeClr val="tx1"/>
                </a:solidFill>
                <a:effectLst/>
                <a:latin typeface="+mn-lt"/>
                <a:ea typeface="+mn-ea"/>
                <a:cs typeface="+mn-cs"/>
              </a:rPr>
              <a:t>&lt;Lakshmi Bai&gt; &lt;SSSVV Image </a:t>
            </a:r>
            <a:r>
              <a:rPr lang="en-IN" sz="1200" b="0" i="0" kern="1200" dirty="0" err="1">
                <a:solidFill>
                  <a:schemeClr val="tx1"/>
                </a:solidFill>
                <a:effectLst/>
                <a:latin typeface="+mn-lt"/>
                <a:ea typeface="+mn-ea"/>
                <a:cs typeface="+mn-cs"/>
              </a:rPr>
              <a:t>Gellery</a:t>
            </a:r>
            <a:r>
              <a:rPr lang="en-IN" sz="1200" b="0" i="0" kern="1200" dirty="0">
                <a:solidFill>
                  <a:schemeClr val="tx1"/>
                </a:solidFill>
                <a:effectLst/>
                <a:latin typeface="+mn-lt"/>
                <a:ea typeface="+mn-ea"/>
                <a:cs typeface="+mn-cs"/>
              </a:rPr>
              <a:t>: Search Keyword “Rani </a:t>
            </a:r>
            <a:r>
              <a:rPr lang="en-IN" sz="1200" b="0" i="0" kern="1200" dirty="0" err="1">
                <a:solidFill>
                  <a:schemeClr val="tx1"/>
                </a:solidFill>
                <a:effectLst/>
                <a:latin typeface="+mn-lt"/>
                <a:ea typeface="+mn-ea"/>
                <a:cs typeface="+mn-cs"/>
              </a:rPr>
              <a:t>lakshmi</a:t>
            </a:r>
            <a:r>
              <a:rPr lang="en-IN" sz="1200" b="0" i="0" kern="1200" dirty="0">
                <a:solidFill>
                  <a:schemeClr val="tx1"/>
                </a:solidFill>
                <a:effectLst/>
                <a:latin typeface="+mn-lt"/>
                <a:ea typeface="+mn-ea"/>
                <a:cs typeface="+mn-cs"/>
              </a:rPr>
              <a:t> bai”&gt;</a:t>
            </a:r>
          </a:p>
          <a:p>
            <a:endParaRPr lang="en-IN" sz="1200" b="0" i="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243720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pixabay.com/illustrations/alphabet-letters-alphabet-letters-909040/" TargetMode="External"/><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pixabay.com/illustrations/germination-dicotyledon-key-seed-3989959/" TargetMode="External"/><Relationship Id="rId5" Type="http://schemas.openxmlformats.org/officeDocument/2006/relationships/hyperlink" Target="https://pixabay.com/vectors/truth-lies-philosophy-wisdom-2069846/" TargetMode="External"/><Relationship Id="rId10" Type="http://schemas.openxmlformats.org/officeDocument/2006/relationships/image" Target="../media/image17.jpeg"/><Relationship Id="rId4" Type="http://schemas.openxmlformats.org/officeDocument/2006/relationships/hyperlink" Target="https://pixabay.com/illustrations/kids-park-fun-swing-happiness-6171602/" TargetMode="Externa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90999"/>
            <a:ext cx="12192000" cy="1317921"/>
          </a:xfrm>
          <a:solidFill>
            <a:srgbClr val="FFB9B9">
              <a:alpha val="50196"/>
            </a:srgbClr>
          </a:solidFill>
        </p:spPr>
        <p:txBody>
          <a:bodyPr/>
          <a:lstStyle/>
          <a:p>
            <a:r>
              <a:rPr lang="en-IN" b="1" dirty="0"/>
              <a:t>Differentiate the Vowel Sounds</a:t>
            </a:r>
          </a:p>
        </p:txBody>
      </p:sp>
      <p:sp>
        <p:nvSpPr>
          <p:cNvPr id="5" name="TextBox 4">
            <a:extLst>
              <a:ext uri="{FF2B5EF4-FFF2-40B4-BE49-F238E27FC236}">
                <a16:creationId xmlns:a16="http://schemas.microsoft.com/office/drawing/2014/main" id="{AA96414B-6C4B-1449-90A0-4AEA69023D37}"/>
              </a:ext>
            </a:extLst>
          </p:cNvPr>
          <p:cNvSpPr txBox="1"/>
          <p:nvPr/>
        </p:nvSpPr>
        <p:spPr>
          <a:xfrm>
            <a:off x="3002239" y="3627021"/>
            <a:ext cx="599844" cy="954107"/>
          </a:xfrm>
          <a:prstGeom prst="rect">
            <a:avLst/>
          </a:prstGeom>
          <a:noFill/>
        </p:spPr>
        <p:txBody>
          <a:bodyPr wrap="none" rtlCol="0">
            <a:spAutoFit/>
          </a:bodyPr>
          <a:lstStyle/>
          <a:p>
            <a:r>
              <a:rPr lang="en-US" sz="5400" dirty="0">
                <a:solidFill>
                  <a:srgbClr val="C00000"/>
                </a:solidFill>
                <a:latin typeface="+mj-lt"/>
              </a:rPr>
              <a:t>A</a:t>
            </a:r>
          </a:p>
        </p:txBody>
      </p:sp>
      <p:sp>
        <p:nvSpPr>
          <p:cNvPr id="6" name="TextBox 5">
            <a:extLst>
              <a:ext uri="{FF2B5EF4-FFF2-40B4-BE49-F238E27FC236}">
                <a16:creationId xmlns:a16="http://schemas.microsoft.com/office/drawing/2014/main" id="{89A606F0-BA4F-7149-9995-6C2D95372434}"/>
              </a:ext>
            </a:extLst>
          </p:cNvPr>
          <p:cNvSpPr txBox="1"/>
          <p:nvPr/>
        </p:nvSpPr>
        <p:spPr>
          <a:xfrm>
            <a:off x="4460005" y="3627021"/>
            <a:ext cx="535724" cy="954107"/>
          </a:xfrm>
          <a:prstGeom prst="rect">
            <a:avLst/>
          </a:prstGeom>
          <a:noFill/>
        </p:spPr>
        <p:txBody>
          <a:bodyPr wrap="none" rtlCol="0">
            <a:spAutoFit/>
          </a:bodyPr>
          <a:lstStyle/>
          <a:p>
            <a:r>
              <a:rPr lang="en-US" sz="5400" dirty="0">
                <a:solidFill>
                  <a:srgbClr val="C00000"/>
                </a:solidFill>
                <a:latin typeface="+mj-lt"/>
              </a:rPr>
              <a:t>E</a:t>
            </a:r>
          </a:p>
        </p:txBody>
      </p:sp>
      <p:sp>
        <p:nvSpPr>
          <p:cNvPr id="7" name="TextBox 6">
            <a:extLst>
              <a:ext uri="{FF2B5EF4-FFF2-40B4-BE49-F238E27FC236}">
                <a16:creationId xmlns:a16="http://schemas.microsoft.com/office/drawing/2014/main" id="{B55FFE58-61B5-3342-8F0B-4BEE2E3E0850}"/>
              </a:ext>
            </a:extLst>
          </p:cNvPr>
          <p:cNvSpPr txBox="1"/>
          <p:nvPr/>
        </p:nvSpPr>
        <p:spPr>
          <a:xfrm>
            <a:off x="5917771" y="3627021"/>
            <a:ext cx="365806" cy="954107"/>
          </a:xfrm>
          <a:prstGeom prst="rect">
            <a:avLst/>
          </a:prstGeom>
          <a:noFill/>
        </p:spPr>
        <p:txBody>
          <a:bodyPr wrap="none" rtlCol="0">
            <a:spAutoFit/>
          </a:bodyPr>
          <a:lstStyle/>
          <a:p>
            <a:r>
              <a:rPr lang="en-US" sz="5400" dirty="0">
                <a:solidFill>
                  <a:srgbClr val="C00000"/>
                </a:solidFill>
                <a:latin typeface="+mj-lt"/>
              </a:rPr>
              <a:t>I</a:t>
            </a:r>
          </a:p>
        </p:txBody>
      </p:sp>
      <p:sp>
        <p:nvSpPr>
          <p:cNvPr id="8" name="TextBox 7">
            <a:extLst>
              <a:ext uri="{FF2B5EF4-FFF2-40B4-BE49-F238E27FC236}">
                <a16:creationId xmlns:a16="http://schemas.microsoft.com/office/drawing/2014/main" id="{C4D58366-A9D8-E146-B519-56DC2CDB0EC5}"/>
              </a:ext>
            </a:extLst>
          </p:cNvPr>
          <p:cNvSpPr txBox="1"/>
          <p:nvPr/>
        </p:nvSpPr>
        <p:spPr>
          <a:xfrm>
            <a:off x="7272945" y="3627021"/>
            <a:ext cx="660758" cy="954107"/>
          </a:xfrm>
          <a:prstGeom prst="rect">
            <a:avLst/>
          </a:prstGeom>
          <a:noFill/>
        </p:spPr>
        <p:txBody>
          <a:bodyPr wrap="none" rtlCol="0">
            <a:spAutoFit/>
          </a:bodyPr>
          <a:lstStyle/>
          <a:p>
            <a:r>
              <a:rPr lang="en-US" sz="5400" dirty="0">
                <a:solidFill>
                  <a:srgbClr val="C00000"/>
                </a:solidFill>
                <a:latin typeface="+mj-lt"/>
              </a:rPr>
              <a:t>O</a:t>
            </a:r>
          </a:p>
        </p:txBody>
      </p:sp>
      <p:sp>
        <p:nvSpPr>
          <p:cNvPr id="9" name="TextBox 8">
            <a:extLst>
              <a:ext uri="{FF2B5EF4-FFF2-40B4-BE49-F238E27FC236}">
                <a16:creationId xmlns:a16="http://schemas.microsoft.com/office/drawing/2014/main" id="{E0576366-0249-004F-83CE-92E3263B5AF9}"/>
              </a:ext>
            </a:extLst>
          </p:cNvPr>
          <p:cNvSpPr txBox="1"/>
          <p:nvPr/>
        </p:nvSpPr>
        <p:spPr>
          <a:xfrm>
            <a:off x="8721093" y="3617846"/>
            <a:ext cx="644728" cy="954107"/>
          </a:xfrm>
          <a:prstGeom prst="rect">
            <a:avLst/>
          </a:prstGeom>
          <a:noFill/>
        </p:spPr>
        <p:txBody>
          <a:bodyPr wrap="none" rtlCol="0">
            <a:spAutoFit/>
          </a:bodyPr>
          <a:lstStyle/>
          <a:p>
            <a:r>
              <a:rPr lang="en-US" sz="5400" dirty="0">
                <a:solidFill>
                  <a:srgbClr val="C00000"/>
                </a:solidFill>
                <a:latin typeface="+mj-lt"/>
              </a:rPr>
              <a:t>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74087" y="960696"/>
            <a:ext cx="5558217" cy="558378"/>
          </a:xfrm>
          <a:solidFill>
            <a:schemeClr val="tx2">
              <a:lumMod val="20000"/>
              <a:lumOff val="80000"/>
            </a:schemeClr>
          </a:solidFill>
        </p:spPr>
        <p:txBody>
          <a:bodyPr/>
          <a:lstStyle/>
          <a:p>
            <a:pPr marL="0" indent="0" algn="ctr">
              <a:buNone/>
            </a:pPr>
            <a:r>
              <a:rPr lang="en-IN" i="1" dirty="0"/>
              <a:t>Answer the following questions.</a:t>
            </a:r>
          </a:p>
        </p:txBody>
      </p:sp>
      <p:sp>
        <p:nvSpPr>
          <p:cNvPr id="4" name="Text Placeholder 2">
            <a:extLst>
              <a:ext uri="{FF2B5EF4-FFF2-40B4-BE49-F238E27FC236}">
                <a16:creationId xmlns:a16="http://schemas.microsoft.com/office/drawing/2014/main" id="{5BE37C5B-A354-1C45-9F7C-3597627ADE0E}"/>
              </a:ext>
            </a:extLst>
          </p:cNvPr>
          <p:cNvSpPr txBox="1">
            <a:spLocks/>
          </p:cNvSpPr>
          <p:nvPr/>
        </p:nvSpPr>
        <p:spPr>
          <a:xfrm>
            <a:off x="335360" y="1796726"/>
            <a:ext cx="10441160" cy="411480"/>
          </a:xfrm>
          <a:prstGeom prst="rect">
            <a:avLst/>
          </a:prstGeom>
        </p:spPr>
        <p:txBody>
          <a:bodyPr anchor="ct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IN" sz="2800" dirty="0"/>
              <a:t>1. Give some words with long ‘</a:t>
            </a:r>
            <a:r>
              <a:rPr lang="en-IN" sz="2800" dirty="0" err="1"/>
              <a:t>ee</a:t>
            </a:r>
            <a:r>
              <a:rPr lang="en-IN" sz="2800" dirty="0"/>
              <a:t>’ sound and  short ‘e’ sounds?</a:t>
            </a:r>
          </a:p>
        </p:txBody>
      </p:sp>
      <p:sp>
        <p:nvSpPr>
          <p:cNvPr id="5" name="Text Placeholder 2">
            <a:extLst>
              <a:ext uri="{FF2B5EF4-FFF2-40B4-BE49-F238E27FC236}">
                <a16:creationId xmlns:a16="http://schemas.microsoft.com/office/drawing/2014/main" id="{4AE6C1CE-D200-744F-8354-3A7005F4ECB8}"/>
              </a:ext>
            </a:extLst>
          </p:cNvPr>
          <p:cNvSpPr txBox="1">
            <a:spLocks/>
          </p:cNvSpPr>
          <p:nvPr/>
        </p:nvSpPr>
        <p:spPr>
          <a:xfrm>
            <a:off x="335360" y="3837803"/>
            <a:ext cx="10441160" cy="411480"/>
          </a:xfrm>
          <a:prstGeom prst="rect">
            <a:avLst/>
          </a:prstGeom>
        </p:spPr>
        <p:txBody>
          <a:bodyPr anchor="ct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IN" sz="2800" dirty="0"/>
              <a:t>2. How many vowels are there in the English alphabet?</a:t>
            </a:r>
          </a:p>
        </p:txBody>
      </p:sp>
      <p:sp>
        <p:nvSpPr>
          <p:cNvPr id="6" name="Text Placeholder 2">
            <a:extLst>
              <a:ext uri="{FF2B5EF4-FFF2-40B4-BE49-F238E27FC236}">
                <a16:creationId xmlns:a16="http://schemas.microsoft.com/office/drawing/2014/main" id="{19B35062-BE99-FB49-942A-CA4087416DD6}"/>
              </a:ext>
            </a:extLst>
          </p:cNvPr>
          <p:cNvSpPr txBox="1">
            <a:spLocks/>
          </p:cNvSpPr>
          <p:nvPr/>
        </p:nvSpPr>
        <p:spPr>
          <a:xfrm>
            <a:off x="335360" y="5387101"/>
            <a:ext cx="10441160" cy="411480"/>
          </a:xfrm>
          <a:prstGeom prst="rect">
            <a:avLst/>
          </a:prstGeom>
        </p:spPr>
        <p:txBody>
          <a:bodyPr anchor="ct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IN" sz="2800" dirty="0"/>
              <a:t>3. How many consonants are there in the English alphabet?</a:t>
            </a:r>
          </a:p>
        </p:txBody>
      </p:sp>
      <p:sp>
        <p:nvSpPr>
          <p:cNvPr id="7" name="Text Placeholder 2">
            <a:extLst>
              <a:ext uri="{FF2B5EF4-FFF2-40B4-BE49-F238E27FC236}">
                <a16:creationId xmlns:a16="http://schemas.microsoft.com/office/drawing/2014/main" id="{04B3E91F-E2E0-F54F-8EBC-21FB39984924}"/>
              </a:ext>
            </a:extLst>
          </p:cNvPr>
          <p:cNvSpPr txBox="1">
            <a:spLocks/>
          </p:cNvSpPr>
          <p:nvPr/>
        </p:nvSpPr>
        <p:spPr>
          <a:xfrm>
            <a:off x="767408" y="2344199"/>
            <a:ext cx="5256584" cy="93569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800" dirty="0">
                <a:solidFill>
                  <a:srgbClr val="C00000"/>
                </a:solidFill>
              </a:rPr>
              <a:t>Ans. ‘</a:t>
            </a:r>
            <a:r>
              <a:rPr lang="en-IN" sz="2800" dirty="0" err="1">
                <a:solidFill>
                  <a:srgbClr val="C00000"/>
                </a:solidFill>
              </a:rPr>
              <a:t>ee</a:t>
            </a:r>
            <a:r>
              <a:rPr lang="en-IN" sz="2800" dirty="0">
                <a:solidFill>
                  <a:srgbClr val="C00000"/>
                </a:solidFill>
              </a:rPr>
              <a:t>’ sound - sleek, teeth, feet</a:t>
            </a:r>
          </a:p>
          <a:p>
            <a:pPr marL="0" indent="0">
              <a:buNone/>
            </a:pPr>
            <a:r>
              <a:rPr lang="en-IN" sz="2800" dirty="0">
                <a:solidFill>
                  <a:srgbClr val="C00000"/>
                </a:solidFill>
              </a:rPr>
              <a:t>         ‘e’ sound   - bed, red, Ted, fed.</a:t>
            </a:r>
          </a:p>
        </p:txBody>
      </p:sp>
      <p:sp>
        <p:nvSpPr>
          <p:cNvPr id="8" name="Text Placeholder 2">
            <a:extLst>
              <a:ext uri="{FF2B5EF4-FFF2-40B4-BE49-F238E27FC236}">
                <a16:creationId xmlns:a16="http://schemas.microsoft.com/office/drawing/2014/main" id="{81A84E84-745E-EF47-91F4-8CF81F75FA06}"/>
              </a:ext>
            </a:extLst>
          </p:cNvPr>
          <p:cNvSpPr txBox="1">
            <a:spLocks/>
          </p:cNvSpPr>
          <p:nvPr/>
        </p:nvSpPr>
        <p:spPr>
          <a:xfrm>
            <a:off x="767408" y="4350510"/>
            <a:ext cx="7348824" cy="411480"/>
          </a:xfrm>
          <a:prstGeom prst="rect">
            <a:avLst/>
          </a:prstGeom>
        </p:spPr>
        <p:txBody>
          <a:bodyPr anchor="ct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800" dirty="0">
                <a:solidFill>
                  <a:srgbClr val="C00000"/>
                </a:solidFill>
              </a:rPr>
              <a:t>Ans. There are 5 vowels in the English alphabet.</a:t>
            </a:r>
          </a:p>
        </p:txBody>
      </p:sp>
      <p:sp>
        <p:nvSpPr>
          <p:cNvPr id="9" name="Text Placeholder 2">
            <a:extLst>
              <a:ext uri="{FF2B5EF4-FFF2-40B4-BE49-F238E27FC236}">
                <a16:creationId xmlns:a16="http://schemas.microsoft.com/office/drawing/2014/main" id="{D46F5C8E-87AC-7E44-9A28-CC6B56789075}"/>
              </a:ext>
            </a:extLst>
          </p:cNvPr>
          <p:cNvSpPr txBox="1">
            <a:spLocks/>
          </p:cNvSpPr>
          <p:nvPr/>
        </p:nvSpPr>
        <p:spPr>
          <a:xfrm>
            <a:off x="767408" y="5899472"/>
            <a:ext cx="8568952" cy="411480"/>
          </a:xfrm>
          <a:prstGeom prst="rect">
            <a:avLst/>
          </a:prstGeom>
        </p:spPr>
        <p:txBody>
          <a:bodyPr anchor="ct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800" dirty="0">
                <a:solidFill>
                  <a:srgbClr val="C00000"/>
                </a:solidFill>
              </a:rPr>
              <a:t>Ans. There are 21 consonants in the English alphabet.</a:t>
            </a:r>
          </a:p>
        </p:txBody>
      </p:sp>
      <p:pic>
        <p:nvPicPr>
          <p:cNvPr id="11" name="Picture 10" descr="A picture containing text, sign, dishware&#10;&#10;Description automatically generated">
            <a:extLst>
              <a:ext uri="{FF2B5EF4-FFF2-40B4-BE49-F238E27FC236}">
                <a16:creationId xmlns:a16="http://schemas.microsoft.com/office/drawing/2014/main" id="{4B2C449E-3206-F441-93ED-F22A1EA845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1003" y="2683212"/>
            <a:ext cx="2962862" cy="2411955"/>
          </a:xfrm>
          <a:prstGeom prst="rect">
            <a:avLst/>
          </a:prstGeom>
        </p:spPr>
      </p:pic>
      <p:sp>
        <p:nvSpPr>
          <p:cNvPr id="12" name="Freeform: Shape 11">
            <a:extLst>
              <a:ext uri="{FF2B5EF4-FFF2-40B4-BE49-F238E27FC236}">
                <a16:creationId xmlns:a16="http://schemas.microsoft.com/office/drawing/2014/main" id="{FF7D91FF-B2E7-452D-B171-8761646C9C11}"/>
              </a:ext>
            </a:extLst>
          </p:cNvPr>
          <p:cNvSpPr/>
          <p:nvPr/>
        </p:nvSpPr>
        <p:spPr>
          <a:xfrm>
            <a:off x="2703622" y="75407"/>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b="1" u="sng" dirty="0">
                <a:solidFill>
                  <a:schemeClr val="tx1"/>
                </a:solidFill>
              </a:rPr>
              <a:t>Exercise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46519" y="1706015"/>
            <a:ext cx="5836493" cy="3703123"/>
          </a:xfrm>
          <a:noFill/>
        </p:spPr>
        <p:txBody>
          <a:bodyPr/>
          <a:lstStyle/>
          <a:p>
            <a:pPr marL="514350" lvl="0" indent="-514350">
              <a:lnSpc>
                <a:spcPct val="150000"/>
              </a:lnSpc>
              <a:buFont typeface="+mj-lt"/>
              <a:buAutoNum type="arabicPeriod" startAt="4"/>
            </a:pPr>
            <a:r>
              <a:rPr lang="en-IN" sz="2800" dirty="0"/>
              <a:t>Rishi is playing in a </a:t>
            </a:r>
            <a:r>
              <a:rPr lang="en-IN" sz="2800" dirty="0" err="1"/>
              <a:t>p___k</a:t>
            </a:r>
            <a:r>
              <a:rPr lang="en-IN" sz="2800" dirty="0"/>
              <a:t>.</a:t>
            </a:r>
          </a:p>
          <a:p>
            <a:pPr marL="514350" lvl="0" indent="-514350">
              <a:lnSpc>
                <a:spcPct val="150000"/>
              </a:lnSpc>
              <a:buFont typeface="+mj-lt"/>
              <a:buAutoNum type="arabicPeriod" startAt="4"/>
            </a:pPr>
            <a:r>
              <a:rPr lang="en-IN" sz="2800" dirty="0"/>
              <a:t>Dark clouds bring </a:t>
            </a:r>
            <a:r>
              <a:rPr lang="en-IN" sz="2800" dirty="0" err="1"/>
              <a:t>r___n</a:t>
            </a:r>
            <a:r>
              <a:rPr lang="en-IN" sz="2800" dirty="0"/>
              <a:t>.</a:t>
            </a:r>
          </a:p>
          <a:p>
            <a:pPr marL="514350" lvl="0" indent="-514350">
              <a:lnSpc>
                <a:spcPct val="150000"/>
              </a:lnSpc>
              <a:buFont typeface="+mj-lt"/>
              <a:buAutoNum type="arabicPeriod" startAt="4"/>
            </a:pPr>
            <a:r>
              <a:rPr lang="en-IN" sz="2800" dirty="0"/>
              <a:t>Keep these b___</a:t>
            </a:r>
            <a:r>
              <a:rPr lang="en-IN" sz="2800" dirty="0" err="1"/>
              <a:t>ks</a:t>
            </a:r>
            <a:r>
              <a:rPr lang="en-IN" sz="2800" dirty="0"/>
              <a:t> on the </a:t>
            </a:r>
            <a:r>
              <a:rPr lang="en-IN" sz="2800" dirty="0" err="1"/>
              <a:t>sh</a:t>
            </a:r>
            <a:r>
              <a:rPr lang="en-IN" sz="2800" dirty="0"/>
              <a:t>__</a:t>
            </a:r>
            <a:r>
              <a:rPr lang="en-IN" sz="2800" dirty="0" err="1"/>
              <a:t>lf</a:t>
            </a:r>
            <a:r>
              <a:rPr lang="en-IN" sz="2800" dirty="0"/>
              <a:t>.</a:t>
            </a:r>
          </a:p>
          <a:p>
            <a:pPr marL="514350" lvl="0" indent="-514350">
              <a:lnSpc>
                <a:spcPct val="150000"/>
              </a:lnSpc>
              <a:buFont typeface="+mj-lt"/>
              <a:buAutoNum type="arabicPeriod" startAt="4"/>
            </a:pPr>
            <a:r>
              <a:rPr lang="en-IN" sz="2800" dirty="0"/>
              <a:t>Always </a:t>
            </a:r>
            <a:r>
              <a:rPr lang="en-IN" sz="2800" dirty="0" err="1"/>
              <a:t>sp</a:t>
            </a:r>
            <a:r>
              <a:rPr lang="en-IN" sz="2800" dirty="0"/>
              <a:t>___k the truth.</a:t>
            </a:r>
          </a:p>
          <a:p>
            <a:pPr marL="514350" lvl="0" indent="-514350">
              <a:lnSpc>
                <a:spcPct val="150000"/>
              </a:lnSpc>
              <a:buFont typeface="+mj-lt"/>
              <a:buAutoNum type="arabicPeriod" startAt="4"/>
            </a:pPr>
            <a:r>
              <a:rPr lang="en-IN" sz="2800" dirty="0"/>
              <a:t>Don’t </a:t>
            </a:r>
            <a:r>
              <a:rPr lang="en-IN" sz="2800" dirty="0" err="1"/>
              <a:t>t___se</a:t>
            </a:r>
            <a:r>
              <a:rPr lang="en-IN" sz="2800" dirty="0"/>
              <a:t> the animals.</a:t>
            </a:r>
          </a:p>
        </p:txBody>
      </p:sp>
      <p:sp>
        <p:nvSpPr>
          <p:cNvPr id="4" name="Text Placeholder 2">
            <a:extLst>
              <a:ext uri="{FF2B5EF4-FFF2-40B4-BE49-F238E27FC236}">
                <a16:creationId xmlns:a16="http://schemas.microsoft.com/office/drawing/2014/main" id="{E9E6E54C-877C-744F-9816-B6D720A8B528}"/>
              </a:ext>
            </a:extLst>
          </p:cNvPr>
          <p:cNvSpPr txBox="1">
            <a:spLocks/>
          </p:cNvSpPr>
          <p:nvPr/>
        </p:nvSpPr>
        <p:spPr>
          <a:xfrm>
            <a:off x="1410676" y="950260"/>
            <a:ext cx="9409388" cy="558378"/>
          </a:xfrm>
          <a:prstGeom prst="rect">
            <a:avLst/>
          </a:prstGeom>
          <a:solidFill>
            <a:schemeClr val="accent6">
              <a:lumMod val="20000"/>
              <a:lumOff val="80000"/>
            </a:schemeClr>
          </a:solidFill>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n-IN" i="1" dirty="0"/>
              <a:t>Fill in the blanks to complete the words using a vowel.</a:t>
            </a:r>
          </a:p>
        </p:txBody>
      </p:sp>
      <p:sp>
        <p:nvSpPr>
          <p:cNvPr id="5" name="TextBox 4">
            <a:extLst>
              <a:ext uri="{FF2B5EF4-FFF2-40B4-BE49-F238E27FC236}">
                <a16:creationId xmlns:a16="http://schemas.microsoft.com/office/drawing/2014/main" id="{A2E58B09-2299-9E41-BC9A-66D50167CE3C}"/>
              </a:ext>
            </a:extLst>
          </p:cNvPr>
          <p:cNvSpPr txBox="1"/>
          <p:nvPr/>
        </p:nvSpPr>
        <p:spPr>
          <a:xfrm>
            <a:off x="6699118" y="1890987"/>
            <a:ext cx="571346" cy="41148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2800" dirty="0" err="1">
                <a:solidFill>
                  <a:srgbClr val="7030A0"/>
                </a:solidFill>
              </a:rPr>
              <a:t>ar</a:t>
            </a:r>
            <a:endParaRPr lang="en-US" sz="2800" dirty="0">
              <a:solidFill>
                <a:srgbClr val="7030A0"/>
              </a:solidFill>
            </a:endParaRPr>
          </a:p>
        </p:txBody>
      </p:sp>
      <p:sp>
        <p:nvSpPr>
          <p:cNvPr id="6" name="TextBox 5">
            <a:extLst>
              <a:ext uri="{FF2B5EF4-FFF2-40B4-BE49-F238E27FC236}">
                <a16:creationId xmlns:a16="http://schemas.microsoft.com/office/drawing/2014/main" id="{5B8B7E01-07FF-4645-8CA5-1C24912499B0}"/>
              </a:ext>
            </a:extLst>
          </p:cNvPr>
          <p:cNvSpPr txBox="1"/>
          <p:nvPr/>
        </p:nvSpPr>
        <p:spPr>
          <a:xfrm>
            <a:off x="6493436" y="2630341"/>
            <a:ext cx="504056" cy="41148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2800" dirty="0">
                <a:solidFill>
                  <a:srgbClr val="7030A0"/>
                </a:solidFill>
              </a:rPr>
              <a:t>ai</a:t>
            </a:r>
          </a:p>
        </p:txBody>
      </p:sp>
      <p:sp>
        <p:nvSpPr>
          <p:cNvPr id="7" name="TextBox 6">
            <a:extLst>
              <a:ext uri="{FF2B5EF4-FFF2-40B4-BE49-F238E27FC236}">
                <a16:creationId xmlns:a16="http://schemas.microsoft.com/office/drawing/2014/main" id="{CB2D1819-72CB-244A-8C67-603055279BE1}"/>
              </a:ext>
            </a:extLst>
          </p:cNvPr>
          <p:cNvSpPr txBox="1"/>
          <p:nvPr/>
        </p:nvSpPr>
        <p:spPr>
          <a:xfrm>
            <a:off x="7919665" y="3368833"/>
            <a:ext cx="262868" cy="41148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2800" dirty="0">
                <a:solidFill>
                  <a:srgbClr val="7030A0"/>
                </a:solidFill>
              </a:rPr>
              <a:t>e</a:t>
            </a:r>
          </a:p>
        </p:txBody>
      </p:sp>
      <p:sp>
        <p:nvSpPr>
          <p:cNvPr id="8" name="TextBox 7">
            <a:extLst>
              <a:ext uri="{FF2B5EF4-FFF2-40B4-BE49-F238E27FC236}">
                <a16:creationId xmlns:a16="http://schemas.microsoft.com/office/drawing/2014/main" id="{EADB1959-615F-3D41-9B70-3042B6AC71D5}"/>
              </a:ext>
            </a:extLst>
          </p:cNvPr>
          <p:cNvSpPr txBox="1"/>
          <p:nvPr/>
        </p:nvSpPr>
        <p:spPr>
          <a:xfrm>
            <a:off x="5598411" y="3345683"/>
            <a:ext cx="589799" cy="41148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2800" dirty="0" err="1">
                <a:solidFill>
                  <a:srgbClr val="7030A0"/>
                </a:solidFill>
              </a:rPr>
              <a:t>oo</a:t>
            </a:r>
            <a:endParaRPr lang="en-US" sz="2800" dirty="0">
              <a:solidFill>
                <a:srgbClr val="7030A0"/>
              </a:solidFill>
            </a:endParaRPr>
          </a:p>
        </p:txBody>
      </p:sp>
      <p:sp>
        <p:nvSpPr>
          <p:cNvPr id="9" name="TextBox 8">
            <a:extLst>
              <a:ext uri="{FF2B5EF4-FFF2-40B4-BE49-F238E27FC236}">
                <a16:creationId xmlns:a16="http://schemas.microsoft.com/office/drawing/2014/main" id="{EEF92DD3-0956-F647-BD3C-8C87AAD38337}"/>
              </a:ext>
            </a:extLst>
          </p:cNvPr>
          <p:cNvSpPr txBox="1"/>
          <p:nvPr/>
        </p:nvSpPr>
        <p:spPr>
          <a:xfrm>
            <a:off x="5124933" y="4072455"/>
            <a:ext cx="589799" cy="41148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2800" dirty="0" err="1">
                <a:solidFill>
                  <a:srgbClr val="7030A0"/>
                </a:solidFill>
              </a:rPr>
              <a:t>ea</a:t>
            </a:r>
            <a:endParaRPr lang="en-US" sz="2800" dirty="0">
              <a:solidFill>
                <a:srgbClr val="7030A0"/>
              </a:solidFill>
            </a:endParaRPr>
          </a:p>
        </p:txBody>
      </p:sp>
      <p:sp>
        <p:nvSpPr>
          <p:cNvPr id="10" name="TextBox 9">
            <a:extLst>
              <a:ext uri="{FF2B5EF4-FFF2-40B4-BE49-F238E27FC236}">
                <a16:creationId xmlns:a16="http://schemas.microsoft.com/office/drawing/2014/main" id="{C3AB5118-3CB3-4448-9ACA-3D4C61A8353A}"/>
              </a:ext>
            </a:extLst>
          </p:cNvPr>
          <p:cNvSpPr txBox="1"/>
          <p:nvPr/>
        </p:nvSpPr>
        <p:spPr>
          <a:xfrm>
            <a:off x="4732524" y="4803965"/>
            <a:ext cx="589799" cy="41148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2800" dirty="0" err="1">
                <a:solidFill>
                  <a:srgbClr val="7030A0"/>
                </a:solidFill>
              </a:rPr>
              <a:t>ea</a:t>
            </a:r>
            <a:endParaRPr lang="en-US" sz="2800" dirty="0">
              <a:solidFill>
                <a:srgbClr val="7030A0"/>
              </a:solidFill>
            </a:endParaRPr>
          </a:p>
        </p:txBody>
      </p:sp>
      <p:pic>
        <p:nvPicPr>
          <p:cNvPr id="12" name="Picture 11" descr="Children playing in a tree&#10;&#10;Description automatically generated with low confidence">
            <a:extLst>
              <a:ext uri="{FF2B5EF4-FFF2-40B4-BE49-F238E27FC236}">
                <a16:creationId xmlns:a16="http://schemas.microsoft.com/office/drawing/2014/main" id="{35C48C57-6A84-AF4E-A258-5D79299733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79" y="1642595"/>
            <a:ext cx="1902928" cy="1902928"/>
          </a:xfrm>
          <a:prstGeom prst="rect">
            <a:avLst/>
          </a:prstGeom>
        </p:spPr>
      </p:pic>
      <p:pic>
        <p:nvPicPr>
          <p:cNvPr id="14" name="Picture 13" descr="A picture containing clouds, cloudy, sky, outdoor&#10;&#10;Description automatically generated">
            <a:extLst>
              <a:ext uri="{FF2B5EF4-FFF2-40B4-BE49-F238E27FC236}">
                <a16:creationId xmlns:a16="http://schemas.microsoft.com/office/drawing/2014/main" id="{1DCCF8A3-88EA-484A-9D4B-135D8E2AE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7807" y="1647113"/>
            <a:ext cx="2391558" cy="1796936"/>
          </a:xfrm>
          <a:prstGeom prst="rect">
            <a:avLst/>
          </a:prstGeom>
        </p:spPr>
      </p:pic>
      <p:pic>
        <p:nvPicPr>
          <p:cNvPr id="16" name="Picture 15" descr="A bookshelf with many books on it&#10;&#10;Description automatically generated with low confidence">
            <a:extLst>
              <a:ext uri="{FF2B5EF4-FFF2-40B4-BE49-F238E27FC236}">
                <a16:creationId xmlns:a16="http://schemas.microsoft.com/office/drawing/2014/main" id="{82E73909-D480-9749-AD97-1A374E1AF1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543" y="3684147"/>
            <a:ext cx="1524000" cy="2279650"/>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1586F7F7-59A0-444D-A86F-24B824ACF7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9618" y="5504206"/>
            <a:ext cx="2568135" cy="1284068"/>
          </a:xfrm>
          <a:prstGeom prst="rect">
            <a:avLst/>
          </a:prstGeom>
        </p:spPr>
      </p:pic>
      <p:pic>
        <p:nvPicPr>
          <p:cNvPr id="20" name="Picture 19" descr="A group of bears in a zoo exhibit&#10;&#10;Description automatically generated with medium confidence">
            <a:extLst>
              <a:ext uri="{FF2B5EF4-FFF2-40B4-BE49-F238E27FC236}">
                <a16:creationId xmlns:a16="http://schemas.microsoft.com/office/drawing/2014/main" id="{C89BB12B-6A37-474F-B6E0-C3AE9798D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9754" y="3699564"/>
            <a:ext cx="2701900" cy="2026425"/>
          </a:xfrm>
          <a:prstGeom prst="rect">
            <a:avLst/>
          </a:prstGeom>
        </p:spPr>
      </p:pic>
      <p:sp>
        <p:nvSpPr>
          <p:cNvPr id="19" name="Freeform: Shape 18">
            <a:extLst>
              <a:ext uri="{FF2B5EF4-FFF2-40B4-BE49-F238E27FC236}">
                <a16:creationId xmlns:a16="http://schemas.microsoft.com/office/drawing/2014/main" id="{C01DF5A3-232F-4C4F-AD36-8239AF631573}"/>
              </a:ext>
            </a:extLst>
          </p:cNvPr>
          <p:cNvSpPr/>
          <p:nvPr/>
        </p:nvSpPr>
        <p:spPr>
          <a:xfrm>
            <a:off x="2703622" y="75407"/>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b="1" u="sng" dirty="0">
                <a:solidFill>
                  <a:schemeClr val="tx1"/>
                </a:solidFill>
              </a:rPr>
              <a:t>Exercise 2</a:t>
            </a:r>
          </a:p>
        </p:txBody>
      </p:sp>
    </p:spTree>
    <p:extLst>
      <p:ext uri="{BB962C8B-B14F-4D97-AF65-F5344CB8AC3E}">
        <p14:creationId xmlns:p14="http://schemas.microsoft.com/office/powerpoint/2010/main" val="20679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par>
                          <p:cTn id="18" fill="hold">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08153" y="1743352"/>
            <a:ext cx="7420833" cy="3570427"/>
          </a:xfrm>
          <a:noFill/>
        </p:spPr>
        <p:txBody>
          <a:bodyPr anchor="t"/>
          <a:lstStyle/>
          <a:p>
            <a:pPr marL="514350" lvl="0" indent="-514350">
              <a:lnSpc>
                <a:spcPct val="150000"/>
              </a:lnSpc>
              <a:buFont typeface="+mj-lt"/>
              <a:buAutoNum type="arabicPeriod" startAt="9"/>
            </a:pPr>
            <a:r>
              <a:rPr lang="en-IN" sz="2800" dirty="0"/>
              <a:t>You should brush your t___</a:t>
            </a:r>
            <a:r>
              <a:rPr lang="en-IN" sz="2800" dirty="0" err="1"/>
              <a:t>th</a:t>
            </a:r>
            <a:r>
              <a:rPr lang="en-IN" sz="2800" dirty="0"/>
              <a:t> twice a day.</a:t>
            </a:r>
          </a:p>
          <a:p>
            <a:pPr marL="514350" lvl="0" indent="-514350">
              <a:lnSpc>
                <a:spcPct val="150000"/>
              </a:lnSpc>
              <a:buFont typeface="+mj-lt"/>
              <a:buAutoNum type="arabicPeriod" startAt="9"/>
            </a:pPr>
            <a:r>
              <a:rPr lang="en-IN" sz="2800" dirty="0"/>
              <a:t>N___</a:t>
            </a:r>
            <a:r>
              <a:rPr lang="en-IN" sz="2800" dirty="0" err="1"/>
              <a:t>ce</a:t>
            </a:r>
            <a:r>
              <a:rPr lang="en-IN" sz="2800" dirty="0"/>
              <a:t> is the opposite of nephew.</a:t>
            </a:r>
          </a:p>
          <a:p>
            <a:pPr marL="514350" lvl="0" indent="-514350">
              <a:lnSpc>
                <a:spcPct val="150000"/>
              </a:lnSpc>
              <a:buFont typeface="+mj-lt"/>
              <a:buAutoNum type="arabicPeriod" startAt="9"/>
            </a:pPr>
            <a:r>
              <a:rPr lang="en-IN" sz="2800" dirty="0"/>
              <a:t>A </a:t>
            </a:r>
            <a:r>
              <a:rPr lang="en-IN" sz="2800" dirty="0" err="1"/>
              <a:t>s___d</a:t>
            </a:r>
            <a:r>
              <a:rPr lang="en-IN" sz="2800" dirty="0"/>
              <a:t> turns into a plant.</a:t>
            </a:r>
          </a:p>
          <a:p>
            <a:pPr marL="514350" lvl="0" indent="-514350">
              <a:lnSpc>
                <a:spcPct val="150000"/>
              </a:lnSpc>
              <a:buFont typeface="+mj-lt"/>
              <a:buAutoNum type="arabicPeriod" startAt="9"/>
            </a:pPr>
            <a:r>
              <a:rPr lang="en-IN" sz="2800" dirty="0"/>
              <a:t>Laxmi Bai was a brave </a:t>
            </a:r>
            <a:r>
              <a:rPr lang="en-IN" sz="2800" dirty="0" err="1"/>
              <a:t>qu</a:t>
            </a:r>
            <a:r>
              <a:rPr lang="en-IN" sz="2800" dirty="0"/>
              <a:t>___n of Jhansi.</a:t>
            </a:r>
          </a:p>
          <a:p>
            <a:pPr marL="514350" lvl="0" indent="-514350">
              <a:lnSpc>
                <a:spcPct val="150000"/>
              </a:lnSpc>
              <a:buFont typeface="+mj-lt"/>
              <a:buAutoNum type="arabicPeriod" startAt="9"/>
            </a:pPr>
            <a:r>
              <a:rPr lang="en-IN" sz="2800" dirty="0" err="1"/>
              <a:t>Sp</a:t>
            </a:r>
            <a:r>
              <a:rPr lang="en-IN" sz="2800" dirty="0"/>
              <a:t>___k softly in the library.</a:t>
            </a:r>
          </a:p>
        </p:txBody>
      </p:sp>
      <p:sp>
        <p:nvSpPr>
          <p:cNvPr id="4" name="Text Placeholder 2">
            <a:extLst>
              <a:ext uri="{FF2B5EF4-FFF2-40B4-BE49-F238E27FC236}">
                <a16:creationId xmlns:a16="http://schemas.microsoft.com/office/drawing/2014/main" id="{E9E6E54C-877C-744F-9816-B6D720A8B528}"/>
              </a:ext>
            </a:extLst>
          </p:cNvPr>
          <p:cNvSpPr txBox="1">
            <a:spLocks/>
          </p:cNvSpPr>
          <p:nvPr/>
        </p:nvSpPr>
        <p:spPr>
          <a:xfrm>
            <a:off x="1435519" y="969275"/>
            <a:ext cx="9296427" cy="558378"/>
          </a:xfrm>
          <a:prstGeom prst="rect">
            <a:avLst/>
          </a:prstGeom>
          <a:solidFill>
            <a:schemeClr val="accent6">
              <a:lumMod val="20000"/>
              <a:lumOff val="80000"/>
            </a:schemeClr>
          </a:solidFill>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n-IN" i="1" dirty="0"/>
              <a:t>Fill in the blanks to complete the words using a vowel.</a:t>
            </a:r>
          </a:p>
        </p:txBody>
      </p:sp>
      <p:sp>
        <p:nvSpPr>
          <p:cNvPr id="5" name="TextBox 4">
            <a:extLst>
              <a:ext uri="{FF2B5EF4-FFF2-40B4-BE49-F238E27FC236}">
                <a16:creationId xmlns:a16="http://schemas.microsoft.com/office/drawing/2014/main" id="{59C46EF6-E054-A845-BF90-2A9873F5C7BA}"/>
              </a:ext>
            </a:extLst>
          </p:cNvPr>
          <p:cNvSpPr txBox="1"/>
          <p:nvPr/>
        </p:nvSpPr>
        <p:spPr>
          <a:xfrm>
            <a:off x="6410062" y="1942983"/>
            <a:ext cx="589156" cy="411480"/>
          </a:xfrm>
          <a:prstGeom prst="rect">
            <a:avLst/>
          </a:prstGeom>
          <a:noFill/>
        </p:spPr>
        <p:txBody>
          <a:bodyPr wrap="square" rtlCol="0" anchor="ctr">
            <a:spAutoFit/>
          </a:bodyPr>
          <a:lstStyle/>
          <a:p>
            <a:pPr algn="ctr"/>
            <a:r>
              <a:rPr lang="en-US" sz="2800" dirty="0" err="1">
                <a:solidFill>
                  <a:srgbClr val="7030A0"/>
                </a:solidFill>
              </a:rPr>
              <a:t>ee</a:t>
            </a:r>
            <a:endParaRPr lang="en-US" sz="2800" dirty="0">
              <a:solidFill>
                <a:srgbClr val="7030A0"/>
              </a:solidFill>
            </a:endParaRPr>
          </a:p>
        </p:txBody>
      </p:sp>
      <p:sp>
        <p:nvSpPr>
          <p:cNvPr id="6" name="TextBox 5">
            <a:extLst>
              <a:ext uri="{FF2B5EF4-FFF2-40B4-BE49-F238E27FC236}">
                <a16:creationId xmlns:a16="http://schemas.microsoft.com/office/drawing/2014/main" id="{E42F50F5-5047-8149-BDE3-BD0381081719}"/>
              </a:ext>
            </a:extLst>
          </p:cNvPr>
          <p:cNvSpPr txBox="1"/>
          <p:nvPr/>
        </p:nvSpPr>
        <p:spPr>
          <a:xfrm>
            <a:off x="3261400" y="2674493"/>
            <a:ext cx="504056" cy="411480"/>
          </a:xfrm>
          <a:prstGeom prst="rect">
            <a:avLst/>
          </a:prstGeom>
          <a:noFill/>
        </p:spPr>
        <p:txBody>
          <a:bodyPr wrap="square" rtlCol="0" anchor="ctr">
            <a:spAutoFit/>
          </a:bodyPr>
          <a:lstStyle/>
          <a:p>
            <a:pPr algn="ctr"/>
            <a:r>
              <a:rPr lang="en-US" sz="2800" dirty="0" err="1">
                <a:solidFill>
                  <a:srgbClr val="7030A0"/>
                </a:solidFill>
              </a:rPr>
              <a:t>ie</a:t>
            </a:r>
            <a:endParaRPr lang="en-US" sz="2800" dirty="0">
              <a:solidFill>
                <a:srgbClr val="7030A0"/>
              </a:solidFill>
            </a:endParaRPr>
          </a:p>
        </p:txBody>
      </p:sp>
      <p:sp>
        <p:nvSpPr>
          <p:cNvPr id="7" name="TextBox 6">
            <a:extLst>
              <a:ext uri="{FF2B5EF4-FFF2-40B4-BE49-F238E27FC236}">
                <a16:creationId xmlns:a16="http://schemas.microsoft.com/office/drawing/2014/main" id="{2268B667-20E2-6B42-898A-61C7861DD1D2}"/>
              </a:ext>
            </a:extLst>
          </p:cNvPr>
          <p:cNvSpPr txBox="1"/>
          <p:nvPr/>
        </p:nvSpPr>
        <p:spPr>
          <a:xfrm>
            <a:off x="3416846" y="3394573"/>
            <a:ext cx="612068" cy="411480"/>
          </a:xfrm>
          <a:prstGeom prst="rect">
            <a:avLst/>
          </a:prstGeom>
          <a:noFill/>
        </p:spPr>
        <p:txBody>
          <a:bodyPr wrap="square" rtlCol="0" anchor="ctr">
            <a:spAutoFit/>
          </a:bodyPr>
          <a:lstStyle/>
          <a:p>
            <a:pPr algn="ctr"/>
            <a:r>
              <a:rPr lang="en-US" sz="2800" dirty="0" err="1">
                <a:solidFill>
                  <a:srgbClr val="7030A0"/>
                </a:solidFill>
              </a:rPr>
              <a:t>ee</a:t>
            </a:r>
            <a:endParaRPr lang="en-US" sz="2800" dirty="0">
              <a:solidFill>
                <a:srgbClr val="7030A0"/>
              </a:solidFill>
            </a:endParaRPr>
          </a:p>
        </p:txBody>
      </p:sp>
      <p:sp>
        <p:nvSpPr>
          <p:cNvPr id="8" name="TextBox 7">
            <a:extLst>
              <a:ext uri="{FF2B5EF4-FFF2-40B4-BE49-F238E27FC236}">
                <a16:creationId xmlns:a16="http://schemas.microsoft.com/office/drawing/2014/main" id="{C287A9E1-7A9D-3842-AA66-766D0440333D}"/>
              </a:ext>
            </a:extLst>
          </p:cNvPr>
          <p:cNvSpPr txBox="1"/>
          <p:nvPr/>
        </p:nvSpPr>
        <p:spPr>
          <a:xfrm>
            <a:off x="6524620" y="4114653"/>
            <a:ext cx="648072" cy="411480"/>
          </a:xfrm>
          <a:prstGeom prst="rect">
            <a:avLst/>
          </a:prstGeom>
          <a:noFill/>
        </p:spPr>
        <p:txBody>
          <a:bodyPr wrap="square" rtlCol="0" anchor="ctr">
            <a:spAutoFit/>
          </a:bodyPr>
          <a:lstStyle/>
          <a:p>
            <a:pPr algn="ctr"/>
            <a:r>
              <a:rPr lang="en-US" sz="2800" dirty="0" err="1">
                <a:solidFill>
                  <a:srgbClr val="7030A0"/>
                </a:solidFill>
              </a:rPr>
              <a:t>ee</a:t>
            </a:r>
            <a:endParaRPr lang="en-US" sz="2800" dirty="0">
              <a:solidFill>
                <a:srgbClr val="7030A0"/>
              </a:solidFill>
            </a:endParaRPr>
          </a:p>
        </p:txBody>
      </p:sp>
      <p:sp>
        <p:nvSpPr>
          <p:cNvPr id="9" name="TextBox 8">
            <a:extLst>
              <a:ext uri="{FF2B5EF4-FFF2-40B4-BE49-F238E27FC236}">
                <a16:creationId xmlns:a16="http://schemas.microsoft.com/office/drawing/2014/main" id="{6CD01BEC-A92D-9843-8B0F-667D9197755B}"/>
              </a:ext>
            </a:extLst>
          </p:cNvPr>
          <p:cNvSpPr txBox="1"/>
          <p:nvPr/>
        </p:nvSpPr>
        <p:spPr>
          <a:xfrm>
            <a:off x="3284260" y="4834733"/>
            <a:ext cx="648072" cy="411480"/>
          </a:xfrm>
          <a:prstGeom prst="rect">
            <a:avLst/>
          </a:prstGeom>
          <a:noFill/>
        </p:spPr>
        <p:txBody>
          <a:bodyPr wrap="square" rtlCol="0" anchor="ctr">
            <a:spAutoFit/>
          </a:bodyPr>
          <a:lstStyle/>
          <a:p>
            <a:pPr algn="ctr"/>
            <a:r>
              <a:rPr lang="en-US" sz="2800" dirty="0" err="1">
                <a:solidFill>
                  <a:srgbClr val="7030A0"/>
                </a:solidFill>
              </a:rPr>
              <a:t>ea</a:t>
            </a:r>
            <a:endParaRPr lang="en-US" sz="2800" dirty="0">
              <a:solidFill>
                <a:srgbClr val="7030A0"/>
              </a:solidFill>
            </a:endParaRPr>
          </a:p>
        </p:txBody>
      </p:sp>
      <p:pic>
        <p:nvPicPr>
          <p:cNvPr id="11" name="Picture 10" descr="A picture containing diagram&#10;&#10;Description automatically generated">
            <a:extLst>
              <a:ext uri="{FF2B5EF4-FFF2-40B4-BE49-F238E27FC236}">
                <a16:creationId xmlns:a16="http://schemas.microsoft.com/office/drawing/2014/main" id="{BD2DFA4A-B582-524B-88D5-30728B9DF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2" y="1705608"/>
            <a:ext cx="1625724" cy="1354770"/>
          </a:xfrm>
          <a:prstGeom prst="rect">
            <a:avLst/>
          </a:prstGeom>
        </p:spPr>
      </p:pic>
      <p:pic>
        <p:nvPicPr>
          <p:cNvPr id="13" name="Picture 12" descr="Two babies lying on a bed&#10;&#10;Description automatically generated with low confidence">
            <a:extLst>
              <a:ext uri="{FF2B5EF4-FFF2-40B4-BE49-F238E27FC236}">
                <a16:creationId xmlns:a16="http://schemas.microsoft.com/office/drawing/2014/main" id="{639DE0DD-2F84-9246-B11F-BF89E140DD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2424" y="1644929"/>
            <a:ext cx="1968170" cy="1476128"/>
          </a:xfrm>
          <a:prstGeom prst="rect">
            <a:avLst/>
          </a:prstGeom>
        </p:spPr>
      </p:pic>
      <p:pic>
        <p:nvPicPr>
          <p:cNvPr id="15" name="Picture 14" descr="A picture containing blur&#10;&#10;Description automatically generated">
            <a:extLst>
              <a:ext uri="{FF2B5EF4-FFF2-40B4-BE49-F238E27FC236}">
                <a16:creationId xmlns:a16="http://schemas.microsoft.com/office/drawing/2014/main" id="{13FE8DF8-64AB-0B45-9A44-0B882CB57CE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223"/>
          <a:stretch/>
        </p:blipFill>
        <p:spPr>
          <a:xfrm>
            <a:off x="4514751" y="5335843"/>
            <a:ext cx="3192919" cy="1322401"/>
          </a:xfrm>
          <a:prstGeom prst="rect">
            <a:avLst/>
          </a:prstGeom>
        </p:spPr>
      </p:pic>
      <p:pic>
        <p:nvPicPr>
          <p:cNvPr id="16" name="Picture 15" descr="A bookshelf with many books on it&#10;&#10;Description automatically generated with low confidence">
            <a:extLst>
              <a:ext uri="{FF2B5EF4-FFF2-40B4-BE49-F238E27FC236}">
                <a16:creationId xmlns:a16="http://schemas.microsoft.com/office/drawing/2014/main" id="{87512584-C838-9F48-AD1A-E72110D5B5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214" y="3294918"/>
            <a:ext cx="1524000" cy="2279650"/>
          </a:xfrm>
          <a:prstGeom prst="rect">
            <a:avLst/>
          </a:prstGeom>
        </p:spPr>
      </p:pic>
      <p:pic>
        <p:nvPicPr>
          <p:cNvPr id="18" name="Picture 17" descr="A statue of a person&#10;&#10;Description automatically generated with low confidence">
            <a:extLst>
              <a:ext uri="{FF2B5EF4-FFF2-40B4-BE49-F238E27FC236}">
                <a16:creationId xmlns:a16="http://schemas.microsoft.com/office/drawing/2014/main" id="{E5EE23E0-5B5F-FC41-B39C-95FCB2EAE8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2866" y="3322897"/>
            <a:ext cx="1307286" cy="2508734"/>
          </a:xfrm>
          <a:prstGeom prst="rect">
            <a:avLst/>
          </a:prstGeom>
        </p:spPr>
      </p:pic>
      <p:sp>
        <p:nvSpPr>
          <p:cNvPr id="17" name="Freeform: Shape 16">
            <a:extLst>
              <a:ext uri="{FF2B5EF4-FFF2-40B4-BE49-F238E27FC236}">
                <a16:creationId xmlns:a16="http://schemas.microsoft.com/office/drawing/2014/main" id="{06F9DE38-6BB6-47B0-8692-74302F8B374C}"/>
              </a:ext>
            </a:extLst>
          </p:cNvPr>
          <p:cNvSpPr/>
          <p:nvPr/>
        </p:nvSpPr>
        <p:spPr>
          <a:xfrm>
            <a:off x="2703622" y="75407"/>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b="1" u="sng" dirty="0">
                <a:solidFill>
                  <a:schemeClr val="tx1"/>
                </a:solidFill>
              </a:rPr>
              <a:t>Exercise 2</a:t>
            </a:r>
          </a:p>
        </p:txBody>
      </p:sp>
    </p:spTree>
    <p:extLst>
      <p:ext uri="{BB962C8B-B14F-4D97-AF65-F5344CB8AC3E}">
        <p14:creationId xmlns:p14="http://schemas.microsoft.com/office/powerpoint/2010/main" val="419549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1933808719"/>
              </p:ext>
            </p:extLst>
          </p:nvPr>
        </p:nvGraphicFramePr>
        <p:xfrm>
          <a:off x="1127448" y="1200938"/>
          <a:ext cx="9937104" cy="2732118"/>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&lt;Alphabets&gt; </a:t>
                      </a:r>
                      <a:r>
                        <a:rPr lang="en-IN" sz="900" dirty="0">
                          <a:hlinkClick r:id="rId3"/>
                        </a:rPr>
                        <a:t>https://pixabay.com/illustrations/alphabet-letters-alphabet-letters-909040/</a:t>
                      </a:r>
                      <a:endParaRPr lang="en-IN" sz="900" dirty="0"/>
                    </a:p>
                    <a:p>
                      <a:endParaRPr lang="en-IN" sz="900" dirty="0"/>
                    </a:p>
                  </a:txBody>
                  <a:tcPr/>
                </a:tc>
                <a:extLst>
                  <a:ext uri="{0D108BD9-81ED-4DB2-BD59-A6C34878D82A}">
                    <a16:rowId xmlns:a16="http://schemas.microsoft.com/office/drawing/2014/main" val="10001"/>
                  </a:ext>
                </a:extLst>
              </a:tr>
              <a:tr h="389313">
                <a:tc>
                  <a:txBody>
                    <a:bodyPr/>
                    <a:lstStyle/>
                    <a:p>
                      <a:r>
                        <a:rPr lang="en-IN" sz="900" dirty="0"/>
                        <a:t>3</a:t>
                      </a:r>
                    </a:p>
                  </a:txBody>
                  <a:tcPr/>
                </a:tc>
                <a:tc>
                  <a:txBody>
                    <a:bodyPr/>
                    <a:lstStyle/>
                    <a:p>
                      <a:endParaRPr lang="en-IN" sz="900" dirty="0"/>
                    </a:p>
                  </a:txBody>
                  <a:tcPr/>
                </a:tc>
                <a:tc>
                  <a:txBody>
                    <a:bodyPr/>
                    <a:lstStyle/>
                    <a:p>
                      <a:r>
                        <a:rPr lang="en-IN" sz="900" dirty="0"/>
                        <a:t>&lt;Park&gt; </a:t>
                      </a:r>
                      <a:r>
                        <a:rPr lang="en-IN" sz="900" dirty="0">
                          <a:hlinkClick r:id="rId4"/>
                        </a:rPr>
                        <a:t>https://pixabay.com/illustrations/kids-park-fun-swing-happiness-6171602/</a:t>
                      </a:r>
                      <a:endParaRPr lang="en-IN" sz="900" dirty="0"/>
                    </a:p>
                    <a:p>
                      <a:r>
                        <a:rPr lang="en-IN" sz="900" b="0" i="0" kern="1200" dirty="0">
                          <a:solidFill>
                            <a:schemeClr val="tx1"/>
                          </a:solidFill>
                          <a:effectLst/>
                          <a:latin typeface="+mn-lt"/>
                          <a:ea typeface="+mn-ea"/>
                          <a:cs typeface="+mn-cs"/>
                        </a:rPr>
                        <a:t>&lt;Truth&gt; </a:t>
                      </a:r>
                      <a:r>
                        <a:rPr lang="en-IN" sz="900" b="0" i="0" kern="1200" dirty="0">
                          <a:solidFill>
                            <a:schemeClr val="tx1"/>
                          </a:solidFill>
                          <a:effectLst/>
                          <a:latin typeface="+mn-lt"/>
                          <a:ea typeface="+mn-ea"/>
                          <a:cs typeface="+mn-cs"/>
                          <a:hlinkClick r:id="rId5"/>
                        </a:rPr>
                        <a:t>https://pixabay.com/vectors/truth-lies-philosophy-wisdom-2069846/</a:t>
                      </a:r>
                      <a:endParaRPr lang="en-IN" sz="900" b="0" i="0" kern="1200" dirty="0">
                        <a:solidFill>
                          <a:schemeClr val="tx1"/>
                        </a:solidFill>
                        <a:effectLst/>
                        <a:latin typeface="+mn-lt"/>
                        <a:ea typeface="+mn-ea"/>
                        <a:cs typeface="+mn-cs"/>
                      </a:endParaRPr>
                    </a:p>
                  </a:txBody>
                  <a:tcPr/>
                </a:tc>
                <a:extLst>
                  <a:ext uri="{0D108BD9-81ED-4DB2-BD59-A6C34878D82A}">
                    <a16:rowId xmlns:a16="http://schemas.microsoft.com/office/drawing/2014/main" val="10002"/>
                  </a:ext>
                </a:extLst>
              </a:tr>
              <a:tr h="389313">
                <a:tc>
                  <a:txBody>
                    <a:bodyPr/>
                    <a:lstStyle/>
                    <a:p>
                      <a:r>
                        <a:rPr lang="en-IN" sz="900" dirty="0"/>
                        <a:t>4</a:t>
                      </a:r>
                    </a:p>
                  </a:txBody>
                  <a:tcPr/>
                </a:tc>
                <a:tc>
                  <a:txBody>
                    <a:bodyPr/>
                    <a:lstStyle/>
                    <a:p>
                      <a:endParaRPr lang="en-IN" sz="900" dirty="0"/>
                    </a:p>
                  </a:txBody>
                  <a:tcPr/>
                </a:tc>
                <a:tc>
                  <a:txBody>
                    <a:bodyPr/>
                    <a:lstStyle/>
                    <a:p>
                      <a:r>
                        <a:rPr lang="en-IN" sz="900" b="0" i="0" kern="1200" dirty="0">
                          <a:solidFill>
                            <a:schemeClr val="tx1"/>
                          </a:solidFill>
                          <a:effectLst/>
                          <a:latin typeface="+mn-lt"/>
                          <a:ea typeface="+mn-ea"/>
                          <a:cs typeface="+mn-cs"/>
                        </a:rPr>
                        <a:t>&lt;Germination&gt; </a:t>
                      </a:r>
                      <a:r>
                        <a:rPr lang="en-IN" sz="900" b="0" i="0" kern="1200" dirty="0">
                          <a:solidFill>
                            <a:schemeClr val="tx1"/>
                          </a:solidFill>
                          <a:effectLst/>
                          <a:latin typeface="+mn-lt"/>
                          <a:ea typeface="+mn-ea"/>
                          <a:cs typeface="+mn-cs"/>
                          <a:hlinkClick r:id="rId6"/>
                        </a:rPr>
                        <a:t>https://pixabay.com/illustrations/germination-dicotyledon-key-seed-3989959/</a:t>
                      </a:r>
                      <a:endParaRPr lang="en-IN" sz="900" b="0" i="0" kern="1200" dirty="0">
                        <a:solidFill>
                          <a:schemeClr val="tx1"/>
                        </a:solidFill>
                        <a:effectLst/>
                        <a:latin typeface="+mn-lt"/>
                        <a:ea typeface="+mn-ea"/>
                        <a:cs typeface="+mn-cs"/>
                      </a:endParaRPr>
                    </a:p>
                    <a:p>
                      <a:endParaRPr lang="en-IN" sz="900" b="0" i="0" kern="1200" dirty="0">
                        <a:solidFill>
                          <a:schemeClr val="tx1"/>
                        </a:solidFill>
                        <a:effectLst/>
                        <a:latin typeface="+mn-lt"/>
                        <a:ea typeface="+mn-ea"/>
                        <a:cs typeface="+mn-cs"/>
                      </a:endParaRPr>
                    </a:p>
                  </a:txBody>
                  <a:tcPr/>
                </a:tc>
                <a:extLst>
                  <a:ext uri="{0D108BD9-81ED-4DB2-BD59-A6C34878D82A}">
                    <a16:rowId xmlns:a16="http://schemas.microsoft.com/office/drawing/2014/main" val="10003"/>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bl>
          </a:graphicData>
        </a:graphic>
      </p:graphicFrame>
      <p:pic>
        <p:nvPicPr>
          <p:cNvPr id="4" name="Picture 3" descr="A picture containing text, sign, dishware&#10;&#10;Description automatically generated">
            <a:extLst>
              <a:ext uri="{FF2B5EF4-FFF2-40B4-BE49-F238E27FC236}">
                <a16:creationId xmlns:a16="http://schemas.microsoft.com/office/drawing/2014/main" id="{4536FA2F-D1C7-0D4F-9F9B-7B874832A6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2018" y="1678880"/>
            <a:ext cx="261389" cy="212787"/>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E456E7E4-9976-5A4D-895F-D885A61412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785" y="2047116"/>
            <a:ext cx="582310" cy="291154"/>
          </a:xfrm>
          <a:prstGeom prst="rect">
            <a:avLst/>
          </a:prstGeom>
        </p:spPr>
      </p:pic>
      <p:pic>
        <p:nvPicPr>
          <p:cNvPr id="14" name="Picture 13" descr="A picture containing blur&#10;&#10;Description automatically generated">
            <a:extLst>
              <a:ext uri="{FF2B5EF4-FFF2-40B4-BE49-F238E27FC236}">
                <a16:creationId xmlns:a16="http://schemas.microsoft.com/office/drawing/2014/main" id="{C56D493F-E74F-5344-97A6-2894D9DE311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9223"/>
          <a:stretch/>
        </p:blipFill>
        <p:spPr>
          <a:xfrm>
            <a:off x="2328736" y="2419375"/>
            <a:ext cx="693767" cy="287335"/>
          </a:xfrm>
          <a:prstGeom prst="rect">
            <a:avLst/>
          </a:prstGeom>
        </p:spPr>
      </p:pic>
      <p:pic>
        <p:nvPicPr>
          <p:cNvPr id="17" name="Picture 16" descr="Children playing in a tree&#10;&#10;Description automatically generated with low confidence">
            <a:extLst>
              <a:ext uri="{FF2B5EF4-FFF2-40B4-BE49-F238E27FC236}">
                <a16:creationId xmlns:a16="http://schemas.microsoft.com/office/drawing/2014/main" id="{28DDEEBE-B6B3-4006-AB04-165CE13F22F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87676" y="2014735"/>
            <a:ext cx="342260" cy="342260"/>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746</Words>
  <Application>Microsoft Office PowerPoint</Application>
  <PresentationFormat>Widescreen</PresentationFormat>
  <Paragraphs>82</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Wingdings</vt:lpstr>
      <vt:lpstr>DD</vt:lpstr>
      <vt:lpstr>Differentiate the Vowel Sounds</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66</cp:revision>
  <dcterms:created xsi:type="dcterms:W3CDTF">2020-08-28T09:38:22Z</dcterms:created>
  <dcterms:modified xsi:type="dcterms:W3CDTF">2022-03-01T14:37:50Z</dcterms:modified>
</cp:coreProperties>
</file>