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1" r:id="rId4"/>
    <p:sldId id="262"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E4A916"/>
    <a:srgbClr val="CD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36590" autoAdjust="0"/>
  </p:normalViewPr>
  <p:slideViewPr>
    <p:cSldViewPr>
      <p:cViewPr varScale="1">
        <p:scale>
          <a:sx n="63" d="100"/>
          <a:sy n="63" d="100"/>
        </p:scale>
        <p:origin x="708" y="88"/>
      </p:cViewPr>
      <p:guideLst>
        <p:guide orient="horz" pos="2160"/>
        <p:guide pos="3840"/>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2/12/2022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1. https://pixabay.com/photos/children-s-drawings-coloring-town-716340/</a:t>
            </a: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a:solidFill>
                  <a:schemeClr val="tx1"/>
                </a:solidFill>
                <a:latin typeface="+mn-lt"/>
                <a:ea typeface="+mn-ea"/>
                <a:cs typeface="+mn-cs"/>
              </a:rPr>
              <a:t>Apple tree: https://pixabay.com/photos/apples-apple-tree-fruit-red-fresh-693969/</a:t>
            </a:r>
          </a:p>
          <a:p>
            <a:pPr marL="228600" indent="-228600" rtl="0">
              <a:buAutoNum type="arabicPeriod"/>
            </a:pPr>
            <a:r>
              <a:rPr lang="en-IN" sz="1200" b="0" i="0" u="none" strike="noStrike" kern="1200" dirty="0">
                <a:solidFill>
                  <a:schemeClr val="tx1"/>
                </a:solidFill>
                <a:latin typeface="+mn-lt"/>
                <a:ea typeface="+mn-ea"/>
                <a:cs typeface="+mn-cs"/>
              </a:rPr>
              <a:t>Apples: https://pixabay.com/photos/chalkboard-apple-apple-royal-gala-1831158/</a:t>
            </a:r>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1. Ball: https://pixabay.com/illustrations/to-dye-ball-round-bullet-262808/</a:t>
            </a:r>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1.</a:t>
            </a:r>
            <a:r>
              <a:rPr lang="en-IN" sz="1200" b="0" i="0" u="none" strike="noStrike" kern="1200" baseline="0" dirty="0">
                <a:solidFill>
                  <a:schemeClr val="tx1"/>
                </a:solidFill>
                <a:latin typeface="+mn-lt"/>
                <a:ea typeface="+mn-ea"/>
                <a:cs typeface="+mn-cs"/>
              </a:rPr>
              <a:t> House: https://pixabay.com/illustrations/villa-architecture-design-house-3761006/</a:t>
            </a:r>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23976" y="171432"/>
            <a:ext cx="9344048" cy="1655843"/>
          </a:xfr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r="100000" b="100000"/>
            </a:path>
            <a:tileRect l="-100000" t="-100000"/>
          </a:gradFill>
          <a:scene3d>
            <a:camera prst="orthographicFront"/>
            <a:lightRig rig="threePt" dir="t"/>
          </a:scene3d>
          <a:sp3d>
            <a:bevelT/>
          </a:sp3d>
        </p:spPr>
        <p:txBody>
          <a:bodyPr/>
          <a:lstStyle/>
          <a:p>
            <a:r>
              <a:rPr lang="en-IN" dirty="0"/>
              <a:t>Fun with Picture Composition</a:t>
            </a:r>
            <a:endParaRPr lang="en-US" dirty="0"/>
          </a:p>
        </p:txBody>
      </p:sp>
      <p:pic>
        <p:nvPicPr>
          <p:cNvPr id="12290" name="Picture 2" descr="Children'S Drawings, Coloring, Town"/>
          <p:cNvPicPr>
            <a:picLocks noChangeAspect="1" noChangeArrowheads="1"/>
          </p:cNvPicPr>
          <p:nvPr/>
        </p:nvPicPr>
        <p:blipFill>
          <a:blip r:embed="rId3"/>
          <a:srcRect/>
          <a:stretch>
            <a:fillRect/>
          </a:stretch>
        </p:blipFill>
        <p:spPr bwMode="auto">
          <a:xfrm>
            <a:off x="3688355" y="1890704"/>
            <a:ext cx="4815291" cy="3348056"/>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74530" y="804848"/>
            <a:ext cx="5449825" cy="523220"/>
          </a:xfrm>
          <a:prstGeom prst="rect">
            <a:avLst/>
          </a:prstGeom>
          <a:solidFill>
            <a:schemeClr val="accent4">
              <a:lumMod val="20000"/>
              <a:lumOff val="80000"/>
            </a:schemeClr>
          </a:solidFill>
        </p:spPr>
        <p:txBody>
          <a:bodyPr wrap="none" rtlCol="0">
            <a:spAutoFit/>
          </a:bodyPr>
          <a:lstStyle/>
          <a:p>
            <a:r>
              <a:rPr lang="en-IN" sz="2800" dirty="0"/>
              <a:t>Write some sentences about </a:t>
            </a:r>
            <a:r>
              <a:rPr lang="en-IN" sz="2800" b="1" dirty="0"/>
              <a:t>Apples</a:t>
            </a:r>
            <a:endParaRPr lang="en-US" sz="2800" b="1" dirty="0"/>
          </a:p>
        </p:txBody>
      </p:sp>
      <p:sp>
        <p:nvSpPr>
          <p:cNvPr id="2" name="Title 1"/>
          <p:cNvSpPr>
            <a:spLocks noGrp="1"/>
          </p:cNvSpPr>
          <p:nvPr>
            <p:ph type="title"/>
          </p:nvPr>
        </p:nvSpPr>
        <p:spPr>
          <a:xfrm>
            <a:off x="3052287" y="71414"/>
            <a:ext cx="6087426" cy="654032"/>
          </a:xfr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100000" t="100000"/>
            </a:path>
            <a:tileRect r="-100000" b="-100000"/>
          </a:gradFill>
          <a:effectLst>
            <a:glow rad="101600">
              <a:schemeClr val="accent2">
                <a:satMod val="175000"/>
                <a:alpha val="40000"/>
              </a:schemeClr>
            </a:glow>
            <a:outerShdw blurRad="63500" sx="102000" sy="102000" algn="ctr" rotWithShape="0">
              <a:prstClr val="black">
                <a:alpha val="40000"/>
              </a:prstClr>
            </a:outerShdw>
          </a:effectLst>
        </p:spPr>
        <p:txBody>
          <a:bodyPr>
            <a:normAutofit/>
          </a:bodyPr>
          <a:lstStyle/>
          <a:p>
            <a:r>
              <a:rPr lang="en-IN" dirty="0"/>
              <a:t>Picture Composition - Apples </a:t>
            </a:r>
          </a:p>
        </p:txBody>
      </p:sp>
      <p:pic>
        <p:nvPicPr>
          <p:cNvPr id="10242" name="Picture 2" descr="Apples, Apple Tree, Fruit, Red, Fresh"/>
          <p:cNvPicPr>
            <a:picLocks noChangeAspect="1" noChangeArrowheads="1"/>
          </p:cNvPicPr>
          <p:nvPr/>
        </p:nvPicPr>
        <p:blipFill>
          <a:blip r:embed="rId3"/>
          <a:srcRect/>
          <a:stretch>
            <a:fillRect/>
          </a:stretch>
        </p:blipFill>
        <p:spPr bwMode="auto">
          <a:xfrm>
            <a:off x="581024" y="1528752"/>
            <a:ext cx="6510344" cy="4886352"/>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7815272" y="1890704"/>
            <a:ext cx="3600000" cy="523220"/>
          </a:xfrm>
          <a:prstGeom prst="rect">
            <a:avLst/>
          </a:prstGeom>
          <a:noFill/>
        </p:spPr>
        <p:txBody>
          <a:bodyPr wrap="none" rtlCol="0">
            <a:spAutoFit/>
          </a:bodyPr>
          <a:lstStyle/>
          <a:p>
            <a:r>
              <a:rPr lang="en-IN" sz="2800" dirty="0"/>
              <a:t>1. This is an </a:t>
            </a:r>
            <a:r>
              <a:rPr lang="en-IN" sz="2800" b="1" dirty="0"/>
              <a:t>apple </a:t>
            </a:r>
            <a:r>
              <a:rPr lang="en-IN" sz="2800" dirty="0"/>
              <a:t>tree</a:t>
            </a:r>
            <a:endParaRPr lang="en-US" sz="2800" dirty="0"/>
          </a:p>
        </p:txBody>
      </p:sp>
      <p:sp>
        <p:nvSpPr>
          <p:cNvPr id="7" name="TextBox 6"/>
          <p:cNvSpPr txBox="1"/>
          <p:nvPr/>
        </p:nvSpPr>
        <p:spPr>
          <a:xfrm>
            <a:off x="7815273" y="2524120"/>
            <a:ext cx="3600000" cy="523220"/>
          </a:xfrm>
          <a:prstGeom prst="rect">
            <a:avLst/>
          </a:prstGeom>
          <a:noFill/>
        </p:spPr>
        <p:txBody>
          <a:bodyPr wrap="none" rtlCol="0">
            <a:spAutoFit/>
          </a:bodyPr>
          <a:lstStyle/>
          <a:p>
            <a:r>
              <a:rPr lang="en-IN" sz="2800" dirty="0"/>
              <a:t>2. It has </a:t>
            </a:r>
            <a:r>
              <a:rPr lang="en-IN" sz="2800" b="1" dirty="0"/>
              <a:t>ripe</a:t>
            </a:r>
            <a:r>
              <a:rPr lang="en-IN" sz="2800" dirty="0"/>
              <a:t> red apples</a:t>
            </a:r>
            <a:endParaRPr lang="en-US" sz="2800" dirty="0"/>
          </a:p>
        </p:txBody>
      </p:sp>
      <p:sp>
        <p:nvSpPr>
          <p:cNvPr id="8" name="TextBox 7"/>
          <p:cNvSpPr txBox="1"/>
          <p:nvPr/>
        </p:nvSpPr>
        <p:spPr>
          <a:xfrm>
            <a:off x="7815273" y="3157536"/>
            <a:ext cx="3600000" cy="523220"/>
          </a:xfrm>
          <a:prstGeom prst="rect">
            <a:avLst/>
          </a:prstGeom>
          <a:noFill/>
        </p:spPr>
        <p:txBody>
          <a:bodyPr wrap="none" rtlCol="0">
            <a:spAutoFit/>
          </a:bodyPr>
          <a:lstStyle/>
          <a:p>
            <a:r>
              <a:rPr lang="en-IN" sz="2800" dirty="0"/>
              <a:t>3. I </a:t>
            </a:r>
            <a:r>
              <a:rPr lang="en-IN" sz="2800" b="1" dirty="0"/>
              <a:t>love</a:t>
            </a:r>
            <a:r>
              <a:rPr lang="en-IN" sz="2800" dirty="0"/>
              <a:t> to eat apples</a:t>
            </a:r>
            <a:endParaRPr lang="en-US" sz="2800" dirty="0"/>
          </a:p>
        </p:txBody>
      </p:sp>
      <p:pic>
        <p:nvPicPr>
          <p:cNvPr id="10244" name="Picture 4" descr="Chalkboard Apple, Apple, Royal Gala"/>
          <p:cNvPicPr>
            <a:picLocks noChangeAspect="1" noChangeArrowheads="1"/>
          </p:cNvPicPr>
          <p:nvPr/>
        </p:nvPicPr>
        <p:blipFill>
          <a:blip r:embed="rId4"/>
          <a:srcRect/>
          <a:stretch>
            <a:fillRect/>
          </a:stretch>
        </p:blipFill>
        <p:spPr bwMode="auto">
          <a:xfrm>
            <a:off x="7815272" y="3881440"/>
            <a:ext cx="3438544" cy="258080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Effect transition="in" filter="fade">
                                      <p:cBhvr>
                                        <p:cTn id="9" dur="10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Left)">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trips(downRight)">
                                      <p:cBhvr>
                                        <p:cTn id="29" dur="1000"/>
                                        <p:tgtEl>
                                          <p:spTgt spid="8"/>
                                        </p:tgtEl>
                                      </p:cBhvr>
                                    </p:animEffect>
                                  </p:childTnLst>
                                </p:cTn>
                              </p:par>
                            </p:childTnLst>
                          </p:cTn>
                        </p:par>
                        <p:par>
                          <p:cTn id="30" fill="hold">
                            <p:stCondLst>
                              <p:cond delay="1000"/>
                            </p:stCondLst>
                            <p:childTnLst>
                              <p:par>
                                <p:cTn id="31" presetID="5" presetClass="entr" presetSubtype="10" fill="hold" nodeType="afterEffect">
                                  <p:stCondLst>
                                    <p:cond delay="0"/>
                                  </p:stCondLst>
                                  <p:childTnLst>
                                    <p:set>
                                      <p:cBhvr>
                                        <p:cTn id="32" dur="1" fill="hold">
                                          <p:stCondLst>
                                            <p:cond delay="0"/>
                                          </p:stCondLst>
                                        </p:cTn>
                                        <p:tgtEl>
                                          <p:spTgt spid="10244"/>
                                        </p:tgtEl>
                                        <p:attrNameLst>
                                          <p:attrName>style.visibility</p:attrName>
                                        </p:attrNameLst>
                                      </p:cBhvr>
                                      <p:to>
                                        <p:strVal val="visible"/>
                                      </p:to>
                                    </p:set>
                                    <p:animEffect transition="in" filter="checkerboard(across)">
                                      <p:cBhvr>
                                        <p:cTn id="33" dur="1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612212" y="175336"/>
            <a:ext cx="6967576" cy="720000"/>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100000" t="100000"/>
            </a:path>
            <a:tileRect r="-100000" b="-100000"/>
          </a:gradFill>
          <a:effectLst>
            <a:glow rad="101600">
              <a:schemeClr val="accent2">
                <a:satMod val="175000"/>
                <a:alpha val="40000"/>
              </a:schemeClr>
            </a:glow>
            <a:outerShdw blurRad="63500" sx="102000" sy="102000" algn="ctr" rotWithShape="0">
              <a:prstClr val="black">
                <a:alpha val="40000"/>
              </a:prstClr>
            </a:outerShdw>
          </a:effectLst>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a:ln>
                  <a:noFill/>
                </a:ln>
                <a:solidFill>
                  <a:schemeClr val="tx1"/>
                </a:solidFill>
                <a:effectLst/>
                <a:uLnTx/>
                <a:uFillTx/>
                <a:latin typeface="+mj-lt"/>
                <a:ea typeface="+mj-ea"/>
                <a:cs typeface="+mj-cs"/>
              </a:rPr>
              <a:t>Picture Composition - Colourful Ball </a:t>
            </a:r>
          </a:p>
        </p:txBody>
      </p:sp>
      <p:pic>
        <p:nvPicPr>
          <p:cNvPr id="4098" name="Picture 2" descr="To Dye, Ball, Round, Bullet, Color Ball"/>
          <p:cNvPicPr>
            <a:picLocks noChangeAspect="1" noChangeArrowheads="1"/>
          </p:cNvPicPr>
          <p:nvPr/>
        </p:nvPicPr>
        <p:blipFill>
          <a:blip r:embed="rId3"/>
          <a:srcRect l="18090" t="1411" r="14627" b="1933"/>
          <a:stretch>
            <a:fillRect/>
          </a:stretch>
        </p:blipFill>
        <p:spPr bwMode="auto">
          <a:xfrm>
            <a:off x="576232" y="1890704"/>
            <a:ext cx="4162448" cy="4524400"/>
          </a:xfrm>
          <a:prstGeom prst="rect">
            <a:avLst/>
          </a:prstGeom>
          <a:noFill/>
        </p:spPr>
      </p:pic>
      <p:sp>
        <p:nvSpPr>
          <p:cNvPr id="8" name="TextBox 7"/>
          <p:cNvSpPr txBox="1"/>
          <p:nvPr/>
        </p:nvSpPr>
        <p:spPr>
          <a:xfrm>
            <a:off x="2585700" y="1157575"/>
            <a:ext cx="7020768" cy="523220"/>
          </a:xfrm>
          <a:prstGeom prst="rect">
            <a:avLst/>
          </a:prstGeom>
          <a:solidFill>
            <a:schemeClr val="accent5">
              <a:lumMod val="40000"/>
              <a:lumOff val="60000"/>
            </a:schemeClr>
          </a:solidFill>
        </p:spPr>
        <p:txBody>
          <a:bodyPr wrap="none" rtlCol="0">
            <a:spAutoFit/>
          </a:bodyPr>
          <a:lstStyle/>
          <a:p>
            <a:r>
              <a:rPr lang="en-IN" sz="2800" dirty="0"/>
              <a:t>Write some sentences about the </a:t>
            </a:r>
            <a:r>
              <a:rPr lang="en-IN" sz="2800" b="1" dirty="0"/>
              <a:t>Colourful</a:t>
            </a:r>
            <a:r>
              <a:rPr lang="en-IN" sz="2800" dirty="0"/>
              <a:t> </a:t>
            </a:r>
            <a:r>
              <a:rPr lang="en-IN" sz="2800" b="1" dirty="0"/>
              <a:t>Ball</a:t>
            </a:r>
            <a:endParaRPr lang="en-US" sz="2800" b="1" dirty="0"/>
          </a:p>
        </p:txBody>
      </p:sp>
      <p:sp>
        <p:nvSpPr>
          <p:cNvPr id="9" name="TextBox 8"/>
          <p:cNvSpPr txBox="1"/>
          <p:nvPr/>
        </p:nvSpPr>
        <p:spPr>
          <a:xfrm>
            <a:off x="6005512" y="2705096"/>
            <a:ext cx="2523448" cy="523220"/>
          </a:xfrm>
          <a:prstGeom prst="rect">
            <a:avLst/>
          </a:prstGeom>
          <a:noFill/>
        </p:spPr>
        <p:txBody>
          <a:bodyPr wrap="none" rtlCol="0">
            <a:spAutoFit/>
          </a:bodyPr>
          <a:lstStyle/>
          <a:p>
            <a:r>
              <a:rPr lang="en-IN" sz="2800" dirty="0"/>
              <a:t>1. It is a </a:t>
            </a:r>
            <a:r>
              <a:rPr lang="en-IN" sz="2800" b="1" dirty="0"/>
              <a:t>big</a:t>
            </a:r>
            <a:r>
              <a:rPr lang="en-IN" sz="2800" dirty="0"/>
              <a:t> ball</a:t>
            </a:r>
            <a:endParaRPr lang="en-US" sz="2400" dirty="0"/>
          </a:p>
        </p:txBody>
      </p:sp>
      <p:sp>
        <p:nvSpPr>
          <p:cNvPr id="10" name="TextBox 9"/>
          <p:cNvSpPr txBox="1"/>
          <p:nvPr/>
        </p:nvSpPr>
        <p:spPr>
          <a:xfrm>
            <a:off x="6005512" y="3609976"/>
            <a:ext cx="6009209" cy="523220"/>
          </a:xfrm>
          <a:prstGeom prst="rect">
            <a:avLst/>
          </a:prstGeom>
          <a:noFill/>
        </p:spPr>
        <p:txBody>
          <a:bodyPr wrap="none" rtlCol="0">
            <a:spAutoFit/>
          </a:bodyPr>
          <a:lstStyle/>
          <a:p>
            <a:r>
              <a:rPr lang="en-IN" sz="2800" dirty="0"/>
              <a:t>2. It has </a:t>
            </a:r>
            <a:r>
              <a:rPr lang="en-IN" sz="2800" b="1" dirty="0">
                <a:solidFill>
                  <a:srgbClr val="FF0000"/>
                </a:solidFill>
              </a:rPr>
              <a:t>red</a:t>
            </a:r>
            <a:r>
              <a:rPr lang="en-IN" sz="2800" dirty="0">
                <a:solidFill>
                  <a:srgbClr val="FF0000"/>
                </a:solidFill>
              </a:rPr>
              <a:t>,</a:t>
            </a:r>
            <a:r>
              <a:rPr lang="en-IN" sz="2800" dirty="0"/>
              <a:t> </a:t>
            </a:r>
            <a:r>
              <a:rPr lang="en-IN" sz="2800" b="1" dirty="0">
                <a:solidFill>
                  <a:srgbClr val="00B0F0"/>
                </a:solidFill>
              </a:rPr>
              <a:t>blue</a:t>
            </a:r>
            <a:r>
              <a:rPr lang="en-IN" sz="2800" dirty="0"/>
              <a:t> and </a:t>
            </a:r>
            <a:r>
              <a:rPr lang="en-IN" sz="2800" b="1" dirty="0">
                <a:solidFill>
                  <a:srgbClr val="FFC000"/>
                </a:solidFill>
              </a:rPr>
              <a:t>yellow</a:t>
            </a:r>
            <a:r>
              <a:rPr lang="en-IN" sz="2800" dirty="0"/>
              <a:t> lines on it</a:t>
            </a:r>
            <a:endParaRPr lang="en-US" sz="2400" dirty="0"/>
          </a:p>
        </p:txBody>
      </p:sp>
      <p:sp>
        <p:nvSpPr>
          <p:cNvPr id="11" name="TextBox 10"/>
          <p:cNvSpPr txBox="1"/>
          <p:nvPr/>
        </p:nvSpPr>
        <p:spPr>
          <a:xfrm>
            <a:off x="6005512" y="4514856"/>
            <a:ext cx="4247317" cy="523220"/>
          </a:xfrm>
          <a:prstGeom prst="rect">
            <a:avLst/>
          </a:prstGeom>
          <a:noFill/>
        </p:spPr>
        <p:txBody>
          <a:bodyPr wrap="none" rtlCol="0">
            <a:spAutoFit/>
          </a:bodyPr>
          <a:lstStyle/>
          <a:p>
            <a:r>
              <a:rPr lang="en-IN" sz="2800" dirty="0"/>
              <a:t>3. I like to </a:t>
            </a:r>
            <a:r>
              <a:rPr lang="en-IN" sz="2800" b="1" dirty="0"/>
              <a:t>play </a:t>
            </a:r>
            <a:r>
              <a:rPr lang="en-IN" sz="2800" dirty="0"/>
              <a:t>with my ball</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Effect transition="in" filter="fade">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slide(fromLeft)">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Right)">
                                      <p:cBhvr>
                                        <p:cTn id="19" dur="1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Right)">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downRight)">
                                      <p:cBhvr>
                                        <p:cTn id="2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612212" y="175336"/>
            <a:ext cx="6967576" cy="720000"/>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100000" t="100000"/>
            </a:path>
            <a:tileRect r="-100000" b="-100000"/>
          </a:gradFill>
          <a:effectLst>
            <a:glow rad="101600">
              <a:schemeClr val="accent2">
                <a:satMod val="175000"/>
                <a:alpha val="40000"/>
              </a:schemeClr>
            </a:glow>
            <a:outerShdw blurRad="63500" sx="102000" sy="102000" algn="ctr" rotWithShape="0">
              <a:prstClr val="black">
                <a:alpha val="40000"/>
              </a:prstClr>
            </a:outerShdw>
          </a:effectLst>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a:ln>
                  <a:noFill/>
                </a:ln>
                <a:solidFill>
                  <a:schemeClr val="tx1"/>
                </a:solidFill>
                <a:effectLst/>
                <a:uLnTx/>
                <a:uFillTx/>
                <a:latin typeface="+mj-lt"/>
                <a:ea typeface="+mj-ea"/>
                <a:cs typeface="+mj-cs"/>
              </a:rPr>
              <a:t>Picture Composition – HOUSE</a:t>
            </a:r>
          </a:p>
        </p:txBody>
      </p:sp>
      <p:pic>
        <p:nvPicPr>
          <p:cNvPr id="2050" name="Picture 2" descr="Villa, Architecture, Design, House"/>
          <p:cNvPicPr>
            <a:picLocks noChangeAspect="1" noChangeArrowheads="1"/>
          </p:cNvPicPr>
          <p:nvPr/>
        </p:nvPicPr>
        <p:blipFill>
          <a:blip r:embed="rId3"/>
          <a:srcRect l="1530" r="4863"/>
          <a:stretch>
            <a:fillRect/>
          </a:stretch>
        </p:blipFill>
        <p:spPr bwMode="auto">
          <a:xfrm>
            <a:off x="214280" y="1800216"/>
            <a:ext cx="6967576" cy="4705376"/>
          </a:xfrm>
          <a:prstGeom prst="rect">
            <a:avLst/>
          </a:prstGeom>
          <a:noFill/>
        </p:spPr>
      </p:pic>
      <p:sp>
        <p:nvSpPr>
          <p:cNvPr id="5" name="TextBox 4"/>
          <p:cNvSpPr txBox="1"/>
          <p:nvPr/>
        </p:nvSpPr>
        <p:spPr>
          <a:xfrm>
            <a:off x="3245284" y="1076312"/>
            <a:ext cx="5701433" cy="523220"/>
          </a:xfrm>
          <a:prstGeom prst="rect">
            <a:avLst/>
          </a:prstGeom>
          <a:solidFill>
            <a:schemeClr val="accent5">
              <a:lumMod val="40000"/>
              <a:lumOff val="60000"/>
            </a:schemeClr>
          </a:solidFill>
        </p:spPr>
        <p:txBody>
          <a:bodyPr wrap="none" rtlCol="0">
            <a:spAutoFit/>
          </a:bodyPr>
          <a:lstStyle/>
          <a:p>
            <a:r>
              <a:rPr lang="en-IN" sz="2600" dirty="0"/>
              <a:t>Write some sentences about the </a:t>
            </a:r>
            <a:r>
              <a:rPr lang="en-IN" sz="2800" b="1" dirty="0"/>
              <a:t>HOUSE</a:t>
            </a:r>
            <a:endParaRPr lang="en-US" sz="2600" b="1" dirty="0"/>
          </a:p>
        </p:txBody>
      </p:sp>
      <p:sp>
        <p:nvSpPr>
          <p:cNvPr id="6" name="TextBox 5"/>
          <p:cNvSpPr txBox="1"/>
          <p:nvPr/>
        </p:nvSpPr>
        <p:spPr>
          <a:xfrm>
            <a:off x="7272344" y="2524120"/>
            <a:ext cx="2895088" cy="523220"/>
          </a:xfrm>
          <a:prstGeom prst="rect">
            <a:avLst/>
          </a:prstGeom>
          <a:noFill/>
        </p:spPr>
        <p:txBody>
          <a:bodyPr wrap="none" rtlCol="0">
            <a:spAutoFit/>
          </a:bodyPr>
          <a:lstStyle/>
          <a:p>
            <a:r>
              <a:rPr lang="en-IN" sz="2800" dirty="0"/>
              <a:t>1. </a:t>
            </a:r>
            <a:r>
              <a:rPr lang="en-IN" sz="2600" dirty="0"/>
              <a:t>This</a:t>
            </a:r>
            <a:r>
              <a:rPr lang="en-IN" sz="2800" dirty="0"/>
              <a:t> is my </a:t>
            </a:r>
            <a:r>
              <a:rPr lang="en-IN" sz="2800" b="1" dirty="0"/>
              <a:t>house</a:t>
            </a:r>
            <a:endParaRPr lang="en-US" sz="2800" b="1" dirty="0"/>
          </a:p>
        </p:txBody>
      </p:sp>
      <p:sp>
        <p:nvSpPr>
          <p:cNvPr id="7" name="TextBox 6"/>
          <p:cNvSpPr txBox="1"/>
          <p:nvPr/>
        </p:nvSpPr>
        <p:spPr>
          <a:xfrm>
            <a:off x="7272344" y="3308656"/>
            <a:ext cx="4824000" cy="523220"/>
          </a:xfrm>
          <a:prstGeom prst="rect">
            <a:avLst/>
          </a:prstGeom>
          <a:noFill/>
        </p:spPr>
        <p:txBody>
          <a:bodyPr wrap="none" rtlCol="0">
            <a:spAutoFit/>
          </a:bodyPr>
          <a:lstStyle/>
          <a:p>
            <a:r>
              <a:rPr lang="en-IN" sz="2800" dirty="0"/>
              <a:t>2. It is a </a:t>
            </a:r>
            <a:r>
              <a:rPr lang="en-IN" sz="2800" b="1" dirty="0"/>
              <a:t>big</a:t>
            </a:r>
            <a:r>
              <a:rPr lang="en-IN" sz="2800" dirty="0"/>
              <a:t> and </a:t>
            </a:r>
            <a:r>
              <a:rPr lang="en-IN" sz="2800" b="1" dirty="0"/>
              <a:t>beautiful</a:t>
            </a:r>
            <a:r>
              <a:rPr lang="en-IN" sz="2800" dirty="0"/>
              <a:t> house</a:t>
            </a:r>
            <a:endParaRPr lang="en-US" sz="2800" dirty="0"/>
          </a:p>
        </p:txBody>
      </p:sp>
      <p:sp>
        <p:nvSpPr>
          <p:cNvPr id="8" name="TextBox 7"/>
          <p:cNvSpPr txBox="1"/>
          <p:nvPr/>
        </p:nvSpPr>
        <p:spPr>
          <a:xfrm>
            <a:off x="7272344" y="4062416"/>
            <a:ext cx="4705376" cy="954107"/>
          </a:xfrm>
          <a:prstGeom prst="rect">
            <a:avLst/>
          </a:prstGeom>
          <a:noFill/>
        </p:spPr>
        <p:txBody>
          <a:bodyPr wrap="square" rtlCol="0">
            <a:spAutoFit/>
          </a:bodyPr>
          <a:lstStyle/>
          <a:p>
            <a:r>
              <a:rPr lang="en-IN" sz="2800" dirty="0"/>
              <a:t>3. I </a:t>
            </a:r>
            <a:r>
              <a:rPr lang="en-IN" sz="2800" b="1" dirty="0"/>
              <a:t>live</a:t>
            </a:r>
            <a:r>
              <a:rPr lang="en-IN" sz="2800" dirty="0"/>
              <a:t> with my </a:t>
            </a:r>
            <a:r>
              <a:rPr lang="en-IN" sz="2800" b="1" dirty="0"/>
              <a:t>parents</a:t>
            </a:r>
            <a:r>
              <a:rPr lang="en-IN" sz="2800" dirty="0"/>
              <a:t> and   </a:t>
            </a:r>
          </a:p>
          <a:p>
            <a:r>
              <a:rPr lang="en-IN" sz="2800" b="1" dirty="0"/>
              <a:t>    sister</a:t>
            </a:r>
            <a:r>
              <a:rPr lang="en-IN" sz="2800" dirty="0"/>
              <a:t> in my house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Effect transition="in" filter="fade">
                                      <p:cBhvr>
                                        <p:cTn id="9" dur="10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Left)">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Right)">
                                      <p:cBhvr>
                                        <p:cTn id="24" dur="1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trips(downRight)">
                                      <p:cBhvr>
                                        <p:cTn id="2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931490414"/>
              </p:ext>
            </p:extLst>
          </p:nvPr>
        </p:nvGraphicFramePr>
        <p:xfrm>
          <a:off x="1127448" y="700345"/>
          <a:ext cx="9937104" cy="4239492"/>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a:solidFill>
                            <a:schemeClr val="tx1"/>
                          </a:solidFill>
                          <a:latin typeface="+mn-lt"/>
                          <a:ea typeface="+mn-ea"/>
                          <a:cs typeface="+mn-cs"/>
                        </a:rPr>
                        <a:t>1. https://pixabay.com/photos/children-s-drawings-coloring-town-716340/</a:t>
                      </a:r>
                      <a:endParaRPr lang="en-IN" sz="900" dirty="0"/>
                    </a:p>
                    <a:p>
                      <a:endParaRPr lang="en-IN" sz="900" dirty="0"/>
                    </a:p>
                    <a:p>
                      <a:endParaRPr lang="en-IN" sz="900" dirty="0"/>
                    </a:p>
                  </a:txBody>
                  <a:tcPr/>
                </a:tc>
                <a:extLst>
                  <a:ext uri="{0D108BD9-81ED-4DB2-BD59-A6C34878D82A}">
                    <a16:rowId xmlns:a16="http://schemas.microsoft.com/office/drawing/2014/main" val="10001"/>
                  </a:ext>
                </a:extLst>
              </a:tr>
              <a:tr h="389313">
                <a:tc>
                  <a:txBody>
                    <a:bodyPr/>
                    <a:lstStyle/>
                    <a:p>
                      <a:r>
                        <a:rPr lang="en-IN" sz="900" dirty="0"/>
                        <a:t>2</a:t>
                      </a:r>
                    </a:p>
                  </a:txBody>
                  <a:tcPr/>
                </a:tc>
                <a:tc>
                  <a:txBody>
                    <a:bodyPr/>
                    <a:lstStyle/>
                    <a:p>
                      <a:endParaRPr lang="en-IN" sz="900" dirty="0"/>
                    </a:p>
                  </a:txBody>
                  <a:tcPr/>
                </a:tc>
                <a:tc>
                  <a:txBody>
                    <a:bodyPr/>
                    <a:lstStyle/>
                    <a:p>
                      <a:pPr marL="228600" indent="-228600" rtl="0">
                        <a:buAutoNum type="arabicPeriod"/>
                      </a:pPr>
                      <a:r>
                        <a:rPr lang="en-IN" sz="900" b="0" i="0" u="none" strike="noStrike" kern="1200" dirty="0">
                          <a:solidFill>
                            <a:schemeClr val="tx1"/>
                          </a:solidFill>
                          <a:latin typeface="+mn-lt"/>
                          <a:ea typeface="+mn-ea"/>
                          <a:cs typeface="+mn-cs"/>
                        </a:rPr>
                        <a:t>Apple tree: https://pixabay.com/photos/apples-apple-tree-fruit-red-fresh-693969/</a:t>
                      </a:r>
                    </a:p>
                    <a:p>
                      <a:pPr marL="228600" indent="-228600" rtl="0">
                        <a:buAutoNum type="arabicPeriod"/>
                      </a:pPr>
                      <a:r>
                        <a:rPr lang="en-IN" sz="900" b="0" i="0" u="none" strike="noStrike" kern="1200" dirty="0">
                          <a:solidFill>
                            <a:schemeClr val="tx1"/>
                          </a:solidFill>
                          <a:latin typeface="+mn-lt"/>
                          <a:ea typeface="+mn-ea"/>
                          <a:cs typeface="+mn-cs"/>
                        </a:rPr>
                        <a:t>Apples: https://pixabay.com/photos/chalkboard-apple-apple-royal-gala-1831158/</a:t>
                      </a:r>
                      <a:endParaRPr lang="en-IN" sz="900" dirty="0"/>
                    </a:p>
                    <a:p>
                      <a:endParaRPr lang="en-IN" sz="900" dirty="0"/>
                    </a:p>
                    <a:p>
                      <a:endParaRPr lang="en-IN" sz="900" dirty="0"/>
                    </a:p>
                  </a:txBody>
                  <a:tcPr/>
                </a:tc>
                <a:extLst>
                  <a:ext uri="{0D108BD9-81ED-4DB2-BD59-A6C34878D82A}">
                    <a16:rowId xmlns:a16="http://schemas.microsoft.com/office/drawing/2014/main" val="10002"/>
                  </a:ext>
                </a:extLst>
              </a:tr>
              <a:tr h="389313">
                <a:tc>
                  <a:txBody>
                    <a:bodyPr/>
                    <a:lstStyle/>
                    <a:p>
                      <a:r>
                        <a:rPr lang="en-IN" sz="900" dirty="0"/>
                        <a:t>3</a:t>
                      </a:r>
                    </a:p>
                  </a:txBody>
                  <a:tcPr/>
                </a:tc>
                <a:tc>
                  <a:txBody>
                    <a:bodyPr/>
                    <a:lstStyle/>
                    <a:p>
                      <a:endParaRPr lang="en-IN" sz="900" dirty="0"/>
                    </a:p>
                  </a:txBody>
                  <a:tcPr/>
                </a:tc>
                <a:tc>
                  <a:txBody>
                    <a:bodyPr/>
                    <a:lstStyle/>
                    <a:p>
                      <a:endParaRPr lang="en-IN" sz="900" dirty="0"/>
                    </a:p>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a:solidFill>
                            <a:schemeClr val="tx1"/>
                          </a:solidFill>
                          <a:latin typeface="+mn-lt"/>
                          <a:ea typeface="+mn-ea"/>
                          <a:cs typeface="+mn-cs"/>
                        </a:rPr>
                        <a:t>1. Ball: https://pixabay.com/illustrations/to-dye-ball-round-bullet-262808/</a:t>
                      </a:r>
                      <a:endParaRPr lang="en-IN" sz="900" dirty="0"/>
                    </a:p>
                    <a:p>
                      <a:endParaRPr lang="en-IN" sz="900" dirty="0"/>
                    </a:p>
                    <a:p>
                      <a:endParaRPr lang="en-IN" sz="900" dirty="0"/>
                    </a:p>
                  </a:txBody>
                  <a:tcPr/>
                </a:tc>
                <a:extLst>
                  <a:ext uri="{0D108BD9-81ED-4DB2-BD59-A6C34878D82A}">
                    <a16:rowId xmlns:a16="http://schemas.microsoft.com/office/drawing/2014/main" val="10003"/>
                  </a:ext>
                </a:extLst>
              </a:tr>
              <a:tr h="389313">
                <a:tc>
                  <a:txBody>
                    <a:bodyPr/>
                    <a:lstStyle/>
                    <a:p>
                      <a:r>
                        <a:rPr lang="en-IN" sz="900" dirty="0"/>
                        <a:t>4</a:t>
                      </a:r>
                    </a:p>
                  </a:txBody>
                  <a:tcPr/>
                </a:tc>
                <a:tc>
                  <a:txBody>
                    <a:bodyPr/>
                    <a:lstStyle/>
                    <a:p>
                      <a:endParaRPr lang="en-IN" sz="900" dirty="0"/>
                    </a:p>
                  </a:txBody>
                  <a:tcPr/>
                </a:tc>
                <a:tc>
                  <a:txBody>
                    <a:bodyPr/>
                    <a:lstStyle/>
                    <a:p>
                      <a:endParaRPr lang="en-IN" sz="900" dirty="0"/>
                    </a:p>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a:solidFill>
                            <a:schemeClr val="tx1"/>
                          </a:solidFill>
                          <a:latin typeface="+mn-lt"/>
                          <a:ea typeface="+mn-ea"/>
                          <a:cs typeface="+mn-cs"/>
                        </a:rPr>
                        <a:t>1.</a:t>
                      </a:r>
                      <a:r>
                        <a:rPr lang="en-IN" sz="900" b="0" i="0" u="none" strike="noStrike" kern="1200" baseline="0" dirty="0">
                          <a:solidFill>
                            <a:schemeClr val="tx1"/>
                          </a:solidFill>
                          <a:latin typeface="+mn-lt"/>
                          <a:ea typeface="+mn-ea"/>
                          <a:cs typeface="+mn-cs"/>
                        </a:rPr>
                        <a:t> House: https://pixabay.com/illustrations/villa-architecture-design-house-3761006/</a:t>
                      </a:r>
                      <a:endParaRPr lang="en-IN" sz="900" dirty="0"/>
                    </a:p>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bl>
          </a:graphicData>
        </a:graphic>
      </p:graphicFrame>
      <p:pic>
        <p:nvPicPr>
          <p:cNvPr id="5" name="Picture 2" descr="Children'S Drawings, Coloring, Town"/>
          <p:cNvPicPr>
            <a:picLocks noChangeAspect="1" noChangeArrowheads="1"/>
          </p:cNvPicPr>
          <p:nvPr/>
        </p:nvPicPr>
        <p:blipFill>
          <a:blip r:embed="rId3" cstate="print"/>
          <a:srcRect/>
          <a:stretch>
            <a:fillRect/>
          </a:stretch>
        </p:blipFill>
        <p:spPr bwMode="auto">
          <a:xfrm>
            <a:off x="2657456" y="1166800"/>
            <a:ext cx="326421" cy="226959"/>
          </a:xfrm>
          <a:prstGeom prst="rect">
            <a:avLst/>
          </a:prstGeom>
          <a:ln>
            <a:noFill/>
          </a:ln>
          <a:effectLst>
            <a:outerShdw blurRad="190500" algn="tl" rotWithShape="0">
              <a:srgbClr val="000000">
                <a:alpha val="70000"/>
              </a:srgbClr>
            </a:outerShdw>
          </a:effectLst>
        </p:spPr>
      </p:pic>
      <p:pic>
        <p:nvPicPr>
          <p:cNvPr id="6" name="Picture 2" descr="Apples, Apple Tree, Fruit, Red, Fresh"/>
          <p:cNvPicPr>
            <a:picLocks noChangeAspect="1" noChangeArrowheads="1"/>
          </p:cNvPicPr>
          <p:nvPr/>
        </p:nvPicPr>
        <p:blipFill>
          <a:blip r:embed="rId4" cstate="print"/>
          <a:srcRect/>
          <a:stretch>
            <a:fillRect/>
          </a:stretch>
        </p:blipFill>
        <p:spPr bwMode="auto">
          <a:xfrm>
            <a:off x="2385992" y="1800216"/>
            <a:ext cx="216000" cy="162120"/>
          </a:xfrm>
          <a:prstGeom prst="rect">
            <a:avLst/>
          </a:prstGeom>
          <a:ln>
            <a:noFill/>
          </a:ln>
          <a:effectLst>
            <a:outerShdw blurRad="292100" dist="139700" dir="2700000" algn="tl" rotWithShape="0">
              <a:srgbClr val="333333">
                <a:alpha val="65000"/>
              </a:srgbClr>
            </a:outerShdw>
          </a:effectLst>
        </p:spPr>
      </p:pic>
      <p:pic>
        <p:nvPicPr>
          <p:cNvPr id="7" name="Picture 4" descr="Chalkboard Apple, Apple, Royal Gala"/>
          <p:cNvPicPr>
            <a:picLocks noChangeAspect="1" noChangeArrowheads="1"/>
          </p:cNvPicPr>
          <p:nvPr/>
        </p:nvPicPr>
        <p:blipFill>
          <a:blip r:embed="rId5" cstate="print"/>
          <a:srcRect/>
          <a:stretch>
            <a:fillRect/>
          </a:stretch>
        </p:blipFill>
        <p:spPr bwMode="auto">
          <a:xfrm>
            <a:off x="3109896" y="1800216"/>
            <a:ext cx="216000" cy="162120"/>
          </a:xfrm>
          <a:prstGeom prst="rect">
            <a:avLst/>
          </a:prstGeom>
          <a:ln>
            <a:noFill/>
          </a:ln>
          <a:effectLst>
            <a:outerShdw blurRad="292100" dist="139700" dir="2700000" algn="tl" rotWithShape="0">
              <a:srgbClr val="333333">
                <a:alpha val="65000"/>
              </a:srgbClr>
            </a:outerShdw>
          </a:effectLst>
        </p:spPr>
      </p:pic>
      <p:pic>
        <p:nvPicPr>
          <p:cNvPr id="8" name="Picture 2" descr="To Dye, Ball, Round, Bullet, Color Ball"/>
          <p:cNvPicPr>
            <a:picLocks noChangeAspect="1" noChangeArrowheads="1"/>
          </p:cNvPicPr>
          <p:nvPr/>
        </p:nvPicPr>
        <p:blipFill>
          <a:blip r:embed="rId6" cstate="print"/>
          <a:srcRect l="18090" t="1411" r="14627" b="1933"/>
          <a:stretch>
            <a:fillRect/>
          </a:stretch>
        </p:blipFill>
        <p:spPr bwMode="auto">
          <a:xfrm>
            <a:off x="2566968" y="2433632"/>
            <a:ext cx="271464" cy="295070"/>
          </a:xfrm>
          <a:prstGeom prst="rect">
            <a:avLst/>
          </a:prstGeom>
          <a:noFill/>
        </p:spPr>
      </p:pic>
      <p:pic>
        <p:nvPicPr>
          <p:cNvPr id="9" name="Picture 2" descr="Villa, Architecture, Design, House"/>
          <p:cNvPicPr>
            <a:picLocks noChangeAspect="1" noChangeArrowheads="1"/>
          </p:cNvPicPr>
          <p:nvPr/>
        </p:nvPicPr>
        <p:blipFill>
          <a:blip r:embed="rId7" cstate="print"/>
          <a:srcRect/>
          <a:stretch>
            <a:fillRect/>
          </a:stretch>
        </p:blipFill>
        <p:spPr bwMode="auto">
          <a:xfrm>
            <a:off x="2566968" y="2976560"/>
            <a:ext cx="485744" cy="307064"/>
          </a:xfrm>
          <a:prstGeom prst="rect">
            <a:avLst/>
          </a:prstGeom>
          <a:noFill/>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480</Words>
  <Application>Microsoft Office PowerPoint</Application>
  <PresentationFormat>Widescreen</PresentationFormat>
  <Paragraphs>57</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Fun with Picture Composition</vt:lpstr>
      <vt:lpstr>Picture Composition - Apples </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28</cp:revision>
  <dcterms:created xsi:type="dcterms:W3CDTF">2020-08-28T09:38:22Z</dcterms:created>
  <dcterms:modified xsi:type="dcterms:W3CDTF">2022-02-12T13:24:05Z</dcterms:modified>
</cp:coreProperties>
</file>