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0" r:id="rId4"/>
    <p:sldId id="261" r:id="rId5"/>
    <p:sldId id="262"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38314" autoAdjust="0"/>
  </p:normalViewPr>
  <p:slideViewPr>
    <p:cSldViewPr>
      <p:cViewPr varScale="1">
        <p:scale>
          <a:sx n="57" d="100"/>
          <a:sy n="57" d="100"/>
        </p:scale>
        <p:origin x="44" y="132"/>
      </p:cViewPr>
      <p:guideLst>
        <p:guide orient="horz" pos="2160"/>
        <p:guide pos="3840"/>
      </p:guideLst>
    </p:cSldViewPr>
  </p:slideViewPr>
  <p:notesTextViewPr>
    <p:cViewPr>
      <p:scale>
        <a:sx n="100" d="100"/>
        <a:sy n="100" d="100"/>
      </p:scale>
      <p:origin x="0" y="0"/>
    </p:cViewPr>
  </p:notesText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2/13/2022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p>
          <a:p>
            <a:pPr rtl="0"/>
            <a:r>
              <a:rPr lang="en-IN" sz="1200" b="0" i="0" u="none" strike="noStrike" kern="1200" dirty="0">
                <a:solidFill>
                  <a:schemeClr val="tx1"/>
                </a:solidFill>
                <a:latin typeface="+mn-lt"/>
                <a:ea typeface="+mn-ea"/>
                <a:cs typeface="+mn-cs"/>
              </a:rPr>
              <a:t>1. https://pixabay.com/illustrations/notes-pencil-abc-writing-card-5729126/</a:t>
            </a:r>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a:solidFill>
                  <a:schemeClr val="tx1"/>
                </a:solidFill>
                <a:latin typeface="+mn-lt"/>
                <a:ea typeface="+mn-ea"/>
                <a:cs typeface="+mn-cs"/>
              </a:rPr>
              <a:t>1.</a:t>
            </a:r>
            <a:r>
              <a:rPr lang="en-IN" sz="1200" b="0" i="0" u="none" strike="noStrike" kern="1200" baseline="0" dirty="0">
                <a:solidFill>
                  <a:schemeClr val="tx1"/>
                </a:solidFill>
                <a:latin typeface="+mn-lt"/>
                <a:ea typeface="+mn-ea"/>
                <a:cs typeface="+mn-cs"/>
              </a:rPr>
              <a:t> Elephant: https://pixabay.com/vectors/elephant-animal-trunk-tusks-wild-48422/</a:t>
            </a:r>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rtl="0"/>
            <a:r>
              <a:rPr lang="en-IN" sz="1200" b="0" i="0" u="none" strike="noStrike" kern="1200" dirty="0">
                <a:solidFill>
                  <a:schemeClr val="tx1"/>
                </a:solidFill>
                <a:latin typeface="+mn-lt"/>
                <a:ea typeface="+mn-ea"/>
                <a:cs typeface="+mn-cs"/>
              </a:rPr>
              <a:t>1. Elephant: https://pixabay.com/vectors/elephant-animal-trunk-tusks-wild-48422/</a:t>
            </a:r>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dirty="0">
                <a:solidFill>
                  <a:schemeClr val="tx1"/>
                </a:solidFill>
                <a:latin typeface="+mn-lt"/>
                <a:ea typeface="+mn-ea"/>
                <a:cs typeface="+mn-cs"/>
              </a:rPr>
              <a:t>1. Elephant: https://pixabay.com/vectors/elephant-animal-trunk-tusks-wild-48422/</a:t>
            </a:r>
          </a:p>
          <a:p>
            <a:pPr rtl="0"/>
            <a:r>
              <a:rPr lang="en-IN" sz="1200" b="1" i="0" u="none" strike="noStrike" kern="1200" dirty="0">
                <a:solidFill>
                  <a:schemeClr val="tx1"/>
                </a:solidFill>
                <a:latin typeface="+mn-lt"/>
                <a:ea typeface="+mn-ea"/>
                <a:cs typeface="+mn-cs"/>
              </a:rPr>
              <a:t> </a:t>
            </a:r>
            <a:r>
              <a:rPr lang="en-IN" sz="1200" b="0" i="0" u="none" strike="noStrike" kern="1200" dirty="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D7B85EF6-E28C-49A7-8AAB-FE1184C01F95}"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dirty="0">
                <a:solidFill>
                  <a:schemeClr val="tx1"/>
                </a:solidFill>
                <a:latin typeface="+mn-lt"/>
                <a:ea typeface="+mn-ea"/>
                <a:cs typeface="+mn-cs"/>
              </a:rPr>
              <a:t>1. Elephant: https://pixabay.com/vectors/elephant-animal-trunk-tusks-wild-48422/</a:t>
            </a:r>
          </a:p>
          <a:p>
            <a:pPr rtl="0"/>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7B85EF6-E28C-49A7-8AAB-FE1184C01F95}"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740684" y="80944"/>
            <a:ext cx="8710632" cy="1655843"/>
          </a:xfrm>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path path="circle">
              <a:fillToRect r="100000" b="100000"/>
            </a:path>
            <a:tileRect l="-100000" t="-100000"/>
          </a:gradFill>
          <a:scene3d>
            <a:camera prst="orthographicFront"/>
            <a:lightRig rig="threePt" dir="t"/>
          </a:scene3d>
          <a:sp3d>
            <a:bevelT prst="relaxedInset"/>
          </a:sp3d>
        </p:spPr>
        <p:txBody>
          <a:bodyPr/>
          <a:lstStyle/>
          <a:p>
            <a:r>
              <a:rPr lang="en-IN" b="1" dirty="0"/>
              <a:t>I enjoy creative writing</a:t>
            </a:r>
            <a:endParaRPr lang="en-US" b="1" dirty="0"/>
          </a:p>
        </p:txBody>
      </p:sp>
      <p:pic>
        <p:nvPicPr>
          <p:cNvPr id="14338" name="Picture 2" descr="Notes, Pencil, Abc, Writing, Card, Hand, School, Paper"/>
          <p:cNvPicPr>
            <a:picLocks noChangeAspect="1" noChangeArrowheads="1"/>
          </p:cNvPicPr>
          <p:nvPr/>
        </p:nvPicPr>
        <p:blipFill>
          <a:blip r:embed="rId3"/>
          <a:srcRect/>
          <a:stretch>
            <a:fillRect/>
          </a:stretch>
        </p:blipFill>
        <p:spPr bwMode="auto">
          <a:xfrm>
            <a:off x="3306000" y="1710572"/>
            <a:ext cx="5580000" cy="352818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1571600" y="5319728"/>
            <a:ext cx="4343424" cy="9144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600" dirty="0">
                <a:solidFill>
                  <a:schemeClr val="tx1"/>
                </a:solidFill>
              </a:rPr>
              <a:t>It is a big animal</a:t>
            </a:r>
            <a:endParaRPr lang="en-US" sz="2600" dirty="0">
              <a:solidFill>
                <a:schemeClr val="tx1"/>
              </a:solidFill>
            </a:endParaRPr>
          </a:p>
        </p:txBody>
      </p:sp>
      <p:sp>
        <p:nvSpPr>
          <p:cNvPr id="23" name="Rectangle 22"/>
          <p:cNvSpPr/>
          <p:nvPr/>
        </p:nvSpPr>
        <p:spPr>
          <a:xfrm>
            <a:off x="1571600" y="2252656"/>
            <a:ext cx="4343424" cy="9144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600" dirty="0">
                <a:solidFill>
                  <a:schemeClr val="tx1"/>
                </a:solidFill>
              </a:rPr>
              <a:t>It is an elephant</a:t>
            </a:r>
            <a:endParaRPr lang="en-US" sz="2600" dirty="0">
              <a:solidFill>
                <a:schemeClr val="tx1"/>
              </a:solidFill>
            </a:endParaRPr>
          </a:p>
        </p:txBody>
      </p:sp>
      <p:sp>
        <p:nvSpPr>
          <p:cNvPr id="2" name="Title 1"/>
          <p:cNvSpPr>
            <a:spLocks noGrp="1"/>
          </p:cNvSpPr>
          <p:nvPr>
            <p:ph type="title"/>
          </p:nvPr>
        </p:nvSpPr>
        <p:sp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r="100000" b="100000"/>
            </a:path>
            <a:tileRect l="-100000" t="-100000"/>
          </a:gradFill>
          <a:effectLst>
            <a:outerShdw blurRad="63500" sx="102000" sy="102000" algn="ctr" rotWithShape="0">
              <a:prstClr val="black">
                <a:alpha val="40000"/>
              </a:prstClr>
            </a:outerShdw>
          </a:effectLst>
        </p:spPr>
        <p:txBody>
          <a:bodyPr/>
          <a:lstStyle/>
          <a:p>
            <a:r>
              <a:rPr lang="en-IN" dirty="0"/>
              <a:t>Composition based on image</a:t>
            </a:r>
          </a:p>
        </p:txBody>
      </p:sp>
      <p:pic>
        <p:nvPicPr>
          <p:cNvPr id="12290" name="Picture 2" descr="Elephant, Animal, Trunk, Tusks, Wild, Nature, Wildlife"/>
          <p:cNvPicPr>
            <a:picLocks noChangeAspect="1" noChangeArrowheads="1"/>
          </p:cNvPicPr>
          <p:nvPr/>
        </p:nvPicPr>
        <p:blipFill>
          <a:blip r:embed="rId3"/>
          <a:srcRect/>
          <a:stretch>
            <a:fillRect/>
          </a:stretch>
        </p:blipFill>
        <p:spPr bwMode="auto">
          <a:xfrm>
            <a:off x="7000880" y="1257288"/>
            <a:ext cx="4284000" cy="5254649"/>
          </a:xfrm>
          <a:prstGeom prst="rect">
            <a:avLst/>
          </a:prstGeom>
          <a:noFill/>
        </p:spPr>
      </p:pic>
      <p:grpSp>
        <p:nvGrpSpPr>
          <p:cNvPr id="6" name="Group 5">
            <a:extLst>
              <a:ext uri="{FF2B5EF4-FFF2-40B4-BE49-F238E27FC236}">
                <a16:creationId xmlns:a16="http://schemas.microsoft.com/office/drawing/2014/main" id="{70FF81D7-C95A-4F78-8E63-DE6B161E71C2}"/>
              </a:ext>
            </a:extLst>
          </p:cNvPr>
          <p:cNvGrpSpPr/>
          <p:nvPr/>
        </p:nvGrpSpPr>
        <p:grpSpPr>
          <a:xfrm>
            <a:off x="395256" y="4514856"/>
            <a:ext cx="6012000" cy="882808"/>
            <a:chOff x="5229996" y="3580291"/>
            <a:chExt cx="6500858" cy="882808"/>
          </a:xfrm>
        </p:grpSpPr>
        <p:sp>
          <p:nvSpPr>
            <p:cNvPr id="7" name="Hexagon 6">
              <a:extLst>
                <a:ext uri="{FF2B5EF4-FFF2-40B4-BE49-F238E27FC236}">
                  <a16:creationId xmlns:a16="http://schemas.microsoft.com/office/drawing/2014/main" id="{8085508A-193F-4043-9046-70843DCD2BAF}"/>
                </a:ext>
              </a:extLst>
            </p:cNvPr>
            <p:cNvSpPr/>
            <p:nvPr/>
          </p:nvSpPr>
          <p:spPr>
            <a:xfrm>
              <a:off x="5372872" y="3580291"/>
              <a:ext cx="6357982" cy="873517"/>
            </a:xfrm>
            <a:prstGeom prst="hexagon">
              <a:avLst/>
            </a:prstGeom>
            <a:solidFill>
              <a:schemeClr val="bg1"/>
            </a:solidFill>
            <a:ln>
              <a:noFill/>
            </a:ln>
            <a:effectLst>
              <a:outerShdw blurRad="2413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600" dirty="0">
                  <a:solidFill>
                    <a:schemeClr val="tx1"/>
                  </a:solidFill>
                </a:rPr>
                <a:t>        Is it a big or a small animal?</a:t>
              </a:r>
              <a:endParaRPr lang="en-US" sz="2600" dirty="0">
                <a:solidFill>
                  <a:schemeClr val="tx1"/>
                </a:solidFill>
              </a:endParaRPr>
            </a:p>
          </p:txBody>
        </p:sp>
        <p:sp>
          <p:nvSpPr>
            <p:cNvPr id="8" name="Hexagon 7">
              <a:extLst>
                <a:ext uri="{FF2B5EF4-FFF2-40B4-BE49-F238E27FC236}">
                  <a16:creationId xmlns:a16="http://schemas.microsoft.com/office/drawing/2014/main" id="{394CFED1-7461-47A0-A533-E567F7F09303}"/>
                </a:ext>
              </a:extLst>
            </p:cNvPr>
            <p:cNvSpPr>
              <a:spLocks noChangeAspect="1"/>
            </p:cNvSpPr>
            <p:nvPr/>
          </p:nvSpPr>
          <p:spPr>
            <a:xfrm>
              <a:off x="5625216" y="3673472"/>
              <a:ext cx="703981" cy="693277"/>
            </a:xfrm>
            <a:prstGeom prst="hexagon">
              <a:avLst/>
            </a:prstGeom>
            <a:solidFill>
              <a:srgbClr val="2F9DBA"/>
            </a:solidFill>
            <a:ln>
              <a:solidFill>
                <a:schemeClr val="accent5"/>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grpSp>
          <p:nvGrpSpPr>
            <p:cNvPr id="9" name="Group 54">
              <a:extLst>
                <a:ext uri="{FF2B5EF4-FFF2-40B4-BE49-F238E27FC236}">
                  <a16:creationId xmlns:a16="http://schemas.microsoft.com/office/drawing/2014/main" id="{8BABE2C9-C508-4905-9CB3-797085E1494F}"/>
                </a:ext>
              </a:extLst>
            </p:cNvPr>
            <p:cNvGrpSpPr/>
            <p:nvPr/>
          </p:nvGrpSpPr>
          <p:grpSpPr>
            <a:xfrm>
              <a:off x="5229996" y="3589582"/>
              <a:ext cx="873517" cy="873517"/>
              <a:chOff x="5973989" y="3306138"/>
              <a:chExt cx="873517" cy="873517"/>
            </a:xfrm>
          </p:grpSpPr>
          <p:grpSp>
            <p:nvGrpSpPr>
              <p:cNvPr id="11" name="Group 56">
                <a:extLst>
                  <a:ext uri="{FF2B5EF4-FFF2-40B4-BE49-F238E27FC236}">
                    <a16:creationId xmlns:a16="http://schemas.microsoft.com/office/drawing/2014/main" id="{F1040BC5-5ECC-4187-AAD2-0E7A413DB5DC}"/>
                  </a:ext>
                </a:extLst>
              </p:cNvPr>
              <p:cNvGrpSpPr/>
              <p:nvPr/>
            </p:nvGrpSpPr>
            <p:grpSpPr>
              <a:xfrm>
                <a:off x="5973989" y="3306138"/>
                <a:ext cx="873517" cy="873517"/>
                <a:chOff x="5963382" y="1268760"/>
                <a:chExt cx="1152128" cy="1152128"/>
              </a:xfrm>
            </p:grpSpPr>
            <p:sp>
              <p:nvSpPr>
                <p:cNvPr id="13" name="Rounded Rectangle 180">
                  <a:extLst>
                    <a:ext uri="{FF2B5EF4-FFF2-40B4-BE49-F238E27FC236}">
                      <a16:creationId xmlns:a16="http://schemas.microsoft.com/office/drawing/2014/main" id="{416D4AA4-75FE-4C49-88A2-E2B64F883050}"/>
                    </a:ext>
                  </a:extLst>
                </p:cNvPr>
                <p:cNvSpPr/>
                <p:nvPr/>
              </p:nvSpPr>
              <p:spPr>
                <a:xfrm rot="18883856">
                  <a:off x="5963382" y="1268760"/>
                  <a:ext cx="1152128" cy="1152128"/>
                </a:xfrm>
                <a:prstGeom prst="roundRect">
                  <a:avLst/>
                </a:prstGeom>
                <a:solidFill>
                  <a:schemeClr val="bg1">
                    <a:lumMod val="95000"/>
                  </a:schemeClr>
                </a:solidFill>
                <a:ln>
                  <a:solidFill>
                    <a:schemeClr val="accent5"/>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69CBB237-30AB-4C78-BA11-596996346EE8}"/>
                    </a:ext>
                  </a:extLst>
                </p:cNvPr>
                <p:cNvSpPr>
                  <a:spLocks noChangeAspect="1"/>
                </p:cNvSpPr>
                <p:nvPr/>
              </p:nvSpPr>
              <p:spPr>
                <a:xfrm flipV="1">
                  <a:off x="6082246" y="1407718"/>
                  <a:ext cx="914400" cy="914400"/>
                </a:xfrm>
                <a:prstGeom prst="ellipse">
                  <a:avLst/>
                </a:prstGeom>
                <a:ln>
                  <a:solidFill>
                    <a:schemeClr val="accent5">
                      <a:lumMod val="60000"/>
                      <a:lumOff val="40000"/>
                    </a:schemeClr>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a:p>
              </p:txBody>
            </p:sp>
          </p:grpSp>
          <p:sp>
            <p:nvSpPr>
              <p:cNvPr id="12" name="TextBox 11">
                <a:extLst>
                  <a:ext uri="{FF2B5EF4-FFF2-40B4-BE49-F238E27FC236}">
                    <a16:creationId xmlns:a16="http://schemas.microsoft.com/office/drawing/2014/main" id="{8DD379CE-B647-470B-B697-6437907007D8}"/>
                  </a:ext>
                </a:extLst>
              </p:cNvPr>
              <p:cNvSpPr txBox="1"/>
              <p:nvPr/>
            </p:nvSpPr>
            <p:spPr>
              <a:xfrm>
                <a:off x="6255121" y="3530701"/>
                <a:ext cx="300251" cy="461665"/>
              </a:xfrm>
              <a:prstGeom prst="rect">
                <a:avLst/>
              </a:prstGeom>
              <a:noFill/>
            </p:spPr>
            <p:txBody>
              <a:bodyPr wrap="square" rtlCol="0" anchor="ctr">
                <a:spAutoFit/>
              </a:bodyPr>
              <a:lstStyle/>
              <a:p>
                <a:pPr algn="ctr"/>
                <a:r>
                  <a:rPr lang="en-US" sz="2400" b="1" dirty="0">
                    <a:solidFill>
                      <a:schemeClr val="bg1"/>
                    </a:solidFill>
                  </a:rPr>
                  <a:t>2</a:t>
                </a:r>
              </a:p>
            </p:txBody>
          </p:sp>
        </p:grpSp>
        <p:sp>
          <p:nvSpPr>
            <p:cNvPr id="10" name="TextBox 9">
              <a:extLst>
                <a:ext uri="{FF2B5EF4-FFF2-40B4-BE49-F238E27FC236}">
                  <a16:creationId xmlns:a16="http://schemas.microsoft.com/office/drawing/2014/main" id="{3C0902A5-9C84-4194-9589-1996379B1C0A}"/>
                </a:ext>
              </a:extLst>
            </p:cNvPr>
            <p:cNvSpPr txBox="1"/>
            <p:nvPr/>
          </p:nvSpPr>
          <p:spPr>
            <a:xfrm>
              <a:off x="6404147" y="3761267"/>
              <a:ext cx="5212522" cy="461665"/>
            </a:xfrm>
            <a:prstGeom prst="rect">
              <a:avLst/>
            </a:prstGeom>
            <a:noFill/>
          </p:spPr>
          <p:txBody>
            <a:bodyPr wrap="square" rtlCol="0">
              <a:spAutoFit/>
            </a:bodyPr>
            <a:lstStyle/>
            <a:p>
              <a:pPr lvl="0"/>
              <a:endParaRPr lang="en-IN" sz="2400" dirty="0"/>
            </a:p>
          </p:txBody>
        </p:sp>
      </p:grpSp>
      <p:grpSp>
        <p:nvGrpSpPr>
          <p:cNvPr id="15" name="Group 14">
            <a:extLst>
              <a:ext uri="{FF2B5EF4-FFF2-40B4-BE49-F238E27FC236}">
                <a16:creationId xmlns:a16="http://schemas.microsoft.com/office/drawing/2014/main" id="{3DCB7734-4E72-4B47-8963-9A26C72A533A}"/>
              </a:ext>
            </a:extLst>
          </p:cNvPr>
          <p:cNvGrpSpPr/>
          <p:nvPr/>
        </p:nvGrpSpPr>
        <p:grpSpPr>
          <a:xfrm>
            <a:off x="395256" y="1528752"/>
            <a:ext cx="6012000" cy="879354"/>
            <a:chOff x="4517589" y="2357832"/>
            <a:chExt cx="6525142" cy="879354"/>
          </a:xfrm>
        </p:grpSpPr>
        <p:sp>
          <p:nvSpPr>
            <p:cNvPr id="16" name="Hexagon 15">
              <a:extLst>
                <a:ext uri="{FF2B5EF4-FFF2-40B4-BE49-F238E27FC236}">
                  <a16:creationId xmlns:a16="http://schemas.microsoft.com/office/drawing/2014/main" id="{26BB4725-3769-40DC-93DF-742E3265C7A2}"/>
                </a:ext>
              </a:extLst>
            </p:cNvPr>
            <p:cNvSpPr/>
            <p:nvPr/>
          </p:nvSpPr>
          <p:spPr>
            <a:xfrm>
              <a:off x="4631518" y="2357832"/>
              <a:ext cx="6411213" cy="873517"/>
            </a:xfrm>
            <a:prstGeom prst="hexagon">
              <a:avLst/>
            </a:prstGeom>
            <a:solidFill>
              <a:schemeClr val="bg1"/>
            </a:solidFill>
            <a:ln>
              <a:noFill/>
            </a:ln>
            <a:effectLst>
              <a:outerShdw blurRad="2413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Hexagon 16">
              <a:extLst>
                <a:ext uri="{FF2B5EF4-FFF2-40B4-BE49-F238E27FC236}">
                  <a16:creationId xmlns:a16="http://schemas.microsoft.com/office/drawing/2014/main" id="{718DEA99-9AB1-4B18-AAFE-F9CBB62E1AE8}"/>
                </a:ext>
              </a:extLst>
            </p:cNvPr>
            <p:cNvSpPr>
              <a:spLocks noChangeAspect="1"/>
            </p:cNvSpPr>
            <p:nvPr/>
          </p:nvSpPr>
          <p:spPr>
            <a:xfrm>
              <a:off x="4921051" y="2447952"/>
              <a:ext cx="703981" cy="693277"/>
            </a:xfrm>
            <a:prstGeom prst="hexagon">
              <a:avLst/>
            </a:prstGeom>
            <a:gradFill flip="none" rotWithShape="1">
              <a:gsLst>
                <a:gs pos="0">
                  <a:schemeClr val="accent4">
                    <a:lumMod val="50000"/>
                  </a:schemeClr>
                </a:gs>
                <a:gs pos="80000">
                  <a:schemeClr val="accent4"/>
                </a:gs>
                <a:gs pos="38320">
                  <a:schemeClr val="accent4">
                    <a:lumMod val="75000"/>
                  </a:schemeClr>
                </a:gs>
                <a:gs pos="100000">
                  <a:schemeClr val="accent4">
                    <a:lumMod val="60000"/>
                    <a:lumOff val="40000"/>
                  </a:schemeClr>
                </a:gs>
              </a:gsLst>
              <a:lin ang="2700000" scaled="1"/>
              <a:tileRect/>
            </a:gra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55E14537-E053-445E-8FE2-D4C0F53C2A1C}"/>
                </a:ext>
              </a:extLst>
            </p:cNvPr>
            <p:cNvSpPr txBox="1"/>
            <p:nvPr/>
          </p:nvSpPr>
          <p:spPr>
            <a:xfrm>
              <a:off x="5693931" y="2538808"/>
              <a:ext cx="5274815" cy="492443"/>
            </a:xfrm>
            <a:prstGeom prst="rect">
              <a:avLst/>
            </a:prstGeom>
            <a:noFill/>
          </p:spPr>
          <p:txBody>
            <a:bodyPr wrap="square" rtlCol="0">
              <a:spAutoFit/>
            </a:bodyPr>
            <a:lstStyle/>
            <a:p>
              <a:pPr algn="ctr"/>
              <a:r>
                <a:rPr lang="en-US" sz="2600" dirty="0"/>
                <a:t>What is the name of the animal?</a:t>
              </a:r>
              <a:endParaRPr lang="en-US" sz="2600" b="1" dirty="0">
                <a:latin typeface="Calibri" panose="020F0502020204030204" pitchFamily="34" charset="0"/>
                <a:cs typeface="Calibri" panose="020F0502020204030204" pitchFamily="34" charset="0"/>
              </a:endParaRPr>
            </a:p>
          </p:txBody>
        </p:sp>
        <p:grpSp>
          <p:nvGrpSpPr>
            <p:cNvPr id="19" name="Group 77">
              <a:extLst>
                <a:ext uri="{FF2B5EF4-FFF2-40B4-BE49-F238E27FC236}">
                  <a16:creationId xmlns:a16="http://schemas.microsoft.com/office/drawing/2014/main" id="{40884BB9-7D82-48B2-BE43-96186DFF213F}"/>
                </a:ext>
              </a:extLst>
            </p:cNvPr>
            <p:cNvGrpSpPr/>
            <p:nvPr/>
          </p:nvGrpSpPr>
          <p:grpSpPr>
            <a:xfrm>
              <a:off x="4517589" y="2363669"/>
              <a:ext cx="873517" cy="873517"/>
              <a:chOff x="5963382" y="1268760"/>
              <a:chExt cx="1152128" cy="1152128"/>
            </a:xfrm>
          </p:grpSpPr>
          <p:sp>
            <p:nvSpPr>
              <p:cNvPr id="21" name="Rounded Rectangle 168">
                <a:extLst>
                  <a:ext uri="{FF2B5EF4-FFF2-40B4-BE49-F238E27FC236}">
                    <a16:creationId xmlns:a16="http://schemas.microsoft.com/office/drawing/2014/main" id="{38AC06A1-00B7-4CCF-BD98-196DE0338A1B}"/>
                  </a:ext>
                </a:extLst>
              </p:cNvPr>
              <p:cNvSpPr/>
              <p:nvPr/>
            </p:nvSpPr>
            <p:spPr>
              <a:xfrm rot="2698448">
                <a:off x="5963382" y="1268760"/>
                <a:ext cx="1152128" cy="1152128"/>
              </a:xfrm>
              <a:prstGeom prst="roundRect">
                <a:avLst>
                  <a:gd name="adj" fmla="val 17007"/>
                </a:avLst>
              </a:prstGeom>
              <a:solidFill>
                <a:schemeClr val="bg1">
                  <a:lumMod val="95000"/>
                </a:schemeClr>
              </a:solidFill>
              <a:ln>
                <a:solidFill>
                  <a:schemeClr val="accent4">
                    <a:lumMod val="75000"/>
                  </a:schemeClr>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E1089DA0-A0E2-466E-9104-C542862F5B4D}"/>
                  </a:ext>
                </a:extLst>
              </p:cNvPr>
              <p:cNvSpPr>
                <a:spLocks noChangeAspect="1"/>
              </p:cNvSpPr>
              <p:nvPr/>
            </p:nvSpPr>
            <p:spPr>
              <a:xfrm flipV="1">
                <a:off x="6082246" y="1407718"/>
                <a:ext cx="914400" cy="914400"/>
              </a:xfrm>
              <a:prstGeom prst="ellipse">
                <a:avLst/>
              </a:prstGeom>
              <a:ln>
                <a:solidFill>
                  <a:schemeClr val="accent4">
                    <a:lumMod val="75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id="{7870A124-49B5-4E25-94C7-BCA3B205C143}"/>
                </a:ext>
              </a:extLst>
            </p:cNvPr>
            <p:cNvSpPr txBox="1"/>
            <p:nvPr/>
          </p:nvSpPr>
          <p:spPr>
            <a:xfrm>
              <a:off x="4799229" y="2597656"/>
              <a:ext cx="300251" cy="461665"/>
            </a:xfrm>
            <a:prstGeom prst="rect">
              <a:avLst/>
            </a:prstGeom>
            <a:noFill/>
          </p:spPr>
          <p:txBody>
            <a:bodyPr wrap="square" rtlCol="0">
              <a:spAutoFit/>
            </a:bodyPr>
            <a:lstStyle/>
            <a:p>
              <a:r>
                <a:rPr lang="en-US" sz="2400" b="1" dirty="0">
                  <a:solidFill>
                    <a:schemeClr val="bg1"/>
                  </a:solidFill>
                </a:rPr>
                <a:t>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2000" fill="hold"/>
                                        <p:tgtEl>
                                          <p:spTgt spid="12290"/>
                                        </p:tgtEl>
                                        <p:attrNameLst>
                                          <p:attrName>ppt_w</p:attrName>
                                        </p:attrNameLst>
                                      </p:cBhvr>
                                      <p:tavLst>
                                        <p:tav tm="0">
                                          <p:val>
                                            <p:fltVal val="0"/>
                                          </p:val>
                                        </p:tav>
                                        <p:tav tm="100000">
                                          <p:val>
                                            <p:strVal val="#ppt_w"/>
                                          </p:val>
                                        </p:tav>
                                      </p:tavLst>
                                    </p:anim>
                                    <p:anim calcmode="lin" valueType="num">
                                      <p:cBhvr>
                                        <p:cTn id="8" dur="2000" fill="hold"/>
                                        <p:tgtEl>
                                          <p:spTgt spid="12290"/>
                                        </p:tgtEl>
                                        <p:attrNameLst>
                                          <p:attrName>ppt_h</p:attrName>
                                        </p:attrNameLst>
                                      </p:cBhvr>
                                      <p:tavLst>
                                        <p:tav tm="0">
                                          <p:val>
                                            <p:fltVal val="0"/>
                                          </p:val>
                                        </p:tav>
                                        <p:tav tm="100000">
                                          <p:val>
                                            <p:strVal val="#ppt_h"/>
                                          </p:val>
                                        </p:tav>
                                      </p:tavLst>
                                    </p:anim>
                                    <p:animEffect transition="in" filter="fade">
                                      <p:cBhvr>
                                        <p:cTn id="9" dur="2000"/>
                                        <p:tgtEl>
                                          <p:spTgt spid="12290"/>
                                        </p:tgtEl>
                                      </p:cBhvr>
                                    </p:animEffect>
                                  </p:childTnLst>
                                </p:cTn>
                              </p:par>
                            </p:childTnLst>
                          </p:cTn>
                        </p:par>
                        <p:par>
                          <p:cTn id="10" fill="hold">
                            <p:stCondLst>
                              <p:cond delay="2000"/>
                            </p:stCondLst>
                            <p:childTnLst>
                              <p:par>
                                <p:cTn id="11" presetID="17" presetClass="entr" presetSubtype="8"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1000" fill="hold"/>
                                        <p:tgtEl>
                                          <p:spTgt spid="15"/>
                                        </p:tgtEl>
                                        <p:attrNameLst>
                                          <p:attrName>ppt_x</p:attrName>
                                        </p:attrNameLst>
                                      </p:cBhvr>
                                      <p:tavLst>
                                        <p:tav tm="0">
                                          <p:val>
                                            <p:strVal val="#ppt_x-#ppt_w/2"/>
                                          </p:val>
                                        </p:tav>
                                        <p:tav tm="100000">
                                          <p:val>
                                            <p:strVal val="#ppt_x"/>
                                          </p:val>
                                        </p:tav>
                                      </p:tavLst>
                                    </p:anim>
                                    <p:anim calcmode="lin" valueType="num">
                                      <p:cBhvr>
                                        <p:cTn id="14" dur="1000" fill="hold"/>
                                        <p:tgtEl>
                                          <p:spTgt spid="15"/>
                                        </p:tgtEl>
                                        <p:attrNameLst>
                                          <p:attrName>ppt_y</p:attrName>
                                        </p:attrNameLst>
                                      </p:cBhvr>
                                      <p:tavLst>
                                        <p:tav tm="0">
                                          <p:val>
                                            <p:strVal val="#ppt_y"/>
                                          </p:val>
                                        </p:tav>
                                        <p:tav tm="100000">
                                          <p:val>
                                            <p:strVal val="#ppt_y"/>
                                          </p:val>
                                        </p:tav>
                                      </p:tavLst>
                                    </p:anim>
                                    <p:anim calcmode="lin" valueType="num">
                                      <p:cBhvr>
                                        <p:cTn id="15" dur="1000" fill="hold"/>
                                        <p:tgtEl>
                                          <p:spTgt spid="15"/>
                                        </p:tgtEl>
                                        <p:attrNameLst>
                                          <p:attrName>ppt_w</p:attrName>
                                        </p:attrNameLst>
                                      </p:cBhvr>
                                      <p:tavLst>
                                        <p:tav tm="0">
                                          <p:val>
                                            <p:fltVal val="0"/>
                                          </p:val>
                                        </p:tav>
                                        <p:tav tm="100000">
                                          <p:val>
                                            <p:strVal val="#ppt_w"/>
                                          </p:val>
                                        </p:tav>
                                      </p:tavLst>
                                    </p:anim>
                                    <p:anim calcmode="lin" valueType="num">
                                      <p:cBhvr>
                                        <p:cTn id="16" dur="10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lide(fromTop)">
                                      <p:cBhvr>
                                        <p:cTn id="21" dur="1000"/>
                                        <p:tgtEl>
                                          <p:spTgt spid="23"/>
                                        </p:tgtEl>
                                      </p:cBhvr>
                                    </p:animEffect>
                                  </p:childTnLst>
                                </p:cTn>
                              </p:par>
                            </p:childTnLst>
                          </p:cTn>
                        </p:par>
                        <p:par>
                          <p:cTn id="22" fill="hold">
                            <p:stCondLst>
                              <p:cond delay="1000"/>
                            </p:stCondLst>
                            <p:childTnLst>
                              <p:par>
                                <p:cTn id="23" presetID="17" presetClass="entr" presetSubtype="8"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ppt_x</p:attrName>
                                        </p:attrNameLst>
                                      </p:cBhvr>
                                      <p:tavLst>
                                        <p:tav tm="0">
                                          <p:val>
                                            <p:strVal val="#ppt_x-#ppt_w/2"/>
                                          </p:val>
                                        </p:tav>
                                        <p:tav tm="100000">
                                          <p:val>
                                            <p:strVal val="#ppt_x"/>
                                          </p:val>
                                        </p:tav>
                                      </p:tavLst>
                                    </p:anim>
                                    <p:anim calcmode="lin" valueType="num">
                                      <p:cBhvr>
                                        <p:cTn id="26" dur="1000" fill="hold"/>
                                        <p:tgtEl>
                                          <p:spTgt spid="6"/>
                                        </p:tgtEl>
                                        <p:attrNameLst>
                                          <p:attrName>ppt_y</p:attrName>
                                        </p:attrNameLst>
                                      </p:cBhvr>
                                      <p:tavLst>
                                        <p:tav tm="0">
                                          <p:val>
                                            <p:strVal val="#ppt_y"/>
                                          </p:val>
                                        </p:tav>
                                        <p:tav tm="100000">
                                          <p:val>
                                            <p:strVal val="#ppt_y"/>
                                          </p:val>
                                        </p:tav>
                                      </p:tavLst>
                                    </p:anim>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2" presetClass="entr" presetSubtype="1"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slide(fromTop)">
                                      <p:cBhvr>
                                        <p:cTn id="33"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lephant, Animal, Trunk, Tusks, Wild, Nature, Wildlife"/>
          <p:cNvPicPr>
            <a:picLocks noChangeAspect="1" noChangeArrowheads="1"/>
          </p:cNvPicPr>
          <p:nvPr/>
        </p:nvPicPr>
        <p:blipFill>
          <a:blip r:embed="rId3"/>
          <a:srcRect/>
          <a:stretch>
            <a:fillRect/>
          </a:stretch>
        </p:blipFill>
        <p:spPr bwMode="auto">
          <a:xfrm>
            <a:off x="7000880" y="1257288"/>
            <a:ext cx="4284000" cy="5254649"/>
          </a:xfrm>
          <a:prstGeom prst="rect">
            <a:avLst/>
          </a:prstGeom>
          <a:noFill/>
        </p:spPr>
      </p:pic>
      <p:sp>
        <p:nvSpPr>
          <p:cNvPr id="6" name="Title 1"/>
          <p:cNvSpPr txBox="1">
            <a:spLocks/>
          </p:cNvSpPr>
          <p:nvPr/>
        </p:nvSpPr>
        <p:spPr>
          <a:xfrm>
            <a:off x="1447787" y="80944"/>
            <a:ext cx="9296427" cy="654032"/>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r="100000" b="100000"/>
            </a:path>
            <a:tileRect l="-100000" t="-100000"/>
          </a:gradFill>
          <a:effectLst>
            <a:outerShdw blurRad="63500" sx="102000" sy="102000" algn="ctr" rotWithShape="0">
              <a:prstClr val="black">
                <a:alpha val="40000"/>
              </a:prstClr>
            </a:outerShdw>
          </a:effectLst>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600" b="0" i="0" u="none" strike="noStrike" kern="1200" cap="none" spc="0" normalizeH="0" baseline="0" noProof="0" dirty="0">
                <a:ln>
                  <a:noFill/>
                </a:ln>
                <a:solidFill>
                  <a:schemeClr val="tx1"/>
                </a:solidFill>
                <a:effectLst/>
                <a:uLnTx/>
                <a:uFillTx/>
                <a:latin typeface="+mj-lt"/>
                <a:ea typeface="+mj-ea"/>
                <a:cs typeface="+mj-cs"/>
              </a:rPr>
              <a:t>Composition based on image</a:t>
            </a:r>
          </a:p>
        </p:txBody>
      </p:sp>
      <p:sp>
        <p:nvSpPr>
          <p:cNvPr id="7" name="Rectangle 6"/>
          <p:cNvSpPr/>
          <p:nvPr/>
        </p:nvSpPr>
        <p:spPr>
          <a:xfrm>
            <a:off x="1571600" y="5319728"/>
            <a:ext cx="4343424" cy="9144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It likes to eat fruits and sugarcane</a:t>
            </a:r>
            <a:endParaRPr lang="en-US" sz="2400" dirty="0">
              <a:solidFill>
                <a:schemeClr val="tx1"/>
              </a:solidFill>
            </a:endParaRPr>
          </a:p>
        </p:txBody>
      </p:sp>
      <p:sp>
        <p:nvSpPr>
          <p:cNvPr id="8" name="Rectangle 7"/>
          <p:cNvSpPr/>
          <p:nvPr/>
        </p:nvSpPr>
        <p:spPr>
          <a:xfrm>
            <a:off x="1571600" y="2252656"/>
            <a:ext cx="4343424" cy="9144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It drinks water with its trunk</a:t>
            </a:r>
            <a:endParaRPr lang="en-US" sz="2400" dirty="0">
              <a:solidFill>
                <a:schemeClr val="tx1"/>
              </a:solidFill>
            </a:endParaRPr>
          </a:p>
        </p:txBody>
      </p:sp>
      <p:grpSp>
        <p:nvGrpSpPr>
          <p:cNvPr id="9" name="Group 8">
            <a:extLst>
              <a:ext uri="{FF2B5EF4-FFF2-40B4-BE49-F238E27FC236}">
                <a16:creationId xmlns:a16="http://schemas.microsoft.com/office/drawing/2014/main" id="{70FF81D7-C95A-4F78-8E63-DE6B161E71C2}"/>
              </a:ext>
            </a:extLst>
          </p:cNvPr>
          <p:cNvGrpSpPr/>
          <p:nvPr/>
        </p:nvGrpSpPr>
        <p:grpSpPr>
          <a:xfrm>
            <a:off x="395256" y="4514856"/>
            <a:ext cx="6516000" cy="882808"/>
            <a:chOff x="5229996" y="3580291"/>
            <a:chExt cx="6500858" cy="882808"/>
          </a:xfrm>
        </p:grpSpPr>
        <p:sp>
          <p:nvSpPr>
            <p:cNvPr id="10" name="Hexagon 9">
              <a:extLst>
                <a:ext uri="{FF2B5EF4-FFF2-40B4-BE49-F238E27FC236}">
                  <a16:creationId xmlns:a16="http://schemas.microsoft.com/office/drawing/2014/main" id="{8085508A-193F-4043-9046-70843DCD2BAF}"/>
                </a:ext>
              </a:extLst>
            </p:cNvPr>
            <p:cNvSpPr/>
            <p:nvPr/>
          </p:nvSpPr>
          <p:spPr>
            <a:xfrm>
              <a:off x="5372872" y="3580291"/>
              <a:ext cx="6357982" cy="873517"/>
            </a:xfrm>
            <a:prstGeom prst="hexagon">
              <a:avLst/>
            </a:prstGeom>
            <a:solidFill>
              <a:schemeClr val="bg1"/>
            </a:solidFill>
            <a:ln>
              <a:noFill/>
            </a:ln>
            <a:effectLst>
              <a:outerShdw blurRad="2413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        What does the elephant like to eat?</a:t>
              </a:r>
              <a:endParaRPr lang="en-US" sz="2400" dirty="0">
                <a:solidFill>
                  <a:schemeClr val="tx1"/>
                </a:solidFill>
              </a:endParaRPr>
            </a:p>
          </p:txBody>
        </p:sp>
        <p:sp>
          <p:nvSpPr>
            <p:cNvPr id="11" name="Hexagon 10">
              <a:extLst>
                <a:ext uri="{FF2B5EF4-FFF2-40B4-BE49-F238E27FC236}">
                  <a16:creationId xmlns:a16="http://schemas.microsoft.com/office/drawing/2014/main" id="{394CFED1-7461-47A0-A533-E567F7F09303}"/>
                </a:ext>
              </a:extLst>
            </p:cNvPr>
            <p:cNvSpPr>
              <a:spLocks noChangeAspect="1"/>
            </p:cNvSpPr>
            <p:nvPr/>
          </p:nvSpPr>
          <p:spPr>
            <a:xfrm>
              <a:off x="5625216" y="3673472"/>
              <a:ext cx="703981" cy="693277"/>
            </a:xfrm>
            <a:prstGeom prst="hexagon">
              <a:avLst/>
            </a:prstGeom>
            <a:solidFill>
              <a:schemeClr val="bg2">
                <a:lumMod val="50000"/>
              </a:schemeClr>
            </a:solidFill>
            <a:ln>
              <a:solidFill>
                <a:schemeClr val="accent5"/>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grpSp>
          <p:nvGrpSpPr>
            <p:cNvPr id="12" name="Group 54">
              <a:extLst>
                <a:ext uri="{FF2B5EF4-FFF2-40B4-BE49-F238E27FC236}">
                  <a16:creationId xmlns:a16="http://schemas.microsoft.com/office/drawing/2014/main" id="{8BABE2C9-C508-4905-9CB3-797085E1494F}"/>
                </a:ext>
              </a:extLst>
            </p:cNvPr>
            <p:cNvGrpSpPr/>
            <p:nvPr/>
          </p:nvGrpSpPr>
          <p:grpSpPr>
            <a:xfrm>
              <a:off x="5229996" y="3589582"/>
              <a:ext cx="873517" cy="873517"/>
              <a:chOff x="5973989" y="3306138"/>
              <a:chExt cx="873517" cy="873517"/>
            </a:xfrm>
          </p:grpSpPr>
          <p:grpSp>
            <p:nvGrpSpPr>
              <p:cNvPr id="14" name="Group 56">
                <a:extLst>
                  <a:ext uri="{FF2B5EF4-FFF2-40B4-BE49-F238E27FC236}">
                    <a16:creationId xmlns:a16="http://schemas.microsoft.com/office/drawing/2014/main" id="{F1040BC5-5ECC-4187-AAD2-0E7A413DB5DC}"/>
                  </a:ext>
                </a:extLst>
              </p:cNvPr>
              <p:cNvGrpSpPr/>
              <p:nvPr/>
            </p:nvGrpSpPr>
            <p:grpSpPr>
              <a:xfrm>
                <a:off x="5973989" y="3306138"/>
                <a:ext cx="873517" cy="873517"/>
                <a:chOff x="5963382" y="1268760"/>
                <a:chExt cx="1152128" cy="1152128"/>
              </a:xfrm>
            </p:grpSpPr>
            <p:sp>
              <p:nvSpPr>
                <p:cNvPr id="16" name="Rounded Rectangle 180">
                  <a:extLst>
                    <a:ext uri="{FF2B5EF4-FFF2-40B4-BE49-F238E27FC236}">
                      <a16:creationId xmlns:a16="http://schemas.microsoft.com/office/drawing/2014/main" id="{416D4AA4-75FE-4C49-88A2-E2B64F883050}"/>
                    </a:ext>
                  </a:extLst>
                </p:cNvPr>
                <p:cNvSpPr/>
                <p:nvPr/>
              </p:nvSpPr>
              <p:spPr>
                <a:xfrm rot="18883856">
                  <a:off x="5963382" y="1268760"/>
                  <a:ext cx="1152128" cy="1152128"/>
                </a:xfrm>
                <a:prstGeom prst="roundRect">
                  <a:avLst/>
                </a:prstGeom>
                <a:solidFill>
                  <a:schemeClr val="bg1">
                    <a:lumMod val="95000"/>
                  </a:schemeClr>
                </a:solidFill>
                <a:ln>
                  <a:solidFill>
                    <a:schemeClr val="accent5"/>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69CBB237-30AB-4C78-BA11-596996346EE8}"/>
                    </a:ext>
                  </a:extLst>
                </p:cNvPr>
                <p:cNvSpPr>
                  <a:spLocks noChangeAspect="1"/>
                </p:cNvSpPr>
                <p:nvPr/>
              </p:nvSpPr>
              <p:spPr>
                <a:xfrm flipV="1">
                  <a:off x="6082246" y="1407718"/>
                  <a:ext cx="914400" cy="914400"/>
                </a:xfrm>
                <a:prstGeom prst="ellipse">
                  <a:avLst/>
                </a:prstGeom>
                <a:solidFill>
                  <a:schemeClr val="bg2">
                    <a:lumMod val="50000"/>
                  </a:schemeClr>
                </a:solidFill>
                <a:ln>
                  <a:solidFill>
                    <a:schemeClr val="accent5">
                      <a:lumMod val="60000"/>
                      <a:lumOff val="40000"/>
                    </a:schemeClr>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a:p>
              </p:txBody>
            </p:sp>
          </p:grpSp>
          <p:sp>
            <p:nvSpPr>
              <p:cNvPr id="15" name="TextBox 14">
                <a:extLst>
                  <a:ext uri="{FF2B5EF4-FFF2-40B4-BE49-F238E27FC236}">
                    <a16:creationId xmlns:a16="http://schemas.microsoft.com/office/drawing/2014/main" id="{8DD379CE-B647-470B-B697-6437907007D8}"/>
                  </a:ext>
                </a:extLst>
              </p:cNvPr>
              <p:cNvSpPr txBox="1"/>
              <p:nvPr/>
            </p:nvSpPr>
            <p:spPr>
              <a:xfrm>
                <a:off x="6255121" y="3530701"/>
                <a:ext cx="300251" cy="461665"/>
              </a:xfrm>
              <a:prstGeom prst="rect">
                <a:avLst/>
              </a:prstGeom>
              <a:noFill/>
            </p:spPr>
            <p:txBody>
              <a:bodyPr wrap="square" rtlCol="0" anchor="ctr">
                <a:spAutoFit/>
              </a:bodyPr>
              <a:lstStyle/>
              <a:p>
                <a:pPr algn="ctr"/>
                <a:r>
                  <a:rPr lang="en-US" sz="2400" b="1" dirty="0">
                    <a:solidFill>
                      <a:schemeClr val="bg1"/>
                    </a:solidFill>
                  </a:rPr>
                  <a:t>4</a:t>
                </a:r>
              </a:p>
            </p:txBody>
          </p:sp>
        </p:grpSp>
        <p:sp>
          <p:nvSpPr>
            <p:cNvPr id="13" name="TextBox 12">
              <a:extLst>
                <a:ext uri="{FF2B5EF4-FFF2-40B4-BE49-F238E27FC236}">
                  <a16:creationId xmlns:a16="http://schemas.microsoft.com/office/drawing/2014/main" id="{3C0902A5-9C84-4194-9589-1996379B1C0A}"/>
                </a:ext>
              </a:extLst>
            </p:cNvPr>
            <p:cNvSpPr txBox="1"/>
            <p:nvPr/>
          </p:nvSpPr>
          <p:spPr>
            <a:xfrm>
              <a:off x="6404147" y="3761267"/>
              <a:ext cx="5212522" cy="461665"/>
            </a:xfrm>
            <a:prstGeom prst="rect">
              <a:avLst/>
            </a:prstGeom>
            <a:noFill/>
          </p:spPr>
          <p:txBody>
            <a:bodyPr wrap="square" rtlCol="0">
              <a:spAutoFit/>
            </a:bodyPr>
            <a:lstStyle/>
            <a:p>
              <a:pPr lvl="0"/>
              <a:endParaRPr lang="en-IN" sz="2400" dirty="0"/>
            </a:p>
          </p:txBody>
        </p:sp>
      </p:grpSp>
      <p:grpSp>
        <p:nvGrpSpPr>
          <p:cNvPr id="18" name="Group 17">
            <a:extLst>
              <a:ext uri="{FF2B5EF4-FFF2-40B4-BE49-F238E27FC236}">
                <a16:creationId xmlns:a16="http://schemas.microsoft.com/office/drawing/2014/main" id="{3DCB7734-4E72-4B47-8963-9A26C72A533A}"/>
              </a:ext>
            </a:extLst>
          </p:cNvPr>
          <p:cNvGrpSpPr/>
          <p:nvPr/>
        </p:nvGrpSpPr>
        <p:grpSpPr>
          <a:xfrm>
            <a:off x="395256" y="1528752"/>
            <a:ext cx="6515136" cy="1011973"/>
            <a:chOff x="4517589" y="2357832"/>
            <a:chExt cx="7185774" cy="1011973"/>
          </a:xfrm>
        </p:grpSpPr>
        <p:sp>
          <p:nvSpPr>
            <p:cNvPr id="19" name="Hexagon 18">
              <a:extLst>
                <a:ext uri="{FF2B5EF4-FFF2-40B4-BE49-F238E27FC236}">
                  <a16:creationId xmlns:a16="http://schemas.microsoft.com/office/drawing/2014/main" id="{26BB4725-3769-40DC-93DF-742E3265C7A2}"/>
                </a:ext>
              </a:extLst>
            </p:cNvPr>
            <p:cNvSpPr/>
            <p:nvPr/>
          </p:nvSpPr>
          <p:spPr>
            <a:xfrm>
              <a:off x="4631519" y="2357832"/>
              <a:ext cx="7033091" cy="873517"/>
            </a:xfrm>
            <a:prstGeom prst="hexagon">
              <a:avLst/>
            </a:prstGeom>
            <a:solidFill>
              <a:schemeClr val="bg1"/>
            </a:solidFill>
            <a:ln>
              <a:noFill/>
            </a:ln>
            <a:effectLst>
              <a:outerShdw blurRad="2413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Hexagon 19">
              <a:extLst>
                <a:ext uri="{FF2B5EF4-FFF2-40B4-BE49-F238E27FC236}">
                  <a16:creationId xmlns:a16="http://schemas.microsoft.com/office/drawing/2014/main" id="{718DEA99-9AB1-4B18-AAFE-F9CBB62E1AE8}"/>
                </a:ext>
              </a:extLst>
            </p:cNvPr>
            <p:cNvSpPr>
              <a:spLocks noChangeAspect="1"/>
            </p:cNvSpPr>
            <p:nvPr/>
          </p:nvSpPr>
          <p:spPr>
            <a:xfrm>
              <a:off x="4921051" y="2447952"/>
              <a:ext cx="703981" cy="693277"/>
            </a:xfrm>
            <a:prstGeom prst="hexagon">
              <a:avLst/>
            </a:prstGeom>
            <a:solidFill>
              <a:schemeClr val="accent2">
                <a:lumMod val="75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55E14537-E053-445E-8FE2-D4C0F53C2A1C}"/>
                </a:ext>
              </a:extLst>
            </p:cNvPr>
            <p:cNvSpPr txBox="1"/>
            <p:nvPr/>
          </p:nvSpPr>
          <p:spPr>
            <a:xfrm>
              <a:off x="5490798" y="2538808"/>
              <a:ext cx="6212565" cy="830997"/>
            </a:xfrm>
            <a:prstGeom prst="rect">
              <a:avLst/>
            </a:prstGeom>
            <a:noFill/>
          </p:spPr>
          <p:txBody>
            <a:bodyPr wrap="square" rtlCol="0">
              <a:spAutoFit/>
            </a:bodyPr>
            <a:lstStyle/>
            <a:p>
              <a:pPr algn="ctr"/>
              <a:r>
                <a:rPr lang="en-US" sz="2400" dirty="0"/>
                <a:t>What does the elephant do with its trunk?</a:t>
              </a:r>
              <a:endParaRPr lang="en-US" sz="2400" b="1" dirty="0">
                <a:latin typeface="Calibri" panose="020F0502020204030204" pitchFamily="34" charset="0"/>
                <a:cs typeface="Calibri" panose="020F0502020204030204" pitchFamily="34" charset="0"/>
              </a:endParaRPr>
            </a:p>
          </p:txBody>
        </p:sp>
        <p:grpSp>
          <p:nvGrpSpPr>
            <p:cNvPr id="22" name="Group 77">
              <a:extLst>
                <a:ext uri="{FF2B5EF4-FFF2-40B4-BE49-F238E27FC236}">
                  <a16:creationId xmlns:a16="http://schemas.microsoft.com/office/drawing/2014/main" id="{40884BB9-7D82-48B2-BE43-96186DFF213F}"/>
                </a:ext>
              </a:extLst>
            </p:cNvPr>
            <p:cNvGrpSpPr/>
            <p:nvPr/>
          </p:nvGrpSpPr>
          <p:grpSpPr>
            <a:xfrm>
              <a:off x="4517589" y="2363669"/>
              <a:ext cx="873517" cy="873517"/>
              <a:chOff x="5963382" y="1268760"/>
              <a:chExt cx="1152128" cy="1152128"/>
            </a:xfrm>
          </p:grpSpPr>
          <p:sp>
            <p:nvSpPr>
              <p:cNvPr id="24" name="Rounded Rectangle 168">
                <a:extLst>
                  <a:ext uri="{FF2B5EF4-FFF2-40B4-BE49-F238E27FC236}">
                    <a16:creationId xmlns:a16="http://schemas.microsoft.com/office/drawing/2014/main" id="{38AC06A1-00B7-4CCF-BD98-196DE0338A1B}"/>
                  </a:ext>
                </a:extLst>
              </p:cNvPr>
              <p:cNvSpPr/>
              <p:nvPr/>
            </p:nvSpPr>
            <p:spPr>
              <a:xfrm rot="2698448">
                <a:off x="5963382" y="1268760"/>
                <a:ext cx="1152128" cy="1152128"/>
              </a:xfrm>
              <a:prstGeom prst="roundRect">
                <a:avLst>
                  <a:gd name="adj" fmla="val 17007"/>
                </a:avLst>
              </a:prstGeom>
              <a:solidFill>
                <a:schemeClr val="bg1">
                  <a:lumMod val="95000"/>
                </a:schemeClr>
              </a:solidFill>
              <a:ln>
                <a:solidFill>
                  <a:schemeClr val="accent4">
                    <a:lumMod val="75000"/>
                  </a:schemeClr>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E1089DA0-A0E2-466E-9104-C542862F5B4D}"/>
                  </a:ext>
                </a:extLst>
              </p:cNvPr>
              <p:cNvSpPr>
                <a:spLocks noChangeAspect="1"/>
              </p:cNvSpPr>
              <p:nvPr/>
            </p:nvSpPr>
            <p:spPr>
              <a:xfrm flipV="1">
                <a:off x="6082246" y="1407718"/>
                <a:ext cx="914401" cy="914400"/>
              </a:xfrm>
              <a:prstGeom prst="ellipse">
                <a:avLst/>
              </a:prstGeom>
              <a:solidFill>
                <a:schemeClr val="accent2">
                  <a:lumMod val="75000"/>
                </a:schemeClr>
              </a:solidFill>
              <a:ln>
                <a:solidFill>
                  <a:schemeClr val="accent4">
                    <a:lumMod val="75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grpSp>
        <p:sp>
          <p:nvSpPr>
            <p:cNvPr id="23" name="TextBox 22">
              <a:extLst>
                <a:ext uri="{FF2B5EF4-FFF2-40B4-BE49-F238E27FC236}">
                  <a16:creationId xmlns:a16="http://schemas.microsoft.com/office/drawing/2014/main" id="{7870A124-49B5-4E25-94C7-BCA3B205C143}"/>
                </a:ext>
              </a:extLst>
            </p:cNvPr>
            <p:cNvSpPr txBox="1"/>
            <p:nvPr/>
          </p:nvSpPr>
          <p:spPr>
            <a:xfrm>
              <a:off x="4816153" y="2597656"/>
              <a:ext cx="300251" cy="461665"/>
            </a:xfrm>
            <a:prstGeom prst="rect">
              <a:avLst/>
            </a:prstGeom>
            <a:noFill/>
          </p:spPr>
          <p:txBody>
            <a:bodyPr wrap="square" rtlCol="0">
              <a:spAutoFit/>
            </a:bodyPr>
            <a:lstStyle/>
            <a:p>
              <a:r>
                <a:rPr lang="en-US" sz="2400" b="1" dirty="0">
                  <a:solidFill>
                    <a:schemeClr val="bg1"/>
                  </a:solidFill>
                </a:rPr>
                <a:t>3</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Effect transition="in" filter="fade">
                                      <p:cBhvr>
                                        <p:cTn id="9" dur="2000"/>
                                        <p:tgtEl>
                                          <p:spTgt spid="3"/>
                                        </p:tgtEl>
                                      </p:cBhvr>
                                    </p:animEffect>
                                  </p:childTnLst>
                                </p:cTn>
                              </p:par>
                            </p:childTnLst>
                          </p:cTn>
                        </p:par>
                        <p:par>
                          <p:cTn id="10" fill="hold">
                            <p:stCondLst>
                              <p:cond delay="2000"/>
                            </p:stCondLst>
                            <p:childTnLst>
                              <p:par>
                                <p:cTn id="11" presetID="17" presetClass="entr" presetSubtype="8" fill="hold"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1000" fill="hold"/>
                                        <p:tgtEl>
                                          <p:spTgt spid="18"/>
                                        </p:tgtEl>
                                        <p:attrNameLst>
                                          <p:attrName>ppt_x</p:attrName>
                                        </p:attrNameLst>
                                      </p:cBhvr>
                                      <p:tavLst>
                                        <p:tav tm="0">
                                          <p:val>
                                            <p:strVal val="#ppt_x-#ppt_w/2"/>
                                          </p:val>
                                        </p:tav>
                                        <p:tav tm="100000">
                                          <p:val>
                                            <p:strVal val="#ppt_x"/>
                                          </p:val>
                                        </p:tav>
                                      </p:tavLst>
                                    </p:anim>
                                    <p:anim calcmode="lin" valueType="num">
                                      <p:cBhvr>
                                        <p:cTn id="14" dur="1000" fill="hold"/>
                                        <p:tgtEl>
                                          <p:spTgt spid="18"/>
                                        </p:tgtEl>
                                        <p:attrNameLst>
                                          <p:attrName>ppt_y</p:attrName>
                                        </p:attrNameLst>
                                      </p:cBhvr>
                                      <p:tavLst>
                                        <p:tav tm="0">
                                          <p:val>
                                            <p:strVal val="#ppt_y"/>
                                          </p:val>
                                        </p:tav>
                                        <p:tav tm="100000">
                                          <p:val>
                                            <p:strVal val="#ppt_y"/>
                                          </p:val>
                                        </p:tav>
                                      </p:tavLst>
                                    </p:anim>
                                    <p:anim calcmode="lin" valueType="num">
                                      <p:cBhvr>
                                        <p:cTn id="15" dur="1000" fill="hold"/>
                                        <p:tgtEl>
                                          <p:spTgt spid="18"/>
                                        </p:tgtEl>
                                        <p:attrNameLst>
                                          <p:attrName>ppt_w</p:attrName>
                                        </p:attrNameLst>
                                      </p:cBhvr>
                                      <p:tavLst>
                                        <p:tav tm="0">
                                          <p:val>
                                            <p:fltVal val="0"/>
                                          </p:val>
                                        </p:tav>
                                        <p:tav tm="100000">
                                          <p:val>
                                            <p:strVal val="#ppt_w"/>
                                          </p:val>
                                        </p:tav>
                                      </p:tavLst>
                                    </p:anim>
                                    <p:anim calcmode="lin" valueType="num">
                                      <p:cBhvr>
                                        <p:cTn id="16" dur="1000" fill="hold"/>
                                        <p:tgtEl>
                                          <p:spTgt spid="18"/>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lide(fromTop)">
                                      <p:cBhvr>
                                        <p:cTn id="21" dur="1000"/>
                                        <p:tgtEl>
                                          <p:spTgt spid="8"/>
                                        </p:tgtEl>
                                      </p:cBhvr>
                                    </p:animEffect>
                                  </p:childTnLst>
                                </p:cTn>
                              </p:par>
                            </p:childTnLst>
                          </p:cTn>
                        </p:par>
                        <p:par>
                          <p:cTn id="22" fill="hold">
                            <p:stCondLst>
                              <p:cond delay="1000"/>
                            </p:stCondLst>
                            <p:childTnLst>
                              <p:par>
                                <p:cTn id="23" presetID="17" presetClass="entr" presetSubtype="8"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ppt_x</p:attrName>
                                        </p:attrNameLst>
                                      </p:cBhvr>
                                      <p:tavLst>
                                        <p:tav tm="0">
                                          <p:val>
                                            <p:strVal val="#ppt_x-#ppt_w/2"/>
                                          </p:val>
                                        </p:tav>
                                        <p:tav tm="100000">
                                          <p:val>
                                            <p:strVal val="#ppt_x"/>
                                          </p:val>
                                        </p:tav>
                                      </p:tavLst>
                                    </p:anim>
                                    <p:anim calcmode="lin" valueType="num">
                                      <p:cBhvr>
                                        <p:cTn id="26" dur="1000" fill="hold"/>
                                        <p:tgtEl>
                                          <p:spTgt spid="9"/>
                                        </p:tgtEl>
                                        <p:attrNameLst>
                                          <p:attrName>ppt_y</p:attrName>
                                        </p:attrNameLst>
                                      </p:cBhvr>
                                      <p:tavLst>
                                        <p:tav tm="0">
                                          <p:val>
                                            <p:strVal val="#ppt_y"/>
                                          </p:val>
                                        </p:tav>
                                        <p:tav tm="100000">
                                          <p:val>
                                            <p:strVal val="#ppt_y"/>
                                          </p:val>
                                        </p:tav>
                                      </p:tavLst>
                                    </p:anim>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2" presetClass="entr" presetSubtype="1"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slide(fromTop)">
                                      <p:cBhvr>
                                        <p:cTn id="3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lephant, Animal, Trunk, Tusks, Wild, Nature, Wildlife"/>
          <p:cNvPicPr>
            <a:picLocks noChangeAspect="1" noChangeArrowheads="1"/>
          </p:cNvPicPr>
          <p:nvPr/>
        </p:nvPicPr>
        <p:blipFill>
          <a:blip r:embed="rId3"/>
          <a:srcRect/>
          <a:stretch>
            <a:fillRect/>
          </a:stretch>
        </p:blipFill>
        <p:spPr bwMode="auto">
          <a:xfrm>
            <a:off x="7000880" y="1257288"/>
            <a:ext cx="4284000" cy="5254649"/>
          </a:xfrm>
          <a:prstGeom prst="rect">
            <a:avLst/>
          </a:prstGeom>
          <a:noFill/>
        </p:spPr>
      </p:pic>
      <p:sp>
        <p:nvSpPr>
          <p:cNvPr id="4" name="Title 1"/>
          <p:cNvSpPr txBox="1">
            <a:spLocks/>
          </p:cNvSpPr>
          <p:nvPr/>
        </p:nvSpPr>
        <p:spPr>
          <a:xfrm>
            <a:off x="1447787" y="80944"/>
            <a:ext cx="9296427" cy="654032"/>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r="100000" b="100000"/>
            </a:path>
            <a:tileRect l="-100000" t="-100000"/>
          </a:gradFill>
          <a:effectLst>
            <a:outerShdw blurRad="63500" sx="102000" sy="102000" algn="ctr" rotWithShape="0">
              <a:prstClr val="black">
                <a:alpha val="40000"/>
              </a:prstClr>
            </a:outerShdw>
          </a:effectLst>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600" b="0" i="0" u="none" strike="noStrike" kern="1200" cap="none" spc="0" normalizeH="0" baseline="0" noProof="0">
                <a:ln>
                  <a:noFill/>
                </a:ln>
                <a:solidFill>
                  <a:schemeClr val="tx1"/>
                </a:solidFill>
                <a:effectLst/>
                <a:uLnTx/>
                <a:uFillTx/>
                <a:latin typeface="+mj-lt"/>
                <a:ea typeface="+mj-ea"/>
                <a:cs typeface="+mj-cs"/>
              </a:rPr>
              <a:t>Composition based on image</a:t>
            </a:r>
            <a:endParaRPr kumimoji="0" lang="en-IN"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Rectangle 4"/>
          <p:cNvSpPr/>
          <p:nvPr/>
        </p:nvSpPr>
        <p:spPr>
          <a:xfrm>
            <a:off x="1571600" y="3600456"/>
            <a:ext cx="4343424" cy="9144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600" dirty="0">
                <a:solidFill>
                  <a:schemeClr val="tx1"/>
                </a:solidFill>
              </a:rPr>
              <a:t>They are called TUSKS</a:t>
            </a:r>
            <a:endParaRPr lang="en-US" sz="2600" dirty="0">
              <a:solidFill>
                <a:schemeClr val="tx1"/>
              </a:solidFill>
            </a:endParaRPr>
          </a:p>
        </p:txBody>
      </p:sp>
      <p:grpSp>
        <p:nvGrpSpPr>
          <p:cNvPr id="6" name="Group 5">
            <a:extLst>
              <a:ext uri="{FF2B5EF4-FFF2-40B4-BE49-F238E27FC236}">
                <a16:creationId xmlns:a16="http://schemas.microsoft.com/office/drawing/2014/main" id="{3DCB7734-4E72-4B47-8963-9A26C72A533A}"/>
              </a:ext>
            </a:extLst>
          </p:cNvPr>
          <p:cNvGrpSpPr/>
          <p:nvPr/>
        </p:nvGrpSpPr>
        <p:grpSpPr>
          <a:xfrm>
            <a:off x="395256" y="2876552"/>
            <a:ext cx="6012000" cy="879354"/>
            <a:chOff x="4517589" y="2357832"/>
            <a:chExt cx="6525142" cy="879354"/>
          </a:xfrm>
        </p:grpSpPr>
        <p:sp>
          <p:nvSpPr>
            <p:cNvPr id="7" name="Hexagon 6">
              <a:extLst>
                <a:ext uri="{FF2B5EF4-FFF2-40B4-BE49-F238E27FC236}">
                  <a16:creationId xmlns:a16="http://schemas.microsoft.com/office/drawing/2014/main" id="{26BB4725-3769-40DC-93DF-742E3265C7A2}"/>
                </a:ext>
              </a:extLst>
            </p:cNvPr>
            <p:cNvSpPr/>
            <p:nvPr/>
          </p:nvSpPr>
          <p:spPr>
            <a:xfrm>
              <a:off x="4631518" y="2357832"/>
              <a:ext cx="6411213" cy="873517"/>
            </a:xfrm>
            <a:prstGeom prst="hexagon">
              <a:avLst/>
            </a:prstGeom>
            <a:solidFill>
              <a:schemeClr val="bg1"/>
            </a:solidFill>
            <a:ln>
              <a:noFill/>
            </a:ln>
            <a:effectLst>
              <a:outerShdw blurRad="2413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xagon 7">
              <a:extLst>
                <a:ext uri="{FF2B5EF4-FFF2-40B4-BE49-F238E27FC236}">
                  <a16:creationId xmlns:a16="http://schemas.microsoft.com/office/drawing/2014/main" id="{718DEA99-9AB1-4B18-AAFE-F9CBB62E1AE8}"/>
                </a:ext>
              </a:extLst>
            </p:cNvPr>
            <p:cNvSpPr>
              <a:spLocks noChangeAspect="1"/>
            </p:cNvSpPr>
            <p:nvPr/>
          </p:nvSpPr>
          <p:spPr>
            <a:xfrm>
              <a:off x="4921051" y="2447952"/>
              <a:ext cx="703981" cy="693277"/>
            </a:xfrm>
            <a:prstGeom prst="hexagon">
              <a:avLst/>
            </a:prstGeom>
            <a:solidFill>
              <a:schemeClr val="accent2">
                <a:lumMod val="60000"/>
                <a:lumOff val="40000"/>
              </a:schemeClr>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55E14537-E053-445E-8FE2-D4C0F53C2A1C}"/>
                </a:ext>
              </a:extLst>
            </p:cNvPr>
            <p:cNvSpPr txBox="1"/>
            <p:nvPr/>
          </p:nvSpPr>
          <p:spPr>
            <a:xfrm>
              <a:off x="5693931" y="2538808"/>
              <a:ext cx="5274815" cy="492443"/>
            </a:xfrm>
            <a:prstGeom prst="rect">
              <a:avLst/>
            </a:prstGeom>
            <a:noFill/>
          </p:spPr>
          <p:txBody>
            <a:bodyPr wrap="square" rtlCol="0">
              <a:spAutoFit/>
            </a:bodyPr>
            <a:lstStyle/>
            <a:p>
              <a:pPr algn="ctr"/>
              <a:r>
                <a:rPr lang="en-US" sz="2600" dirty="0"/>
                <a:t>What are elephants teeth called?</a:t>
              </a:r>
              <a:endParaRPr lang="en-US" sz="2600" b="1" dirty="0">
                <a:latin typeface="Calibri" panose="020F0502020204030204" pitchFamily="34" charset="0"/>
                <a:cs typeface="Calibri" panose="020F0502020204030204" pitchFamily="34" charset="0"/>
              </a:endParaRPr>
            </a:p>
          </p:txBody>
        </p:sp>
        <p:grpSp>
          <p:nvGrpSpPr>
            <p:cNvPr id="10" name="Group 77">
              <a:extLst>
                <a:ext uri="{FF2B5EF4-FFF2-40B4-BE49-F238E27FC236}">
                  <a16:creationId xmlns:a16="http://schemas.microsoft.com/office/drawing/2014/main" id="{40884BB9-7D82-48B2-BE43-96186DFF213F}"/>
                </a:ext>
              </a:extLst>
            </p:cNvPr>
            <p:cNvGrpSpPr/>
            <p:nvPr/>
          </p:nvGrpSpPr>
          <p:grpSpPr>
            <a:xfrm>
              <a:off x="4517589" y="2363669"/>
              <a:ext cx="873517" cy="873517"/>
              <a:chOff x="5963382" y="1268760"/>
              <a:chExt cx="1152128" cy="1152128"/>
            </a:xfrm>
          </p:grpSpPr>
          <p:sp>
            <p:nvSpPr>
              <p:cNvPr id="12" name="Rounded Rectangle 168">
                <a:extLst>
                  <a:ext uri="{FF2B5EF4-FFF2-40B4-BE49-F238E27FC236}">
                    <a16:creationId xmlns:a16="http://schemas.microsoft.com/office/drawing/2014/main" id="{38AC06A1-00B7-4CCF-BD98-196DE0338A1B}"/>
                  </a:ext>
                </a:extLst>
              </p:cNvPr>
              <p:cNvSpPr/>
              <p:nvPr/>
            </p:nvSpPr>
            <p:spPr>
              <a:xfrm rot="2698448">
                <a:off x="5963382" y="1268760"/>
                <a:ext cx="1152128" cy="1152128"/>
              </a:xfrm>
              <a:prstGeom prst="roundRect">
                <a:avLst>
                  <a:gd name="adj" fmla="val 17007"/>
                </a:avLst>
              </a:prstGeom>
              <a:solidFill>
                <a:schemeClr val="bg1">
                  <a:lumMod val="95000"/>
                </a:schemeClr>
              </a:solidFill>
              <a:ln>
                <a:solidFill>
                  <a:schemeClr val="accent4">
                    <a:lumMod val="75000"/>
                  </a:schemeClr>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E1089DA0-A0E2-466E-9104-C542862F5B4D}"/>
                  </a:ext>
                </a:extLst>
              </p:cNvPr>
              <p:cNvSpPr>
                <a:spLocks noChangeAspect="1"/>
              </p:cNvSpPr>
              <p:nvPr/>
            </p:nvSpPr>
            <p:spPr>
              <a:xfrm flipV="1">
                <a:off x="6082246" y="1407718"/>
                <a:ext cx="914400" cy="914400"/>
              </a:xfrm>
              <a:prstGeom prst="ellipse">
                <a:avLst/>
              </a:prstGeom>
              <a:solidFill>
                <a:schemeClr val="accent2">
                  <a:lumMod val="60000"/>
                  <a:lumOff val="40000"/>
                </a:schemeClr>
              </a:solidFill>
              <a:ln>
                <a:solidFill>
                  <a:schemeClr val="accent4">
                    <a:lumMod val="75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7870A124-49B5-4E25-94C7-BCA3B205C143}"/>
                </a:ext>
              </a:extLst>
            </p:cNvPr>
            <p:cNvSpPr txBox="1"/>
            <p:nvPr/>
          </p:nvSpPr>
          <p:spPr>
            <a:xfrm>
              <a:off x="4799229" y="2597656"/>
              <a:ext cx="300251" cy="461665"/>
            </a:xfrm>
            <a:prstGeom prst="rect">
              <a:avLst/>
            </a:prstGeom>
            <a:noFill/>
          </p:spPr>
          <p:txBody>
            <a:bodyPr wrap="square" rtlCol="0">
              <a:spAutoFit/>
            </a:bodyPr>
            <a:lstStyle/>
            <a:p>
              <a:r>
                <a:rPr lang="en-US" sz="2400" b="1" dirty="0">
                  <a:solidFill>
                    <a:schemeClr val="bg1"/>
                  </a:solidFill>
                </a:rPr>
                <a:t>5</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Effect transition="in" filter="fade">
                                      <p:cBhvr>
                                        <p:cTn id="9" dur="2000"/>
                                        <p:tgtEl>
                                          <p:spTgt spid="3"/>
                                        </p:tgtEl>
                                      </p:cBhvr>
                                    </p:animEffect>
                                  </p:childTnLst>
                                </p:cTn>
                              </p:par>
                            </p:childTnLst>
                          </p:cTn>
                        </p:par>
                        <p:par>
                          <p:cTn id="10" fill="hold">
                            <p:stCondLst>
                              <p:cond delay="2000"/>
                            </p:stCondLst>
                            <p:childTnLst>
                              <p:par>
                                <p:cTn id="11" presetID="17" presetClass="entr" presetSubtype="8"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ppt_x</p:attrName>
                                        </p:attrNameLst>
                                      </p:cBhvr>
                                      <p:tavLst>
                                        <p:tav tm="0">
                                          <p:val>
                                            <p:strVal val="#ppt_x-#ppt_w/2"/>
                                          </p:val>
                                        </p:tav>
                                        <p:tav tm="100000">
                                          <p:val>
                                            <p:strVal val="#ppt_x"/>
                                          </p:val>
                                        </p:tav>
                                      </p:tavLst>
                                    </p:anim>
                                    <p:anim calcmode="lin" valueType="num">
                                      <p:cBhvr>
                                        <p:cTn id="14" dur="1000" fill="hold"/>
                                        <p:tgtEl>
                                          <p:spTgt spid="6"/>
                                        </p:tgtEl>
                                        <p:attrNameLst>
                                          <p:attrName>ppt_y</p:attrName>
                                        </p:attrNameLst>
                                      </p:cBhvr>
                                      <p:tavLst>
                                        <p:tav tm="0">
                                          <p:val>
                                            <p:strVal val="#ppt_y"/>
                                          </p:val>
                                        </p:tav>
                                        <p:tav tm="100000">
                                          <p:val>
                                            <p:strVal val="#ppt_y"/>
                                          </p:val>
                                        </p:tav>
                                      </p:tavLst>
                                    </p:anim>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slide(fromTop)">
                                      <p:cBhvr>
                                        <p:cTn id="2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1304" y="71414"/>
            <a:ext cx="6529392" cy="654032"/>
          </a:xfrm>
          <a:gradFill flip="none" rotWithShape="1">
            <a:gsLst>
              <a:gs pos="0">
                <a:schemeClr val="bg1">
                  <a:lumMod val="50000"/>
                  <a:tint val="66000"/>
                  <a:satMod val="160000"/>
                </a:schemeClr>
              </a:gs>
              <a:gs pos="50000">
                <a:schemeClr val="bg1">
                  <a:lumMod val="50000"/>
                  <a:tint val="44500"/>
                  <a:satMod val="160000"/>
                </a:schemeClr>
              </a:gs>
              <a:gs pos="100000">
                <a:schemeClr val="bg1">
                  <a:lumMod val="50000"/>
                  <a:tint val="23500"/>
                  <a:satMod val="160000"/>
                </a:schemeClr>
              </a:gs>
            </a:gsLst>
            <a:path path="circle">
              <a:fillToRect t="100000" r="100000"/>
            </a:path>
            <a:tileRect l="-100000" b="-100000"/>
          </a:gradFill>
          <a:effectLst>
            <a:outerShdw blurRad="63500" sx="102000" sy="102000" algn="ctr" rotWithShape="0">
              <a:prstClr val="black">
                <a:alpha val="40000"/>
              </a:prstClr>
            </a:outerShdw>
          </a:effectLst>
          <a:scene3d>
            <a:camera prst="orthographicFront"/>
            <a:lightRig rig="threePt" dir="t"/>
          </a:scene3d>
          <a:sp3d>
            <a:bevelT/>
          </a:sp3d>
        </p:spPr>
        <p:txBody>
          <a:bodyPr/>
          <a:lstStyle/>
          <a:p>
            <a:r>
              <a:rPr lang="en-IN" dirty="0"/>
              <a:t>Paragraph on ELEPHANT</a:t>
            </a:r>
          </a:p>
        </p:txBody>
      </p:sp>
      <p:pic>
        <p:nvPicPr>
          <p:cNvPr id="4" name="Picture 3" descr="Elephant, Animal, Trunk, Tusks, Wild, Nature, Wildlife"/>
          <p:cNvPicPr>
            <a:picLocks noChangeAspect="1" noChangeArrowheads="1"/>
          </p:cNvPicPr>
          <p:nvPr/>
        </p:nvPicPr>
        <p:blipFill>
          <a:blip r:embed="rId3"/>
          <a:srcRect/>
          <a:stretch>
            <a:fillRect/>
          </a:stretch>
        </p:blipFill>
        <p:spPr bwMode="auto">
          <a:xfrm>
            <a:off x="7874696" y="1347776"/>
            <a:ext cx="3831560" cy="4699697"/>
          </a:xfrm>
          <a:prstGeom prst="rect">
            <a:avLst/>
          </a:prstGeom>
          <a:noFill/>
        </p:spPr>
      </p:pic>
      <p:sp>
        <p:nvSpPr>
          <p:cNvPr id="5" name="Rectangle 4"/>
          <p:cNvSpPr/>
          <p:nvPr/>
        </p:nvSpPr>
        <p:spPr>
          <a:xfrm>
            <a:off x="395256" y="1619240"/>
            <a:ext cx="7239040" cy="3710008"/>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spcBef>
                <a:spcPct val="20000"/>
              </a:spcBef>
              <a:buFont typeface="Arial" pitchFamily="34" charset="0"/>
              <a:buChar char="•"/>
              <a:defRPr/>
            </a:pPr>
            <a:endParaRPr lang="en-IN" sz="2400" dirty="0">
              <a:solidFill>
                <a:srgbClr val="002060"/>
              </a:solidFill>
            </a:endParaRPr>
          </a:p>
          <a:p>
            <a:pPr marL="342900" lvl="0" indent="-342900">
              <a:spcBef>
                <a:spcPct val="20000"/>
              </a:spcBef>
              <a:buFont typeface="Arial" pitchFamily="34" charset="0"/>
              <a:buChar char="•"/>
              <a:defRPr/>
            </a:pPr>
            <a:r>
              <a:rPr lang="en-IN" sz="2800" dirty="0">
                <a:solidFill>
                  <a:srgbClr val="002060"/>
                </a:solidFill>
              </a:rPr>
              <a:t>The elephant is the largest animal on land</a:t>
            </a:r>
          </a:p>
          <a:p>
            <a:pPr marL="342900" lvl="0" indent="-342900">
              <a:spcBef>
                <a:spcPct val="20000"/>
              </a:spcBef>
              <a:buFont typeface="Arial" pitchFamily="34" charset="0"/>
              <a:buChar char="•"/>
              <a:defRPr/>
            </a:pPr>
            <a:r>
              <a:rPr lang="en-IN" sz="2800" dirty="0">
                <a:solidFill>
                  <a:srgbClr val="002060"/>
                </a:solidFill>
              </a:rPr>
              <a:t>It has two small eyes and two big ears </a:t>
            </a:r>
          </a:p>
          <a:p>
            <a:pPr marL="342900" lvl="0" indent="-342900">
              <a:spcBef>
                <a:spcPct val="20000"/>
              </a:spcBef>
              <a:buFont typeface="Arial" pitchFamily="34" charset="0"/>
              <a:buChar char="•"/>
              <a:defRPr/>
            </a:pPr>
            <a:r>
              <a:rPr lang="en-US" sz="2800" dirty="0">
                <a:solidFill>
                  <a:srgbClr val="002060"/>
                </a:solidFill>
              </a:rPr>
              <a:t>Its teeth are called tusks</a:t>
            </a:r>
          </a:p>
          <a:p>
            <a:pPr marL="342900" lvl="0" indent="-342900">
              <a:spcBef>
                <a:spcPct val="20000"/>
              </a:spcBef>
              <a:buFont typeface="Arial" pitchFamily="34" charset="0"/>
              <a:buChar char="•"/>
              <a:defRPr/>
            </a:pPr>
            <a:r>
              <a:rPr lang="en-US" sz="2800" dirty="0">
                <a:solidFill>
                  <a:srgbClr val="002060"/>
                </a:solidFill>
              </a:rPr>
              <a:t>It has a long trunk for drinking, breathing </a:t>
            </a:r>
          </a:p>
          <a:p>
            <a:pPr marL="342900" lvl="0" indent="-342900">
              <a:spcBef>
                <a:spcPct val="20000"/>
              </a:spcBef>
              <a:buFont typeface="Arial" pitchFamily="34" charset="0"/>
              <a:buChar char="•"/>
              <a:defRPr/>
            </a:pPr>
            <a:r>
              <a:rPr lang="en-IN" sz="2800" dirty="0">
                <a:solidFill>
                  <a:srgbClr val="002060"/>
                </a:solidFill>
              </a:rPr>
              <a:t>It likes to eat grass, roots and fruits </a:t>
            </a:r>
          </a:p>
          <a:p>
            <a:pPr marL="342900" lvl="0" indent="-342900">
              <a:spcBef>
                <a:spcPct val="20000"/>
              </a:spcBef>
              <a:buFont typeface="Arial" pitchFamily="34" charset="0"/>
              <a:buChar char="•"/>
              <a:defRPr/>
            </a:pPr>
            <a:r>
              <a:rPr lang="en-IN" sz="2800" dirty="0">
                <a:solidFill>
                  <a:srgbClr val="002060"/>
                </a:solidFill>
              </a:rPr>
              <a:t>I like to feed bananas and sugar cane to this huge animal</a:t>
            </a:r>
          </a:p>
          <a:p>
            <a:pPr algn="ct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Effect transition="in" filter="fade">
                                      <p:cBhvr>
                                        <p:cTn id="9" dur="2000"/>
                                        <p:tgtEl>
                                          <p:spTgt spid="4"/>
                                        </p:tgtEl>
                                      </p:cBhvr>
                                    </p:animEffect>
                                  </p:childTnLst>
                                </p:cTn>
                              </p:par>
                              <p:par>
                                <p:cTn id="10" presetID="12" presetClass="entr" presetSubtype="8"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slide(fromLeft)">
                                      <p:cBhvr>
                                        <p:cTn id="12" dur="1000"/>
                                        <p:tgtEl>
                                          <p:spTgt spid="5">
                                            <p:txEl>
                                              <p:pRg st="1" end="1"/>
                                            </p:txEl>
                                          </p:spTgt>
                                        </p:tgtEl>
                                      </p:cBhvr>
                                    </p:animEffect>
                                  </p:childTnLst>
                                </p:cTn>
                              </p:par>
                            </p:childTnLst>
                          </p:cTn>
                        </p:par>
                        <p:par>
                          <p:cTn id="13" fill="hold">
                            <p:stCondLst>
                              <p:cond delay="2000"/>
                            </p:stCondLst>
                            <p:childTnLst>
                              <p:par>
                                <p:cTn id="14" presetID="12" presetClass="entr" presetSubtype="8" fill="hold" nodeType="afterEffect">
                                  <p:stCondLst>
                                    <p:cond delay="50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slide(fromLeft)">
                                      <p:cBhvr>
                                        <p:cTn id="16" dur="1000"/>
                                        <p:tgtEl>
                                          <p:spTgt spid="5">
                                            <p:txEl>
                                              <p:pRg st="2" end="2"/>
                                            </p:txEl>
                                          </p:spTgt>
                                        </p:tgtEl>
                                      </p:cBhvr>
                                    </p:animEffect>
                                  </p:childTnLst>
                                </p:cTn>
                              </p:par>
                            </p:childTnLst>
                          </p:cTn>
                        </p:par>
                        <p:par>
                          <p:cTn id="17" fill="hold">
                            <p:stCondLst>
                              <p:cond delay="3500"/>
                            </p:stCondLst>
                            <p:childTnLst>
                              <p:par>
                                <p:cTn id="18" presetID="12" presetClass="entr" presetSubtype="8" fill="hold" nodeType="afterEffect">
                                  <p:stCondLst>
                                    <p:cond delay="50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slide(fromLeft)">
                                      <p:cBhvr>
                                        <p:cTn id="20" dur="1000"/>
                                        <p:tgtEl>
                                          <p:spTgt spid="5">
                                            <p:txEl>
                                              <p:pRg st="3" end="3"/>
                                            </p:txEl>
                                          </p:spTgt>
                                        </p:tgtEl>
                                      </p:cBhvr>
                                    </p:animEffect>
                                  </p:childTnLst>
                                </p:cTn>
                              </p:par>
                            </p:childTnLst>
                          </p:cTn>
                        </p:par>
                        <p:par>
                          <p:cTn id="21" fill="hold">
                            <p:stCondLst>
                              <p:cond delay="5000"/>
                            </p:stCondLst>
                            <p:childTnLst>
                              <p:par>
                                <p:cTn id="22" presetID="12" presetClass="entr" presetSubtype="8" fill="hold" nodeType="afterEffect">
                                  <p:stCondLst>
                                    <p:cond delay="50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slide(fromLeft)">
                                      <p:cBhvr>
                                        <p:cTn id="24" dur="1000"/>
                                        <p:tgtEl>
                                          <p:spTgt spid="5">
                                            <p:txEl>
                                              <p:pRg st="4" end="4"/>
                                            </p:txEl>
                                          </p:spTgt>
                                        </p:tgtEl>
                                      </p:cBhvr>
                                    </p:animEffect>
                                  </p:childTnLst>
                                </p:cTn>
                              </p:par>
                            </p:childTnLst>
                          </p:cTn>
                        </p:par>
                        <p:par>
                          <p:cTn id="25" fill="hold">
                            <p:stCondLst>
                              <p:cond delay="6500"/>
                            </p:stCondLst>
                            <p:childTnLst>
                              <p:par>
                                <p:cTn id="26" presetID="12" presetClass="entr" presetSubtype="8" fill="hold" nodeType="afterEffect">
                                  <p:stCondLst>
                                    <p:cond delay="50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slide(fromLeft)">
                                      <p:cBhvr>
                                        <p:cTn id="28" dur="1000"/>
                                        <p:tgtEl>
                                          <p:spTgt spid="5">
                                            <p:txEl>
                                              <p:pRg st="5" end="5"/>
                                            </p:txEl>
                                          </p:spTgt>
                                        </p:tgtEl>
                                      </p:cBhvr>
                                    </p:animEffect>
                                  </p:childTnLst>
                                </p:cTn>
                              </p:par>
                            </p:childTnLst>
                          </p:cTn>
                        </p:par>
                        <p:par>
                          <p:cTn id="29" fill="hold">
                            <p:stCondLst>
                              <p:cond delay="8000"/>
                            </p:stCondLst>
                            <p:childTnLst>
                              <p:par>
                                <p:cTn id="30" presetID="12" presetClass="entr" presetSubtype="8" fill="hold" nodeType="afterEffect">
                                  <p:stCondLst>
                                    <p:cond delay="50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slide(fromLeft)">
                                      <p:cBhvr>
                                        <p:cTn id="32" dur="1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931490414"/>
              </p:ext>
            </p:extLst>
          </p:nvPr>
        </p:nvGraphicFramePr>
        <p:xfrm>
          <a:off x="1127448" y="700345"/>
          <a:ext cx="9937104" cy="4401591"/>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dirty="0"/>
                        <a:t>1</a:t>
                      </a:r>
                    </a:p>
                  </a:txBody>
                  <a:tcPr/>
                </a:tc>
                <a:tc>
                  <a:txBody>
                    <a:bodyPr/>
                    <a:lstStyle/>
                    <a:p>
                      <a:endParaRPr lang="en-IN" sz="900" dirty="0"/>
                    </a:p>
                  </a:txBody>
                  <a:tcPr/>
                </a:tc>
                <a:tc>
                  <a:txBody>
                    <a:bodyPr/>
                    <a:lstStyle/>
                    <a:p>
                      <a:r>
                        <a:rPr lang="en-IN" sz="900" dirty="0"/>
                        <a:t>https://pixabay.com/illustrations/notes-pencil-abc-writing-card-5729126/</a:t>
                      </a:r>
                    </a:p>
                    <a:p>
                      <a:endParaRPr lang="en-IN" sz="900" dirty="0"/>
                    </a:p>
                    <a:p>
                      <a:endParaRPr lang="en-IN" sz="900" dirty="0"/>
                    </a:p>
                    <a:p>
                      <a:endParaRPr lang="en-IN" sz="900" dirty="0"/>
                    </a:p>
                  </a:txBody>
                  <a:tcPr/>
                </a:tc>
                <a:extLst>
                  <a:ext uri="{0D108BD9-81ED-4DB2-BD59-A6C34878D82A}">
                    <a16:rowId xmlns:a16="http://schemas.microsoft.com/office/drawing/2014/main" val="10001"/>
                  </a:ext>
                </a:extLst>
              </a:tr>
              <a:tr h="389313">
                <a:tc>
                  <a:txBody>
                    <a:bodyPr/>
                    <a:lstStyle/>
                    <a:p>
                      <a:r>
                        <a:rPr lang="en-IN" sz="900" dirty="0"/>
                        <a:t>2,3,4,5</a:t>
                      </a:r>
                    </a:p>
                  </a:txBody>
                  <a:tcPr/>
                </a:tc>
                <a:tc>
                  <a:txBody>
                    <a:bodyPr/>
                    <a:lstStyle/>
                    <a:p>
                      <a:endParaRPr lang="en-IN" sz="900" dirty="0"/>
                    </a:p>
                  </a:txBody>
                  <a:tcPr/>
                </a:tc>
                <a:tc>
                  <a:txBody>
                    <a:bodyPr/>
                    <a:lstStyle/>
                    <a:p>
                      <a:r>
                        <a:rPr lang="en-IN" sz="900" dirty="0"/>
                        <a:t>https://pixabay.com/vectors/elephant-animal-trunk-tusks-wild-48422/</a:t>
                      </a:r>
                    </a:p>
                    <a:p>
                      <a:endParaRPr lang="en-IN" sz="900" dirty="0"/>
                    </a:p>
                    <a:p>
                      <a:endParaRPr lang="en-IN" sz="900" dirty="0"/>
                    </a:p>
                    <a:p>
                      <a:endParaRPr lang="en-IN" sz="900" dirty="0"/>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bl>
          </a:graphicData>
        </a:graphic>
      </p:graphicFrame>
      <p:pic>
        <p:nvPicPr>
          <p:cNvPr id="5" name="Picture 4" descr="Elephant, Animal, Trunk, Tusks, Wild, Nature, Wildlife"/>
          <p:cNvPicPr>
            <a:picLocks noChangeAspect="1" noChangeArrowheads="1"/>
          </p:cNvPicPr>
          <p:nvPr/>
        </p:nvPicPr>
        <p:blipFill>
          <a:blip r:embed="rId3" cstate="print"/>
          <a:srcRect/>
          <a:stretch>
            <a:fillRect/>
          </a:stretch>
        </p:blipFill>
        <p:spPr bwMode="auto">
          <a:xfrm>
            <a:off x="2476480" y="1890704"/>
            <a:ext cx="295091" cy="361951"/>
          </a:xfrm>
          <a:prstGeom prst="rect">
            <a:avLst/>
          </a:prstGeom>
          <a:noFill/>
        </p:spPr>
      </p:pic>
      <p:pic>
        <p:nvPicPr>
          <p:cNvPr id="6" name="Picture 2" descr="Notes, Pencil, Abc, Writing, Card, Hand, School, Paper"/>
          <p:cNvPicPr>
            <a:picLocks noChangeAspect="1" noChangeArrowheads="1"/>
          </p:cNvPicPr>
          <p:nvPr/>
        </p:nvPicPr>
        <p:blipFill>
          <a:blip r:embed="rId4" cstate="print"/>
          <a:srcRect/>
          <a:stretch>
            <a:fillRect/>
          </a:stretch>
        </p:blipFill>
        <p:spPr bwMode="auto">
          <a:xfrm>
            <a:off x="2205016" y="1166800"/>
            <a:ext cx="857332" cy="542084"/>
          </a:xfrm>
          <a:prstGeom prst="rect">
            <a:avLst/>
          </a:prstGeom>
          <a:noFill/>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512</Words>
  <Application>Microsoft Office PowerPoint</Application>
  <PresentationFormat>Widescreen</PresentationFormat>
  <Paragraphs>67</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DD</vt:lpstr>
      <vt:lpstr>I enjoy creative writing</vt:lpstr>
      <vt:lpstr>Composition based on image</vt:lpstr>
      <vt:lpstr>PowerPoint Presentation</vt:lpstr>
      <vt:lpstr>PowerPoint Presentation</vt:lpstr>
      <vt:lpstr>Paragraph on ELEPHANT</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26</cp:revision>
  <dcterms:created xsi:type="dcterms:W3CDTF">2020-08-28T09:38:22Z</dcterms:created>
  <dcterms:modified xsi:type="dcterms:W3CDTF">2022-02-14T04:17:39Z</dcterms:modified>
</cp:coreProperties>
</file>