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3" r:id="rId4"/>
    <p:sldId id="262" r:id="rId5"/>
    <p:sldId id="261" r:id="rId6"/>
    <p:sldId id="260" r:id="rId7"/>
    <p:sldId id="264" r:id="rId8"/>
    <p:sldId id="265" r:id="rId9"/>
    <p:sldId id="267" r:id="rId10"/>
    <p:sldId id="266"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729" autoAdjust="0"/>
  </p:normalViewPr>
  <p:slideViewPr>
    <p:cSldViewPr>
      <p:cViewPr>
        <p:scale>
          <a:sx n="66" d="100"/>
          <a:sy n="66" d="100"/>
        </p:scale>
        <p:origin x="576" y="-60"/>
      </p:cViewPr>
      <p:guideLst>
        <p:guide orient="horz" pos="2160"/>
        <p:guide pos="3840"/>
      </p:guideLst>
    </p:cSldViewPr>
  </p:slideViewPr>
  <p:notesTextViewPr>
    <p:cViewPr>
      <p:scale>
        <a:sx n="100" d="100"/>
        <a:sy n="100" d="100"/>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3/7/2022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rtl="0"/>
            <a:r>
              <a:rPr lang="en-IN" sz="1200" b="0" i="0" u="none" strike="noStrike" kern="1200" dirty="0">
                <a:solidFill>
                  <a:schemeClr val="tx1"/>
                </a:solidFill>
                <a:latin typeface="+mn-lt"/>
                <a:ea typeface="+mn-ea"/>
                <a:cs typeface="+mn-cs"/>
              </a:rPr>
              <a:t>1. https://pixabay.com/photos/candles-tall-and-short-red-2452985/</a:t>
            </a: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spcBef>
                <a:spcPts val="0"/>
              </a:spcBef>
              <a:spcAft>
                <a:spcPts val="0"/>
              </a:spcAft>
              <a:buAutoNum type="arabicPeriod"/>
            </a:pPr>
            <a:r>
              <a:rPr lang="en-IN" sz="1200" b="0" i="0" u="none" strike="noStrike" kern="1200" dirty="0">
                <a:solidFill>
                  <a:schemeClr val="tx1"/>
                </a:solidFill>
                <a:latin typeface="+mn-lt"/>
                <a:ea typeface="+mn-ea"/>
                <a:cs typeface="+mn-cs"/>
              </a:rPr>
              <a:t>Teacher: SSSVV Gallery</a:t>
            </a:r>
            <a:r>
              <a:rPr lang="en-IN" sz="1200" b="0" i="0" u="none" strike="noStrike" kern="1200" baseline="0" dirty="0">
                <a:solidFill>
                  <a:schemeClr val="tx1"/>
                </a:solidFill>
                <a:latin typeface="+mn-lt"/>
                <a:ea typeface="+mn-ea"/>
                <a:cs typeface="+mn-cs"/>
              </a:rPr>
              <a:t> (</a:t>
            </a:r>
            <a:r>
              <a:rPr lang="en-IN" sz="1200" b="0" i="0" u="none" strike="noStrike" kern="1200" dirty="0">
                <a:solidFill>
                  <a:schemeClr val="tx1"/>
                </a:solidFill>
                <a:latin typeface="+mn-lt"/>
                <a:ea typeface="+mn-ea"/>
                <a:cs typeface="+mn-cs"/>
              </a:rPr>
              <a:t> Key word teacher , mother)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dirty="0">
                <a:solidFill>
                  <a:schemeClr val="tx1"/>
                </a:solidFill>
                <a:latin typeface="+mn-lt"/>
                <a:ea typeface="+mn-ea"/>
                <a:cs typeface="+mn-cs"/>
              </a:rPr>
              <a:t>Boy and girl: </a:t>
            </a:r>
            <a:r>
              <a:rPr lang="en-US" sz="1200" b="0" kern="1200" dirty="0">
                <a:solidFill>
                  <a:schemeClr val="tx1"/>
                </a:solidFill>
                <a:latin typeface="+mn-lt"/>
                <a:ea typeface="+mn-ea"/>
                <a:cs typeface="+mn-cs"/>
              </a:rPr>
              <a:t>https://www.hiclipart.com/free-transparent-background-png-clipart-labdq</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baseline="0" dirty="0">
                <a:solidFill>
                  <a:schemeClr val="tx1"/>
                </a:solidFill>
                <a:latin typeface="+mn-lt"/>
                <a:ea typeface="+mn-ea"/>
                <a:cs typeface="+mn-cs"/>
              </a:rPr>
              <a:t>Quality: </a:t>
            </a:r>
            <a:r>
              <a:rPr lang="en-US" sz="1200" b="0" i="0" kern="1200" dirty="0">
                <a:solidFill>
                  <a:schemeClr val="tx1"/>
                </a:solidFill>
                <a:latin typeface="+mn-lt"/>
                <a:ea typeface="+mn-ea"/>
                <a:cs typeface="+mn-cs"/>
              </a:rPr>
              <a:t>Hot milk - https://pixabay.com/vectors/fire-flame-pot-burn-boil-stew-40252/</a:t>
            </a:r>
            <a:endParaRPr lang="en-IN" sz="1200" b="0" i="0" u="none" strike="noStrike" kern="1200" baseline="0" dirty="0">
              <a:solidFill>
                <a:schemeClr val="tx1"/>
              </a:solidFill>
              <a:latin typeface="+mn-lt"/>
              <a:ea typeface="+mn-ea"/>
              <a:cs typeface="+mn-cs"/>
            </a:endParaRPr>
          </a:p>
          <a:p>
            <a:pPr marL="228600" indent="-228600" rtl="0">
              <a:buAutoNum type="arabicPeriod"/>
            </a:pPr>
            <a:r>
              <a:rPr lang="en-IN" sz="1200" b="0" i="0" u="none" strike="noStrike" kern="1200" baseline="0" dirty="0">
                <a:solidFill>
                  <a:schemeClr val="tx1"/>
                </a:solidFill>
                <a:latin typeface="+mn-lt"/>
                <a:ea typeface="+mn-ea"/>
                <a:cs typeface="+mn-cs"/>
              </a:rPr>
              <a:t>Size:</a:t>
            </a:r>
            <a:r>
              <a:rPr lang="en-US" sz="1200" b="0" i="0" kern="1200" dirty="0">
                <a:solidFill>
                  <a:schemeClr val="tx1"/>
                </a:solidFill>
                <a:latin typeface="+mn-lt"/>
                <a:ea typeface="+mn-ea"/>
                <a:cs typeface="+mn-cs"/>
              </a:rPr>
              <a:t>Fat Frog - https://pixabay.com/illustrations/frog-fat-fat-frog-amphibian-toad-5310806/</a:t>
            </a:r>
            <a:endParaRPr lang="en-IN" sz="1200" b="0" i="0" u="none" strike="noStrike" kern="1200" baseline="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baseline="0" dirty="0">
                <a:solidFill>
                  <a:schemeClr val="tx1"/>
                </a:solidFill>
                <a:latin typeface="+mn-lt"/>
                <a:ea typeface="+mn-ea"/>
                <a:cs typeface="+mn-cs"/>
              </a:rPr>
              <a:t>Shape: </a:t>
            </a:r>
            <a:r>
              <a:rPr lang="en-US" sz="1200" b="0" i="0" kern="1200" dirty="0">
                <a:solidFill>
                  <a:schemeClr val="tx1"/>
                </a:solidFill>
                <a:latin typeface="+mn-lt"/>
                <a:ea typeface="+mn-ea"/>
                <a:cs typeface="+mn-cs"/>
              </a:rPr>
              <a:t>Square Table- https://pixabay.com/photos/table-wood-fibre-boards-decor-3703577/</a:t>
            </a:r>
            <a:endParaRPr lang="en-IN" sz="1200" b="0" i="0" u="none" strike="noStrike" kern="1200" baseline="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baseline="0" dirty="0">
                <a:solidFill>
                  <a:schemeClr val="tx1"/>
                </a:solidFill>
                <a:latin typeface="+mn-lt"/>
                <a:ea typeface="+mn-ea"/>
                <a:cs typeface="+mn-cs"/>
              </a:rPr>
              <a:t>Colour: </a:t>
            </a:r>
            <a:r>
              <a:rPr lang="en-US" sz="1200" b="0" i="0" kern="1200" dirty="0">
                <a:solidFill>
                  <a:schemeClr val="tx1"/>
                </a:solidFill>
                <a:latin typeface="+mn-lt"/>
                <a:ea typeface="+mn-ea"/>
                <a:cs typeface="+mn-cs"/>
              </a:rPr>
              <a:t>Green grass - https://pixabay.com/vectors/grass-lawn-green-nature-meadow-303714/ </a:t>
            </a:r>
            <a:endParaRPr lang="en-IN" sz="1200" b="0" i="0" u="none" strike="noStrike" kern="1200" baseline="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baseline="0" dirty="0">
                <a:solidFill>
                  <a:schemeClr val="tx1"/>
                </a:solidFill>
                <a:latin typeface="+mn-lt"/>
                <a:ea typeface="+mn-ea"/>
                <a:cs typeface="+mn-cs"/>
              </a:rPr>
              <a:t>Age: </a:t>
            </a:r>
            <a:r>
              <a:rPr lang="en-US" sz="1200" b="0" i="0" kern="1200" dirty="0">
                <a:solidFill>
                  <a:schemeClr val="tx1"/>
                </a:solidFill>
                <a:latin typeface="+mn-lt"/>
                <a:ea typeface="+mn-ea"/>
                <a:cs typeface="+mn-cs"/>
              </a:rPr>
              <a:t>Old shoe- https://pixabay.com/photos/old-shoes-labourer-footwear-used-374935/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latin typeface="+mn-lt"/>
                <a:ea typeface="+mn-ea"/>
                <a:cs typeface="+mn-cs"/>
              </a:rPr>
              <a:t>Number: https://pixabay.com/photos/candles-bokeh-highlights-3798374/</a:t>
            </a:r>
          </a:p>
          <a:p>
            <a:pPr marL="228600" indent="-228600" rtl="0">
              <a:buNone/>
            </a:pPr>
            <a:r>
              <a:rPr lang="en-IN" sz="1200" b="0" i="0" u="none" strike="noStrike" kern="1200" baseline="0" dirty="0">
                <a:solidFill>
                  <a:schemeClr val="tx1"/>
                </a:solidFill>
                <a:latin typeface="+mn-lt"/>
                <a:ea typeface="+mn-ea"/>
                <a:cs typeface="+mn-cs"/>
              </a:rPr>
              <a:t> </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p>
          <a:p>
            <a:pPr marL="228600" indent="-228600">
              <a:buAutoNum type="arabicPeriod"/>
            </a:pPr>
            <a:r>
              <a:rPr lang="en-US" sz="1200" b="0" i="0" kern="1200" dirty="0">
                <a:solidFill>
                  <a:schemeClr val="tx1"/>
                </a:solidFill>
                <a:latin typeface="+mn-lt"/>
                <a:ea typeface="+mn-ea"/>
                <a:cs typeface="+mn-cs"/>
              </a:rPr>
              <a:t>Doll - https://pixabay.com/vectors/baby-child-childhood-children-doll-161937/</a:t>
            </a:r>
          </a:p>
          <a:p>
            <a:pPr marL="228600" indent="-228600">
              <a:buAutoNum type="arabicPeriod"/>
            </a:pPr>
            <a:r>
              <a:rPr lang="en-US" sz="1200" b="0" i="0" kern="1200" dirty="0">
                <a:solidFill>
                  <a:schemeClr val="tx1"/>
                </a:solidFill>
                <a:latin typeface="+mn-lt"/>
                <a:ea typeface="+mn-ea"/>
                <a:cs typeface="+mn-cs"/>
              </a:rPr>
              <a:t>Dress - https://pixabay.com/photos/saree-indian-ethnic-clothing-734917/</a:t>
            </a:r>
          </a:p>
          <a:p>
            <a:pPr marL="228600" indent="-228600">
              <a:buAutoNum type="arabicPeriod"/>
            </a:pPr>
            <a:r>
              <a:rPr lang="en-US" sz="1200" b="0" i="0" kern="1200" dirty="0">
                <a:solidFill>
                  <a:schemeClr val="tx1"/>
                </a:solidFill>
                <a:latin typeface="+mn-lt"/>
                <a:ea typeface="+mn-ea"/>
                <a:cs typeface="+mn-cs"/>
              </a:rPr>
              <a:t>Teacher- https://pixabay.com/vectors/teacher-classroom-chalk-board-man-651318/</a:t>
            </a:r>
          </a:p>
          <a:p>
            <a:pPr marL="228600" indent="-228600">
              <a:buAutoNum type="arabicPeriod"/>
            </a:pPr>
            <a:r>
              <a:rPr lang="en-US" sz="1200" b="0" i="0" kern="1200" dirty="0">
                <a:solidFill>
                  <a:schemeClr val="tx1"/>
                </a:solidFill>
                <a:latin typeface="+mn-lt"/>
                <a:ea typeface="+mn-ea"/>
                <a:cs typeface="+mn-cs"/>
              </a:rPr>
              <a:t>Hot milk - https://pixabay.com/vectors/fire-flame-pot-burn-boil-stew-40252/</a:t>
            </a:r>
          </a:p>
          <a:p>
            <a:pPr marL="228600" indent="-228600">
              <a:buAutoNum type="arabicPeriod"/>
            </a:pPr>
            <a:r>
              <a:rPr lang="en-US" sz="1200" b="0" i="0" kern="1200" dirty="0">
                <a:solidFill>
                  <a:schemeClr val="tx1"/>
                </a:solidFill>
                <a:latin typeface="+mn-lt"/>
                <a:ea typeface="+mn-ea"/>
                <a:cs typeface="+mn-cs"/>
              </a:rPr>
              <a:t>Cold coffee - https://pixabay.com/vectors/iced-coffee-coffee-takeaway-cocoa-149720/</a:t>
            </a:r>
          </a:p>
          <a:p>
            <a:pPr marL="228600" indent="-228600">
              <a:buAutoNum type="arabicPeriod"/>
            </a:pPr>
            <a:r>
              <a:rPr lang="en-US" sz="1200" b="0" i="0" kern="1200" dirty="0">
                <a:solidFill>
                  <a:schemeClr val="tx1"/>
                </a:solidFill>
                <a:latin typeface="+mn-lt"/>
                <a:ea typeface="+mn-ea"/>
                <a:cs typeface="+mn-cs"/>
              </a:rPr>
              <a:t>Dirty clothes - https://pixabay.com/photos/washing-machine-laundry-tumble-drier-2668472/ </a:t>
            </a:r>
          </a:p>
          <a:p>
            <a:endParaRPr lang="en-IN" dirty="0"/>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a:buAutoNum type="arabicPeriod"/>
            </a:pPr>
            <a:r>
              <a:rPr lang="en-US" sz="1200" b="0" i="0" kern="1200" dirty="0">
                <a:solidFill>
                  <a:schemeClr val="tx1"/>
                </a:solidFill>
                <a:latin typeface="+mn-lt"/>
                <a:ea typeface="+mn-ea"/>
                <a:cs typeface="+mn-cs"/>
              </a:rPr>
              <a:t>Book - https://pixabay.com/vectors/books-library-education-literature-42701/ </a:t>
            </a:r>
          </a:p>
          <a:p>
            <a:pPr marL="228600" indent="-228600">
              <a:buAutoNum type="arabicPeriod"/>
            </a:pPr>
            <a:r>
              <a:rPr lang="en-US" sz="1200" b="0" i="0" kern="1200" dirty="0">
                <a:solidFill>
                  <a:schemeClr val="tx1"/>
                </a:solidFill>
                <a:latin typeface="+mn-lt"/>
                <a:ea typeface="+mn-ea"/>
                <a:cs typeface="+mn-cs"/>
              </a:rPr>
              <a:t>Ant - https://pixabay.com/photos/ant-ants-insect-nature-wildlife-3036843/</a:t>
            </a:r>
          </a:p>
          <a:p>
            <a:pPr marL="228600" indent="-228600">
              <a:buAutoNum type="arabicPeriod"/>
            </a:pPr>
            <a:r>
              <a:rPr lang="en-US" sz="1200" b="0" i="0" kern="1200" dirty="0">
                <a:solidFill>
                  <a:schemeClr val="tx1"/>
                </a:solidFill>
                <a:latin typeface="+mn-lt"/>
                <a:ea typeface="+mn-ea"/>
                <a:cs typeface="+mn-cs"/>
              </a:rPr>
              <a:t>Skyscraper - https://pixabay.com/vectors/city-buildings-skyscrapers-towers-48851/ </a:t>
            </a:r>
          </a:p>
          <a:p>
            <a:pPr marL="228600" indent="-228600">
              <a:buAutoNum type="arabicPeriod"/>
            </a:pPr>
            <a:r>
              <a:rPr lang="en-US" sz="1200" b="0" i="0" kern="1200" dirty="0">
                <a:solidFill>
                  <a:schemeClr val="tx1"/>
                </a:solidFill>
                <a:latin typeface="+mn-lt"/>
                <a:ea typeface="+mn-ea"/>
                <a:cs typeface="+mn-cs"/>
              </a:rPr>
              <a:t>Palm Tree - https://pixabay.com/illustrations/palm-tree-beach-sea-scenery-2300041/ </a:t>
            </a:r>
          </a:p>
          <a:p>
            <a:pPr marL="228600" indent="-228600">
              <a:buAutoNum type="arabicPeriod"/>
            </a:pPr>
            <a:r>
              <a:rPr lang="en-US" sz="1200" b="0" i="0" kern="1200" dirty="0" err="1">
                <a:solidFill>
                  <a:schemeClr val="tx1"/>
                </a:solidFill>
                <a:latin typeface="+mn-lt"/>
                <a:ea typeface="+mn-ea"/>
                <a:cs typeface="+mn-cs"/>
              </a:rPr>
              <a:t>Dosa</a:t>
            </a:r>
            <a:r>
              <a:rPr lang="en-US" sz="1200" b="0" i="0" kern="1200" dirty="0">
                <a:solidFill>
                  <a:schemeClr val="tx1"/>
                </a:solidFill>
                <a:latin typeface="+mn-lt"/>
                <a:ea typeface="+mn-ea"/>
                <a:cs typeface="+mn-cs"/>
              </a:rPr>
              <a:t> - https://pixabay.com/photos/dosa-masala-dosa-food-india-kerala-2069313/ </a:t>
            </a:r>
          </a:p>
          <a:p>
            <a:pPr marL="228600" indent="-228600">
              <a:buAutoNum type="arabicPeriod"/>
            </a:pPr>
            <a:r>
              <a:rPr lang="en-US" sz="1200" b="0" i="0" kern="1200" dirty="0">
                <a:solidFill>
                  <a:schemeClr val="tx1"/>
                </a:solidFill>
                <a:latin typeface="+mn-lt"/>
                <a:ea typeface="+mn-ea"/>
                <a:cs typeface="+mn-cs"/>
              </a:rPr>
              <a:t>Fat Frog - https://pixabay.com/illustrations/frog-fat-fat-frog-amphibian-toad-5310806/</a:t>
            </a:r>
          </a:p>
          <a:p>
            <a:endParaRPr lang="en-IN" dirty="0"/>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a:buAutoNum type="arabicPeriod"/>
            </a:pPr>
            <a:r>
              <a:rPr lang="en-US" sz="1200" b="0" i="0" kern="1200" dirty="0">
                <a:solidFill>
                  <a:schemeClr val="tx1"/>
                </a:solidFill>
                <a:latin typeface="+mn-lt"/>
                <a:ea typeface="+mn-ea"/>
                <a:cs typeface="+mn-cs"/>
              </a:rPr>
              <a:t>Full moon - https://pixabay.com/photos/astronomy-full-moon-luna-moon-1869760/</a:t>
            </a:r>
          </a:p>
          <a:p>
            <a:pPr marL="228600" indent="-228600">
              <a:buAutoNum type="arabicPeriod"/>
            </a:pPr>
            <a:r>
              <a:rPr lang="en-US" sz="1200" b="0" i="0" kern="1200" dirty="0">
                <a:solidFill>
                  <a:schemeClr val="tx1"/>
                </a:solidFill>
                <a:latin typeface="+mn-lt"/>
                <a:ea typeface="+mn-ea"/>
                <a:cs typeface="+mn-cs"/>
              </a:rPr>
              <a:t>Square Table- https://pixabay.com/photos/table-wood-fibre-boards-decor-3703577/</a:t>
            </a:r>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a:buAutoNum type="arabicPeriod"/>
            </a:pPr>
            <a:r>
              <a:rPr lang="en-US" sz="1200" b="0" i="0" kern="1200" dirty="0">
                <a:solidFill>
                  <a:schemeClr val="tx1"/>
                </a:solidFill>
                <a:latin typeface="+mn-lt"/>
                <a:ea typeface="+mn-ea"/>
                <a:cs typeface="+mn-cs"/>
              </a:rPr>
              <a:t>Old shoe- https://pixabay.com/photos/old-shoes-labourer-footwear-used-374935/</a:t>
            </a:r>
          </a:p>
          <a:p>
            <a:pPr marL="228600" indent="-228600">
              <a:buAutoNum type="arabicPeriod"/>
            </a:pPr>
            <a:r>
              <a:rPr lang="en-US" sz="1200" b="0" i="0" kern="1200" dirty="0">
                <a:solidFill>
                  <a:schemeClr val="tx1"/>
                </a:solidFill>
                <a:latin typeface="+mn-lt"/>
                <a:ea typeface="+mn-ea"/>
                <a:cs typeface="+mn-cs"/>
              </a:rPr>
              <a:t>New house- https://pixabay.com/illustrations/modern-house-flat-home-background-4423814/</a:t>
            </a:r>
          </a:p>
          <a:p>
            <a:pPr marL="228600" indent="-228600">
              <a:buAutoNum type="arabicPeriod"/>
            </a:pPr>
            <a:r>
              <a:rPr lang="en-US" sz="1200" b="0" i="0" kern="1200" dirty="0">
                <a:solidFill>
                  <a:schemeClr val="tx1"/>
                </a:solidFill>
                <a:latin typeface="+mn-lt"/>
                <a:ea typeface="+mn-ea"/>
                <a:cs typeface="+mn-cs"/>
              </a:rPr>
              <a:t>Young man - https://pixabay.com/vectors/man-glasses-guy-red-shirt-smile-160449/</a:t>
            </a:r>
          </a:p>
          <a:p>
            <a:endParaRPr lang="en-IN" dirty="0"/>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endParaRPr lang="en-IN" sz="1200" b="0" i="0" u="none" strike="noStrike"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latin typeface="+mn-lt"/>
                <a:ea typeface="+mn-ea"/>
                <a:cs typeface="+mn-cs"/>
              </a:rPr>
              <a:t>Five Candles - https://pixabay.com/photos/candles-bokeh-highlights-3798374/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latin typeface="+mn-lt"/>
                <a:ea typeface="+mn-ea"/>
                <a:cs typeface="+mn-cs"/>
              </a:rPr>
              <a:t>Boys - https://pixabay.com/photos/poor-boy-cute-village-boy-child-4133640/</a:t>
            </a:r>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endParaRPr lang="en-IN" sz="1200" b="0" i="0" u="none" strike="noStrike" kern="1200" dirty="0">
              <a:solidFill>
                <a:schemeClr val="tx1"/>
              </a:solidFill>
              <a:latin typeface="+mn-lt"/>
              <a:ea typeface="+mn-ea"/>
              <a:cs typeface="+mn-cs"/>
            </a:endParaRPr>
          </a:p>
          <a:p>
            <a:pPr marL="228600" indent="-228600">
              <a:buAutoNum type="arabicPeriod"/>
            </a:pPr>
            <a:r>
              <a:rPr lang="en-US" sz="1200" b="0" i="0" kern="1200" dirty="0">
                <a:solidFill>
                  <a:schemeClr val="tx1"/>
                </a:solidFill>
                <a:latin typeface="+mn-lt"/>
                <a:ea typeface="+mn-ea"/>
                <a:cs typeface="+mn-cs"/>
              </a:rPr>
              <a:t>Green grass - https://pixabay.com/vectors/grass-lawn-green-nature-meadow-303714/ </a:t>
            </a:r>
          </a:p>
          <a:p>
            <a:pPr marL="228600" indent="-228600">
              <a:buAutoNum type="arabicPeriod"/>
            </a:pPr>
            <a:r>
              <a:rPr lang="en-US" sz="1200" b="0" i="0" kern="1200" dirty="0">
                <a:solidFill>
                  <a:schemeClr val="tx1"/>
                </a:solidFill>
                <a:latin typeface="+mn-lt"/>
                <a:ea typeface="+mn-ea"/>
                <a:cs typeface="+mn-cs"/>
              </a:rPr>
              <a:t>Blue sky - https://pixabay.com/photos/roses-red-roses-red-bouquet-982829/ </a:t>
            </a:r>
          </a:p>
          <a:p>
            <a:pPr marL="228600" indent="-228600">
              <a:buAutoNum type="arabicPeriod"/>
            </a:pPr>
            <a:r>
              <a:rPr lang="en-US" sz="1200" b="0" i="0" kern="1200" dirty="0">
                <a:solidFill>
                  <a:schemeClr val="tx1"/>
                </a:solidFill>
                <a:latin typeface="+mn-lt"/>
                <a:ea typeface="+mn-ea"/>
                <a:cs typeface="+mn-cs"/>
              </a:rPr>
              <a:t>Red Roses- https://pixabay.com/vectors/city-buildings-skyscrapers-towers-48851/ </a:t>
            </a:r>
          </a:p>
          <a:p>
            <a:pPr marL="228600" indent="-228600">
              <a:buAutoNum type="arabicPeriod"/>
            </a:pPr>
            <a:r>
              <a:rPr lang="en-US" sz="1200" b="0" i="0" kern="1200" dirty="0">
                <a:solidFill>
                  <a:schemeClr val="tx1"/>
                </a:solidFill>
                <a:latin typeface="+mn-lt"/>
                <a:ea typeface="+mn-ea"/>
                <a:cs typeface="+mn-cs"/>
              </a:rPr>
              <a:t>Mangoes- https://pixabay.com/photos/mango-fruit-food-healthy-fresh-5171744/</a:t>
            </a:r>
          </a:p>
          <a:p>
            <a:pPr marL="228600" indent="-228600">
              <a:buAutoNum type="arabicPeriod"/>
            </a:pPr>
            <a:r>
              <a:rPr lang="en-US" sz="1200" b="0" i="0" kern="1200" dirty="0">
                <a:solidFill>
                  <a:schemeClr val="tx1"/>
                </a:solidFill>
                <a:latin typeface="+mn-lt"/>
                <a:ea typeface="+mn-ea"/>
                <a:cs typeface="+mn-cs"/>
              </a:rPr>
              <a:t>white roses - https://pixabay.com/photos/rose-white-rose-roses-plant-bloom-4441608/ </a:t>
            </a:r>
          </a:p>
          <a:p>
            <a:pPr marL="228600" indent="-228600">
              <a:buAutoNum type="arabicPeriod"/>
            </a:pPr>
            <a:r>
              <a:rPr lang="en-US" sz="1200" b="0" i="0" kern="1200" dirty="0">
                <a:solidFill>
                  <a:schemeClr val="tx1"/>
                </a:solidFill>
                <a:latin typeface="+mn-lt"/>
                <a:ea typeface="+mn-ea"/>
                <a:cs typeface="+mn-cs"/>
              </a:rPr>
              <a:t>Pink </a:t>
            </a:r>
            <a:r>
              <a:rPr lang="en-US" sz="1200" b="0" i="0" kern="1200" dirty="0" err="1">
                <a:solidFill>
                  <a:schemeClr val="tx1"/>
                </a:solidFill>
                <a:latin typeface="+mn-lt"/>
                <a:ea typeface="+mn-ea"/>
                <a:cs typeface="+mn-cs"/>
              </a:rPr>
              <a:t>saree</a:t>
            </a:r>
            <a:r>
              <a:rPr lang="en-US" sz="1200" b="0" i="0" kern="1200" dirty="0">
                <a:solidFill>
                  <a:schemeClr val="tx1"/>
                </a:solidFill>
                <a:latin typeface="+mn-lt"/>
                <a:ea typeface="+mn-ea"/>
                <a:cs typeface="+mn-cs"/>
              </a:rPr>
              <a:t> - https://pixabay.com/photos/saree-fashion-silk-dress-woman-360374/ </a:t>
            </a:r>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9</a:t>
            </a:fld>
            <a:endParaRPr lang="en-IN"/>
          </a:p>
        </p:txBody>
      </p:sp>
    </p:spTree>
    <p:extLst>
      <p:ext uri="{BB962C8B-B14F-4D97-AF65-F5344CB8AC3E}">
        <p14:creationId xmlns:p14="http://schemas.microsoft.com/office/powerpoint/2010/main" val="1934270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hyperlink" Target="https://pixabay.com/vectors/man-glasses-guy-red-shirt-smile-160449/" TargetMode="External"/><Relationship Id="rId21" Type="http://schemas.openxmlformats.org/officeDocument/2006/relationships/image" Target="../media/image54.jpeg"/><Relationship Id="rId7" Type="http://schemas.openxmlformats.org/officeDocument/2006/relationships/image" Target="../media/image40.jpe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65.jpeg"/><Relationship Id="rId2" Type="http://schemas.openxmlformats.org/officeDocument/2006/relationships/notesSlide" Target="../notesSlides/notesSlide11.xml"/><Relationship Id="rId16" Type="http://schemas.openxmlformats.org/officeDocument/2006/relationships/image" Target="../media/image49.png"/><Relationship Id="rId20" Type="http://schemas.openxmlformats.org/officeDocument/2006/relationships/image" Target="../media/image53.png"/><Relationship Id="rId29"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jpeg"/><Relationship Id="rId24" Type="http://schemas.openxmlformats.org/officeDocument/2006/relationships/image" Target="../media/image57.png"/><Relationship Id="rId32" Type="http://schemas.openxmlformats.org/officeDocument/2006/relationships/image" Target="../media/image64.jpeg"/><Relationship Id="rId5" Type="http://schemas.openxmlformats.org/officeDocument/2006/relationships/image" Target="../media/image38.png"/><Relationship Id="rId15" Type="http://schemas.openxmlformats.org/officeDocument/2006/relationships/image" Target="../media/image48.jpeg"/><Relationship Id="rId23" Type="http://schemas.openxmlformats.org/officeDocument/2006/relationships/image" Target="../media/image56.jpeg"/><Relationship Id="rId28" Type="http://schemas.openxmlformats.org/officeDocument/2006/relationships/image" Target="../media/image61.png"/><Relationship Id="rId10" Type="http://schemas.openxmlformats.org/officeDocument/2006/relationships/image" Target="../media/image43.jpeg"/><Relationship Id="rId19" Type="http://schemas.openxmlformats.org/officeDocument/2006/relationships/image" Target="../media/image52.jpeg"/><Relationship Id="rId31" Type="http://schemas.openxmlformats.org/officeDocument/2006/relationships/image" Target="../media/image63.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 Id="rId22" Type="http://schemas.openxmlformats.org/officeDocument/2006/relationships/image" Target="../media/image55.png"/><Relationship Id="rId27" Type="http://schemas.openxmlformats.org/officeDocument/2006/relationships/image" Target="../media/image60.jpeg"/><Relationship Id="rId30" Type="http://schemas.openxmlformats.org/officeDocument/2006/relationships/image" Target="../media/image62.png"/><Relationship Id="rId8"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143248" y="80944"/>
            <a:ext cx="5905504" cy="1655843"/>
          </a:xfr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path path="circle">
              <a:fillToRect t="100000" r="100000"/>
            </a:path>
            <a:tileRect l="-100000" b="-100000"/>
          </a:gradFill>
          <a:scene3d>
            <a:camera prst="orthographicFront"/>
            <a:lightRig rig="threePt" dir="t"/>
          </a:scene3d>
          <a:sp3d>
            <a:bevelT/>
          </a:sp3d>
        </p:spPr>
        <p:txBody>
          <a:bodyPr/>
          <a:lstStyle/>
          <a:p>
            <a:r>
              <a:rPr lang="en-IN" dirty="0"/>
              <a:t>Role of Adjectives</a:t>
            </a:r>
            <a:endParaRPr lang="en-US" dirty="0"/>
          </a:p>
        </p:txBody>
      </p:sp>
      <p:pic>
        <p:nvPicPr>
          <p:cNvPr id="14338" name="Picture 2" descr="Candles, Tall And Short, Red"/>
          <p:cNvPicPr>
            <a:picLocks noChangeAspect="1" noChangeArrowheads="1"/>
          </p:cNvPicPr>
          <p:nvPr/>
        </p:nvPicPr>
        <p:blipFill>
          <a:blip r:embed="rId3"/>
          <a:srcRect/>
          <a:stretch>
            <a:fillRect/>
          </a:stretch>
        </p:blipFill>
        <p:spPr bwMode="auto">
          <a:xfrm>
            <a:off x="4240996" y="1800216"/>
            <a:ext cx="3710008" cy="344500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012" y="150816"/>
            <a:ext cx="5895976" cy="654032"/>
          </a:xfrm>
          <a:solidFill>
            <a:schemeClr val="accent4">
              <a:lumMod val="20000"/>
              <a:lumOff val="80000"/>
            </a:schemeClr>
          </a:solidFill>
          <a:effectLst>
            <a:outerShdw blurRad="50800" dist="38100" dir="16200000" rotWithShape="0">
              <a:prstClr val="black">
                <a:alpha val="40000"/>
              </a:prstClr>
            </a:outerShdw>
          </a:effectLst>
        </p:spPr>
        <p:txBody>
          <a:bodyPr/>
          <a:lstStyle/>
          <a:p>
            <a:r>
              <a:rPr lang="en-IN" dirty="0"/>
              <a:t>Adjectives</a:t>
            </a:r>
          </a:p>
        </p:txBody>
      </p:sp>
      <p:sp>
        <p:nvSpPr>
          <p:cNvPr id="3" name="Title 1"/>
          <p:cNvSpPr txBox="1">
            <a:spLocks/>
          </p:cNvSpPr>
          <p:nvPr/>
        </p:nvSpPr>
        <p:spPr>
          <a:xfrm>
            <a:off x="1209648" y="985824"/>
            <a:ext cx="9684000" cy="995368"/>
          </a:xfrm>
          <a:prstGeom prst="rect">
            <a:avLst/>
          </a:prstGeom>
          <a:solidFill>
            <a:schemeClr val="accent5">
              <a:lumMod val="40000"/>
              <a:lumOff val="60000"/>
            </a:schemeClr>
          </a:solidFill>
          <a:scene3d>
            <a:camera prst="orthographicFront"/>
            <a:lightRig rig="threePt" dir="t"/>
          </a:scene3d>
          <a:sp3d>
            <a:bevelT/>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800" i="0" u="none" strike="noStrike" kern="1200" cap="none" spc="0" normalizeH="0" baseline="0" noProof="0" dirty="0">
                <a:ln>
                  <a:noFill/>
                </a:ln>
                <a:solidFill>
                  <a:schemeClr val="tx1"/>
                </a:solidFill>
                <a:effectLst/>
                <a:uLnTx/>
                <a:uFillTx/>
                <a:ea typeface="+mj-ea"/>
                <a:cs typeface="+mj-cs"/>
              </a:rPr>
              <a:t>In the sentences given below, nouns are in </a:t>
            </a:r>
            <a:r>
              <a:rPr kumimoji="0" lang="en-IN" sz="2800" b="1" i="0" u="none" strike="noStrike" kern="1200" cap="none" spc="0" normalizeH="0" baseline="0" noProof="0" dirty="0">
                <a:ln>
                  <a:noFill/>
                </a:ln>
                <a:solidFill>
                  <a:schemeClr val="tx1"/>
                </a:solidFill>
                <a:effectLst/>
                <a:uLnTx/>
                <a:uFillTx/>
                <a:ea typeface="+mj-ea"/>
                <a:cs typeface="+mj-cs"/>
              </a:rPr>
              <a:t>bold</a:t>
            </a:r>
            <a:r>
              <a:rPr kumimoji="0" lang="en-IN" sz="2800" i="0" u="none" strike="noStrike" kern="1200" cap="none" spc="0" normalizeH="0" baseline="0" noProof="0" dirty="0">
                <a:ln>
                  <a:noFill/>
                </a:ln>
                <a:solidFill>
                  <a:schemeClr val="tx1"/>
                </a:solidFill>
                <a:effectLst/>
                <a:uLnTx/>
                <a:uFillTx/>
                <a:ea typeface="+mj-ea"/>
                <a:cs typeface="+mj-cs"/>
              </a:rPr>
              <a:t> font and the </a:t>
            </a:r>
            <a:r>
              <a:rPr kumimoji="0" lang="en-IN" sz="2800" i="0" u="sng" strike="noStrike" kern="1200" cap="none" spc="0" normalizeH="0" baseline="0" noProof="0" dirty="0">
                <a:ln>
                  <a:noFill/>
                </a:ln>
                <a:solidFill>
                  <a:schemeClr val="tx1"/>
                </a:solidFill>
                <a:effectLst/>
                <a:uLnTx/>
                <a:uFillTx/>
                <a:ea typeface="+mj-ea"/>
                <a:cs typeface="+mj-cs"/>
              </a:rPr>
              <a:t>underlined</a:t>
            </a:r>
            <a:r>
              <a:rPr kumimoji="0" lang="en-IN" sz="2800" i="0" u="none" strike="noStrike" kern="1200" cap="none" spc="0" normalizeH="0" noProof="0" dirty="0">
                <a:ln>
                  <a:noFill/>
                </a:ln>
                <a:solidFill>
                  <a:schemeClr val="tx1"/>
                </a:solidFill>
                <a:effectLst/>
                <a:uLnTx/>
                <a:uFillTx/>
                <a:ea typeface="+mj-ea"/>
                <a:cs typeface="+mj-cs"/>
              </a:rPr>
              <a:t> words are adjectives that describe the nouns</a:t>
            </a:r>
            <a:endParaRPr kumimoji="0" lang="en-IN" sz="2800" i="0" u="none" strike="noStrike" kern="1200" cap="none" spc="0" normalizeH="0" baseline="0" noProof="0" dirty="0">
              <a:ln>
                <a:noFill/>
              </a:ln>
              <a:solidFill>
                <a:schemeClr val="tx1"/>
              </a:solidFill>
              <a:effectLst/>
              <a:uLnTx/>
              <a:uFillTx/>
              <a:ea typeface="+mj-ea"/>
              <a:cs typeface="+mj-cs"/>
            </a:endParaRPr>
          </a:p>
        </p:txBody>
      </p:sp>
      <p:sp>
        <p:nvSpPr>
          <p:cNvPr id="4" name="TextBox 3">
            <a:extLst>
              <a:ext uri="{FF2B5EF4-FFF2-40B4-BE49-F238E27FC236}">
                <a16:creationId xmlns:a16="http://schemas.microsoft.com/office/drawing/2014/main" id="{F7082987-1B6E-814B-AF4F-B141DE1A6979}"/>
              </a:ext>
            </a:extLst>
          </p:cNvPr>
          <p:cNvSpPr txBox="1"/>
          <p:nvPr/>
        </p:nvSpPr>
        <p:spPr>
          <a:xfrm>
            <a:off x="2817636" y="2168832"/>
            <a:ext cx="6588488" cy="3709349"/>
          </a:xfrm>
          <a:prstGeom prst="rect">
            <a:avLst/>
          </a:prstGeom>
          <a:noFill/>
        </p:spPr>
        <p:txBody>
          <a:bodyPr wrap="square" rtlCol="0">
            <a:spAutoFit/>
          </a:bodyPr>
          <a:lstStyle/>
          <a:p>
            <a:pPr marL="514350" indent="-514350">
              <a:lnSpc>
                <a:spcPct val="150000"/>
              </a:lnSpc>
              <a:buFont typeface="+mj-lt"/>
              <a:buAutoNum type="arabicPeriod"/>
            </a:pPr>
            <a:r>
              <a:rPr lang="en-IN" sz="3200" dirty="0"/>
              <a:t>The </a:t>
            </a:r>
            <a:r>
              <a:rPr lang="en-IN" sz="3200" b="1" dirty="0"/>
              <a:t>sun</a:t>
            </a:r>
            <a:r>
              <a:rPr lang="en-IN" sz="3200" dirty="0"/>
              <a:t> is </a:t>
            </a:r>
            <a:r>
              <a:rPr lang="en-IN" sz="3200" u="sng" dirty="0">
                <a:solidFill>
                  <a:srgbClr val="7030A0"/>
                </a:solidFill>
              </a:rPr>
              <a:t>hot.</a:t>
            </a:r>
            <a:endParaRPr lang="en-IN" sz="3200" dirty="0">
              <a:solidFill>
                <a:srgbClr val="7030A0"/>
              </a:solidFill>
            </a:endParaRPr>
          </a:p>
          <a:p>
            <a:pPr marL="514350" indent="-514350">
              <a:lnSpc>
                <a:spcPct val="150000"/>
              </a:lnSpc>
              <a:buFont typeface="+mj-lt"/>
              <a:buAutoNum type="arabicPeriod"/>
            </a:pPr>
            <a:r>
              <a:rPr lang="en-IN" sz="3200" dirty="0"/>
              <a:t>The </a:t>
            </a:r>
            <a:r>
              <a:rPr lang="en-IN" sz="3200" b="1" dirty="0"/>
              <a:t>box</a:t>
            </a:r>
            <a:r>
              <a:rPr lang="en-IN" sz="3200" dirty="0"/>
              <a:t> is </a:t>
            </a:r>
            <a:r>
              <a:rPr lang="en-IN" sz="3200" u="sng" dirty="0">
                <a:solidFill>
                  <a:srgbClr val="7030A0"/>
                </a:solidFill>
              </a:rPr>
              <a:t>heavy</a:t>
            </a:r>
            <a:r>
              <a:rPr lang="en-IN" sz="3200" dirty="0"/>
              <a:t>.</a:t>
            </a:r>
          </a:p>
          <a:p>
            <a:pPr marL="514350" indent="-514350">
              <a:lnSpc>
                <a:spcPct val="150000"/>
              </a:lnSpc>
              <a:buFont typeface="+mj-lt"/>
              <a:buAutoNum type="arabicPeriod"/>
            </a:pPr>
            <a:r>
              <a:rPr lang="en-IN" sz="3200" dirty="0"/>
              <a:t>There is a </a:t>
            </a:r>
            <a:r>
              <a:rPr lang="en-IN" sz="3200" u="sng" dirty="0">
                <a:solidFill>
                  <a:srgbClr val="7030A0"/>
                </a:solidFill>
              </a:rPr>
              <a:t>brown</a:t>
            </a:r>
            <a:r>
              <a:rPr lang="en-IN" sz="3200" dirty="0"/>
              <a:t> </a:t>
            </a:r>
            <a:r>
              <a:rPr lang="en-IN" sz="3200" b="1" dirty="0"/>
              <a:t>dog</a:t>
            </a:r>
            <a:r>
              <a:rPr lang="en-IN" sz="3200" dirty="0"/>
              <a:t> in the </a:t>
            </a:r>
            <a:r>
              <a:rPr lang="en-IN" sz="3200" b="1" dirty="0"/>
              <a:t>kennel</a:t>
            </a:r>
            <a:r>
              <a:rPr lang="en-IN" sz="3200" dirty="0"/>
              <a:t>.</a:t>
            </a:r>
          </a:p>
          <a:p>
            <a:pPr marL="514350" indent="-514350">
              <a:lnSpc>
                <a:spcPct val="150000"/>
              </a:lnSpc>
              <a:buFont typeface="+mj-lt"/>
              <a:buAutoNum type="arabicPeriod"/>
            </a:pPr>
            <a:r>
              <a:rPr lang="en-IN" sz="3200" dirty="0"/>
              <a:t>She is a </a:t>
            </a:r>
            <a:r>
              <a:rPr lang="en-IN" sz="3200" u="sng" dirty="0">
                <a:solidFill>
                  <a:srgbClr val="7030A0"/>
                </a:solidFill>
              </a:rPr>
              <a:t>clever</a:t>
            </a:r>
            <a:r>
              <a:rPr lang="en-IN" sz="3200" dirty="0"/>
              <a:t> </a:t>
            </a:r>
            <a:r>
              <a:rPr lang="en-IN" sz="3200" b="1" dirty="0"/>
              <a:t>girl</a:t>
            </a:r>
            <a:r>
              <a:rPr lang="en-IN" sz="3200" dirty="0"/>
              <a:t>.</a:t>
            </a:r>
          </a:p>
          <a:p>
            <a:pPr marL="514350" indent="-514350">
              <a:lnSpc>
                <a:spcPct val="150000"/>
              </a:lnSpc>
              <a:buFont typeface="+mj-lt"/>
              <a:buAutoNum type="arabicPeriod"/>
            </a:pPr>
            <a:r>
              <a:rPr lang="en-IN" sz="3200" dirty="0"/>
              <a:t>His </a:t>
            </a:r>
            <a:r>
              <a:rPr lang="en-IN" sz="3200" b="1" dirty="0"/>
              <a:t>shoes </a:t>
            </a:r>
            <a:r>
              <a:rPr lang="en-IN" sz="3200" dirty="0"/>
              <a:t>are </a:t>
            </a:r>
            <a:r>
              <a:rPr lang="en-IN" sz="3200" u="sng" dirty="0">
                <a:solidFill>
                  <a:srgbClr val="7030A0"/>
                </a:solidFill>
              </a:rPr>
              <a:t>dirty</a:t>
            </a:r>
            <a:r>
              <a:rPr lang="en-IN" sz="32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166287394"/>
              </p:ext>
            </p:extLst>
          </p:nvPr>
        </p:nvGraphicFramePr>
        <p:xfrm>
          <a:off x="1127448" y="487261"/>
          <a:ext cx="9937104" cy="6039684"/>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777650">
                  <a:extLst>
                    <a:ext uri="{9D8B030D-6E8A-4147-A177-3AD203B41FA5}">
                      <a16:colId xmlns:a16="http://schemas.microsoft.com/office/drawing/2014/main" val="20001"/>
                    </a:ext>
                  </a:extLst>
                </a:gridCol>
                <a:gridCol w="7230752">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14985">
                <a:tc>
                  <a:txBody>
                    <a:bodyPr/>
                    <a:lstStyle/>
                    <a:p>
                      <a:r>
                        <a:rPr lang="en-IN" sz="900" dirty="0"/>
                        <a:t>1</a:t>
                      </a:r>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1. https://pixabay.com/photos/candles-tall-and-short-red-2452985/</a:t>
                      </a:r>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pPr marL="228600" indent="-228600" rtl="0">
                        <a:spcBef>
                          <a:spcPts val="0"/>
                        </a:spcBef>
                        <a:spcAft>
                          <a:spcPts val="0"/>
                        </a:spcAft>
                        <a:buAutoNum type="arabicPeriod"/>
                      </a:pPr>
                      <a:r>
                        <a:rPr lang="en-IN" sz="900" b="0" i="0" u="none" strike="noStrike" kern="1200" dirty="0">
                          <a:solidFill>
                            <a:schemeClr val="tx1"/>
                          </a:solidFill>
                          <a:latin typeface="+mn-lt"/>
                          <a:ea typeface="+mn-ea"/>
                          <a:cs typeface="+mn-cs"/>
                        </a:rPr>
                        <a:t>Teacher: SSSVV Gallery</a:t>
                      </a:r>
                      <a:r>
                        <a:rPr lang="en-IN" sz="900" b="0" i="0" u="none" strike="noStrike" kern="1200" baseline="0" dirty="0">
                          <a:solidFill>
                            <a:schemeClr val="tx1"/>
                          </a:solidFill>
                          <a:latin typeface="+mn-lt"/>
                          <a:ea typeface="+mn-ea"/>
                          <a:cs typeface="+mn-cs"/>
                        </a:rPr>
                        <a:t> (</a:t>
                      </a:r>
                      <a:r>
                        <a:rPr lang="en-IN" sz="900" b="0" i="0" u="none" strike="noStrike" kern="1200" dirty="0">
                          <a:solidFill>
                            <a:schemeClr val="tx1"/>
                          </a:solidFill>
                          <a:latin typeface="+mn-lt"/>
                          <a:ea typeface="+mn-ea"/>
                          <a:cs typeface="+mn-cs"/>
                        </a:rPr>
                        <a:t> Key word teacher , mother)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dirty="0">
                          <a:solidFill>
                            <a:schemeClr val="tx1"/>
                          </a:solidFill>
                          <a:latin typeface="+mn-lt"/>
                          <a:ea typeface="+mn-ea"/>
                          <a:cs typeface="+mn-cs"/>
                        </a:rPr>
                        <a:t>Boy and girl: </a:t>
                      </a:r>
                      <a:r>
                        <a:rPr lang="en-US" sz="900" b="0" kern="1200" dirty="0">
                          <a:solidFill>
                            <a:schemeClr val="tx1"/>
                          </a:solidFill>
                          <a:latin typeface="+mn-lt"/>
                          <a:ea typeface="+mn-ea"/>
                          <a:cs typeface="+mn-cs"/>
                        </a:rPr>
                        <a:t>https://www.hiclipart.com/free-transparent-background-png-clipart-labdq</a:t>
                      </a:r>
                      <a:endParaRPr lang="en-IN" sz="900" b="0" i="0" u="none" strike="noStrike"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baseline="0" dirty="0">
                          <a:solidFill>
                            <a:schemeClr val="tx1"/>
                          </a:solidFill>
                          <a:latin typeface="+mn-lt"/>
                          <a:ea typeface="+mn-ea"/>
                          <a:cs typeface="+mn-cs"/>
                        </a:rPr>
                        <a:t>Quality: </a:t>
                      </a:r>
                      <a:r>
                        <a:rPr lang="en-US" sz="900" b="0" i="0" kern="1200" dirty="0">
                          <a:solidFill>
                            <a:schemeClr val="tx1"/>
                          </a:solidFill>
                          <a:latin typeface="+mn-lt"/>
                          <a:ea typeface="+mn-ea"/>
                          <a:cs typeface="+mn-cs"/>
                        </a:rPr>
                        <a:t>Hot milk - https://pixabay.com/vectors/fire-flame-pot-burn-boil-stew-40252/</a:t>
                      </a:r>
                      <a:endParaRPr lang="en-IN" sz="900" b="0" i="0" u="none" strike="noStrike" kern="1200" baseline="0" dirty="0">
                        <a:solidFill>
                          <a:schemeClr val="tx1"/>
                        </a:solidFill>
                        <a:latin typeface="+mn-lt"/>
                        <a:ea typeface="+mn-ea"/>
                        <a:cs typeface="+mn-cs"/>
                      </a:endParaRPr>
                    </a:p>
                    <a:p>
                      <a:pPr marL="228600" indent="-228600" rtl="0">
                        <a:buAutoNum type="arabicPeriod"/>
                      </a:pPr>
                      <a:r>
                        <a:rPr lang="en-IN" sz="900" b="0" i="0" u="none" strike="noStrike" kern="1200" baseline="0" dirty="0">
                          <a:solidFill>
                            <a:schemeClr val="tx1"/>
                          </a:solidFill>
                          <a:latin typeface="+mn-lt"/>
                          <a:ea typeface="+mn-ea"/>
                          <a:cs typeface="+mn-cs"/>
                        </a:rPr>
                        <a:t>Size:</a:t>
                      </a:r>
                      <a:r>
                        <a:rPr lang="en-US" sz="900" b="0" i="0" kern="1200" dirty="0">
                          <a:solidFill>
                            <a:schemeClr val="tx1"/>
                          </a:solidFill>
                          <a:latin typeface="+mn-lt"/>
                          <a:ea typeface="+mn-ea"/>
                          <a:cs typeface="+mn-cs"/>
                        </a:rPr>
                        <a:t>Fat Frog - https://pixabay.com/illustrations/frog-fat-fat-frog-amphibian-toad-5310806/</a:t>
                      </a:r>
                      <a:endParaRPr lang="en-IN" sz="900" b="0" i="0" u="none" strike="noStrike" kern="1200" baseline="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baseline="0" dirty="0">
                          <a:solidFill>
                            <a:schemeClr val="tx1"/>
                          </a:solidFill>
                          <a:latin typeface="+mn-lt"/>
                          <a:ea typeface="+mn-ea"/>
                          <a:cs typeface="+mn-cs"/>
                        </a:rPr>
                        <a:t>Shape: </a:t>
                      </a:r>
                      <a:r>
                        <a:rPr lang="en-US" sz="900" b="0" i="0" kern="1200" dirty="0">
                          <a:solidFill>
                            <a:schemeClr val="tx1"/>
                          </a:solidFill>
                          <a:latin typeface="+mn-lt"/>
                          <a:ea typeface="+mn-ea"/>
                          <a:cs typeface="+mn-cs"/>
                        </a:rPr>
                        <a:t>Square Table- https://pixabay.com/photos/table-wood-fibre-boards-decor-3703577/</a:t>
                      </a:r>
                      <a:endParaRPr lang="en-IN" sz="900" b="0" i="0" u="none" strike="noStrike" kern="1200" baseline="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baseline="0" dirty="0">
                          <a:solidFill>
                            <a:schemeClr val="tx1"/>
                          </a:solidFill>
                          <a:latin typeface="+mn-lt"/>
                          <a:ea typeface="+mn-ea"/>
                          <a:cs typeface="+mn-cs"/>
                        </a:rPr>
                        <a:t>Colour: </a:t>
                      </a:r>
                      <a:r>
                        <a:rPr lang="en-US" sz="900" b="0" i="0" kern="1200" dirty="0">
                          <a:solidFill>
                            <a:schemeClr val="tx1"/>
                          </a:solidFill>
                          <a:latin typeface="+mn-lt"/>
                          <a:ea typeface="+mn-ea"/>
                          <a:cs typeface="+mn-cs"/>
                        </a:rPr>
                        <a:t>Green grass - https://pixabay.com/vectors/grass-lawn-green-nature-meadow-303714/ </a:t>
                      </a:r>
                      <a:endParaRPr lang="en-IN" sz="900" b="0" i="0" u="none" strike="noStrike" kern="1200" baseline="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baseline="0" dirty="0">
                          <a:solidFill>
                            <a:schemeClr val="tx1"/>
                          </a:solidFill>
                          <a:latin typeface="+mn-lt"/>
                          <a:ea typeface="+mn-ea"/>
                          <a:cs typeface="+mn-cs"/>
                        </a:rPr>
                        <a:t>Age: </a:t>
                      </a:r>
                      <a:r>
                        <a:rPr lang="en-US" sz="900" b="0" i="0" kern="1200" dirty="0">
                          <a:solidFill>
                            <a:schemeClr val="tx1"/>
                          </a:solidFill>
                          <a:latin typeface="+mn-lt"/>
                          <a:ea typeface="+mn-ea"/>
                          <a:cs typeface="+mn-cs"/>
                        </a:rPr>
                        <a:t>Old shoe- https://pixabay.com/photos/old-shoes-labourer-footwear-used-374935/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900" b="0" i="0" kern="1200" dirty="0">
                          <a:solidFill>
                            <a:schemeClr val="tx1"/>
                          </a:solidFill>
                          <a:latin typeface="+mn-lt"/>
                          <a:ea typeface="+mn-ea"/>
                          <a:cs typeface="+mn-cs"/>
                        </a:rPr>
                        <a:t>Number: https://pixabay.com/photos/candles-bokeh-highlights-3798374/</a:t>
                      </a:r>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pPr marL="228600" indent="-228600">
                        <a:buAutoNum type="arabicPeriod"/>
                      </a:pPr>
                      <a:r>
                        <a:rPr lang="en-US" sz="900" b="0" i="0" kern="1200" dirty="0">
                          <a:solidFill>
                            <a:schemeClr val="tx1"/>
                          </a:solidFill>
                          <a:latin typeface="+mn-lt"/>
                          <a:ea typeface="+mn-ea"/>
                          <a:cs typeface="+mn-cs"/>
                        </a:rPr>
                        <a:t>Doll - https://pixabay.com/vectors/baby-child-childhood-children-doll-161937/</a:t>
                      </a:r>
                    </a:p>
                    <a:p>
                      <a:pPr marL="228600" indent="-228600">
                        <a:buAutoNum type="arabicPeriod"/>
                      </a:pPr>
                      <a:r>
                        <a:rPr lang="en-US" sz="900" b="0" i="0" kern="1200" dirty="0">
                          <a:solidFill>
                            <a:schemeClr val="tx1"/>
                          </a:solidFill>
                          <a:latin typeface="+mn-lt"/>
                          <a:ea typeface="+mn-ea"/>
                          <a:cs typeface="+mn-cs"/>
                        </a:rPr>
                        <a:t>Dress - https://pixabay.com/photos/saree-indian-ethnic-clothing-734917/</a:t>
                      </a:r>
                    </a:p>
                    <a:p>
                      <a:pPr marL="228600" indent="-228600">
                        <a:buAutoNum type="arabicPeriod"/>
                      </a:pPr>
                      <a:r>
                        <a:rPr lang="en-US" sz="900" b="0" i="0" kern="1200" dirty="0">
                          <a:solidFill>
                            <a:schemeClr val="tx1"/>
                          </a:solidFill>
                          <a:latin typeface="+mn-lt"/>
                          <a:ea typeface="+mn-ea"/>
                          <a:cs typeface="+mn-cs"/>
                        </a:rPr>
                        <a:t>Teacher- https://pixabay.com/vectors/teacher-classroom-chalk-board-man-651318/</a:t>
                      </a:r>
                    </a:p>
                    <a:p>
                      <a:pPr marL="228600" indent="-228600">
                        <a:buAutoNum type="arabicPeriod"/>
                      </a:pPr>
                      <a:r>
                        <a:rPr lang="en-US" sz="900" b="0" i="0" kern="1200" dirty="0">
                          <a:solidFill>
                            <a:schemeClr val="tx1"/>
                          </a:solidFill>
                          <a:latin typeface="+mn-lt"/>
                          <a:ea typeface="+mn-ea"/>
                          <a:cs typeface="+mn-cs"/>
                        </a:rPr>
                        <a:t>Hot milk - https://pixabay.com/vectors/fire-flame-pot-burn-boil-stew-40252/</a:t>
                      </a:r>
                    </a:p>
                    <a:p>
                      <a:pPr marL="228600" indent="-228600">
                        <a:buAutoNum type="arabicPeriod"/>
                      </a:pPr>
                      <a:r>
                        <a:rPr lang="en-US" sz="900" b="0" i="0" kern="1200" dirty="0">
                          <a:solidFill>
                            <a:schemeClr val="tx1"/>
                          </a:solidFill>
                          <a:latin typeface="+mn-lt"/>
                          <a:ea typeface="+mn-ea"/>
                          <a:cs typeface="+mn-cs"/>
                        </a:rPr>
                        <a:t>Cold coffee - https://pixabay.com/vectors/iced-coffee-coffee-takeaway-cocoa-149720/</a:t>
                      </a:r>
                    </a:p>
                    <a:p>
                      <a:pPr marL="228600" indent="-228600">
                        <a:buAutoNum type="arabicPeriod"/>
                      </a:pPr>
                      <a:r>
                        <a:rPr lang="en-US" sz="900" b="0" i="0" kern="1200" dirty="0">
                          <a:solidFill>
                            <a:schemeClr val="tx1"/>
                          </a:solidFill>
                          <a:latin typeface="+mn-lt"/>
                          <a:ea typeface="+mn-ea"/>
                          <a:cs typeface="+mn-cs"/>
                        </a:rPr>
                        <a:t>Dirty clothes - https://pixabay.com/photos/washing-machine-laundry-tumble-drier-2668472/ </a:t>
                      </a:r>
                    </a:p>
                  </a:txBody>
                  <a:tcPr/>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pPr marL="228600" indent="-228600">
                        <a:buAutoNum type="arabicPeriod"/>
                      </a:pPr>
                      <a:r>
                        <a:rPr lang="en-US" sz="900" b="0" i="0" kern="1200" dirty="0">
                          <a:solidFill>
                            <a:schemeClr val="tx1"/>
                          </a:solidFill>
                          <a:latin typeface="+mn-lt"/>
                          <a:ea typeface="+mn-ea"/>
                          <a:cs typeface="+mn-cs"/>
                        </a:rPr>
                        <a:t>Book - https://pixabay.com/vectors/books-library-education-literature-42701/ </a:t>
                      </a:r>
                    </a:p>
                    <a:p>
                      <a:pPr marL="228600" indent="-228600">
                        <a:buAutoNum type="arabicPeriod"/>
                      </a:pPr>
                      <a:r>
                        <a:rPr lang="en-US" sz="900" b="0" i="0" kern="1200" dirty="0">
                          <a:solidFill>
                            <a:schemeClr val="tx1"/>
                          </a:solidFill>
                          <a:latin typeface="+mn-lt"/>
                          <a:ea typeface="+mn-ea"/>
                          <a:cs typeface="+mn-cs"/>
                        </a:rPr>
                        <a:t>Ant - https://pixabay.com/photos/ant-ants-insect-nature-wildlife-3036843/</a:t>
                      </a:r>
                    </a:p>
                    <a:p>
                      <a:pPr marL="228600" indent="-228600">
                        <a:buAutoNum type="arabicPeriod"/>
                      </a:pPr>
                      <a:r>
                        <a:rPr lang="en-US" sz="900" b="0" i="0" kern="1200" dirty="0">
                          <a:solidFill>
                            <a:schemeClr val="tx1"/>
                          </a:solidFill>
                          <a:latin typeface="+mn-lt"/>
                          <a:ea typeface="+mn-ea"/>
                          <a:cs typeface="+mn-cs"/>
                        </a:rPr>
                        <a:t>Skyscraper - https://pixabay.com/vectors/city-buildings-skyscrapers-towers-48851/ </a:t>
                      </a:r>
                    </a:p>
                    <a:p>
                      <a:pPr marL="228600" indent="-228600">
                        <a:buAutoNum type="arabicPeriod"/>
                      </a:pPr>
                      <a:r>
                        <a:rPr lang="en-US" sz="900" b="0" i="0" kern="1200" dirty="0">
                          <a:solidFill>
                            <a:schemeClr val="tx1"/>
                          </a:solidFill>
                          <a:latin typeface="+mn-lt"/>
                          <a:ea typeface="+mn-ea"/>
                          <a:cs typeface="+mn-cs"/>
                        </a:rPr>
                        <a:t>Palm Tree - https://pixabay.com/illustrations/palm-tree-beach-sea-scenery-2300041/ </a:t>
                      </a:r>
                    </a:p>
                    <a:p>
                      <a:pPr marL="228600" indent="-228600">
                        <a:buAutoNum type="arabicPeriod"/>
                      </a:pPr>
                      <a:r>
                        <a:rPr lang="en-US" sz="900" b="0" i="0" kern="1200" dirty="0" err="1">
                          <a:solidFill>
                            <a:schemeClr val="tx1"/>
                          </a:solidFill>
                          <a:latin typeface="+mn-lt"/>
                          <a:ea typeface="+mn-ea"/>
                          <a:cs typeface="+mn-cs"/>
                        </a:rPr>
                        <a:t>Dosa</a:t>
                      </a:r>
                      <a:r>
                        <a:rPr lang="en-US" sz="900" b="0" i="0" kern="1200" dirty="0">
                          <a:solidFill>
                            <a:schemeClr val="tx1"/>
                          </a:solidFill>
                          <a:latin typeface="+mn-lt"/>
                          <a:ea typeface="+mn-ea"/>
                          <a:cs typeface="+mn-cs"/>
                        </a:rPr>
                        <a:t> - https://pixabay.com/photos/dosa-masala-dosa-food-india-kerala-2069313/ </a:t>
                      </a:r>
                    </a:p>
                    <a:p>
                      <a:pPr marL="228600" indent="-228600">
                        <a:buAutoNum type="arabicPeriod"/>
                      </a:pPr>
                      <a:r>
                        <a:rPr lang="en-US" sz="900" b="0" i="0" kern="1200" dirty="0">
                          <a:solidFill>
                            <a:schemeClr val="tx1"/>
                          </a:solidFill>
                          <a:latin typeface="+mn-lt"/>
                          <a:ea typeface="+mn-ea"/>
                          <a:cs typeface="+mn-cs"/>
                        </a:rPr>
                        <a:t>Fat Frog - https://pixabay.com/illustrations/frog-fat-fat-frog-amphibian-toad-5310806/</a:t>
                      </a:r>
                      <a:endParaRPr lang="en-IN" sz="900" dirty="0"/>
                    </a:p>
                  </a:txBody>
                  <a:tcPr/>
                </a:tc>
                <a:extLst>
                  <a:ext uri="{0D108BD9-81ED-4DB2-BD59-A6C34878D82A}">
                    <a16:rowId xmlns:a16="http://schemas.microsoft.com/office/drawing/2014/main" val="10005"/>
                  </a:ext>
                </a:extLst>
              </a:tr>
              <a:tr h="389313">
                <a:tc>
                  <a:txBody>
                    <a:bodyPr/>
                    <a:lstStyle/>
                    <a:p>
                      <a:r>
                        <a:rPr lang="en-IN" sz="900" dirty="0"/>
                        <a:t>6</a:t>
                      </a:r>
                    </a:p>
                  </a:txBody>
                  <a:tcPr/>
                </a:tc>
                <a:tc>
                  <a:txBody>
                    <a:bodyPr/>
                    <a:lstStyle/>
                    <a:p>
                      <a:endParaRPr lang="en-IN" sz="900" dirty="0"/>
                    </a:p>
                    <a:p>
                      <a:endParaRPr lang="en-IN" sz="900" dirty="0"/>
                    </a:p>
                  </a:txBody>
                  <a:tcPr/>
                </a:tc>
                <a:tc>
                  <a:txBody>
                    <a:bodyPr/>
                    <a:lstStyle/>
                    <a:p>
                      <a:pPr marL="228600" indent="-228600">
                        <a:buAutoNum type="arabicPeriod"/>
                      </a:pPr>
                      <a:r>
                        <a:rPr lang="en-US" sz="900" b="0" i="0" kern="1200" dirty="0">
                          <a:solidFill>
                            <a:schemeClr val="tx1"/>
                          </a:solidFill>
                          <a:latin typeface="+mn-lt"/>
                          <a:ea typeface="+mn-ea"/>
                          <a:cs typeface="+mn-cs"/>
                        </a:rPr>
                        <a:t>Full moon - https://pixabay.com/photos/astronomy-full-moon-luna-moon-1869760/</a:t>
                      </a:r>
                    </a:p>
                    <a:p>
                      <a:pPr marL="228600" indent="-228600">
                        <a:buAutoNum type="arabicPeriod"/>
                      </a:pPr>
                      <a:r>
                        <a:rPr lang="en-US" sz="900" b="0" i="0" kern="1200" dirty="0">
                          <a:solidFill>
                            <a:schemeClr val="tx1"/>
                          </a:solidFill>
                          <a:latin typeface="+mn-lt"/>
                          <a:ea typeface="+mn-ea"/>
                          <a:cs typeface="+mn-cs"/>
                        </a:rPr>
                        <a:t>Square Table- https://pixabay.com/photos/table-wood-fibre-boards-decor-3703577/</a:t>
                      </a:r>
                    </a:p>
                  </a:txBody>
                  <a:tcPr/>
                </a:tc>
                <a:extLst>
                  <a:ext uri="{0D108BD9-81ED-4DB2-BD59-A6C34878D82A}">
                    <a16:rowId xmlns:a16="http://schemas.microsoft.com/office/drawing/2014/main" val="10006"/>
                  </a:ext>
                </a:extLst>
              </a:tr>
              <a:tr h="389313">
                <a:tc>
                  <a:txBody>
                    <a:bodyPr/>
                    <a:lstStyle/>
                    <a:p>
                      <a:r>
                        <a:rPr lang="en-IN" sz="900" dirty="0"/>
                        <a:t>7</a:t>
                      </a:r>
                    </a:p>
                    <a:p>
                      <a:endParaRPr lang="en-IN" sz="900" dirty="0"/>
                    </a:p>
                    <a:p>
                      <a:endParaRPr lang="en-IN" sz="900" dirty="0"/>
                    </a:p>
                  </a:txBody>
                  <a:tcPr/>
                </a:tc>
                <a:tc>
                  <a:txBody>
                    <a:bodyPr/>
                    <a:lstStyle/>
                    <a:p>
                      <a:endParaRPr lang="en-IN" sz="900" dirty="0"/>
                    </a:p>
                  </a:txBody>
                  <a:tcPr/>
                </a:tc>
                <a:tc>
                  <a:txBody>
                    <a:bodyPr/>
                    <a:lstStyle/>
                    <a:p>
                      <a:pPr marL="228600" indent="-228600">
                        <a:buAutoNum type="arabicPeriod"/>
                      </a:pPr>
                      <a:r>
                        <a:rPr lang="en-US" sz="900" b="0" i="0" kern="1200" dirty="0">
                          <a:solidFill>
                            <a:schemeClr val="tx1"/>
                          </a:solidFill>
                          <a:latin typeface="+mn-lt"/>
                          <a:ea typeface="+mn-ea"/>
                          <a:cs typeface="+mn-cs"/>
                        </a:rPr>
                        <a:t>Old shoe- https://pixabay.com/photos/old-shoes-labourer-footwear-used-374935/</a:t>
                      </a:r>
                    </a:p>
                    <a:p>
                      <a:pPr marL="228600" indent="-228600">
                        <a:buAutoNum type="arabicPeriod"/>
                      </a:pPr>
                      <a:r>
                        <a:rPr lang="en-US" sz="900" b="0" i="0" kern="1200" dirty="0">
                          <a:solidFill>
                            <a:schemeClr val="tx1"/>
                          </a:solidFill>
                          <a:latin typeface="+mn-lt"/>
                          <a:ea typeface="+mn-ea"/>
                          <a:cs typeface="+mn-cs"/>
                        </a:rPr>
                        <a:t>New house- https://pixabay.com/illustrations/modern-house-flat-home-background-4423814/</a:t>
                      </a:r>
                    </a:p>
                    <a:p>
                      <a:pPr marL="228600" indent="-228600">
                        <a:buAutoNum type="arabicPeriod"/>
                      </a:pPr>
                      <a:r>
                        <a:rPr lang="en-US" sz="900" b="0" i="0" kern="1200" dirty="0">
                          <a:solidFill>
                            <a:schemeClr val="tx1"/>
                          </a:solidFill>
                          <a:latin typeface="+mn-lt"/>
                          <a:ea typeface="+mn-ea"/>
                          <a:cs typeface="+mn-cs"/>
                        </a:rPr>
                        <a:t>Young man - </a:t>
                      </a:r>
                      <a:r>
                        <a:rPr lang="en-US" sz="900" b="0" i="0" kern="1200" dirty="0">
                          <a:solidFill>
                            <a:schemeClr val="tx1"/>
                          </a:solidFill>
                          <a:latin typeface="+mn-lt"/>
                          <a:ea typeface="+mn-ea"/>
                          <a:cs typeface="+mn-cs"/>
                          <a:hlinkClick r:id="rId3"/>
                        </a:rPr>
                        <a:t>https://pixabay.com/vectors/man-glasses-guy-red-shirt-smile-160449/</a:t>
                      </a:r>
                      <a:endParaRPr lang="en-US" sz="900" b="0" i="0" kern="1200" dirty="0">
                        <a:solidFill>
                          <a:schemeClr val="tx1"/>
                        </a:solidFill>
                        <a:latin typeface="+mn-lt"/>
                        <a:ea typeface="+mn-ea"/>
                        <a:cs typeface="+mn-cs"/>
                      </a:endParaRPr>
                    </a:p>
                  </a:txBody>
                  <a:tcPr/>
                </a:tc>
                <a:extLst>
                  <a:ext uri="{0D108BD9-81ED-4DB2-BD59-A6C34878D82A}">
                    <a16:rowId xmlns:a16="http://schemas.microsoft.com/office/drawing/2014/main" val="10007"/>
                  </a:ext>
                </a:extLst>
              </a:tr>
              <a:tr h="389313">
                <a:tc>
                  <a:txBody>
                    <a:bodyPr/>
                    <a:lstStyle/>
                    <a:p>
                      <a:r>
                        <a:rPr lang="en-IN" sz="900" dirty="0"/>
                        <a:t>8</a:t>
                      </a:r>
                    </a:p>
                  </a:txBody>
                  <a:tcPr/>
                </a:tc>
                <a:tc>
                  <a:txBody>
                    <a:bodyPr/>
                    <a:lstStyle/>
                    <a:p>
                      <a:endParaRPr lang="en-IN" sz="900" dirty="0"/>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b="0" i="0" kern="1200" dirty="0">
                          <a:solidFill>
                            <a:schemeClr val="tx1"/>
                          </a:solidFill>
                          <a:latin typeface="+mn-lt"/>
                          <a:ea typeface="+mn-ea"/>
                          <a:cs typeface="+mn-cs"/>
                        </a:rPr>
                        <a:t>Five Candles - https://pixabay.com/photos/candles-bokeh-highlights-3798374/</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b="0" i="0" kern="1200" dirty="0">
                          <a:solidFill>
                            <a:schemeClr val="tx1"/>
                          </a:solidFill>
                          <a:latin typeface="+mn-lt"/>
                          <a:ea typeface="+mn-ea"/>
                          <a:cs typeface="+mn-cs"/>
                        </a:rPr>
                        <a:t>Boys - https://pixabay.com/photos/poor-boy-cute-village-boy-child-4133640/</a:t>
                      </a:r>
                    </a:p>
                  </a:txBody>
                  <a:tcPr/>
                </a:tc>
                <a:extLst>
                  <a:ext uri="{0D108BD9-81ED-4DB2-BD59-A6C34878D82A}">
                    <a16:rowId xmlns:a16="http://schemas.microsoft.com/office/drawing/2014/main" val="3904203006"/>
                  </a:ext>
                </a:extLst>
              </a:tr>
              <a:tr h="389313">
                <a:tc>
                  <a:txBody>
                    <a:bodyPr/>
                    <a:lstStyle/>
                    <a:p>
                      <a:r>
                        <a:rPr lang="en-IN" sz="900" dirty="0"/>
                        <a:t>9</a:t>
                      </a:r>
                    </a:p>
                    <a:p>
                      <a:endParaRPr lang="en-IN" sz="900" dirty="0"/>
                    </a:p>
                    <a:p>
                      <a:endParaRPr lang="en-IN" sz="900" dirty="0"/>
                    </a:p>
                    <a:p>
                      <a:endParaRPr lang="en-IN" sz="900" dirty="0"/>
                    </a:p>
                  </a:txBody>
                  <a:tcPr/>
                </a:tc>
                <a:tc>
                  <a:txBody>
                    <a:bodyPr/>
                    <a:lstStyle/>
                    <a:p>
                      <a:endParaRPr lang="en-IN" sz="900" dirty="0"/>
                    </a:p>
                  </a:txBody>
                  <a:tcPr/>
                </a:tc>
                <a:tc>
                  <a:txBody>
                    <a:bodyPr/>
                    <a:lstStyle/>
                    <a:p>
                      <a:pPr marL="228600" indent="-228600">
                        <a:buAutoNum type="arabicPeriod"/>
                      </a:pPr>
                      <a:r>
                        <a:rPr lang="en-US" sz="900" b="0" i="0" kern="1200" dirty="0">
                          <a:solidFill>
                            <a:schemeClr val="tx1"/>
                          </a:solidFill>
                          <a:latin typeface="+mn-lt"/>
                          <a:ea typeface="+mn-ea"/>
                          <a:cs typeface="+mn-cs"/>
                        </a:rPr>
                        <a:t>Green grass - https://pixabay.com/vectors/grass-lawn-green-nature-meadow-303714/ </a:t>
                      </a:r>
                    </a:p>
                    <a:p>
                      <a:pPr marL="228600" indent="-228600">
                        <a:buAutoNum type="arabicPeriod"/>
                      </a:pPr>
                      <a:r>
                        <a:rPr lang="en-US" sz="900" b="0" i="0" kern="1200" dirty="0">
                          <a:solidFill>
                            <a:schemeClr val="tx1"/>
                          </a:solidFill>
                          <a:latin typeface="+mn-lt"/>
                          <a:ea typeface="+mn-ea"/>
                          <a:cs typeface="+mn-cs"/>
                        </a:rPr>
                        <a:t>Blue sky - https://pixabay.com/photos/roses-red-roses-red-bouquet-982829/ </a:t>
                      </a:r>
                    </a:p>
                    <a:p>
                      <a:pPr marL="228600" indent="-228600">
                        <a:buAutoNum type="arabicPeriod"/>
                      </a:pPr>
                      <a:r>
                        <a:rPr lang="en-US" sz="900" b="0" i="0" kern="1200" dirty="0">
                          <a:solidFill>
                            <a:schemeClr val="tx1"/>
                          </a:solidFill>
                          <a:latin typeface="+mn-lt"/>
                          <a:ea typeface="+mn-ea"/>
                          <a:cs typeface="+mn-cs"/>
                        </a:rPr>
                        <a:t>Red Roses- https://pixabay.com/vectors/city-buildings-skyscrapers-towers-48851/ </a:t>
                      </a:r>
                    </a:p>
                    <a:p>
                      <a:pPr marL="228600" indent="-228600">
                        <a:buAutoNum type="arabicPeriod"/>
                      </a:pPr>
                      <a:r>
                        <a:rPr lang="en-US" sz="900" b="0" i="0" kern="1200" dirty="0">
                          <a:solidFill>
                            <a:schemeClr val="tx1"/>
                          </a:solidFill>
                          <a:latin typeface="+mn-lt"/>
                          <a:ea typeface="+mn-ea"/>
                          <a:cs typeface="+mn-cs"/>
                        </a:rPr>
                        <a:t>Mangoes- https://pixabay.com/photos/mango-fruit-food-healthy-fresh-5171744/</a:t>
                      </a:r>
                    </a:p>
                    <a:p>
                      <a:pPr marL="228600" indent="-228600">
                        <a:buAutoNum type="arabicPeriod"/>
                      </a:pPr>
                      <a:r>
                        <a:rPr lang="en-US" sz="900" b="0" i="0" kern="1200" dirty="0">
                          <a:solidFill>
                            <a:schemeClr val="tx1"/>
                          </a:solidFill>
                          <a:latin typeface="+mn-lt"/>
                          <a:ea typeface="+mn-ea"/>
                          <a:cs typeface="+mn-cs"/>
                        </a:rPr>
                        <a:t>white roses - https://pixabay.com/photos/rose-white-rose-roses-plant-bloom-4441608/ </a:t>
                      </a:r>
                    </a:p>
                    <a:p>
                      <a:pPr marL="228600" indent="-228600">
                        <a:buAutoNum type="arabicPeriod"/>
                      </a:pPr>
                      <a:r>
                        <a:rPr lang="en-US" sz="900" b="0" i="0" kern="1200" dirty="0">
                          <a:solidFill>
                            <a:schemeClr val="tx1"/>
                          </a:solidFill>
                          <a:latin typeface="+mn-lt"/>
                          <a:ea typeface="+mn-ea"/>
                          <a:cs typeface="+mn-cs"/>
                        </a:rPr>
                        <a:t>Pink </a:t>
                      </a:r>
                      <a:r>
                        <a:rPr lang="en-US" sz="900" b="0" i="0" kern="1200" dirty="0" err="1">
                          <a:solidFill>
                            <a:schemeClr val="tx1"/>
                          </a:solidFill>
                          <a:latin typeface="+mn-lt"/>
                          <a:ea typeface="+mn-ea"/>
                          <a:cs typeface="+mn-cs"/>
                        </a:rPr>
                        <a:t>saree</a:t>
                      </a:r>
                      <a:r>
                        <a:rPr lang="en-US" sz="900" b="0" i="0" kern="1200" dirty="0">
                          <a:solidFill>
                            <a:schemeClr val="tx1"/>
                          </a:solidFill>
                          <a:latin typeface="+mn-lt"/>
                          <a:ea typeface="+mn-ea"/>
                          <a:cs typeface="+mn-cs"/>
                        </a:rPr>
                        <a:t> - https://pixabay.com/photos/saree-fashion-silk-dress-woman-360374/ </a:t>
                      </a:r>
                    </a:p>
                  </a:txBody>
                  <a:tcPr/>
                </a:tc>
                <a:extLst>
                  <a:ext uri="{0D108BD9-81ED-4DB2-BD59-A6C34878D82A}">
                    <a16:rowId xmlns:a16="http://schemas.microsoft.com/office/drawing/2014/main" val="10008"/>
                  </a:ext>
                </a:extLst>
              </a:tr>
            </a:tbl>
          </a:graphicData>
        </a:graphic>
      </p:graphicFrame>
      <p:pic>
        <p:nvPicPr>
          <p:cNvPr id="5" name="Picture 2" descr="Candles, Tall And Short, Red"/>
          <p:cNvPicPr>
            <a:picLocks noChangeAspect="1" noChangeArrowheads="1"/>
          </p:cNvPicPr>
          <p:nvPr/>
        </p:nvPicPr>
        <p:blipFill>
          <a:blip r:embed="rId4" cstate="print"/>
          <a:srcRect/>
          <a:stretch>
            <a:fillRect/>
          </a:stretch>
        </p:blipFill>
        <p:spPr bwMode="auto">
          <a:xfrm>
            <a:off x="2592337" y="940107"/>
            <a:ext cx="241606" cy="224350"/>
          </a:xfrm>
          <a:prstGeom prst="rect">
            <a:avLst/>
          </a:prstGeom>
          <a:noFill/>
        </p:spPr>
      </p:pic>
      <p:pic>
        <p:nvPicPr>
          <p:cNvPr id="6" name="Picture 5" descr="A close up of a logo&#10;&#10;Description automatically generated">
            <a:extLst>
              <a:ext uri="{FF2B5EF4-FFF2-40B4-BE49-F238E27FC236}">
                <a16:creationId xmlns:a16="http://schemas.microsoft.com/office/drawing/2014/main" id="{D934E04C-061A-9147-9D75-833C4DC4EF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4707" y="5751568"/>
            <a:ext cx="347871" cy="251120"/>
          </a:xfrm>
          <a:prstGeom prst="rect">
            <a:avLst/>
          </a:prstGeom>
        </p:spPr>
      </p:pic>
      <p:pic>
        <p:nvPicPr>
          <p:cNvPr id="7" name="Picture 6" descr="A picture containing nature&#10;&#10;Description automatically generated">
            <a:extLst>
              <a:ext uri="{FF2B5EF4-FFF2-40B4-BE49-F238E27FC236}">
                <a16:creationId xmlns:a16="http://schemas.microsoft.com/office/drawing/2014/main" id="{735F02C0-24D2-F94B-8756-B103C020CA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2299" y="6183166"/>
            <a:ext cx="382658" cy="286992"/>
          </a:xfrm>
          <a:prstGeom prst="rect">
            <a:avLst/>
          </a:prstGeom>
        </p:spPr>
      </p:pic>
      <p:pic>
        <p:nvPicPr>
          <p:cNvPr id="8" name="Picture 7" descr="A bouquet of flowers&#10;&#10;Description automatically generated">
            <a:extLst>
              <a:ext uri="{FF2B5EF4-FFF2-40B4-BE49-F238E27FC236}">
                <a16:creationId xmlns:a16="http://schemas.microsoft.com/office/drawing/2014/main" id="{41D0FAAD-6CF3-F54A-AA7F-DC8EFB6B86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4127" y="6134239"/>
            <a:ext cx="382658" cy="286395"/>
          </a:xfrm>
          <a:prstGeom prst="rect">
            <a:avLst/>
          </a:prstGeom>
        </p:spPr>
      </p:pic>
      <p:pic>
        <p:nvPicPr>
          <p:cNvPr id="9" name="Picture 8" descr="A banana sitting next to a bowl of fruit&#10;&#10;Description automatically generated">
            <a:extLst>
              <a:ext uri="{FF2B5EF4-FFF2-40B4-BE49-F238E27FC236}">
                <a16:creationId xmlns:a16="http://schemas.microsoft.com/office/drawing/2014/main" id="{CC5159BC-8706-4D4C-900F-8A66DDC821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5145" y="5767953"/>
            <a:ext cx="420924" cy="280178"/>
          </a:xfrm>
          <a:prstGeom prst="rect">
            <a:avLst/>
          </a:prstGeom>
        </p:spPr>
      </p:pic>
      <p:pic>
        <p:nvPicPr>
          <p:cNvPr id="10" name="Picture 9" descr="A picture containing clothing, purple, dress, pink&#10;&#10;Description automatically generated">
            <a:extLst>
              <a:ext uri="{FF2B5EF4-FFF2-40B4-BE49-F238E27FC236}">
                <a16:creationId xmlns:a16="http://schemas.microsoft.com/office/drawing/2014/main" id="{5CC523E8-1C60-1241-9242-A917C734D6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9301" y="5767953"/>
            <a:ext cx="216000" cy="324506"/>
          </a:xfrm>
          <a:prstGeom prst="rect">
            <a:avLst/>
          </a:prstGeom>
        </p:spPr>
      </p:pic>
      <p:pic>
        <p:nvPicPr>
          <p:cNvPr id="11" name="Picture 10" descr="A close up of a flower&#10;&#10;Description automatically generated">
            <a:extLst>
              <a:ext uri="{FF2B5EF4-FFF2-40B4-BE49-F238E27FC236}">
                <a16:creationId xmlns:a16="http://schemas.microsoft.com/office/drawing/2014/main" id="{4C7E4A82-7A83-7546-AB62-DEF786FCC1E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7187"/>
          <a:stretch/>
        </p:blipFill>
        <p:spPr>
          <a:xfrm>
            <a:off x="2965801" y="5757108"/>
            <a:ext cx="382658" cy="307571"/>
          </a:xfrm>
          <a:prstGeom prst="rect">
            <a:avLst/>
          </a:prstGeom>
        </p:spPr>
      </p:pic>
      <p:pic>
        <p:nvPicPr>
          <p:cNvPr id="12" name="Picture 11" descr="A picture containing sitting, table, small, brown&#10;&#10;Description automatically generated">
            <a:extLst>
              <a:ext uri="{FF2B5EF4-FFF2-40B4-BE49-F238E27FC236}">
                <a16:creationId xmlns:a16="http://schemas.microsoft.com/office/drawing/2014/main" id="{5E8FCA28-4554-E940-B73F-DD39C4F55F9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030" t="11972" r="2187" b="3521"/>
          <a:stretch/>
        </p:blipFill>
        <p:spPr>
          <a:xfrm>
            <a:off x="2171413" y="4815032"/>
            <a:ext cx="420924" cy="286010"/>
          </a:xfrm>
          <a:prstGeom prst="rect">
            <a:avLst/>
          </a:prstGeom>
        </p:spPr>
      </p:pic>
      <p:pic>
        <p:nvPicPr>
          <p:cNvPr id="13" name="Picture 12" descr="A house with trees in the background&#10;&#10;Description automatically generated">
            <a:extLst>
              <a:ext uri="{FF2B5EF4-FFF2-40B4-BE49-F238E27FC236}">
                <a16:creationId xmlns:a16="http://schemas.microsoft.com/office/drawing/2014/main" id="{7BB13237-BED0-BE48-A320-C57D445BAB1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95438" y="4798966"/>
            <a:ext cx="560250" cy="305512"/>
          </a:xfrm>
          <a:prstGeom prst="rect">
            <a:avLst/>
          </a:prstGeom>
        </p:spPr>
      </p:pic>
      <p:pic>
        <p:nvPicPr>
          <p:cNvPr id="14" name="Picture 13" descr="A close up of a person&#10;&#10;Description automatically generated">
            <a:extLst>
              <a:ext uri="{FF2B5EF4-FFF2-40B4-BE49-F238E27FC236}">
                <a16:creationId xmlns:a16="http://schemas.microsoft.com/office/drawing/2014/main" id="{996A5254-D9B1-9F47-B4CF-BB9FE6B3D1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87721" y="4867672"/>
            <a:ext cx="347871" cy="291342"/>
          </a:xfrm>
          <a:prstGeom prst="rect">
            <a:avLst/>
          </a:prstGeom>
        </p:spPr>
      </p:pic>
      <p:pic>
        <p:nvPicPr>
          <p:cNvPr id="15" name="Picture 14" descr="A picture containing sitting, photo, table, dark&#10;&#10;Description automatically generated">
            <a:extLst>
              <a:ext uri="{FF2B5EF4-FFF2-40B4-BE49-F238E27FC236}">
                <a16:creationId xmlns:a16="http://schemas.microsoft.com/office/drawing/2014/main" id="{FD6B72CF-91A8-D645-B944-459CFBB470F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99684" y="4369682"/>
            <a:ext cx="347871" cy="302213"/>
          </a:xfrm>
          <a:prstGeom prst="rect">
            <a:avLst/>
          </a:prstGeom>
        </p:spPr>
      </p:pic>
      <p:pic>
        <p:nvPicPr>
          <p:cNvPr id="16" name="Picture 15" descr="A table that has some furniture in it&#10;&#10;Description automatically generated">
            <a:extLst>
              <a:ext uri="{FF2B5EF4-FFF2-40B4-BE49-F238E27FC236}">
                <a16:creationId xmlns:a16="http://schemas.microsoft.com/office/drawing/2014/main" id="{50F2AC9A-92C9-1746-9EE6-792D52577E4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4375" r="15313"/>
          <a:stretch/>
        </p:blipFill>
        <p:spPr>
          <a:xfrm>
            <a:off x="2862985" y="4359139"/>
            <a:ext cx="347871" cy="311537"/>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EC551B93-25D6-D546-8387-4F1F12E0C3B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44148" y="3620062"/>
            <a:ext cx="261360" cy="278784"/>
          </a:xfrm>
          <a:prstGeom prst="rect">
            <a:avLst/>
          </a:prstGeom>
        </p:spPr>
      </p:pic>
      <p:pic>
        <p:nvPicPr>
          <p:cNvPr id="18" name="Picture 17" descr="Diagram&#10;&#10;Description automatically generated">
            <a:extLst>
              <a:ext uri="{FF2B5EF4-FFF2-40B4-BE49-F238E27FC236}">
                <a16:creationId xmlns:a16="http://schemas.microsoft.com/office/drawing/2014/main" id="{4016B50F-4192-7A4E-B546-4A012EF6EE8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59792" y="3859633"/>
            <a:ext cx="616275" cy="414061"/>
          </a:xfrm>
          <a:prstGeom prst="rect">
            <a:avLst/>
          </a:prstGeom>
        </p:spPr>
      </p:pic>
      <p:pic>
        <p:nvPicPr>
          <p:cNvPr id="19" name="Picture 18" descr="A picture containing clock, drawing&#10;&#10;Description automatically generated">
            <a:extLst>
              <a:ext uri="{FF2B5EF4-FFF2-40B4-BE49-F238E27FC236}">
                <a16:creationId xmlns:a16="http://schemas.microsoft.com/office/drawing/2014/main" id="{139385B0-C4D6-A84A-B129-8CF5B8A077E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568072" y="3628810"/>
            <a:ext cx="287496" cy="243025"/>
          </a:xfrm>
          <a:prstGeom prst="rect">
            <a:avLst/>
          </a:prstGeom>
        </p:spPr>
      </p:pic>
      <p:pic>
        <p:nvPicPr>
          <p:cNvPr id="20" name="Picture 19" descr="A plate of food on a table&#10;&#10;Description automatically generated">
            <a:extLst>
              <a:ext uri="{FF2B5EF4-FFF2-40B4-BE49-F238E27FC236}">
                <a16:creationId xmlns:a16="http://schemas.microsoft.com/office/drawing/2014/main" id="{C21B549A-2A0D-694A-9344-C678AAC9467E}"/>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5000" t="5000" r="5000" b="7081"/>
          <a:stretch/>
        </p:blipFill>
        <p:spPr>
          <a:xfrm>
            <a:off x="2983660" y="3598196"/>
            <a:ext cx="287496" cy="210638"/>
          </a:xfrm>
          <a:prstGeom prst="rect">
            <a:avLst/>
          </a:prstGeom>
        </p:spPr>
      </p:pic>
      <p:pic>
        <p:nvPicPr>
          <p:cNvPr id="21" name="Picture 20" descr="A drawing of a face&#10;&#10;Description automatically generated">
            <a:extLst>
              <a:ext uri="{FF2B5EF4-FFF2-40B4-BE49-F238E27FC236}">
                <a16:creationId xmlns:a16="http://schemas.microsoft.com/office/drawing/2014/main" id="{F753E0FD-1E80-9B49-B952-FD74B0BA1B9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01033" y="3928594"/>
            <a:ext cx="347871" cy="335913"/>
          </a:xfrm>
          <a:prstGeom prst="rect">
            <a:avLst/>
          </a:prstGeom>
        </p:spPr>
      </p:pic>
      <p:pic>
        <p:nvPicPr>
          <p:cNvPr id="22" name="Picture 21" descr="A insect on the ground&#10;&#10;Description automatically generated">
            <a:extLst>
              <a:ext uri="{FF2B5EF4-FFF2-40B4-BE49-F238E27FC236}">
                <a16:creationId xmlns:a16="http://schemas.microsoft.com/office/drawing/2014/main" id="{AA4F18F9-06FD-3747-87BD-9B44E953E31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436100" y="3593661"/>
            <a:ext cx="287496" cy="215173"/>
          </a:xfrm>
          <a:prstGeom prst="rect">
            <a:avLst/>
          </a:prstGeom>
        </p:spPr>
      </p:pic>
      <p:pic>
        <p:nvPicPr>
          <p:cNvPr id="23" name="Picture 22" descr="Shape&#10;&#10;Description automatically generated">
            <a:extLst>
              <a:ext uri="{FF2B5EF4-FFF2-40B4-BE49-F238E27FC236}">
                <a16:creationId xmlns:a16="http://schemas.microsoft.com/office/drawing/2014/main" id="{CB75FBBA-BB60-7D4C-A47A-24924763D72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02804" y="2552995"/>
            <a:ext cx="261360" cy="370068"/>
          </a:xfrm>
          <a:prstGeom prst="rect">
            <a:avLst/>
          </a:prstGeom>
        </p:spPr>
      </p:pic>
      <p:pic>
        <p:nvPicPr>
          <p:cNvPr id="24" name="Picture 23" descr="A person wearing a dress&#10;&#10;Description automatically generated">
            <a:extLst>
              <a:ext uri="{FF2B5EF4-FFF2-40B4-BE49-F238E27FC236}">
                <a16:creationId xmlns:a16="http://schemas.microsoft.com/office/drawing/2014/main" id="{BBB2DD23-C99C-6B49-8AAF-CB3209143A0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06240" y="2998726"/>
            <a:ext cx="261360" cy="392655"/>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65D8242A-A710-9443-A535-72EBF1D6130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117055" y="2638678"/>
            <a:ext cx="382658" cy="267860"/>
          </a:xfrm>
          <a:prstGeom prst="rect">
            <a:avLst/>
          </a:prstGeom>
        </p:spPr>
      </p:pic>
      <p:pic>
        <p:nvPicPr>
          <p:cNvPr id="26" name="Picture 25" descr="A picture containing orange, computer, computer, lit&#10;&#10;Description automatically generated">
            <a:extLst>
              <a:ext uri="{FF2B5EF4-FFF2-40B4-BE49-F238E27FC236}">
                <a16:creationId xmlns:a16="http://schemas.microsoft.com/office/drawing/2014/main" id="{5E4BFB2C-146B-CE4B-A2F1-3B542E6B79F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658084" y="2545738"/>
            <a:ext cx="287496" cy="389825"/>
          </a:xfrm>
          <a:prstGeom prst="rect">
            <a:avLst/>
          </a:prstGeom>
        </p:spPr>
      </p:pic>
      <p:pic>
        <p:nvPicPr>
          <p:cNvPr id="27" name="Picture 26" descr="A close up of a logo&#10;&#10;Description automatically generated">
            <a:extLst>
              <a:ext uri="{FF2B5EF4-FFF2-40B4-BE49-F238E27FC236}">
                <a16:creationId xmlns:a16="http://schemas.microsoft.com/office/drawing/2014/main" id="{BF90CA54-E836-FE40-9807-FD0904A82FB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349430" y="2908714"/>
            <a:ext cx="316246" cy="437141"/>
          </a:xfrm>
          <a:prstGeom prst="rect">
            <a:avLst/>
          </a:prstGeom>
        </p:spPr>
      </p:pic>
      <p:pic>
        <p:nvPicPr>
          <p:cNvPr id="28" name="Picture 27" descr="A picture containing appliance, dryer, indoor, washer&#10;&#10;Description automatically generated">
            <a:extLst>
              <a:ext uri="{FF2B5EF4-FFF2-40B4-BE49-F238E27FC236}">
                <a16:creationId xmlns:a16="http://schemas.microsoft.com/office/drawing/2014/main" id="{1919AC14-2321-6D4F-BE34-3B5C26193B1F}"/>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r="35938"/>
          <a:stretch/>
        </p:blipFill>
        <p:spPr>
          <a:xfrm>
            <a:off x="2175361" y="2969696"/>
            <a:ext cx="316246" cy="328588"/>
          </a:xfrm>
          <a:prstGeom prst="rect">
            <a:avLst/>
          </a:prstGeom>
        </p:spPr>
      </p:pic>
      <p:pic>
        <p:nvPicPr>
          <p:cNvPr id="31" name="Picture 4">
            <a:extLst>
              <a:ext uri="{FF2B5EF4-FFF2-40B4-BE49-F238E27FC236}">
                <a16:creationId xmlns:a16="http://schemas.microsoft.com/office/drawing/2014/main" id="{93ED8781-A5FD-4200-8572-E8C548ED2A14}"/>
              </a:ext>
            </a:extLst>
          </p:cNvPr>
          <p:cNvPicPr>
            <a:picLocks noChangeAspect="1" noChangeArrowheads="1"/>
          </p:cNvPicPr>
          <p:nvPr/>
        </p:nvPicPr>
        <p:blipFill>
          <a:blip r:embed="rId28" cstate="print">
            <a:clrChange>
              <a:clrFrom>
                <a:srgbClr val="FDFDD7"/>
              </a:clrFrom>
              <a:clrTo>
                <a:srgbClr val="FDFDD7">
                  <a:alpha val="0"/>
                </a:srgbClr>
              </a:clrTo>
            </a:clrChange>
            <a:extLst>
              <a:ext uri="{BEBA8EAE-BF5A-486C-A8C5-ECC9F3942E4B}">
                <a14:imgProps xmlns:a14="http://schemas.microsoft.com/office/drawing/2010/main">
                  <a14:imgLayer r:embed="rId29">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a14="http://schemas.microsoft.com/office/drawing/2010/main" val="0"/>
              </a:ext>
            </a:extLst>
          </a:blip>
          <a:srcRect l="60007" t="14102" r="4678" b="4581"/>
          <a:stretch>
            <a:fillRect/>
          </a:stretch>
        </p:blipFill>
        <p:spPr bwMode="auto">
          <a:xfrm>
            <a:off x="3370560" y="1218760"/>
            <a:ext cx="237600" cy="356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picture containing toy, doll&#10;&#10;Description automatically generated">
            <a:extLst>
              <a:ext uri="{FF2B5EF4-FFF2-40B4-BE49-F238E27FC236}">
                <a16:creationId xmlns:a16="http://schemas.microsoft.com/office/drawing/2014/main" id="{6684FB9A-C62A-43EF-9DD8-B8146177B3A8}"/>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rot="20395489">
            <a:off x="2371837" y="1278922"/>
            <a:ext cx="287496" cy="218353"/>
          </a:xfrm>
          <a:prstGeom prst="rect">
            <a:avLst/>
          </a:prstGeom>
        </p:spPr>
      </p:pic>
      <p:pic>
        <p:nvPicPr>
          <p:cNvPr id="33" name="Picture 32" descr="A drawing of a face&#10;&#10;Description automatically generated">
            <a:extLst>
              <a:ext uri="{FF2B5EF4-FFF2-40B4-BE49-F238E27FC236}">
                <a16:creationId xmlns:a16="http://schemas.microsoft.com/office/drawing/2014/main" id="{F753E0FD-1E80-9B49-B952-FD74B0BA1B9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66142" y="2020266"/>
            <a:ext cx="316246" cy="305375"/>
          </a:xfrm>
          <a:prstGeom prst="rect">
            <a:avLst/>
          </a:prstGeom>
        </p:spPr>
      </p:pic>
      <p:pic>
        <p:nvPicPr>
          <p:cNvPr id="34" name="Picture 33" descr="A picture containing orange, computer, computer, lit&#10;&#10;Description automatically generated">
            <a:extLst>
              <a:ext uri="{FF2B5EF4-FFF2-40B4-BE49-F238E27FC236}">
                <a16:creationId xmlns:a16="http://schemas.microsoft.com/office/drawing/2014/main" id="{5E4BFB2C-146B-CE4B-A2F1-3B542E6B79F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439442" y="1979797"/>
            <a:ext cx="316246" cy="428808"/>
          </a:xfrm>
          <a:prstGeom prst="rect">
            <a:avLst/>
          </a:prstGeom>
        </p:spPr>
      </p:pic>
      <p:pic>
        <p:nvPicPr>
          <p:cNvPr id="35" name="Picture 34" descr="A table that has some furniture in it&#10;&#10;Description automatically generated">
            <a:extLst>
              <a:ext uri="{FF2B5EF4-FFF2-40B4-BE49-F238E27FC236}">
                <a16:creationId xmlns:a16="http://schemas.microsoft.com/office/drawing/2014/main" id="{50F2AC9A-92C9-1746-9EE6-792D52577E4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4375" r="15313"/>
          <a:stretch/>
        </p:blipFill>
        <p:spPr>
          <a:xfrm>
            <a:off x="2719346" y="1725379"/>
            <a:ext cx="316246" cy="283215"/>
          </a:xfrm>
          <a:prstGeom prst="rect">
            <a:avLst/>
          </a:prstGeom>
        </p:spPr>
      </p:pic>
      <p:pic>
        <p:nvPicPr>
          <p:cNvPr id="36" name="Picture 35" descr="A picture containing sitting, table, small, brown&#10;&#10;Description automatically generated">
            <a:extLst>
              <a:ext uri="{FF2B5EF4-FFF2-40B4-BE49-F238E27FC236}">
                <a16:creationId xmlns:a16="http://schemas.microsoft.com/office/drawing/2014/main" id="{5E8FCA28-4554-E940-B73F-DD39C4F55F9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030" t="11972" r="2187" b="3521"/>
          <a:stretch/>
        </p:blipFill>
        <p:spPr>
          <a:xfrm>
            <a:off x="3373030" y="1738558"/>
            <a:ext cx="382658" cy="260009"/>
          </a:xfrm>
          <a:prstGeom prst="rect">
            <a:avLst/>
          </a:prstGeom>
        </p:spPr>
      </p:pic>
      <p:pic>
        <p:nvPicPr>
          <p:cNvPr id="37" name="Picture 36" descr="A close up of a logo&#10;&#10;Description automatically generated">
            <a:extLst>
              <a:ext uri="{FF2B5EF4-FFF2-40B4-BE49-F238E27FC236}">
                <a16:creationId xmlns:a16="http://schemas.microsoft.com/office/drawing/2014/main" id="{D934E04C-061A-9147-9D75-833C4DC4EF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2874" y="1738558"/>
            <a:ext cx="382658" cy="276232"/>
          </a:xfrm>
          <a:prstGeom prst="rect">
            <a:avLst/>
          </a:prstGeom>
        </p:spPr>
      </p:pic>
      <p:pic>
        <p:nvPicPr>
          <p:cNvPr id="38" name="Picture 37">
            <a:extLst>
              <a:ext uri="{FF2B5EF4-FFF2-40B4-BE49-F238E27FC236}">
                <a16:creationId xmlns:a16="http://schemas.microsoft.com/office/drawing/2014/main" id="{327C2B97-2C05-4986-B203-6DF6BB7A48C5}"/>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19995" t="24252" r="18480"/>
          <a:stretch/>
        </p:blipFill>
        <p:spPr>
          <a:xfrm>
            <a:off x="2225484" y="2098606"/>
            <a:ext cx="712335" cy="328886"/>
          </a:xfrm>
          <a:prstGeom prst="rect">
            <a:avLst/>
          </a:prstGeom>
        </p:spPr>
      </p:pic>
      <p:pic>
        <p:nvPicPr>
          <p:cNvPr id="39" name="Picture 38">
            <a:extLst>
              <a:ext uri="{FF2B5EF4-FFF2-40B4-BE49-F238E27FC236}">
                <a16:creationId xmlns:a16="http://schemas.microsoft.com/office/drawing/2014/main" id="{3785478F-5692-4342-A0C3-59CCBB0E556F}"/>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l="19995" t="24252" r="18480"/>
          <a:stretch/>
        </p:blipFill>
        <p:spPr>
          <a:xfrm>
            <a:off x="2129451" y="5256375"/>
            <a:ext cx="712335" cy="328886"/>
          </a:xfrm>
          <a:prstGeom prst="rect">
            <a:avLst/>
          </a:prstGeom>
        </p:spPr>
      </p:pic>
      <p:pic>
        <p:nvPicPr>
          <p:cNvPr id="40" name="Picture 39">
            <a:extLst>
              <a:ext uri="{FF2B5EF4-FFF2-40B4-BE49-F238E27FC236}">
                <a16:creationId xmlns:a16="http://schemas.microsoft.com/office/drawing/2014/main" id="{A96E62A4-0070-4A26-AA89-2CF347922F90}"/>
              </a:ext>
            </a:extLst>
          </p:cNvPr>
          <p:cNvPicPr>
            <a:picLocks noChangeAspect="1"/>
          </p:cNvPicPr>
          <p:nvPr/>
        </p:nvPicPr>
        <p:blipFill>
          <a:blip r:embed="rId33" cstate="print">
            <a:extLst>
              <a:ext uri="{28A0092B-C50C-407E-A947-70E740481C1C}">
                <a14:useLocalDpi xmlns:a14="http://schemas.microsoft.com/office/drawing/2010/main" val="0"/>
              </a:ext>
            </a:extLst>
          </a:blip>
          <a:srcRect/>
          <a:stretch/>
        </p:blipFill>
        <p:spPr>
          <a:xfrm>
            <a:off x="3197355" y="5247048"/>
            <a:ext cx="529929" cy="3532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256" y="71414"/>
            <a:ext cx="5805488" cy="654032"/>
          </a:xfr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r="100000" b="100000"/>
            </a:path>
            <a:tileRect l="-100000" t="-100000"/>
          </a:gradFill>
          <a:scene3d>
            <a:camera prst="orthographicFront"/>
            <a:lightRig rig="threePt" dir="t"/>
          </a:scene3d>
          <a:sp3d>
            <a:bevelT w="139700" prst="cross"/>
          </a:sp3d>
        </p:spPr>
        <p:txBody>
          <a:bodyPr/>
          <a:lstStyle/>
          <a:p>
            <a:r>
              <a:rPr lang="en-IN" dirty="0"/>
              <a:t>ADJECTIVES</a:t>
            </a:r>
          </a:p>
        </p:txBody>
      </p:sp>
      <p:pic>
        <p:nvPicPr>
          <p:cNvPr id="3" name="Picture 4">
            <a:extLst>
              <a:ext uri="{FF2B5EF4-FFF2-40B4-BE49-F238E27FC236}">
                <a16:creationId xmlns:a16="http://schemas.microsoft.com/office/drawing/2014/main" id="{93ED8781-A5FD-4200-8572-E8C548ED2A14}"/>
              </a:ext>
            </a:extLst>
          </p:cNvPr>
          <p:cNvPicPr>
            <a:picLocks noChangeAspect="1" noChangeArrowheads="1"/>
          </p:cNvPicPr>
          <p:nvPr/>
        </p:nvPicPr>
        <p:blipFill>
          <a:blip r:embed="rId3">
            <a:clrChange>
              <a:clrFrom>
                <a:srgbClr val="FDFDD7"/>
              </a:clrFrom>
              <a:clrTo>
                <a:srgbClr val="FDFDD7">
                  <a:alpha val="0"/>
                </a:srgbClr>
              </a:clrTo>
            </a:clrChange>
            <a:extLst>
              <a:ext uri="{BEBA8EAE-BF5A-486C-A8C5-ECC9F3942E4B}">
                <a14:imgProps xmlns:a14="http://schemas.microsoft.com/office/drawing/2010/main">
                  <a14:imgLayer r:embed="rId4">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a14="http://schemas.microsoft.com/office/drawing/2010/main" val="0"/>
              </a:ext>
            </a:extLst>
          </a:blip>
          <a:srcRect l="60007" t="14102" r="4678" b="4581"/>
          <a:stretch>
            <a:fillRect/>
          </a:stretch>
        </p:blipFill>
        <p:spPr bwMode="auto">
          <a:xfrm>
            <a:off x="8901128" y="3519488"/>
            <a:ext cx="1990736" cy="29861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oy, doll&#10;&#10;Description automatically generated">
            <a:extLst>
              <a:ext uri="{FF2B5EF4-FFF2-40B4-BE49-F238E27FC236}">
                <a16:creationId xmlns:a16="http://schemas.microsoft.com/office/drawing/2014/main" id="{6684FB9A-C62A-43EF-9DD8-B8146177B3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79240">
            <a:off x="2431147" y="3266066"/>
            <a:ext cx="3167080" cy="2405397"/>
          </a:xfrm>
          <a:prstGeom prst="rect">
            <a:avLst/>
          </a:prstGeom>
        </p:spPr>
      </p:pic>
      <p:sp>
        <p:nvSpPr>
          <p:cNvPr id="5" name="Rectangular Callout 4">
            <a:extLst>
              <a:ext uri="{FF2B5EF4-FFF2-40B4-BE49-F238E27FC236}">
                <a16:creationId xmlns:a16="http://schemas.microsoft.com/office/drawing/2014/main" id="{F12CDAEC-581B-F349-84A1-22DF804FAD05}"/>
              </a:ext>
            </a:extLst>
          </p:cNvPr>
          <p:cNvSpPr/>
          <p:nvPr/>
        </p:nvSpPr>
        <p:spPr>
          <a:xfrm rot="20692726">
            <a:off x="1427162" y="1771190"/>
            <a:ext cx="2952000" cy="1116000"/>
          </a:xfrm>
          <a:prstGeom prst="wedgeRectCallout">
            <a:avLst>
              <a:gd name="adj1" fmla="val 8945"/>
              <a:gd name="adj2" fmla="val 100763"/>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a:solidFill>
                  <a:schemeClr val="tx1"/>
                </a:solidFill>
              </a:rPr>
              <a:t>What are </a:t>
            </a:r>
            <a:r>
              <a:rPr lang="en-GB" sz="2300" b="1" i="1" dirty="0">
                <a:solidFill>
                  <a:schemeClr val="tx1"/>
                </a:solidFill>
              </a:rPr>
              <a:t>adjectives</a:t>
            </a:r>
          </a:p>
          <a:p>
            <a:pPr algn="ctr"/>
            <a:r>
              <a:rPr lang="en-GB" sz="2300" dirty="0">
                <a:solidFill>
                  <a:schemeClr val="tx1"/>
                </a:solidFill>
              </a:rPr>
              <a:t>or </a:t>
            </a:r>
            <a:r>
              <a:rPr lang="en-GB" sz="2300" b="1" i="1" dirty="0">
                <a:solidFill>
                  <a:schemeClr val="tx1"/>
                </a:solidFill>
              </a:rPr>
              <a:t>describing words</a:t>
            </a:r>
            <a:r>
              <a:rPr lang="en-GB" sz="2300" dirty="0">
                <a:solidFill>
                  <a:srgbClr val="C00000"/>
                </a:solidFill>
              </a:rPr>
              <a:t>?</a:t>
            </a:r>
          </a:p>
        </p:txBody>
      </p:sp>
      <p:sp>
        <p:nvSpPr>
          <p:cNvPr id="9" name="Oval Callout 8"/>
          <p:cNvSpPr/>
          <p:nvPr/>
        </p:nvSpPr>
        <p:spPr>
          <a:xfrm rot="21442797">
            <a:off x="5692473" y="1176483"/>
            <a:ext cx="4433912" cy="2241432"/>
          </a:xfrm>
          <a:prstGeom prst="wedgeEllipseCallout">
            <a:avLst>
              <a:gd name="adj1" fmla="val 32250"/>
              <a:gd name="adj2" fmla="val 6281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300" dirty="0">
                <a:solidFill>
                  <a:schemeClr val="tx1"/>
                </a:solidFill>
              </a:rPr>
              <a:t>Words that describe nouns are called adjectives (describing words). They add more information to nouns</a:t>
            </a:r>
            <a:endParaRPr lang="en-US" sz="23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Righ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p:spPr>
        <p:txBody>
          <a:bodyPr/>
          <a:lstStyle/>
          <a:p>
            <a:r>
              <a:rPr lang="en-IN" dirty="0"/>
              <a:t>Types of Adjectives or Describing words</a:t>
            </a:r>
          </a:p>
        </p:txBody>
      </p:sp>
      <p:pic>
        <p:nvPicPr>
          <p:cNvPr id="34" name="Picture 33" descr="A drawing of a face&#10;&#10;Description automatically generated">
            <a:extLst>
              <a:ext uri="{FF2B5EF4-FFF2-40B4-BE49-F238E27FC236}">
                <a16:creationId xmlns:a16="http://schemas.microsoft.com/office/drawing/2014/main" id="{F753E0FD-1E80-9B49-B952-FD74B0BA1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2014" y="1018100"/>
            <a:ext cx="1564562" cy="1510780"/>
          </a:xfrm>
          <a:prstGeom prst="rect">
            <a:avLst/>
          </a:prstGeom>
        </p:spPr>
      </p:pic>
      <p:pic>
        <p:nvPicPr>
          <p:cNvPr id="35" name="Picture 34" descr="A picture containing orange, computer, computer, lit&#10;&#10;Description automatically generated">
            <a:extLst>
              <a:ext uri="{FF2B5EF4-FFF2-40B4-BE49-F238E27FC236}">
                <a16:creationId xmlns:a16="http://schemas.microsoft.com/office/drawing/2014/main" id="{5E4BFB2C-146B-CE4B-A2F1-3B542E6B79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5436" y="824461"/>
            <a:ext cx="1190625" cy="1614407"/>
          </a:xfrm>
          <a:prstGeom prst="rect">
            <a:avLst/>
          </a:prstGeom>
        </p:spPr>
      </p:pic>
      <p:pic>
        <p:nvPicPr>
          <p:cNvPr id="36" name="Picture 35" descr="A table that has some furniture in it&#10;&#10;Description automatically generated">
            <a:extLst>
              <a:ext uri="{FF2B5EF4-FFF2-40B4-BE49-F238E27FC236}">
                <a16:creationId xmlns:a16="http://schemas.microsoft.com/office/drawing/2014/main" id="{50F2AC9A-92C9-1746-9EE6-792D52577E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375" r="15313"/>
          <a:stretch/>
        </p:blipFill>
        <p:spPr>
          <a:xfrm>
            <a:off x="973990" y="2798916"/>
            <a:ext cx="1791566" cy="1604447"/>
          </a:xfrm>
          <a:prstGeom prst="rect">
            <a:avLst/>
          </a:prstGeom>
        </p:spPr>
      </p:pic>
      <p:pic>
        <p:nvPicPr>
          <p:cNvPr id="37" name="Picture 36" descr="A picture containing sitting, table, small, brown&#10;&#10;Description automatically generated">
            <a:extLst>
              <a:ext uri="{FF2B5EF4-FFF2-40B4-BE49-F238E27FC236}">
                <a16:creationId xmlns:a16="http://schemas.microsoft.com/office/drawing/2014/main" id="{5E8FCA28-4554-E940-B73F-DD39C4F55F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030" t="11972" r="2187" b="3521"/>
          <a:stretch/>
        </p:blipFill>
        <p:spPr>
          <a:xfrm>
            <a:off x="9426444" y="2868839"/>
            <a:ext cx="2058109" cy="1398451"/>
          </a:xfrm>
          <a:prstGeom prst="rect">
            <a:avLst/>
          </a:prstGeom>
        </p:spPr>
      </p:pic>
      <p:pic>
        <p:nvPicPr>
          <p:cNvPr id="38" name="Picture 37" descr="A close up of a logo&#10;&#10;Description automatically generated">
            <a:extLst>
              <a:ext uri="{FF2B5EF4-FFF2-40B4-BE49-F238E27FC236}">
                <a16:creationId xmlns:a16="http://schemas.microsoft.com/office/drawing/2014/main" id="{D934E04C-061A-9147-9D75-833C4DC4EF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5959" y="4945802"/>
            <a:ext cx="2170545" cy="1566863"/>
          </a:xfrm>
          <a:prstGeom prst="rect">
            <a:avLst/>
          </a:prstGeom>
        </p:spPr>
      </p:pic>
      <p:grpSp>
        <p:nvGrpSpPr>
          <p:cNvPr id="39" name="Group 38">
            <a:extLst>
              <a:ext uri="{FF2B5EF4-FFF2-40B4-BE49-F238E27FC236}">
                <a16:creationId xmlns:a16="http://schemas.microsoft.com/office/drawing/2014/main" id="{F8C3C41A-989B-4E34-BF03-E636AC1A94AB}"/>
              </a:ext>
            </a:extLst>
          </p:cNvPr>
          <p:cNvGrpSpPr/>
          <p:nvPr/>
        </p:nvGrpSpPr>
        <p:grpSpPr>
          <a:xfrm>
            <a:off x="1543532" y="2067453"/>
            <a:ext cx="4472855" cy="1363969"/>
            <a:chOff x="-8133" y="2516821"/>
            <a:chExt cx="4472855" cy="1363969"/>
          </a:xfrm>
        </p:grpSpPr>
        <p:grpSp>
          <p:nvGrpSpPr>
            <p:cNvPr id="40" name="Group 39">
              <a:extLst>
                <a:ext uri="{FF2B5EF4-FFF2-40B4-BE49-F238E27FC236}">
                  <a16:creationId xmlns:a16="http://schemas.microsoft.com/office/drawing/2014/main" id="{D12E86E0-6238-4C4B-A201-D3EC63D906AA}"/>
                </a:ext>
              </a:extLst>
            </p:cNvPr>
            <p:cNvGrpSpPr/>
            <p:nvPr/>
          </p:nvGrpSpPr>
          <p:grpSpPr>
            <a:xfrm flipH="1">
              <a:off x="2979722" y="2522070"/>
              <a:ext cx="1485000" cy="1358720"/>
              <a:chOff x="4678493" y="1987706"/>
              <a:chExt cx="2712942" cy="1811627"/>
            </a:xfrm>
          </p:grpSpPr>
          <p:sp>
            <p:nvSpPr>
              <p:cNvPr id="43" name="Right Arrow 61">
                <a:extLst>
                  <a:ext uri="{FF2B5EF4-FFF2-40B4-BE49-F238E27FC236}">
                    <a16:creationId xmlns:a16="http://schemas.microsoft.com/office/drawing/2014/main" id="{5CA255A2-CAC1-4DC5-8CFD-3516384C2D95}"/>
                  </a:ext>
                </a:extLst>
              </p:cNvPr>
              <p:cNvSpPr/>
              <p:nvPr/>
            </p:nvSpPr>
            <p:spPr>
              <a:xfrm>
                <a:off x="5869620" y="1987706"/>
                <a:ext cx="1521815" cy="7537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b="1">
                  <a:solidFill>
                    <a:schemeClr val="tx1"/>
                  </a:solidFill>
                  <a:latin typeface="Calibri" panose="020F0502020204030204" pitchFamily="34" charset="0"/>
                  <a:cs typeface="Calibri" panose="020F0502020204030204" pitchFamily="34" charset="0"/>
                </a:endParaRPr>
              </a:p>
            </p:txBody>
          </p:sp>
          <p:sp>
            <p:nvSpPr>
              <p:cNvPr id="44" name="Isosceles Triangle 29">
                <a:extLst>
                  <a:ext uri="{FF2B5EF4-FFF2-40B4-BE49-F238E27FC236}">
                    <a16:creationId xmlns:a16="http://schemas.microsoft.com/office/drawing/2014/main" id="{A170E1D5-24EC-4EF0-9164-BE7083D042EA}"/>
                  </a:ext>
                </a:extLst>
              </p:cNvPr>
              <p:cNvSpPr/>
              <p:nvPr/>
            </p:nvSpPr>
            <p:spPr>
              <a:xfrm rot="16200000">
                <a:off x="4465302" y="2390078"/>
                <a:ext cx="1622446" cy="1196064"/>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318642 w 1711607"/>
                  <a:gd name="connsiteY0" fmla="*/ 1196064 h 1196064"/>
                  <a:gd name="connsiteX1" fmla="*/ 0 w 1711607"/>
                  <a:gd name="connsiteY1" fmla="*/ 0 h 1196064"/>
                  <a:gd name="connsiteX2" fmla="*/ 1711607 w 1711607"/>
                  <a:gd name="connsiteY2" fmla="*/ 1195758 h 1196064"/>
                  <a:gd name="connsiteX3" fmla="*/ 1318642 w 1711607"/>
                  <a:gd name="connsiteY3" fmla="*/ 1196064 h 1196064"/>
                </a:gdLst>
                <a:ahLst/>
                <a:cxnLst>
                  <a:cxn ang="0">
                    <a:pos x="connsiteX0" y="connsiteY0"/>
                  </a:cxn>
                  <a:cxn ang="0">
                    <a:pos x="connsiteX1" y="connsiteY1"/>
                  </a:cxn>
                  <a:cxn ang="0">
                    <a:pos x="connsiteX2" y="connsiteY2"/>
                  </a:cxn>
                  <a:cxn ang="0">
                    <a:pos x="connsiteX3" y="connsiteY3"/>
                  </a:cxn>
                </a:cxnLst>
                <a:rect l="l" t="t" r="r" b="b"/>
                <a:pathLst>
                  <a:path w="1711607" h="1196064">
                    <a:moveTo>
                      <a:pt x="1318642" y="1196064"/>
                    </a:moveTo>
                    <a:lnTo>
                      <a:pt x="0" y="0"/>
                    </a:lnTo>
                    <a:lnTo>
                      <a:pt x="1711607" y="1195758"/>
                    </a:lnTo>
                    <a:lnTo>
                      <a:pt x="1318642" y="1196064"/>
                    </a:lnTo>
                    <a:close/>
                  </a:path>
                </a:pathLst>
              </a:custGeom>
              <a:gradFill>
                <a:gsLst>
                  <a:gs pos="0">
                    <a:schemeClr val="accent1"/>
                  </a:gs>
                  <a:gs pos="100000">
                    <a:schemeClr val="accent1">
                      <a:lumMod val="10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ko-KR" altLang="en-US" sz="2800" b="1" dirty="0">
                  <a:latin typeface="Calibri" panose="020F0502020204030204" pitchFamily="34" charset="0"/>
                  <a:cs typeface="Calibri" panose="020F0502020204030204" pitchFamily="34" charset="0"/>
                </a:endParaRPr>
              </a:p>
            </p:txBody>
          </p:sp>
        </p:grpSp>
        <p:sp>
          <p:nvSpPr>
            <p:cNvPr id="41" name="TextBox 40">
              <a:extLst>
                <a:ext uri="{FF2B5EF4-FFF2-40B4-BE49-F238E27FC236}">
                  <a16:creationId xmlns:a16="http://schemas.microsoft.com/office/drawing/2014/main" id="{1FFEA757-4750-4D5D-BF1C-7C22B7E30BDD}"/>
                </a:ext>
              </a:extLst>
            </p:cNvPr>
            <p:cNvSpPr txBox="1"/>
            <p:nvPr/>
          </p:nvSpPr>
          <p:spPr>
            <a:xfrm>
              <a:off x="-8133" y="2522070"/>
              <a:ext cx="2890486" cy="523220"/>
            </a:xfrm>
            <a:prstGeom prst="rect">
              <a:avLst/>
            </a:prstGeom>
            <a:noFill/>
          </p:spPr>
          <p:txBody>
            <a:bodyPr wrap="square" rtlCol="0">
              <a:spAutoFit/>
            </a:bodyPr>
            <a:lstStyle/>
            <a:p>
              <a:pPr algn="r"/>
              <a:r>
                <a:rPr lang="en-US" sz="2800" b="1" dirty="0">
                  <a:solidFill>
                    <a:schemeClr val="accent1">
                      <a:lumMod val="75000"/>
                    </a:schemeClr>
                  </a:solidFill>
                  <a:effectLst>
                    <a:innerShdw blurRad="114300">
                      <a:prstClr val="black"/>
                    </a:innerShdw>
                  </a:effectLst>
                  <a:latin typeface="Calibri" panose="020F0502020204030204" pitchFamily="34" charset="0"/>
                  <a:cs typeface="Calibri" panose="020F0502020204030204" pitchFamily="34" charset="0"/>
                </a:rPr>
                <a:t>Quality</a:t>
              </a:r>
              <a:endParaRPr lang="ko-KR" altLang="en-US" sz="2800" b="1" dirty="0">
                <a:solidFill>
                  <a:schemeClr val="accent1">
                    <a:lumMod val="75000"/>
                  </a:schemeClr>
                </a:solidFill>
                <a:effectLst>
                  <a:innerShdw blurRad="114300">
                    <a:prstClr val="black"/>
                  </a:innerShdw>
                </a:effectLst>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A7E0F555-4541-4B08-BD8E-2293E8B8FC0B}"/>
                </a:ext>
              </a:extLst>
            </p:cNvPr>
            <p:cNvSpPr txBox="1"/>
            <p:nvPr/>
          </p:nvSpPr>
          <p:spPr>
            <a:xfrm>
              <a:off x="2870321" y="2516821"/>
              <a:ext cx="612129" cy="523220"/>
            </a:xfrm>
            <a:prstGeom prst="rect">
              <a:avLst/>
            </a:prstGeom>
            <a:noFill/>
          </p:spPr>
          <p:txBody>
            <a:bodyPr wrap="square" rtlCol="0">
              <a:spAutoFit/>
            </a:bodyPr>
            <a:lstStyle/>
            <a:p>
              <a:pPr algn="ctr"/>
              <a:r>
                <a:rPr lang="en-US" altLang="ko-KR" sz="2800" b="1" dirty="0">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1</a:t>
              </a:r>
              <a:endParaRPr lang="ko-KR" altLang="en-US" sz="2800" b="1" dirty="0">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endParaRPr>
            </a:p>
          </p:txBody>
        </p:sp>
      </p:grpSp>
      <p:grpSp>
        <p:nvGrpSpPr>
          <p:cNvPr id="45" name="Group 44">
            <a:extLst>
              <a:ext uri="{FF2B5EF4-FFF2-40B4-BE49-F238E27FC236}">
                <a16:creationId xmlns:a16="http://schemas.microsoft.com/office/drawing/2014/main" id="{5573986C-221D-43C4-AF4C-A0CA0A7FD7B7}"/>
              </a:ext>
            </a:extLst>
          </p:cNvPr>
          <p:cNvGrpSpPr/>
          <p:nvPr/>
        </p:nvGrpSpPr>
        <p:grpSpPr>
          <a:xfrm>
            <a:off x="1787747" y="3169625"/>
            <a:ext cx="4202572" cy="565347"/>
            <a:chOff x="236082" y="3618993"/>
            <a:chExt cx="4202572" cy="565347"/>
          </a:xfrm>
        </p:grpSpPr>
        <p:grpSp>
          <p:nvGrpSpPr>
            <p:cNvPr id="46" name="Group 45">
              <a:extLst>
                <a:ext uri="{FF2B5EF4-FFF2-40B4-BE49-F238E27FC236}">
                  <a16:creationId xmlns:a16="http://schemas.microsoft.com/office/drawing/2014/main" id="{26B6D051-C0BA-4C16-BA03-3A244569613D}"/>
                </a:ext>
              </a:extLst>
            </p:cNvPr>
            <p:cNvGrpSpPr/>
            <p:nvPr/>
          </p:nvGrpSpPr>
          <p:grpSpPr>
            <a:xfrm flipH="1">
              <a:off x="2979722" y="3618993"/>
              <a:ext cx="1458932" cy="565347"/>
              <a:chOff x="4726118" y="1987706"/>
              <a:chExt cx="2665317" cy="753796"/>
            </a:xfrm>
          </p:grpSpPr>
          <p:sp>
            <p:nvSpPr>
              <p:cNvPr id="49" name="Right Arrow 57">
                <a:extLst>
                  <a:ext uri="{FF2B5EF4-FFF2-40B4-BE49-F238E27FC236}">
                    <a16:creationId xmlns:a16="http://schemas.microsoft.com/office/drawing/2014/main" id="{8F529522-319E-447B-AA99-77CD1D5E63DF}"/>
                  </a:ext>
                </a:extLst>
              </p:cNvPr>
              <p:cNvSpPr/>
              <p:nvPr/>
            </p:nvSpPr>
            <p:spPr>
              <a:xfrm>
                <a:off x="5869620" y="1987706"/>
                <a:ext cx="1521815" cy="75379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b="1" dirty="0">
                  <a:solidFill>
                    <a:schemeClr val="tx1"/>
                  </a:solidFill>
                  <a:latin typeface="Calibri" panose="020F0502020204030204" pitchFamily="34" charset="0"/>
                  <a:cs typeface="Calibri" panose="020F0502020204030204" pitchFamily="34" charset="0"/>
                </a:endParaRPr>
              </a:p>
            </p:txBody>
          </p:sp>
          <p:sp>
            <p:nvSpPr>
              <p:cNvPr id="50" name="Isosceles Triangle 29">
                <a:extLst>
                  <a:ext uri="{FF2B5EF4-FFF2-40B4-BE49-F238E27FC236}">
                    <a16:creationId xmlns:a16="http://schemas.microsoft.com/office/drawing/2014/main" id="{63A60283-7575-41E4-BBB7-69F33BBFC5BD}"/>
                  </a:ext>
                </a:extLst>
              </p:cNvPr>
              <p:cNvSpPr/>
              <p:nvPr/>
            </p:nvSpPr>
            <p:spPr>
              <a:xfrm rot="16200000">
                <a:off x="5114090" y="1788914"/>
                <a:ext cx="372495" cy="114843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0 w 392965"/>
                  <a:gd name="connsiteY0" fmla="*/ 595989 h 595989"/>
                  <a:gd name="connsiteX1" fmla="*/ 148430 w 392965"/>
                  <a:gd name="connsiteY1" fmla="*/ 0 h 595989"/>
                  <a:gd name="connsiteX2" fmla="*/ 392965 w 392965"/>
                  <a:gd name="connsiteY2" fmla="*/ 595683 h 595989"/>
                  <a:gd name="connsiteX3" fmla="*/ 0 w 392965"/>
                  <a:gd name="connsiteY3" fmla="*/ 595989 h 595989"/>
                  <a:gd name="connsiteX0" fmla="*/ 0 w 392965"/>
                  <a:gd name="connsiteY0" fmla="*/ 1148439 h 1148439"/>
                  <a:gd name="connsiteX1" fmla="*/ 148430 w 392965"/>
                  <a:gd name="connsiteY1" fmla="*/ 0 h 1148439"/>
                  <a:gd name="connsiteX2" fmla="*/ 392965 w 392965"/>
                  <a:gd name="connsiteY2" fmla="*/ 1148133 h 1148439"/>
                  <a:gd name="connsiteX3" fmla="*/ 0 w 392965"/>
                  <a:gd name="connsiteY3" fmla="*/ 1148439 h 1148439"/>
                </a:gdLst>
                <a:ahLst/>
                <a:cxnLst>
                  <a:cxn ang="0">
                    <a:pos x="connsiteX0" y="connsiteY0"/>
                  </a:cxn>
                  <a:cxn ang="0">
                    <a:pos x="connsiteX1" y="connsiteY1"/>
                  </a:cxn>
                  <a:cxn ang="0">
                    <a:pos x="connsiteX2" y="connsiteY2"/>
                  </a:cxn>
                  <a:cxn ang="0">
                    <a:pos x="connsiteX3" y="connsiteY3"/>
                  </a:cxn>
                </a:cxnLst>
                <a:rect l="l" t="t" r="r" b="b"/>
                <a:pathLst>
                  <a:path w="392965" h="1148439">
                    <a:moveTo>
                      <a:pt x="0" y="1148439"/>
                    </a:moveTo>
                    <a:lnTo>
                      <a:pt x="148430" y="0"/>
                    </a:lnTo>
                    <a:lnTo>
                      <a:pt x="392965" y="1148133"/>
                    </a:lnTo>
                    <a:lnTo>
                      <a:pt x="0" y="1148439"/>
                    </a:lnTo>
                    <a:close/>
                  </a:path>
                </a:pathLst>
              </a:custGeom>
              <a:gradFill>
                <a:gsLst>
                  <a:gs pos="0">
                    <a:schemeClr val="accent3"/>
                  </a:gs>
                  <a:gs pos="50000">
                    <a:schemeClr val="accent3">
                      <a:lumMod val="10000"/>
                    </a:schemeClr>
                  </a:gs>
                  <a:gs pos="100000">
                    <a:schemeClr val="accent5">
                      <a:lumMod val="10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ko-KR" altLang="en-US" sz="2800" b="1" dirty="0">
                  <a:latin typeface="Calibri" panose="020F0502020204030204" pitchFamily="34" charset="0"/>
                  <a:cs typeface="Calibri" panose="020F0502020204030204" pitchFamily="34" charset="0"/>
                </a:endParaRPr>
              </a:p>
            </p:txBody>
          </p:sp>
        </p:grpSp>
        <p:sp>
          <p:nvSpPr>
            <p:cNvPr id="47" name="TextBox 46">
              <a:extLst>
                <a:ext uri="{FF2B5EF4-FFF2-40B4-BE49-F238E27FC236}">
                  <a16:creationId xmlns:a16="http://schemas.microsoft.com/office/drawing/2014/main" id="{8059E91C-FB59-489F-A26B-D62E13C87C52}"/>
                </a:ext>
              </a:extLst>
            </p:cNvPr>
            <p:cNvSpPr txBox="1"/>
            <p:nvPr/>
          </p:nvSpPr>
          <p:spPr>
            <a:xfrm>
              <a:off x="236082" y="3638953"/>
              <a:ext cx="2643164" cy="523220"/>
            </a:xfrm>
            <a:prstGeom prst="rect">
              <a:avLst/>
            </a:prstGeom>
            <a:noFill/>
          </p:spPr>
          <p:txBody>
            <a:bodyPr wrap="square" rtlCol="0">
              <a:spAutoFit/>
            </a:bodyPr>
            <a:lstStyle/>
            <a:p>
              <a:pPr algn="r"/>
              <a:r>
                <a:rPr lang="en-US" sz="2800" b="1" dirty="0">
                  <a:solidFill>
                    <a:srgbClr val="728A41"/>
                  </a:solidFill>
                  <a:effectLst>
                    <a:innerShdw blurRad="114300">
                      <a:prstClr val="black"/>
                    </a:innerShdw>
                  </a:effectLst>
                  <a:latin typeface="Calibri" panose="020F0502020204030204" pitchFamily="34" charset="0"/>
                  <a:cs typeface="Calibri" panose="020F0502020204030204" pitchFamily="34" charset="0"/>
                </a:rPr>
                <a:t>Shape</a:t>
              </a:r>
              <a:endParaRPr lang="ko-KR" altLang="en-US" sz="2800" b="1" dirty="0">
                <a:solidFill>
                  <a:srgbClr val="728A41"/>
                </a:solidFill>
                <a:effectLst>
                  <a:innerShdw blurRad="114300">
                    <a:prstClr val="black"/>
                  </a:innerShdw>
                </a:effectLst>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3C13076B-BDE7-4348-8300-95FD43E3A59F}"/>
                </a:ext>
              </a:extLst>
            </p:cNvPr>
            <p:cNvSpPr txBox="1"/>
            <p:nvPr/>
          </p:nvSpPr>
          <p:spPr>
            <a:xfrm>
              <a:off x="2870321" y="3638953"/>
              <a:ext cx="612129" cy="523220"/>
            </a:xfrm>
            <a:prstGeom prst="rect">
              <a:avLst/>
            </a:prstGeom>
            <a:noFill/>
          </p:spPr>
          <p:txBody>
            <a:bodyPr wrap="square" rtlCol="0">
              <a:spAutoFit/>
            </a:bodyPr>
            <a:lstStyle/>
            <a:p>
              <a:pPr algn="ctr"/>
              <a:r>
                <a:rPr lang="en-US" altLang="ko-KR" sz="2800" b="1" dirty="0">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3</a:t>
              </a:r>
              <a:endParaRPr lang="ko-KR" altLang="en-US" sz="2800" b="1" dirty="0">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id="{150B828F-EA69-4881-BB40-F2CF17162251}"/>
              </a:ext>
            </a:extLst>
          </p:cNvPr>
          <p:cNvGrpSpPr/>
          <p:nvPr/>
        </p:nvGrpSpPr>
        <p:grpSpPr>
          <a:xfrm>
            <a:off x="1781393" y="3463324"/>
            <a:ext cx="4224568" cy="1315856"/>
            <a:chOff x="229728" y="3912692"/>
            <a:chExt cx="4224568" cy="1315856"/>
          </a:xfrm>
        </p:grpSpPr>
        <p:grpSp>
          <p:nvGrpSpPr>
            <p:cNvPr id="52" name="Group 51">
              <a:extLst>
                <a:ext uri="{FF2B5EF4-FFF2-40B4-BE49-F238E27FC236}">
                  <a16:creationId xmlns:a16="http://schemas.microsoft.com/office/drawing/2014/main" id="{A3D3E675-1A4A-4CD1-A52A-330065BD21C0}"/>
                </a:ext>
              </a:extLst>
            </p:cNvPr>
            <p:cNvGrpSpPr/>
            <p:nvPr/>
          </p:nvGrpSpPr>
          <p:grpSpPr>
            <a:xfrm flipH="1" flipV="1">
              <a:off x="2979723" y="3912692"/>
              <a:ext cx="1474573" cy="1315856"/>
              <a:chOff x="4697542" y="1987706"/>
              <a:chExt cx="2693893" cy="1754475"/>
            </a:xfrm>
          </p:grpSpPr>
          <p:sp>
            <p:nvSpPr>
              <p:cNvPr id="55" name="Right Arrow 59">
                <a:extLst>
                  <a:ext uri="{FF2B5EF4-FFF2-40B4-BE49-F238E27FC236}">
                    <a16:creationId xmlns:a16="http://schemas.microsoft.com/office/drawing/2014/main" id="{64D64D01-92A0-4FFC-893E-6C55704AB1A2}"/>
                  </a:ext>
                </a:extLst>
              </p:cNvPr>
              <p:cNvSpPr/>
              <p:nvPr/>
            </p:nvSpPr>
            <p:spPr>
              <a:xfrm>
                <a:off x="5869620" y="1987706"/>
                <a:ext cx="1521815" cy="753796"/>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b="1">
                  <a:solidFill>
                    <a:schemeClr val="tx1"/>
                  </a:solidFill>
                  <a:latin typeface="Calibri" panose="020F0502020204030204" pitchFamily="34" charset="0"/>
                  <a:cs typeface="Calibri" panose="020F0502020204030204" pitchFamily="34" charset="0"/>
                </a:endParaRPr>
              </a:p>
            </p:txBody>
          </p:sp>
          <p:sp>
            <p:nvSpPr>
              <p:cNvPr id="56" name="Isosceles Triangle 29">
                <a:extLst>
                  <a:ext uri="{FF2B5EF4-FFF2-40B4-BE49-F238E27FC236}">
                    <a16:creationId xmlns:a16="http://schemas.microsoft.com/office/drawing/2014/main" id="{0997711A-13C8-48D4-857C-6E989A1101C8}"/>
                  </a:ext>
                </a:extLst>
              </p:cNvPr>
              <p:cNvSpPr/>
              <p:nvPr/>
            </p:nvSpPr>
            <p:spPr>
              <a:xfrm rot="16200000">
                <a:off x="4503403" y="2371026"/>
                <a:ext cx="1565294" cy="1177015"/>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258349 w 1651314"/>
                  <a:gd name="connsiteY0" fmla="*/ 1177015 h 1177015"/>
                  <a:gd name="connsiteX1" fmla="*/ 0 w 1651314"/>
                  <a:gd name="connsiteY1" fmla="*/ 0 h 1177015"/>
                  <a:gd name="connsiteX2" fmla="*/ 1651314 w 1651314"/>
                  <a:gd name="connsiteY2" fmla="*/ 1176709 h 1177015"/>
                  <a:gd name="connsiteX3" fmla="*/ 1258349 w 1651314"/>
                  <a:gd name="connsiteY3" fmla="*/ 1177015 h 1177015"/>
                </a:gdLst>
                <a:ahLst/>
                <a:cxnLst>
                  <a:cxn ang="0">
                    <a:pos x="connsiteX0" y="connsiteY0"/>
                  </a:cxn>
                  <a:cxn ang="0">
                    <a:pos x="connsiteX1" y="connsiteY1"/>
                  </a:cxn>
                  <a:cxn ang="0">
                    <a:pos x="connsiteX2" y="connsiteY2"/>
                  </a:cxn>
                  <a:cxn ang="0">
                    <a:pos x="connsiteX3" y="connsiteY3"/>
                  </a:cxn>
                </a:cxnLst>
                <a:rect l="l" t="t" r="r" b="b"/>
                <a:pathLst>
                  <a:path w="1651314" h="1177015">
                    <a:moveTo>
                      <a:pt x="1258349" y="1177015"/>
                    </a:moveTo>
                    <a:lnTo>
                      <a:pt x="0" y="0"/>
                    </a:lnTo>
                    <a:lnTo>
                      <a:pt x="1651314" y="1176709"/>
                    </a:lnTo>
                    <a:lnTo>
                      <a:pt x="1258349" y="1177015"/>
                    </a:lnTo>
                    <a:close/>
                  </a:path>
                </a:pathLst>
              </a:custGeom>
              <a:gradFill>
                <a:gsLst>
                  <a:gs pos="0">
                    <a:schemeClr val="accent5"/>
                  </a:gs>
                  <a:gs pos="100000">
                    <a:schemeClr val="accent5">
                      <a:lumMod val="10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ko-KR" altLang="en-US" sz="2800" b="1" dirty="0">
                  <a:latin typeface="Calibri" panose="020F0502020204030204" pitchFamily="34" charset="0"/>
                  <a:cs typeface="Calibri" panose="020F0502020204030204" pitchFamily="34" charset="0"/>
                </a:endParaRPr>
              </a:p>
            </p:txBody>
          </p:sp>
        </p:grpSp>
        <p:sp>
          <p:nvSpPr>
            <p:cNvPr id="53" name="TextBox 52">
              <a:extLst>
                <a:ext uri="{FF2B5EF4-FFF2-40B4-BE49-F238E27FC236}">
                  <a16:creationId xmlns:a16="http://schemas.microsoft.com/office/drawing/2014/main" id="{2A8186FB-1CA7-4927-9954-959170BFBE85}"/>
                </a:ext>
              </a:extLst>
            </p:cNvPr>
            <p:cNvSpPr txBox="1"/>
            <p:nvPr/>
          </p:nvSpPr>
          <p:spPr>
            <a:xfrm>
              <a:off x="229728" y="4684729"/>
              <a:ext cx="2669376" cy="523220"/>
            </a:xfrm>
            <a:prstGeom prst="rect">
              <a:avLst/>
            </a:prstGeom>
            <a:noFill/>
          </p:spPr>
          <p:txBody>
            <a:bodyPr wrap="square" rtlCol="0">
              <a:spAutoFit/>
            </a:bodyPr>
            <a:lstStyle/>
            <a:p>
              <a:pPr algn="r"/>
              <a:r>
                <a:rPr lang="en-US" sz="2800" b="1" dirty="0">
                  <a:solidFill>
                    <a:srgbClr val="3B889C"/>
                  </a:solidFill>
                  <a:effectLst>
                    <a:innerShdw blurRad="114300">
                      <a:prstClr val="black"/>
                    </a:innerShdw>
                  </a:effectLst>
                  <a:latin typeface="Calibri" panose="020F0502020204030204" pitchFamily="34" charset="0"/>
                  <a:cs typeface="Calibri" panose="020F0502020204030204" pitchFamily="34" charset="0"/>
                </a:rPr>
                <a:t>Number</a:t>
              </a:r>
              <a:endParaRPr lang="ko-KR" altLang="en-US" sz="2800" b="1" dirty="0">
                <a:solidFill>
                  <a:srgbClr val="3B889C"/>
                </a:solidFill>
                <a:effectLst>
                  <a:innerShdw blurRad="114300">
                    <a:prstClr val="black"/>
                  </a:innerShdw>
                </a:effectLst>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C99D37DA-7B5C-4CB7-A7F2-BA85F6226ECD}"/>
                </a:ext>
              </a:extLst>
            </p:cNvPr>
            <p:cNvSpPr txBox="1"/>
            <p:nvPr/>
          </p:nvSpPr>
          <p:spPr>
            <a:xfrm>
              <a:off x="2891832" y="4663201"/>
              <a:ext cx="612129" cy="523220"/>
            </a:xfrm>
            <a:prstGeom prst="rect">
              <a:avLst/>
            </a:prstGeom>
            <a:noFill/>
          </p:spPr>
          <p:txBody>
            <a:bodyPr wrap="square" rtlCol="0">
              <a:spAutoFit/>
            </a:bodyPr>
            <a:lstStyle/>
            <a:p>
              <a:pPr algn="ctr"/>
              <a:r>
                <a:rPr lang="en-US" altLang="ko-KR" sz="2800" b="1" dirty="0">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5</a:t>
              </a:r>
              <a:endParaRPr lang="ko-KR" altLang="en-US" sz="2800" b="1" dirty="0">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endParaRPr>
            </a:p>
          </p:txBody>
        </p:sp>
      </p:grpSp>
      <p:grpSp>
        <p:nvGrpSpPr>
          <p:cNvPr id="57" name="Group 56">
            <a:extLst>
              <a:ext uri="{FF2B5EF4-FFF2-40B4-BE49-F238E27FC236}">
                <a16:creationId xmlns:a16="http://schemas.microsoft.com/office/drawing/2014/main" id="{CD9263B9-DA6A-4E0D-A835-094DB2E5C21E}"/>
              </a:ext>
            </a:extLst>
          </p:cNvPr>
          <p:cNvGrpSpPr/>
          <p:nvPr/>
        </p:nvGrpSpPr>
        <p:grpSpPr>
          <a:xfrm>
            <a:off x="6240016" y="2063760"/>
            <a:ext cx="4257413" cy="1367662"/>
            <a:chOff x="4688351" y="2513128"/>
            <a:chExt cx="4257413" cy="1367662"/>
          </a:xfrm>
        </p:grpSpPr>
        <p:grpSp>
          <p:nvGrpSpPr>
            <p:cNvPr id="58" name="Group 57">
              <a:extLst>
                <a:ext uri="{FF2B5EF4-FFF2-40B4-BE49-F238E27FC236}">
                  <a16:creationId xmlns:a16="http://schemas.microsoft.com/office/drawing/2014/main" id="{F017C66D-CF4D-4529-B50E-7051504AABED}"/>
                </a:ext>
              </a:extLst>
            </p:cNvPr>
            <p:cNvGrpSpPr/>
            <p:nvPr/>
          </p:nvGrpSpPr>
          <p:grpSpPr>
            <a:xfrm>
              <a:off x="4688351" y="2522070"/>
              <a:ext cx="1485000" cy="1358720"/>
              <a:chOff x="4678493" y="1987706"/>
              <a:chExt cx="2712942" cy="1811627"/>
            </a:xfrm>
          </p:grpSpPr>
          <p:sp>
            <p:nvSpPr>
              <p:cNvPr id="61" name="Right Arrow 51">
                <a:extLst>
                  <a:ext uri="{FF2B5EF4-FFF2-40B4-BE49-F238E27FC236}">
                    <a16:creationId xmlns:a16="http://schemas.microsoft.com/office/drawing/2014/main" id="{21449C36-9A37-4838-8612-6D783692CD0B}"/>
                  </a:ext>
                </a:extLst>
              </p:cNvPr>
              <p:cNvSpPr/>
              <p:nvPr/>
            </p:nvSpPr>
            <p:spPr>
              <a:xfrm>
                <a:off x="5869620" y="1987706"/>
                <a:ext cx="1521815" cy="75379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b="1">
                  <a:solidFill>
                    <a:schemeClr val="tx1"/>
                  </a:solidFill>
                  <a:latin typeface="Calibri" panose="020F0502020204030204" pitchFamily="34" charset="0"/>
                  <a:cs typeface="Calibri" panose="020F0502020204030204" pitchFamily="34" charset="0"/>
                </a:endParaRPr>
              </a:p>
            </p:txBody>
          </p:sp>
          <p:sp>
            <p:nvSpPr>
              <p:cNvPr id="62" name="Isosceles Triangle 29">
                <a:extLst>
                  <a:ext uri="{FF2B5EF4-FFF2-40B4-BE49-F238E27FC236}">
                    <a16:creationId xmlns:a16="http://schemas.microsoft.com/office/drawing/2014/main" id="{65E5B014-1EB3-4908-963D-338EC876C029}"/>
                  </a:ext>
                </a:extLst>
              </p:cNvPr>
              <p:cNvSpPr/>
              <p:nvPr/>
            </p:nvSpPr>
            <p:spPr>
              <a:xfrm rot="16200000">
                <a:off x="4465302" y="2390078"/>
                <a:ext cx="1622446" cy="1196064"/>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318642 w 1711607"/>
                  <a:gd name="connsiteY0" fmla="*/ 1196064 h 1196064"/>
                  <a:gd name="connsiteX1" fmla="*/ 0 w 1711607"/>
                  <a:gd name="connsiteY1" fmla="*/ 0 h 1196064"/>
                  <a:gd name="connsiteX2" fmla="*/ 1711607 w 1711607"/>
                  <a:gd name="connsiteY2" fmla="*/ 1195758 h 1196064"/>
                  <a:gd name="connsiteX3" fmla="*/ 1318642 w 1711607"/>
                  <a:gd name="connsiteY3" fmla="*/ 1196064 h 1196064"/>
                </a:gdLst>
                <a:ahLst/>
                <a:cxnLst>
                  <a:cxn ang="0">
                    <a:pos x="connsiteX0" y="connsiteY0"/>
                  </a:cxn>
                  <a:cxn ang="0">
                    <a:pos x="connsiteX1" y="connsiteY1"/>
                  </a:cxn>
                  <a:cxn ang="0">
                    <a:pos x="connsiteX2" y="connsiteY2"/>
                  </a:cxn>
                  <a:cxn ang="0">
                    <a:pos x="connsiteX3" y="connsiteY3"/>
                  </a:cxn>
                </a:cxnLst>
                <a:rect l="l" t="t" r="r" b="b"/>
                <a:pathLst>
                  <a:path w="1711607" h="1196064">
                    <a:moveTo>
                      <a:pt x="1318642" y="1196064"/>
                    </a:moveTo>
                    <a:lnTo>
                      <a:pt x="0" y="0"/>
                    </a:lnTo>
                    <a:lnTo>
                      <a:pt x="1711607" y="1195758"/>
                    </a:lnTo>
                    <a:lnTo>
                      <a:pt x="1318642" y="1196064"/>
                    </a:lnTo>
                    <a:close/>
                  </a:path>
                </a:pathLst>
              </a:custGeom>
              <a:gradFill>
                <a:gsLst>
                  <a:gs pos="0">
                    <a:schemeClr val="accent2"/>
                  </a:gs>
                  <a:gs pos="100000">
                    <a:schemeClr val="accent2">
                      <a:lumMod val="10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ko-KR" altLang="en-US" sz="2800" b="1">
                  <a:latin typeface="Calibri" panose="020F0502020204030204" pitchFamily="34" charset="0"/>
                  <a:cs typeface="Calibri" panose="020F0502020204030204" pitchFamily="34" charset="0"/>
                </a:endParaRPr>
              </a:p>
            </p:txBody>
          </p:sp>
        </p:grpSp>
        <p:sp>
          <p:nvSpPr>
            <p:cNvPr id="59" name="TextBox 58">
              <a:extLst>
                <a:ext uri="{FF2B5EF4-FFF2-40B4-BE49-F238E27FC236}">
                  <a16:creationId xmlns:a16="http://schemas.microsoft.com/office/drawing/2014/main" id="{A3EBB59A-9F3E-4E7B-B1D5-1ACFEB3CE35E}"/>
                </a:ext>
              </a:extLst>
            </p:cNvPr>
            <p:cNvSpPr txBox="1"/>
            <p:nvPr/>
          </p:nvSpPr>
          <p:spPr>
            <a:xfrm>
              <a:off x="6273828" y="2532861"/>
              <a:ext cx="2671936" cy="523220"/>
            </a:xfrm>
            <a:prstGeom prst="rect">
              <a:avLst/>
            </a:prstGeom>
            <a:noFill/>
          </p:spPr>
          <p:txBody>
            <a:bodyPr wrap="square" rtlCol="0">
              <a:spAutoFit/>
            </a:bodyPr>
            <a:lstStyle/>
            <a:p>
              <a:r>
                <a:rPr lang="en-US" sz="2800" b="1" dirty="0">
                  <a:solidFill>
                    <a:srgbClr val="A24341"/>
                  </a:solidFill>
                  <a:effectLst>
                    <a:innerShdw blurRad="114300">
                      <a:prstClr val="black"/>
                    </a:innerShdw>
                  </a:effectLst>
                  <a:latin typeface="Calibri" panose="020F0502020204030204" pitchFamily="34" charset="0"/>
                  <a:cs typeface="Calibri" panose="020F0502020204030204" pitchFamily="34" charset="0"/>
                </a:rPr>
                <a:t>Size</a:t>
              </a:r>
              <a:endParaRPr lang="ko-KR" altLang="en-US" sz="2800" b="1" dirty="0">
                <a:solidFill>
                  <a:srgbClr val="A24341"/>
                </a:solidFill>
                <a:effectLst>
                  <a:innerShdw blurRad="114300">
                    <a:prstClr val="black"/>
                  </a:innerShdw>
                </a:effectLst>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D17B6F49-4CDE-4B9F-9E11-52565A2F6CFC}"/>
                </a:ext>
              </a:extLst>
            </p:cNvPr>
            <p:cNvSpPr txBox="1"/>
            <p:nvPr/>
          </p:nvSpPr>
          <p:spPr>
            <a:xfrm>
              <a:off x="5632188" y="2513128"/>
              <a:ext cx="612129" cy="523220"/>
            </a:xfrm>
            <a:prstGeom prst="rect">
              <a:avLst/>
            </a:prstGeom>
            <a:noFill/>
          </p:spPr>
          <p:txBody>
            <a:bodyPr wrap="square" rtlCol="0">
              <a:spAutoFit/>
            </a:bodyPr>
            <a:lstStyle/>
            <a:p>
              <a:pPr algn="ctr"/>
              <a:r>
                <a:rPr lang="en-US" altLang="ko-KR" sz="2800" b="1" dirty="0">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2</a:t>
              </a:r>
              <a:endParaRPr lang="ko-KR" altLang="en-US" sz="2800" b="1" dirty="0">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endParaRPr>
            </a:p>
          </p:txBody>
        </p:sp>
      </p:grpSp>
      <p:grpSp>
        <p:nvGrpSpPr>
          <p:cNvPr id="63" name="Group 62">
            <a:extLst>
              <a:ext uri="{FF2B5EF4-FFF2-40B4-BE49-F238E27FC236}">
                <a16:creationId xmlns:a16="http://schemas.microsoft.com/office/drawing/2014/main" id="{519F4089-69E2-4146-96D9-06B96C745080}"/>
              </a:ext>
            </a:extLst>
          </p:cNvPr>
          <p:cNvGrpSpPr/>
          <p:nvPr/>
        </p:nvGrpSpPr>
        <p:grpSpPr>
          <a:xfrm>
            <a:off x="6266085" y="3169625"/>
            <a:ext cx="4220316" cy="565347"/>
            <a:chOff x="4714420" y="3618993"/>
            <a:chExt cx="4220316" cy="565347"/>
          </a:xfrm>
        </p:grpSpPr>
        <p:grpSp>
          <p:nvGrpSpPr>
            <p:cNvPr id="64" name="Group 63">
              <a:extLst>
                <a:ext uri="{FF2B5EF4-FFF2-40B4-BE49-F238E27FC236}">
                  <a16:creationId xmlns:a16="http://schemas.microsoft.com/office/drawing/2014/main" id="{C81C1DAD-1E93-4A78-A677-532CDB74CB41}"/>
                </a:ext>
              </a:extLst>
            </p:cNvPr>
            <p:cNvGrpSpPr/>
            <p:nvPr/>
          </p:nvGrpSpPr>
          <p:grpSpPr>
            <a:xfrm>
              <a:off x="4714420" y="3618993"/>
              <a:ext cx="1458932" cy="565347"/>
              <a:chOff x="4726118" y="1987706"/>
              <a:chExt cx="2665317" cy="753796"/>
            </a:xfrm>
          </p:grpSpPr>
          <p:sp>
            <p:nvSpPr>
              <p:cNvPr id="67" name="Right Arrow 47">
                <a:extLst>
                  <a:ext uri="{FF2B5EF4-FFF2-40B4-BE49-F238E27FC236}">
                    <a16:creationId xmlns:a16="http://schemas.microsoft.com/office/drawing/2014/main" id="{F603E274-A4C1-4854-A5E8-DBC57638CC88}"/>
                  </a:ext>
                </a:extLst>
              </p:cNvPr>
              <p:cNvSpPr/>
              <p:nvPr/>
            </p:nvSpPr>
            <p:spPr>
              <a:xfrm>
                <a:off x="5869620" y="1987706"/>
                <a:ext cx="1521815" cy="75379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b="1">
                  <a:solidFill>
                    <a:schemeClr val="tx1"/>
                  </a:solidFill>
                  <a:latin typeface="Calibri" panose="020F0502020204030204" pitchFamily="34" charset="0"/>
                  <a:cs typeface="Calibri" panose="020F0502020204030204" pitchFamily="34" charset="0"/>
                </a:endParaRPr>
              </a:p>
            </p:txBody>
          </p:sp>
          <p:sp>
            <p:nvSpPr>
              <p:cNvPr id="68" name="Isosceles Triangle 29">
                <a:extLst>
                  <a:ext uri="{FF2B5EF4-FFF2-40B4-BE49-F238E27FC236}">
                    <a16:creationId xmlns:a16="http://schemas.microsoft.com/office/drawing/2014/main" id="{5260A31F-A4BC-485F-B574-FCB239B7216D}"/>
                  </a:ext>
                </a:extLst>
              </p:cNvPr>
              <p:cNvSpPr/>
              <p:nvPr/>
            </p:nvSpPr>
            <p:spPr>
              <a:xfrm rot="16200000">
                <a:off x="5114090" y="1788914"/>
                <a:ext cx="372495" cy="114843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0 w 392965"/>
                  <a:gd name="connsiteY0" fmla="*/ 595989 h 595989"/>
                  <a:gd name="connsiteX1" fmla="*/ 148430 w 392965"/>
                  <a:gd name="connsiteY1" fmla="*/ 0 h 595989"/>
                  <a:gd name="connsiteX2" fmla="*/ 392965 w 392965"/>
                  <a:gd name="connsiteY2" fmla="*/ 595683 h 595989"/>
                  <a:gd name="connsiteX3" fmla="*/ 0 w 392965"/>
                  <a:gd name="connsiteY3" fmla="*/ 595989 h 595989"/>
                  <a:gd name="connsiteX0" fmla="*/ 0 w 392965"/>
                  <a:gd name="connsiteY0" fmla="*/ 1148439 h 1148439"/>
                  <a:gd name="connsiteX1" fmla="*/ 148430 w 392965"/>
                  <a:gd name="connsiteY1" fmla="*/ 0 h 1148439"/>
                  <a:gd name="connsiteX2" fmla="*/ 392965 w 392965"/>
                  <a:gd name="connsiteY2" fmla="*/ 1148133 h 1148439"/>
                  <a:gd name="connsiteX3" fmla="*/ 0 w 392965"/>
                  <a:gd name="connsiteY3" fmla="*/ 1148439 h 1148439"/>
                </a:gdLst>
                <a:ahLst/>
                <a:cxnLst>
                  <a:cxn ang="0">
                    <a:pos x="connsiteX0" y="connsiteY0"/>
                  </a:cxn>
                  <a:cxn ang="0">
                    <a:pos x="connsiteX1" y="connsiteY1"/>
                  </a:cxn>
                  <a:cxn ang="0">
                    <a:pos x="connsiteX2" y="connsiteY2"/>
                  </a:cxn>
                  <a:cxn ang="0">
                    <a:pos x="connsiteX3" y="connsiteY3"/>
                  </a:cxn>
                </a:cxnLst>
                <a:rect l="l" t="t" r="r" b="b"/>
                <a:pathLst>
                  <a:path w="392965" h="1148439">
                    <a:moveTo>
                      <a:pt x="0" y="1148439"/>
                    </a:moveTo>
                    <a:lnTo>
                      <a:pt x="148430" y="0"/>
                    </a:lnTo>
                    <a:lnTo>
                      <a:pt x="392965" y="1148133"/>
                    </a:lnTo>
                    <a:lnTo>
                      <a:pt x="0" y="1148439"/>
                    </a:lnTo>
                    <a:close/>
                  </a:path>
                </a:pathLst>
              </a:custGeom>
              <a:gradFill>
                <a:gsLst>
                  <a:gs pos="50000">
                    <a:schemeClr val="accent4">
                      <a:lumMod val="10000"/>
                    </a:schemeClr>
                  </a:gs>
                  <a:gs pos="0">
                    <a:schemeClr val="accent4"/>
                  </a:gs>
                  <a:gs pos="100000">
                    <a:schemeClr val="accent4">
                      <a:lumMod val="10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ko-KR" altLang="en-US" sz="2800" b="1" dirty="0">
                  <a:latin typeface="Calibri" panose="020F0502020204030204" pitchFamily="34" charset="0"/>
                  <a:cs typeface="Calibri" panose="020F0502020204030204" pitchFamily="34" charset="0"/>
                </a:endParaRPr>
              </a:p>
            </p:txBody>
          </p:sp>
        </p:grpSp>
        <p:sp>
          <p:nvSpPr>
            <p:cNvPr id="65" name="TextBox 64">
              <a:extLst>
                <a:ext uri="{FF2B5EF4-FFF2-40B4-BE49-F238E27FC236}">
                  <a16:creationId xmlns:a16="http://schemas.microsoft.com/office/drawing/2014/main" id="{392CC97B-6E0C-4AC0-890A-46D673B2069C}"/>
                </a:ext>
              </a:extLst>
            </p:cNvPr>
            <p:cNvSpPr txBox="1"/>
            <p:nvPr/>
          </p:nvSpPr>
          <p:spPr>
            <a:xfrm>
              <a:off x="6273828" y="3618993"/>
              <a:ext cx="2660908" cy="523220"/>
            </a:xfrm>
            <a:prstGeom prst="rect">
              <a:avLst/>
            </a:prstGeom>
            <a:noFill/>
          </p:spPr>
          <p:txBody>
            <a:bodyPr wrap="square" rtlCol="0">
              <a:spAutoFit/>
            </a:bodyPr>
            <a:lstStyle/>
            <a:p>
              <a:r>
                <a:rPr lang="en-US" sz="2800" b="1" dirty="0">
                  <a:solidFill>
                    <a:schemeClr val="accent4">
                      <a:lumMod val="75000"/>
                    </a:schemeClr>
                  </a:solidFill>
                  <a:effectLst>
                    <a:innerShdw blurRad="114300">
                      <a:prstClr val="black"/>
                    </a:innerShdw>
                  </a:effectLst>
                  <a:latin typeface="Calibri" panose="020F0502020204030204" pitchFamily="34" charset="0"/>
                  <a:cs typeface="Calibri" panose="020F0502020204030204" pitchFamily="34" charset="0"/>
                </a:rPr>
                <a:t>Age</a:t>
              </a:r>
              <a:endParaRPr lang="ko-KR" altLang="en-US" sz="2800" b="1" dirty="0">
                <a:solidFill>
                  <a:schemeClr val="accent4">
                    <a:lumMod val="75000"/>
                  </a:schemeClr>
                </a:solidFill>
                <a:effectLst>
                  <a:innerShdw blurRad="114300">
                    <a:prstClr val="black"/>
                  </a:innerShdw>
                </a:effectLst>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id="{9414308B-5234-4054-A6B9-66DFA572A7F3}"/>
                </a:ext>
              </a:extLst>
            </p:cNvPr>
            <p:cNvSpPr txBox="1"/>
            <p:nvPr/>
          </p:nvSpPr>
          <p:spPr>
            <a:xfrm>
              <a:off x="5649092" y="3638953"/>
              <a:ext cx="612129" cy="523220"/>
            </a:xfrm>
            <a:prstGeom prst="rect">
              <a:avLst/>
            </a:prstGeom>
            <a:noFill/>
          </p:spPr>
          <p:txBody>
            <a:bodyPr wrap="square" rtlCol="0">
              <a:spAutoFit/>
            </a:bodyPr>
            <a:lstStyle/>
            <a:p>
              <a:pPr algn="ctr"/>
              <a:r>
                <a:rPr lang="en-US" altLang="ko-KR" sz="2800" b="1" dirty="0">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4</a:t>
              </a:r>
              <a:endParaRPr lang="ko-KR" altLang="en-US" sz="2800" b="1" dirty="0">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endParaRPr>
            </a:p>
          </p:txBody>
        </p:sp>
      </p:grpSp>
      <p:grpSp>
        <p:nvGrpSpPr>
          <p:cNvPr id="69" name="Group 68">
            <a:extLst>
              <a:ext uri="{FF2B5EF4-FFF2-40B4-BE49-F238E27FC236}">
                <a16:creationId xmlns:a16="http://schemas.microsoft.com/office/drawing/2014/main" id="{C40A591A-AAB9-439B-989B-B89773B0EE13}"/>
              </a:ext>
            </a:extLst>
          </p:cNvPr>
          <p:cNvGrpSpPr/>
          <p:nvPr/>
        </p:nvGrpSpPr>
        <p:grpSpPr>
          <a:xfrm>
            <a:off x="6250444" y="3463324"/>
            <a:ext cx="4235957" cy="1315856"/>
            <a:chOff x="4698779" y="3912692"/>
            <a:chExt cx="4235957" cy="1315856"/>
          </a:xfrm>
        </p:grpSpPr>
        <p:grpSp>
          <p:nvGrpSpPr>
            <p:cNvPr id="70" name="Group 69">
              <a:extLst>
                <a:ext uri="{FF2B5EF4-FFF2-40B4-BE49-F238E27FC236}">
                  <a16:creationId xmlns:a16="http://schemas.microsoft.com/office/drawing/2014/main" id="{91234464-311B-4C14-A1D5-1913AEFD85B2}"/>
                </a:ext>
              </a:extLst>
            </p:cNvPr>
            <p:cNvGrpSpPr/>
            <p:nvPr/>
          </p:nvGrpSpPr>
          <p:grpSpPr>
            <a:xfrm flipV="1">
              <a:off x="4698779" y="3912692"/>
              <a:ext cx="1474573" cy="1315856"/>
              <a:chOff x="4697542" y="1987706"/>
              <a:chExt cx="2693893" cy="1754475"/>
            </a:xfrm>
          </p:grpSpPr>
          <p:sp>
            <p:nvSpPr>
              <p:cNvPr id="73" name="Right Arrow 49">
                <a:extLst>
                  <a:ext uri="{FF2B5EF4-FFF2-40B4-BE49-F238E27FC236}">
                    <a16:creationId xmlns:a16="http://schemas.microsoft.com/office/drawing/2014/main" id="{68087FA1-31F3-4D66-BD0D-F68DD4F93559}"/>
                  </a:ext>
                </a:extLst>
              </p:cNvPr>
              <p:cNvSpPr/>
              <p:nvPr/>
            </p:nvSpPr>
            <p:spPr>
              <a:xfrm>
                <a:off x="5869620" y="1987706"/>
                <a:ext cx="1521815" cy="75379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b="1" dirty="0">
                  <a:solidFill>
                    <a:schemeClr val="tx1"/>
                  </a:solidFill>
                  <a:latin typeface="Calibri" panose="020F0502020204030204" pitchFamily="34" charset="0"/>
                  <a:cs typeface="Calibri" panose="020F0502020204030204" pitchFamily="34" charset="0"/>
                </a:endParaRPr>
              </a:p>
            </p:txBody>
          </p:sp>
          <p:sp>
            <p:nvSpPr>
              <p:cNvPr id="74" name="Isosceles Triangle 29">
                <a:extLst>
                  <a:ext uri="{FF2B5EF4-FFF2-40B4-BE49-F238E27FC236}">
                    <a16:creationId xmlns:a16="http://schemas.microsoft.com/office/drawing/2014/main" id="{CBCE9E90-331F-4568-A2E8-C5B2761CF247}"/>
                  </a:ext>
                </a:extLst>
              </p:cNvPr>
              <p:cNvSpPr/>
              <p:nvPr/>
            </p:nvSpPr>
            <p:spPr>
              <a:xfrm rot="16200000">
                <a:off x="4503403" y="2371026"/>
                <a:ext cx="1565294" cy="1177015"/>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258349 w 1651314"/>
                  <a:gd name="connsiteY0" fmla="*/ 1177015 h 1177015"/>
                  <a:gd name="connsiteX1" fmla="*/ 0 w 1651314"/>
                  <a:gd name="connsiteY1" fmla="*/ 0 h 1177015"/>
                  <a:gd name="connsiteX2" fmla="*/ 1651314 w 1651314"/>
                  <a:gd name="connsiteY2" fmla="*/ 1176709 h 1177015"/>
                  <a:gd name="connsiteX3" fmla="*/ 1258349 w 1651314"/>
                  <a:gd name="connsiteY3" fmla="*/ 1177015 h 1177015"/>
                </a:gdLst>
                <a:ahLst/>
                <a:cxnLst>
                  <a:cxn ang="0">
                    <a:pos x="connsiteX0" y="connsiteY0"/>
                  </a:cxn>
                  <a:cxn ang="0">
                    <a:pos x="connsiteX1" y="connsiteY1"/>
                  </a:cxn>
                  <a:cxn ang="0">
                    <a:pos x="connsiteX2" y="connsiteY2"/>
                  </a:cxn>
                  <a:cxn ang="0">
                    <a:pos x="connsiteX3" y="connsiteY3"/>
                  </a:cxn>
                </a:cxnLst>
                <a:rect l="l" t="t" r="r" b="b"/>
                <a:pathLst>
                  <a:path w="1651314" h="1177015">
                    <a:moveTo>
                      <a:pt x="1258349" y="1177015"/>
                    </a:moveTo>
                    <a:lnTo>
                      <a:pt x="0" y="0"/>
                    </a:lnTo>
                    <a:lnTo>
                      <a:pt x="1651314" y="1176709"/>
                    </a:lnTo>
                    <a:lnTo>
                      <a:pt x="1258349" y="1177015"/>
                    </a:lnTo>
                    <a:close/>
                  </a:path>
                </a:pathLst>
              </a:custGeom>
              <a:gradFill>
                <a:gsLst>
                  <a:gs pos="0">
                    <a:schemeClr val="accent6"/>
                  </a:gs>
                  <a:gs pos="100000">
                    <a:schemeClr val="accent6">
                      <a:lumMod val="10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ko-KR" altLang="en-US" sz="2800" b="1" dirty="0">
                  <a:latin typeface="Calibri" panose="020F0502020204030204" pitchFamily="34" charset="0"/>
                  <a:cs typeface="Calibri" panose="020F0502020204030204" pitchFamily="34" charset="0"/>
                </a:endParaRPr>
              </a:p>
            </p:txBody>
          </p:sp>
        </p:grpSp>
        <p:sp>
          <p:nvSpPr>
            <p:cNvPr id="71" name="TextBox 70">
              <a:extLst>
                <a:ext uri="{FF2B5EF4-FFF2-40B4-BE49-F238E27FC236}">
                  <a16:creationId xmlns:a16="http://schemas.microsoft.com/office/drawing/2014/main" id="{947A5B10-FE89-4D83-960C-8DCAB73874CA}"/>
                </a:ext>
              </a:extLst>
            </p:cNvPr>
            <p:cNvSpPr txBox="1"/>
            <p:nvPr/>
          </p:nvSpPr>
          <p:spPr>
            <a:xfrm>
              <a:off x="6273828" y="4684264"/>
              <a:ext cx="2660908" cy="523220"/>
            </a:xfrm>
            <a:prstGeom prst="rect">
              <a:avLst/>
            </a:prstGeom>
            <a:noFill/>
          </p:spPr>
          <p:txBody>
            <a:bodyPr wrap="square" rtlCol="0">
              <a:spAutoFit/>
            </a:bodyPr>
            <a:lstStyle/>
            <a:p>
              <a:r>
                <a:rPr lang="en-US" sz="2800" b="1" dirty="0" err="1">
                  <a:solidFill>
                    <a:schemeClr val="accent6">
                      <a:lumMod val="75000"/>
                    </a:schemeClr>
                  </a:solidFill>
                  <a:effectLst>
                    <a:innerShdw blurRad="114300">
                      <a:prstClr val="black"/>
                    </a:innerShdw>
                  </a:effectLst>
                  <a:latin typeface="Calibri" panose="020F0502020204030204" pitchFamily="34" charset="0"/>
                  <a:cs typeface="Calibri" panose="020F0502020204030204" pitchFamily="34" charset="0"/>
                </a:rPr>
                <a:t>Colour</a:t>
              </a:r>
              <a:endParaRPr lang="ko-KR" altLang="en-US" sz="2800" b="1" dirty="0">
                <a:solidFill>
                  <a:schemeClr val="accent6">
                    <a:lumMod val="75000"/>
                  </a:schemeClr>
                </a:solidFill>
                <a:effectLst>
                  <a:innerShdw blurRad="114300">
                    <a:prstClr val="black"/>
                  </a:innerShdw>
                </a:effectLst>
                <a:latin typeface="Calibri" panose="020F0502020204030204" pitchFamily="34" charset="0"/>
                <a:cs typeface="Calibri" panose="020F0502020204030204" pitchFamily="34" charset="0"/>
              </a:endParaRPr>
            </a:p>
          </p:txBody>
        </p:sp>
        <p:sp>
          <p:nvSpPr>
            <p:cNvPr id="72" name="TextBox 71">
              <a:extLst>
                <a:ext uri="{FF2B5EF4-FFF2-40B4-BE49-F238E27FC236}">
                  <a16:creationId xmlns:a16="http://schemas.microsoft.com/office/drawing/2014/main" id="{3CD269DA-B931-4998-923E-E500BB20262C}"/>
                </a:ext>
              </a:extLst>
            </p:cNvPr>
            <p:cNvSpPr txBox="1"/>
            <p:nvPr/>
          </p:nvSpPr>
          <p:spPr>
            <a:xfrm>
              <a:off x="5632701" y="4684264"/>
              <a:ext cx="612129" cy="523220"/>
            </a:xfrm>
            <a:prstGeom prst="rect">
              <a:avLst/>
            </a:prstGeom>
            <a:noFill/>
          </p:spPr>
          <p:txBody>
            <a:bodyPr wrap="square" rtlCol="0">
              <a:spAutoFit/>
            </a:bodyPr>
            <a:lstStyle/>
            <a:p>
              <a:pPr algn="ctr"/>
              <a:r>
                <a:rPr lang="en-US" altLang="ko-KR" sz="2800" b="1" dirty="0">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6</a:t>
              </a:r>
              <a:endParaRPr lang="ko-KR" altLang="en-US" sz="2800" b="1" dirty="0">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endParaRPr>
            </a:p>
          </p:txBody>
        </p:sp>
      </p:grpSp>
      <p:grpSp>
        <p:nvGrpSpPr>
          <p:cNvPr id="75" name="Group 74">
            <a:extLst>
              <a:ext uri="{FF2B5EF4-FFF2-40B4-BE49-F238E27FC236}">
                <a16:creationId xmlns:a16="http://schemas.microsoft.com/office/drawing/2014/main" id="{6597C4CE-A722-4B45-B3C6-B06F64928250}"/>
              </a:ext>
            </a:extLst>
          </p:cNvPr>
          <p:cNvGrpSpPr/>
          <p:nvPr/>
        </p:nvGrpSpPr>
        <p:grpSpPr>
          <a:xfrm>
            <a:off x="5671732" y="3008365"/>
            <a:ext cx="887870" cy="887870"/>
            <a:chOff x="4093942" y="3361939"/>
            <a:chExt cx="887870" cy="887870"/>
          </a:xfrm>
          <a:effectLst>
            <a:outerShdw blurRad="63500" sx="102000" sy="102000" algn="ctr" rotWithShape="0">
              <a:prstClr val="black">
                <a:alpha val="40000"/>
              </a:prstClr>
            </a:outerShdw>
          </a:effectLst>
        </p:grpSpPr>
        <p:sp>
          <p:nvSpPr>
            <p:cNvPr id="76" name="Rounded Rectangle 101">
              <a:extLst>
                <a:ext uri="{FF2B5EF4-FFF2-40B4-BE49-F238E27FC236}">
                  <a16:creationId xmlns:a16="http://schemas.microsoft.com/office/drawing/2014/main" id="{18645576-7F9A-42C7-875F-37874B331A55}"/>
                </a:ext>
              </a:extLst>
            </p:cNvPr>
            <p:cNvSpPr/>
            <p:nvPr/>
          </p:nvSpPr>
          <p:spPr>
            <a:xfrm rot="18900000">
              <a:off x="4093942" y="3361939"/>
              <a:ext cx="887870" cy="887870"/>
            </a:xfrm>
            <a:prstGeom prst="roundRect">
              <a:avLst>
                <a:gd name="adj" fmla="val 156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b="1">
                <a:latin typeface="Calibri" panose="020F0502020204030204" pitchFamily="34" charset="0"/>
                <a:cs typeface="Calibri" panose="020F0502020204030204" pitchFamily="34" charset="0"/>
              </a:endParaRPr>
            </a:p>
          </p:txBody>
        </p:sp>
        <p:sp>
          <p:nvSpPr>
            <p:cNvPr id="77" name="Rounded Rectangle 102">
              <a:extLst>
                <a:ext uri="{FF2B5EF4-FFF2-40B4-BE49-F238E27FC236}">
                  <a16:creationId xmlns:a16="http://schemas.microsoft.com/office/drawing/2014/main" id="{4BC72174-98AD-43C0-850A-516D0815E098}"/>
                </a:ext>
              </a:extLst>
            </p:cNvPr>
            <p:cNvSpPr/>
            <p:nvPr/>
          </p:nvSpPr>
          <p:spPr>
            <a:xfrm rot="18900000">
              <a:off x="4158968" y="3426965"/>
              <a:ext cx="757815" cy="757815"/>
            </a:xfrm>
            <a:prstGeom prst="roundRect">
              <a:avLst>
                <a:gd name="adj" fmla="val 156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b="1">
                <a:latin typeface="Calibri" panose="020F0502020204030204" pitchFamily="34" charset="0"/>
                <a:cs typeface="Calibri" panose="020F0502020204030204" pitchFamily="34" charset="0"/>
              </a:endParaRPr>
            </a:p>
          </p:txBody>
        </p:sp>
      </p:grpSp>
      <p:pic>
        <p:nvPicPr>
          <p:cNvPr id="78" name="Picture 77">
            <a:extLst>
              <a:ext uri="{FF2B5EF4-FFF2-40B4-BE49-F238E27FC236}">
                <a16:creationId xmlns:a16="http://schemas.microsoft.com/office/drawing/2014/main" id="{B98AA495-E7C3-4967-823C-9AEC41F5E51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995" t="24252" r="18480"/>
          <a:stretch/>
        </p:blipFill>
        <p:spPr>
          <a:xfrm>
            <a:off x="1115521" y="4978182"/>
            <a:ext cx="3273164" cy="15112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000"/>
                                        <p:tgtEl>
                                          <p:spTgt spid="39"/>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checkerboard(across)">
                                      <p:cBhvr>
                                        <p:cTn id="11" dur="10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1000"/>
                                        <p:tgtEl>
                                          <p:spTgt spid="57"/>
                                        </p:tgtEl>
                                      </p:cBhvr>
                                    </p:animEffect>
                                  </p:childTnLst>
                                </p:cTn>
                              </p:par>
                            </p:childTnLst>
                          </p:cTn>
                        </p:par>
                        <p:par>
                          <p:cTn id="17" fill="hold">
                            <p:stCondLst>
                              <p:cond delay="1000"/>
                            </p:stCondLst>
                            <p:childTnLst>
                              <p:par>
                                <p:cTn id="18" presetID="12" presetClass="entr" presetSubtype="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slide(fromLeft)">
                                      <p:cBhvr>
                                        <p:cTn id="20" dur="10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right)">
                                      <p:cBhvr>
                                        <p:cTn id="25" dur="1000"/>
                                        <p:tgtEl>
                                          <p:spTgt spid="45"/>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dissolve">
                                      <p:cBhvr>
                                        <p:cTn id="29" dur="10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1000"/>
                                        <p:tgtEl>
                                          <p:spTgt spid="63"/>
                                        </p:tgtEl>
                                      </p:cBhvr>
                                    </p:animEffect>
                                  </p:childTnLst>
                                </p:cTn>
                              </p:par>
                            </p:childTnLst>
                          </p:cTn>
                        </p:par>
                        <p:par>
                          <p:cTn id="35" fill="hold">
                            <p:stCondLst>
                              <p:cond delay="1000"/>
                            </p:stCondLst>
                            <p:childTnLst>
                              <p:par>
                                <p:cTn id="36" presetID="9"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dissolve">
                                      <p:cBhvr>
                                        <p:cTn id="38" dur="10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right)">
                                      <p:cBhvr>
                                        <p:cTn id="43" dur="1000"/>
                                        <p:tgtEl>
                                          <p:spTgt spid="51"/>
                                        </p:tgtEl>
                                      </p:cBhvr>
                                    </p:animEffect>
                                  </p:childTnLst>
                                </p:cTn>
                              </p:par>
                            </p:childTnLst>
                          </p:cTn>
                        </p:par>
                        <p:par>
                          <p:cTn id="44" fill="hold">
                            <p:stCondLst>
                              <p:cond delay="1000"/>
                            </p:stCondLst>
                            <p:childTnLst>
                              <p:par>
                                <p:cTn id="45" presetID="5" presetClass="entr" presetSubtype="10" fill="hold" nodeType="after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checkerboard(across)">
                                      <p:cBhvr>
                                        <p:cTn id="47" dur="1000"/>
                                        <p:tgtEl>
                                          <p:spTgt spid="7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1000"/>
                                        <p:tgtEl>
                                          <p:spTgt spid="69"/>
                                        </p:tgtEl>
                                      </p:cBhvr>
                                    </p:animEffect>
                                  </p:childTnLst>
                                </p:cTn>
                              </p:par>
                            </p:childTnLst>
                          </p:cTn>
                        </p:par>
                        <p:par>
                          <p:cTn id="53" fill="hold">
                            <p:stCondLst>
                              <p:cond delay="1000"/>
                            </p:stCondLst>
                            <p:childTnLst>
                              <p:par>
                                <p:cTn id="54" presetID="5" presetClass="entr" presetSubtype="10"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checkerboard(across)">
                                      <p:cBhvr>
                                        <p:cTn id="5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920" y="150816"/>
            <a:ext cx="6334160" cy="654032"/>
          </a:xfrm>
          <a:solidFill>
            <a:schemeClr val="accent5">
              <a:lumMod val="40000"/>
              <a:lumOff val="60000"/>
            </a:schemeClr>
          </a:solidFill>
          <a:effectLst>
            <a:glow rad="101600">
              <a:schemeClr val="accent5">
                <a:satMod val="175000"/>
                <a:alpha val="40000"/>
              </a:schemeClr>
            </a:glow>
          </a:effectLst>
        </p:spPr>
        <p:txBody>
          <a:bodyPr/>
          <a:lstStyle/>
          <a:p>
            <a:r>
              <a:rPr lang="en-IN" dirty="0"/>
              <a:t>Adjectives of Quality</a:t>
            </a:r>
          </a:p>
        </p:txBody>
      </p:sp>
      <p:sp>
        <p:nvSpPr>
          <p:cNvPr id="3" name="TextBox 2">
            <a:extLst>
              <a:ext uri="{FF2B5EF4-FFF2-40B4-BE49-F238E27FC236}">
                <a16:creationId xmlns:a16="http://schemas.microsoft.com/office/drawing/2014/main" id="{3ED1B301-06A7-DC44-AB51-D2AD3A14F557}"/>
              </a:ext>
            </a:extLst>
          </p:cNvPr>
          <p:cNvSpPr txBox="1"/>
          <p:nvPr/>
        </p:nvSpPr>
        <p:spPr>
          <a:xfrm>
            <a:off x="1840563" y="3085071"/>
            <a:ext cx="1690976" cy="523220"/>
          </a:xfrm>
          <a:prstGeom prst="rect">
            <a:avLst/>
          </a:prstGeom>
          <a:noFill/>
        </p:spPr>
        <p:txBody>
          <a:bodyPr wrap="none" rtlCol="0">
            <a:spAutoFit/>
          </a:bodyPr>
          <a:lstStyle/>
          <a:p>
            <a:r>
              <a:rPr lang="en-US" sz="2800" dirty="0">
                <a:solidFill>
                  <a:srgbClr val="C00000"/>
                </a:solidFill>
              </a:rPr>
              <a:t>pretty</a:t>
            </a:r>
            <a:r>
              <a:rPr lang="en-US" sz="2800" dirty="0"/>
              <a:t> doll</a:t>
            </a:r>
          </a:p>
        </p:txBody>
      </p:sp>
      <p:sp>
        <p:nvSpPr>
          <p:cNvPr id="4" name="TextBox 3">
            <a:extLst>
              <a:ext uri="{FF2B5EF4-FFF2-40B4-BE49-F238E27FC236}">
                <a16:creationId xmlns:a16="http://schemas.microsoft.com/office/drawing/2014/main" id="{C711E848-0A0A-8140-B4A3-368F72C7A00E}"/>
              </a:ext>
            </a:extLst>
          </p:cNvPr>
          <p:cNvSpPr txBox="1"/>
          <p:nvPr/>
        </p:nvSpPr>
        <p:spPr>
          <a:xfrm>
            <a:off x="4658392" y="3052045"/>
            <a:ext cx="1904432" cy="523220"/>
          </a:xfrm>
          <a:prstGeom prst="rect">
            <a:avLst/>
          </a:prstGeom>
          <a:noFill/>
        </p:spPr>
        <p:txBody>
          <a:bodyPr wrap="none" rtlCol="0">
            <a:spAutoFit/>
          </a:bodyPr>
          <a:lstStyle/>
          <a:p>
            <a:r>
              <a:rPr lang="en-US" sz="2800" dirty="0">
                <a:solidFill>
                  <a:srgbClr val="C00000"/>
                </a:solidFill>
              </a:rPr>
              <a:t>lovely</a:t>
            </a:r>
            <a:r>
              <a:rPr lang="en-US" sz="2800" dirty="0"/>
              <a:t> saree</a:t>
            </a:r>
          </a:p>
        </p:txBody>
      </p:sp>
      <p:sp>
        <p:nvSpPr>
          <p:cNvPr id="5" name="TextBox 4">
            <a:extLst>
              <a:ext uri="{FF2B5EF4-FFF2-40B4-BE49-F238E27FC236}">
                <a16:creationId xmlns:a16="http://schemas.microsoft.com/office/drawing/2014/main" id="{4074C0F5-7BC6-9D40-803E-D56A52A3FD0B}"/>
              </a:ext>
            </a:extLst>
          </p:cNvPr>
          <p:cNvSpPr txBox="1"/>
          <p:nvPr/>
        </p:nvSpPr>
        <p:spPr>
          <a:xfrm>
            <a:off x="7765542" y="3085071"/>
            <a:ext cx="2221442" cy="523220"/>
          </a:xfrm>
          <a:prstGeom prst="rect">
            <a:avLst/>
          </a:prstGeom>
          <a:noFill/>
        </p:spPr>
        <p:txBody>
          <a:bodyPr wrap="none" rtlCol="0">
            <a:spAutoFit/>
          </a:bodyPr>
          <a:lstStyle/>
          <a:p>
            <a:r>
              <a:rPr lang="en-US" sz="2800" dirty="0">
                <a:solidFill>
                  <a:srgbClr val="C00000"/>
                </a:solidFill>
              </a:rPr>
              <a:t>smart</a:t>
            </a:r>
            <a:r>
              <a:rPr lang="en-US" sz="2800" dirty="0"/>
              <a:t> teacher</a:t>
            </a:r>
          </a:p>
        </p:txBody>
      </p:sp>
      <p:sp>
        <p:nvSpPr>
          <p:cNvPr id="6" name="TextBox 5">
            <a:extLst>
              <a:ext uri="{FF2B5EF4-FFF2-40B4-BE49-F238E27FC236}">
                <a16:creationId xmlns:a16="http://schemas.microsoft.com/office/drawing/2014/main" id="{6E3BA559-C738-4042-9A2D-54B619B62EC0}"/>
              </a:ext>
            </a:extLst>
          </p:cNvPr>
          <p:cNvSpPr txBox="1"/>
          <p:nvPr/>
        </p:nvSpPr>
        <p:spPr>
          <a:xfrm>
            <a:off x="1767320" y="5588913"/>
            <a:ext cx="1378904" cy="523220"/>
          </a:xfrm>
          <a:prstGeom prst="rect">
            <a:avLst/>
          </a:prstGeom>
          <a:noFill/>
        </p:spPr>
        <p:txBody>
          <a:bodyPr wrap="none" rtlCol="0">
            <a:spAutoFit/>
          </a:bodyPr>
          <a:lstStyle/>
          <a:p>
            <a:r>
              <a:rPr lang="en-US" sz="2800" dirty="0">
                <a:solidFill>
                  <a:srgbClr val="C00000"/>
                </a:solidFill>
              </a:rPr>
              <a:t>hot</a:t>
            </a:r>
            <a:r>
              <a:rPr lang="en-US" sz="2800" dirty="0"/>
              <a:t> milk</a:t>
            </a:r>
          </a:p>
        </p:txBody>
      </p:sp>
      <p:sp>
        <p:nvSpPr>
          <p:cNvPr id="7" name="TextBox 6">
            <a:extLst>
              <a:ext uri="{FF2B5EF4-FFF2-40B4-BE49-F238E27FC236}">
                <a16:creationId xmlns:a16="http://schemas.microsoft.com/office/drawing/2014/main" id="{A0A81B7A-0B10-DC44-8C81-DF65B118CB57}"/>
              </a:ext>
            </a:extLst>
          </p:cNvPr>
          <p:cNvSpPr txBox="1"/>
          <p:nvPr/>
        </p:nvSpPr>
        <p:spPr>
          <a:xfrm>
            <a:off x="4730400" y="5588913"/>
            <a:ext cx="1775743" cy="523220"/>
          </a:xfrm>
          <a:prstGeom prst="rect">
            <a:avLst/>
          </a:prstGeom>
          <a:noFill/>
        </p:spPr>
        <p:txBody>
          <a:bodyPr wrap="none" rtlCol="0">
            <a:spAutoFit/>
          </a:bodyPr>
          <a:lstStyle/>
          <a:p>
            <a:r>
              <a:rPr lang="en-US" sz="2800" dirty="0">
                <a:solidFill>
                  <a:srgbClr val="C00000"/>
                </a:solidFill>
              </a:rPr>
              <a:t>cold</a:t>
            </a:r>
            <a:r>
              <a:rPr lang="en-US" sz="2800" dirty="0"/>
              <a:t> coffee</a:t>
            </a:r>
          </a:p>
        </p:txBody>
      </p:sp>
      <p:sp>
        <p:nvSpPr>
          <p:cNvPr id="8" name="TextBox 7">
            <a:extLst>
              <a:ext uri="{FF2B5EF4-FFF2-40B4-BE49-F238E27FC236}">
                <a16:creationId xmlns:a16="http://schemas.microsoft.com/office/drawing/2014/main" id="{89008713-6389-794F-B216-222FF3CBF186}"/>
              </a:ext>
            </a:extLst>
          </p:cNvPr>
          <p:cNvSpPr txBox="1"/>
          <p:nvPr/>
        </p:nvSpPr>
        <p:spPr>
          <a:xfrm>
            <a:off x="7826744" y="5588913"/>
            <a:ext cx="1996059" cy="523220"/>
          </a:xfrm>
          <a:prstGeom prst="rect">
            <a:avLst/>
          </a:prstGeom>
          <a:noFill/>
        </p:spPr>
        <p:txBody>
          <a:bodyPr wrap="none" rtlCol="0">
            <a:spAutoFit/>
          </a:bodyPr>
          <a:lstStyle/>
          <a:p>
            <a:r>
              <a:rPr lang="en-US" sz="2800" dirty="0">
                <a:solidFill>
                  <a:srgbClr val="C00000"/>
                </a:solidFill>
              </a:rPr>
              <a:t>dirty</a:t>
            </a:r>
            <a:r>
              <a:rPr lang="en-US" sz="2800" dirty="0"/>
              <a:t> clothes</a:t>
            </a:r>
          </a:p>
        </p:txBody>
      </p:sp>
      <p:pic>
        <p:nvPicPr>
          <p:cNvPr id="9" name="Picture 8" descr="Shape&#10;&#10;Description automatically generated">
            <a:extLst>
              <a:ext uri="{FF2B5EF4-FFF2-40B4-BE49-F238E27FC236}">
                <a16:creationId xmlns:a16="http://schemas.microsoft.com/office/drawing/2014/main" id="{CB75FBBA-BB60-7D4C-A47A-24924763D7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199" y="1244468"/>
            <a:ext cx="1165704" cy="1650554"/>
          </a:xfrm>
          <a:prstGeom prst="rect">
            <a:avLst/>
          </a:prstGeom>
        </p:spPr>
      </p:pic>
      <p:pic>
        <p:nvPicPr>
          <p:cNvPr id="10" name="Picture 9" descr="A person wearing a dress&#10;&#10;Description automatically generated">
            <a:extLst>
              <a:ext uri="{FF2B5EF4-FFF2-40B4-BE49-F238E27FC236}">
                <a16:creationId xmlns:a16="http://schemas.microsoft.com/office/drawing/2014/main" id="{BBB2DD23-C99C-6B49-8AAF-CB3209143A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4908" y="1243534"/>
            <a:ext cx="1224783" cy="184005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5D8242A-A710-9443-A535-72EBF1D613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4516" y="1388859"/>
            <a:ext cx="2213429" cy="1549400"/>
          </a:xfrm>
          <a:prstGeom prst="rect">
            <a:avLst/>
          </a:prstGeom>
        </p:spPr>
      </p:pic>
      <p:pic>
        <p:nvPicPr>
          <p:cNvPr id="12" name="Picture 11" descr="A picture containing orange, computer, computer, lit&#10;&#10;Description automatically generated">
            <a:extLst>
              <a:ext uri="{FF2B5EF4-FFF2-40B4-BE49-F238E27FC236}">
                <a16:creationId xmlns:a16="http://schemas.microsoft.com/office/drawing/2014/main" id="{5E4BFB2C-146B-CE4B-A2F1-3B542E6B7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6024" y="3786038"/>
            <a:ext cx="1309688" cy="1775848"/>
          </a:xfrm>
          <a:prstGeom prst="rect">
            <a:avLst/>
          </a:prstGeom>
        </p:spPr>
      </p:pic>
      <p:pic>
        <p:nvPicPr>
          <p:cNvPr id="13" name="Picture 12" descr="A close up of a logo&#10;&#10;Description automatically generated">
            <a:extLst>
              <a:ext uri="{FF2B5EF4-FFF2-40B4-BE49-F238E27FC236}">
                <a16:creationId xmlns:a16="http://schemas.microsoft.com/office/drawing/2014/main" id="{BF90CA54-E836-FE40-9807-FD0904A82F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3572" y="3778545"/>
            <a:ext cx="1309688" cy="1810368"/>
          </a:xfrm>
          <a:prstGeom prst="rect">
            <a:avLst/>
          </a:prstGeom>
        </p:spPr>
      </p:pic>
      <p:pic>
        <p:nvPicPr>
          <p:cNvPr id="14" name="Picture 13" descr="A picture containing appliance, dryer, indoor, washer&#10;&#10;Description automatically generated">
            <a:extLst>
              <a:ext uri="{FF2B5EF4-FFF2-40B4-BE49-F238E27FC236}">
                <a16:creationId xmlns:a16="http://schemas.microsoft.com/office/drawing/2014/main" id="{1919AC14-2321-6D4F-BE34-3B5C26193B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5938"/>
          <a:stretch/>
        </p:blipFill>
        <p:spPr>
          <a:xfrm>
            <a:off x="8065772" y="3940824"/>
            <a:ext cx="1470915" cy="15283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1000"/>
                                        <p:tgtEl>
                                          <p:spTgt spid="3"/>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1000"/>
                                        <p:tgtEl>
                                          <p:spTgt spid="10"/>
                                        </p:tgtEl>
                                      </p:cBhvr>
                                    </p:animEffect>
                                  </p:childTnLst>
                                </p:cTn>
                              </p:par>
                            </p:childTnLst>
                          </p:cTn>
                        </p:par>
                        <p:par>
                          <p:cTn id="16" fill="hold">
                            <p:stCondLst>
                              <p:cond delay="3000"/>
                            </p:stCondLst>
                            <p:childTnLst>
                              <p:par>
                                <p:cTn id="17" presetID="1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Left)">
                                      <p:cBhvr>
                                        <p:cTn id="19" dur="1000"/>
                                        <p:tgtEl>
                                          <p:spTgt spid="4"/>
                                        </p:tgtEl>
                                      </p:cBhvr>
                                    </p:animEffect>
                                  </p:childTnLst>
                                </p:cTn>
                              </p:par>
                            </p:childTnLst>
                          </p:cTn>
                        </p:par>
                        <p:par>
                          <p:cTn id="20" fill="hold">
                            <p:stCondLst>
                              <p:cond delay="4000"/>
                            </p:stCondLst>
                            <p:childTnLst>
                              <p:par>
                                <p:cTn id="21" presetID="5"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1000"/>
                                        <p:tgtEl>
                                          <p:spTgt spid="11"/>
                                        </p:tgtEl>
                                      </p:cBhvr>
                                    </p:animEffect>
                                  </p:childTnLst>
                                </p:cTn>
                              </p:par>
                            </p:childTnLst>
                          </p:cTn>
                        </p:par>
                        <p:par>
                          <p:cTn id="24" fill="hold">
                            <p:stCondLst>
                              <p:cond delay="5000"/>
                            </p:stCondLst>
                            <p:childTnLst>
                              <p:par>
                                <p:cTn id="25" presetID="1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Left)">
                                      <p:cBhvr>
                                        <p:cTn id="27" dur="1000"/>
                                        <p:tgtEl>
                                          <p:spTgt spid="5"/>
                                        </p:tgtEl>
                                      </p:cBhvr>
                                    </p:animEffect>
                                  </p:childTnLst>
                                </p:cTn>
                              </p:par>
                            </p:childTnLst>
                          </p:cTn>
                        </p:par>
                        <p:par>
                          <p:cTn id="28" fill="hold">
                            <p:stCondLst>
                              <p:cond delay="6000"/>
                            </p:stCondLst>
                            <p:childTnLst>
                              <p:par>
                                <p:cTn id="29" presetID="5" presetClass="entr" presetSubtype="1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1000"/>
                                        <p:tgtEl>
                                          <p:spTgt spid="12"/>
                                        </p:tgtEl>
                                      </p:cBhvr>
                                    </p:animEffect>
                                  </p:childTnLst>
                                </p:cTn>
                              </p:par>
                            </p:childTnLst>
                          </p:cTn>
                        </p:par>
                        <p:par>
                          <p:cTn id="32" fill="hold">
                            <p:stCondLst>
                              <p:cond delay="7000"/>
                            </p:stCondLst>
                            <p:childTnLst>
                              <p:par>
                                <p:cTn id="33" presetID="1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Left)">
                                      <p:cBhvr>
                                        <p:cTn id="35" dur="1000"/>
                                        <p:tgtEl>
                                          <p:spTgt spid="6"/>
                                        </p:tgtEl>
                                      </p:cBhvr>
                                    </p:animEffect>
                                  </p:childTnLst>
                                </p:cTn>
                              </p:par>
                            </p:childTnLst>
                          </p:cTn>
                        </p:par>
                        <p:par>
                          <p:cTn id="36" fill="hold">
                            <p:stCondLst>
                              <p:cond delay="8000"/>
                            </p:stCondLst>
                            <p:childTnLst>
                              <p:par>
                                <p:cTn id="37" presetID="5" presetClass="entr" presetSubtype="1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heckerboard(across)">
                                      <p:cBhvr>
                                        <p:cTn id="39" dur="1000"/>
                                        <p:tgtEl>
                                          <p:spTgt spid="13"/>
                                        </p:tgtEl>
                                      </p:cBhvr>
                                    </p:animEffect>
                                  </p:childTnLst>
                                </p:cTn>
                              </p:par>
                            </p:childTnLst>
                          </p:cTn>
                        </p:par>
                        <p:par>
                          <p:cTn id="40" fill="hold">
                            <p:stCondLst>
                              <p:cond delay="9000"/>
                            </p:stCondLst>
                            <p:childTnLst>
                              <p:par>
                                <p:cTn id="41" presetID="1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lide(fromLeft)">
                                      <p:cBhvr>
                                        <p:cTn id="43" dur="1000"/>
                                        <p:tgtEl>
                                          <p:spTgt spid="7"/>
                                        </p:tgtEl>
                                      </p:cBhvr>
                                    </p:animEffect>
                                  </p:childTnLst>
                                </p:cTn>
                              </p:par>
                            </p:childTnLst>
                          </p:cTn>
                        </p:par>
                        <p:par>
                          <p:cTn id="44" fill="hold">
                            <p:stCondLst>
                              <p:cond delay="10000"/>
                            </p:stCondLst>
                            <p:childTnLst>
                              <p:par>
                                <p:cTn id="45" presetID="5" presetClass="entr" presetSubtype="1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1000"/>
                                        <p:tgtEl>
                                          <p:spTgt spid="14"/>
                                        </p:tgtEl>
                                      </p:cBhvr>
                                    </p:animEffect>
                                  </p:childTnLst>
                                </p:cTn>
                              </p:par>
                            </p:childTnLst>
                          </p:cTn>
                        </p:par>
                        <p:par>
                          <p:cTn id="48" fill="hold">
                            <p:stCondLst>
                              <p:cond delay="11000"/>
                            </p:stCondLst>
                            <p:childTnLst>
                              <p:par>
                                <p:cTn id="49" presetID="1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slide(fromLeft)">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1B301-06A7-DC44-AB51-D2AD3A14F557}"/>
              </a:ext>
            </a:extLst>
          </p:cNvPr>
          <p:cNvSpPr txBox="1"/>
          <p:nvPr/>
        </p:nvSpPr>
        <p:spPr>
          <a:xfrm>
            <a:off x="2137430" y="3036213"/>
            <a:ext cx="1436612" cy="523220"/>
          </a:xfrm>
          <a:prstGeom prst="rect">
            <a:avLst/>
          </a:prstGeom>
          <a:noFill/>
        </p:spPr>
        <p:txBody>
          <a:bodyPr wrap="none" rtlCol="0">
            <a:spAutoFit/>
          </a:bodyPr>
          <a:lstStyle/>
          <a:p>
            <a:r>
              <a:rPr lang="en-US" sz="2800" dirty="0">
                <a:solidFill>
                  <a:srgbClr val="7030A0"/>
                </a:solidFill>
              </a:rPr>
              <a:t>big</a:t>
            </a:r>
            <a:r>
              <a:rPr lang="en-US" sz="2800" dirty="0"/>
              <a:t> book</a:t>
            </a:r>
          </a:p>
        </p:txBody>
      </p:sp>
      <p:sp>
        <p:nvSpPr>
          <p:cNvPr id="4" name="TextBox 3">
            <a:extLst>
              <a:ext uri="{FF2B5EF4-FFF2-40B4-BE49-F238E27FC236}">
                <a16:creationId xmlns:a16="http://schemas.microsoft.com/office/drawing/2014/main" id="{C711E848-0A0A-8140-B4A3-368F72C7A00E}"/>
              </a:ext>
            </a:extLst>
          </p:cNvPr>
          <p:cNvSpPr txBox="1"/>
          <p:nvPr/>
        </p:nvSpPr>
        <p:spPr>
          <a:xfrm>
            <a:off x="5096691" y="3063998"/>
            <a:ext cx="1507016" cy="523220"/>
          </a:xfrm>
          <a:prstGeom prst="rect">
            <a:avLst/>
          </a:prstGeom>
          <a:noFill/>
        </p:spPr>
        <p:txBody>
          <a:bodyPr wrap="none" rtlCol="0">
            <a:spAutoFit/>
          </a:bodyPr>
          <a:lstStyle/>
          <a:p>
            <a:r>
              <a:rPr lang="en-US" sz="2800" dirty="0">
                <a:solidFill>
                  <a:srgbClr val="7030A0"/>
                </a:solidFill>
              </a:rPr>
              <a:t>small</a:t>
            </a:r>
            <a:r>
              <a:rPr lang="en-US" sz="2800" dirty="0"/>
              <a:t> ant</a:t>
            </a:r>
          </a:p>
        </p:txBody>
      </p:sp>
      <p:sp>
        <p:nvSpPr>
          <p:cNvPr id="5" name="TextBox 4">
            <a:extLst>
              <a:ext uri="{FF2B5EF4-FFF2-40B4-BE49-F238E27FC236}">
                <a16:creationId xmlns:a16="http://schemas.microsoft.com/office/drawing/2014/main" id="{4074C0F5-7BC6-9D40-803E-D56A52A3FD0B}"/>
              </a:ext>
            </a:extLst>
          </p:cNvPr>
          <p:cNvSpPr txBox="1"/>
          <p:nvPr/>
        </p:nvSpPr>
        <p:spPr>
          <a:xfrm>
            <a:off x="8126357" y="3084494"/>
            <a:ext cx="2140586" cy="523220"/>
          </a:xfrm>
          <a:prstGeom prst="rect">
            <a:avLst/>
          </a:prstGeom>
          <a:noFill/>
        </p:spPr>
        <p:txBody>
          <a:bodyPr wrap="none" rtlCol="0">
            <a:spAutoFit/>
          </a:bodyPr>
          <a:lstStyle/>
          <a:p>
            <a:r>
              <a:rPr lang="en-US" sz="2800" dirty="0">
                <a:solidFill>
                  <a:srgbClr val="7030A0"/>
                </a:solidFill>
              </a:rPr>
              <a:t>huge</a:t>
            </a:r>
            <a:r>
              <a:rPr lang="en-US" sz="2200" dirty="0"/>
              <a:t> </a:t>
            </a:r>
            <a:r>
              <a:rPr lang="en-US" sz="2800" dirty="0"/>
              <a:t>building</a:t>
            </a:r>
          </a:p>
        </p:txBody>
      </p:sp>
      <p:sp>
        <p:nvSpPr>
          <p:cNvPr id="6" name="TextBox 5">
            <a:extLst>
              <a:ext uri="{FF2B5EF4-FFF2-40B4-BE49-F238E27FC236}">
                <a16:creationId xmlns:a16="http://schemas.microsoft.com/office/drawing/2014/main" id="{6E3BA559-C738-4042-9A2D-54B619B62EC0}"/>
              </a:ext>
            </a:extLst>
          </p:cNvPr>
          <p:cNvSpPr txBox="1"/>
          <p:nvPr/>
        </p:nvSpPr>
        <p:spPr>
          <a:xfrm>
            <a:off x="2207706" y="5817512"/>
            <a:ext cx="1296060" cy="523220"/>
          </a:xfrm>
          <a:prstGeom prst="rect">
            <a:avLst/>
          </a:prstGeom>
          <a:noFill/>
        </p:spPr>
        <p:txBody>
          <a:bodyPr wrap="none" rtlCol="0">
            <a:spAutoFit/>
          </a:bodyPr>
          <a:lstStyle/>
          <a:p>
            <a:r>
              <a:rPr lang="en-US" sz="2800" dirty="0">
                <a:solidFill>
                  <a:srgbClr val="7030A0"/>
                </a:solidFill>
              </a:rPr>
              <a:t>tall</a:t>
            </a:r>
            <a:r>
              <a:rPr lang="en-US" sz="2200" dirty="0"/>
              <a:t> </a:t>
            </a:r>
            <a:r>
              <a:rPr lang="en-US" sz="2800" dirty="0"/>
              <a:t>tree</a:t>
            </a:r>
          </a:p>
        </p:txBody>
      </p:sp>
      <p:sp>
        <p:nvSpPr>
          <p:cNvPr id="7" name="TextBox 6">
            <a:extLst>
              <a:ext uri="{FF2B5EF4-FFF2-40B4-BE49-F238E27FC236}">
                <a16:creationId xmlns:a16="http://schemas.microsoft.com/office/drawing/2014/main" id="{A0A81B7A-0B10-DC44-8C81-DF65B118CB57}"/>
              </a:ext>
            </a:extLst>
          </p:cNvPr>
          <p:cNvSpPr txBox="1"/>
          <p:nvPr/>
        </p:nvSpPr>
        <p:spPr>
          <a:xfrm>
            <a:off x="5190894" y="5817512"/>
            <a:ext cx="1519968" cy="523220"/>
          </a:xfrm>
          <a:prstGeom prst="rect">
            <a:avLst/>
          </a:prstGeom>
          <a:noFill/>
        </p:spPr>
        <p:txBody>
          <a:bodyPr wrap="none" rtlCol="0">
            <a:spAutoFit/>
          </a:bodyPr>
          <a:lstStyle/>
          <a:p>
            <a:r>
              <a:rPr lang="en-US" sz="2800" dirty="0">
                <a:solidFill>
                  <a:srgbClr val="7030A0"/>
                </a:solidFill>
              </a:rPr>
              <a:t>thin</a:t>
            </a:r>
            <a:r>
              <a:rPr lang="en-US" sz="2200" dirty="0"/>
              <a:t> </a:t>
            </a:r>
            <a:r>
              <a:rPr lang="en-US" sz="2800" dirty="0" err="1"/>
              <a:t>dosa</a:t>
            </a:r>
            <a:endParaRPr lang="en-US" sz="2800" dirty="0"/>
          </a:p>
        </p:txBody>
      </p:sp>
      <p:sp>
        <p:nvSpPr>
          <p:cNvPr id="8" name="TextBox 7">
            <a:extLst>
              <a:ext uri="{FF2B5EF4-FFF2-40B4-BE49-F238E27FC236}">
                <a16:creationId xmlns:a16="http://schemas.microsoft.com/office/drawing/2014/main" id="{89008713-6389-794F-B216-222FF3CBF186}"/>
              </a:ext>
            </a:extLst>
          </p:cNvPr>
          <p:cNvSpPr txBox="1"/>
          <p:nvPr/>
        </p:nvSpPr>
        <p:spPr>
          <a:xfrm>
            <a:off x="8478915" y="5817512"/>
            <a:ext cx="1224951" cy="523220"/>
          </a:xfrm>
          <a:prstGeom prst="rect">
            <a:avLst/>
          </a:prstGeom>
          <a:noFill/>
        </p:spPr>
        <p:txBody>
          <a:bodyPr wrap="none" rtlCol="0">
            <a:spAutoFit/>
          </a:bodyPr>
          <a:lstStyle/>
          <a:p>
            <a:r>
              <a:rPr lang="en-US" sz="2800" dirty="0">
                <a:solidFill>
                  <a:srgbClr val="7030A0"/>
                </a:solidFill>
              </a:rPr>
              <a:t>fat</a:t>
            </a:r>
            <a:r>
              <a:rPr lang="en-US" sz="2200" dirty="0">
                <a:solidFill>
                  <a:srgbClr val="7030A0"/>
                </a:solidFill>
              </a:rPr>
              <a:t> </a:t>
            </a:r>
            <a:r>
              <a:rPr lang="en-US" sz="2800" dirty="0"/>
              <a:t>frog</a:t>
            </a:r>
          </a:p>
        </p:txBody>
      </p:sp>
      <p:pic>
        <p:nvPicPr>
          <p:cNvPr id="9" name="Picture 8" descr="A picture containing shape&#10;&#10;Description automatically generated">
            <a:extLst>
              <a:ext uri="{FF2B5EF4-FFF2-40B4-BE49-F238E27FC236}">
                <a16:creationId xmlns:a16="http://schemas.microsoft.com/office/drawing/2014/main" id="{EC551B93-25D6-D546-8387-4F1F12E0C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0169" y="1226268"/>
            <a:ext cx="1679597" cy="1791570"/>
          </a:xfrm>
          <a:prstGeom prst="rect">
            <a:avLst/>
          </a:prstGeom>
        </p:spPr>
      </p:pic>
      <p:pic>
        <p:nvPicPr>
          <p:cNvPr id="10" name="Picture 9" descr="Diagram&#10;&#10;Description automatically generated">
            <a:extLst>
              <a:ext uri="{FF2B5EF4-FFF2-40B4-BE49-F238E27FC236}">
                <a16:creationId xmlns:a16="http://schemas.microsoft.com/office/drawing/2014/main" id="{4016B50F-4192-7A4E-B546-4A012EF6EE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3389" y="1224916"/>
            <a:ext cx="2666523" cy="1791570"/>
          </a:xfrm>
          <a:prstGeom prst="rect">
            <a:avLst/>
          </a:prstGeom>
        </p:spPr>
      </p:pic>
      <p:pic>
        <p:nvPicPr>
          <p:cNvPr id="11" name="Picture 10" descr="A picture containing clock, drawing&#10;&#10;Description automatically generated">
            <a:extLst>
              <a:ext uri="{FF2B5EF4-FFF2-40B4-BE49-F238E27FC236}">
                <a16:creationId xmlns:a16="http://schemas.microsoft.com/office/drawing/2014/main" id="{139385B0-C4D6-A84A-B129-8CF5B8A077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6333" y="3887002"/>
            <a:ext cx="2195682" cy="1856037"/>
          </a:xfrm>
          <a:prstGeom prst="rect">
            <a:avLst/>
          </a:prstGeom>
        </p:spPr>
      </p:pic>
      <p:pic>
        <p:nvPicPr>
          <p:cNvPr id="12" name="Picture 11" descr="A plate of food on a table&#10;&#10;Description automatically generated">
            <a:extLst>
              <a:ext uri="{FF2B5EF4-FFF2-40B4-BE49-F238E27FC236}">
                <a16:creationId xmlns:a16="http://schemas.microsoft.com/office/drawing/2014/main" id="{C21B549A-2A0D-694A-9344-C678AAC9467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00" t="5000" r="5000" b="7081"/>
          <a:stretch/>
        </p:blipFill>
        <p:spPr>
          <a:xfrm>
            <a:off x="4728230" y="3887002"/>
            <a:ext cx="2402927" cy="1760528"/>
          </a:xfrm>
          <a:prstGeom prst="rect">
            <a:avLst/>
          </a:prstGeom>
        </p:spPr>
      </p:pic>
      <p:pic>
        <p:nvPicPr>
          <p:cNvPr id="13" name="Picture 12" descr="A drawing of a face&#10;&#10;Description automatically generated">
            <a:extLst>
              <a:ext uri="{FF2B5EF4-FFF2-40B4-BE49-F238E27FC236}">
                <a16:creationId xmlns:a16="http://schemas.microsoft.com/office/drawing/2014/main" id="{F753E0FD-1E80-9B49-B952-FD74B0BA1B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7158" y="3607713"/>
            <a:ext cx="2288466" cy="2209800"/>
          </a:xfrm>
          <a:prstGeom prst="rect">
            <a:avLst/>
          </a:prstGeom>
        </p:spPr>
      </p:pic>
      <p:pic>
        <p:nvPicPr>
          <p:cNvPr id="14" name="Picture 13" descr="A insect on the ground&#10;&#10;Description automatically generated">
            <a:extLst>
              <a:ext uri="{FF2B5EF4-FFF2-40B4-BE49-F238E27FC236}">
                <a16:creationId xmlns:a16="http://schemas.microsoft.com/office/drawing/2014/main" id="{AA4F18F9-06FD-3747-87BD-9B44E953E3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6999" y="1495206"/>
            <a:ext cx="2027758" cy="1517650"/>
          </a:xfrm>
          <a:prstGeom prst="rect">
            <a:avLst/>
          </a:prstGeom>
        </p:spPr>
      </p:pic>
      <p:sp>
        <p:nvSpPr>
          <p:cNvPr id="15" name="Title 1"/>
          <p:cNvSpPr txBox="1">
            <a:spLocks/>
          </p:cNvSpPr>
          <p:nvPr/>
        </p:nvSpPr>
        <p:spPr>
          <a:xfrm>
            <a:off x="2928920" y="150816"/>
            <a:ext cx="6334160" cy="654032"/>
          </a:xfrm>
          <a:prstGeom prst="rect">
            <a:avLst/>
          </a:prstGeom>
          <a:solidFill>
            <a:schemeClr val="accent5">
              <a:lumMod val="40000"/>
              <a:lumOff val="60000"/>
            </a:schemeClr>
          </a:solidFill>
          <a:effectLst>
            <a:glow rad="101600">
              <a:schemeClr val="accent5">
                <a:satMod val="175000"/>
                <a:alpha val="40000"/>
              </a:schemeClr>
            </a:glow>
          </a:effectLst>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a:ln>
                  <a:noFill/>
                </a:ln>
                <a:solidFill>
                  <a:schemeClr val="tx1"/>
                </a:solidFill>
                <a:effectLst/>
                <a:uLnTx/>
                <a:uFillTx/>
                <a:latin typeface="+mj-lt"/>
                <a:ea typeface="+mj-ea"/>
                <a:cs typeface="+mj-cs"/>
              </a:rPr>
              <a:t>Adjectives of Size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1000"/>
                                        <p:tgtEl>
                                          <p:spTgt spid="9"/>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1000"/>
                                        <p:tgtEl>
                                          <p:spTgt spid="3"/>
                                        </p:tgtEl>
                                      </p:cBhvr>
                                    </p:animEffect>
                                  </p:childTnLst>
                                </p:cTn>
                              </p:par>
                            </p:childTnLst>
                          </p:cTn>
                        </p:par>
                        <p:par>
                          <p:cTn id="12" fill="hold">
                            <p:stCondLst>
                              <p:cond delay="2000"/>
                            </p:stCondLst>
                            <p:childTnLst>
                              <p:par>
                                <p:cTn id="13" presetID="1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lide(fromLeft)">
                                      <p:cBhvr>
                                        <p:cTn id="15" dur="1000"/>
                                        <p:tgtEl>
                                          <p:spTgt spid="14"/>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1000"/>
                                        <p:tgtEl>
                                          <p:spTgt spid="4"/>
                                        </p:tgtEl>
                                      </p:cBhvr>
                                    </p:animEffect>
                                  </p:childTnLst>
                                </p:cTn>
                              </p:par>
                            </p:childTnLst>
                          </p:cTn>
                        </p:par>
                        <p:par>
                          <p:cTn id="20" fill="hold">
                            <p:stCondLst>
                              <p:cond delay="4000"/>
                            </p:stCondLst>
                            <p:childTnLst>
                              <p:par>
                                <p:cTn id="21" presetID="1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lide(fromLeft)">
                                      <p:cBhvr>
                                        <p:cTn id="23" dur="1000"/>
                                        <p:tgtEl>
                                          <p:spTgt spid="10"/>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1000"/>
                                        <p:tgtEl>
                                          <p:spTgt spid="5"/>
                                        </p:tgtEl>
                                      </p:cBhvr>
                                    </p:animEffect>
                                  </p:childTnLst>
                                </p:cTn>
                              </p:par>
                            </p:childTnLst>
                          </p:cTn>
                        </p:par>
                        <p:par>
                          <p:cTn id="28" fill="hold">
                            <p:stCondLst>
                              <p:cond delay="6000"/>
                            </p:stCondLst>
                            <p:childTnLst>
                              <p:par>
                                <p:cTn id="29" presetID="1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Left)">
                                      <p:cBhvr>
                                        <p:cTn id="31" dur="1000"/>
                                        <p:tgtEl>
                                          <p:spTgt spid="11"/>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1000"/>
                                        <p:tgtEl>
                                          <p:spTgt spid="6"/>
                                        </p:tgtEl>
                                      </p:cBhvr>
                                    </p:animEffect>
                                  </p:childTnLst>
                                </p:cTn>
                              </p:par>
                            </p:childTnLst>
                          </p:cTn>
                        </p:par>
                        <p:par>
                          <p:cTn id="36" fill="hold">
                            <p:stCondLst>
                              <p:cond delay="8000"/>
                            </p:stCondLst>
                            <p:childTnLst>
                              <p:par>
                                <p:cTn id="37" presetID="1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lide(fromLeft)">
                                      <p:cBhvr>
                                        <p:cTn id="39" dur="1000"/>
                                        <p:tgtEl>
                                          <p:spTgt spid="12"/>
                                        </p:tgtEl>
                                      </p:cBhvr>
                                    </p:animEffect>
                                  </p:childTnLst>
                                </p:cTn>
                              </p:par>
                            </p:childTnLst>
                          </p:cTn>
                        </p:par>
                        <p:par>
                          <p:cTn id="40" fill="hold">
                            <p:stCondLst>
                              <p:cond delay="9000"/>
                            </p:stCondLst>
                            <p:childTnLst>
                              <p:par>
                                <p:cTn id="41" presetID="3" presetClass="entr" presetSubtype="1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1000"/>
                                        <p:tgtEl>
                                          <p:spTgt spid="7"/>
                                        </p:tgtEl>
                                      </p:cBhvr>
                                    </p:animEffect>
                                  </p:childTnLst>
                                </p:cTn>
                              </p:par>
                            </p:childTnLst>
                          </p:cTn>
                        </p:par>
                        <p:par>
                          <p:cTn id="44" fill="hold">
                            <p:stCondLst>
                              <p:cond delay="10000"/>
                            </p:stCondLst>
                            <p:childTnLst>
                              <p:par>
                                <p:cTn id="45" presetID="1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lide(fromLeft)">
                                      <p:cBhvr>
                                        <p:cTn id="47" dur="1000"/>
                                        <p:tgtEl>
                                          <p:spTgt spid="13"/>
                                        </p:tgtEl>
                                      </p:cBhvr>
                                    </p:animEffect>
                                  </p:childTnLst>
                                </p:cTn>
                              </p:par>
                            </p:childTnLst>
                          </p:cTn>
                        </p:par>
                        <p:par>
                          <p:cTn id="48" fill="hold">
                            <p:stCondLst>
                              <p:cond delay="11000"/>
                            </p:stCondLst>
                            <p:childTnLst>
                              <p:par>
                                <p:cTn id="49" presetID="3" presetClass="entr" presetSubtype="1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A81B7A-0B10-DC44-8C81-DF65B118CB57}"/>
              </a:ext>
            </a:extLst>
          </p:cNvPr>
          <p:cNvSpPr txBox="1"/>
          <p:nvPr/>
        </p:nvSpPr>
        <p:spPr>
          <a:xfrm>
            <a:off x="2466096" y="5066068"/>
            <a:ext cx="1996700" cy="523220"/>
          </a:xfrm>
          <a:prstGeom prst="rect">
            <a:avLst/>
          </a:prstGeom>
          <a:noFill/>
        </p:spPr>
        <p:txBody>
          <a:bodyPr wrap="none" rtlCol="0">
            <a:spAutoFit/>
          </a:bodyPr>
          <a:lstStyle/>
          <a:p>
            <a:r>
              <a:rPr lang="en-US" sz="2800" dirty="0">
                <a:solidFill>
                  <a:srgbClr val="0070C0"/>
                </a:solidFill>
              </a:rPr>
              <a:t>round </a:t>
            </a:r>
            <a:r>
              <a:rPr lang="en-US" sz="2800" dirty="0"/>
              <a:t>moon</a:t>
            </a:r>
          </a:p>
        </p:txBody>
      </p:sp>
      <p:sp>
        <p:nvSpPr>
          <p:cNvPr id="4" name="TextBox 3">
            <a:extLst>
              <a:ext uri="{FF2B5EF4-FFF2-40B4-BE49-F238E27FC236}">
                <a16:creationId xmlns:a16="http://schemas.microsoft.com/office/drawing/2014/main" id="{89008713-6389-794F-B216-222FF3CBF186}"/>
              </a:ext>
            </a:extLst>
          </p:cNvPr>
          <p:cNvSpPr txBox="1"/>
          <p:nvPr/>
        </p:nvSpPr>
        <p:spPr>
          <a:xfrm>
            <a:off x="7633102" y="5066068"/>
            <a:ext cx="1974130" cy="523220"/>
          </a:xfrm>
          <a:prstGeom prst="rect">
            <a:avLst/>
          </a:prstGeom>
          <a:noFill/>
        </p:spPr>
        <p:txBody>
          <a:bodyPr wrap="none" rtlCol="0">
            <a:spAutoFit/>
          </a:bodyPr>
          <a:lstStyle/>
          <a:p>
            <a:r>
              <a:rPr lang="en-US" sz="2800" dirty="0">
                <a:solidFill>
                  <a:srgbClr val="0070C0"/>
                </a:solidFill>
              </a:rPr>
              <a:t>square</a:t>
            </a:r>
            <a:r>
              <a:rPr lang="en-US" sz="2200" dirty="0">
                <a:solidFill>
                  <a:srgbClr val="0070C0"/>
                </a:solidFill>
              </a:rPr>
              <a:t> </a:t>
            </a:r>
            <a:r>
              <a:rPr lang="en-US" sz="2800" dirty="0"/>
              <a:t>table</a:t>
            </a:r>
          </a:p>
        </p:txBody>
      </p:sp>
      <p:pic>
        <p:nvPicPr>
          <p:cNvPr id="5" name="Picture 4" descr="A picture containing sitting, photo, table, dark&#10;&#10;Description automatically generated">
            <a:extLst>
              <a:ext uri="{FF2B5EF4-FFF2-40B4-BE49-F238E27FC236}">
                <a16:creationId xmlns:a16="http://schemas.microsoft.com/office/drawing/2014/main" id="{FD6B72CF-91A8-D645-B944-459CFBB47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6064" y="2003007"/>
            <a:ext cx="3337450" cy="2899410"/>
          </a:xfrm>
          <a:prstGeom prst="rect">
            <a:avLst/>
          </a:prstGeom>
        </p:spPr>
      </p:pic>
      <p:pic>
        <p:nvPicPr>
          <p:cNvPr id="6" name="Picture 5" descr="A table that has some furniture in it&#10;&#10;Description automatically generated">
            <a:extLst>
              <a:ext uri="{FF2B5EF4-FFF2-40B4-BE49-F238E27FC236}">
                <a16:creationId xmlns:a16="http://schemas.microsoft.com/office/drawing/2014/main" id="{50F2AC9A-92C9-1746-9EE6-792D52577E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375" r="15313"/>
          <a:stretch/>
        </p:blipFill>
        <p:spPr>
          <a:xfrm>
            <a:off x="7035332" y="1988808"/>
            <a:ext cx="3237555" cy="2899410"/>
          </a:xfrm>
          <a:prstGeom prst="rect">
            <a:avLst/>
          </a:prstGeom>
        </p:spPr>
      </p:pic>
      <p:sp>
        <p:nvSpPr>
          <p:cNvPr id="7" name="Title 1"/>
          <p:cNvSpPr txBox="1">
            <a:spLocks/>
          </p:cNvSpPr>
          <p:nvPr/>
        </p:nvSpPr>
        <p:spPr>
          <a:xfrm>
            <a:off x="2928920" y="150816"/>
            <a:ext cx="6334160" cy="654032"/>
          </a:xfrm>
          <a:prstGeom prst="rect">
            <a:avLst/>
          </a:prstGeom>
          <a:solidFill>
            <a:schemeClr val="accent5">
              <a:lumMod val="40000"/>
              <a:lumOff val="60000"/>
            </a:schemeClr>
          </a:solidFill>
          <a:effectLst>
            <a:glow rad="101600">
              <a:schemeClr val="accent5">
                <a:satMod val="175000"/>
                <a:alpha val="40000"/>
              </a:schemeClr>
            </a:glow>
          </a:effectLst>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a:ln>
                  <a:noFill/>
                </a:ln>
                <a:solidFill>
                  <a:schemeClr val="tx1"/>
                </a:solidFill>
                <a:effectLst/>
                <a:uLnTx/>
                <a:uFillTx/>
                <a:latin typeface="+mj-lt"/>
                <a:ea typeface="+mj-ea"/>
                <a:cs typeface="+mj-cs"/>
              </a:rPr>
              <a:t>Adjectives of Shape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1000"/>
                                        <p:tgtEl>
                                          <p:spTgt spid="3"/>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childTnLst>
                          </p:cTn>
                        </p:par>
                        <p:par>
                          <p:cTn id="16" fill="hold">
                            <p:stCondLst>
                              <p:cond delay="3000"/>
                            </p:stCondLst>
                            <p:childTnLst>
                              <p:par>
                                <p:cTn id="17" presetID="1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Left)">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1B301-06A7-DC44-AB51-D2AD3A14F557}"/>
              </a:ext>
            </a:extLst>
          </p:cNvPr>
          <p:cNvSpPr txBox="1"/>
          <p:nvPr/>
        </p:nvSpPr>
        <p:spPr>
          <a:xfrm>
            <a:off x="2217006" y="3457649"/>
            <a:ext cx="1423788" cy="523220"/>
          </a:xfrm>
          <a:prstGeom prst="rect">
            <a:avLst/>
          </a:prstGeom>
          <a:noFill/>
        </p:spPr>
        <p:txBody>
          <a:bodyPr wrap="none" rtlCol="0">
            <a:spAutoFit/>
          </a:bodyPr>
          <a:lstStyle/>
          <a:p>
            <a:r>
              <a:rPr lang="en-US" sz="2800" dirty="0">
                <a:solidFill>
                  <a:schemeClr val="accent5">
                    <a:lumMod val="50000"/>
                  </a:schemeClr>
                </a:solidFill>
              </a:rPr>
              <a:t>old</a:t>
            </a:r>
            <a:r>
              <a:rPr lang="en-US" sz="2800" dirty="0"/>
              <a:t> shoe</a:t>
            </a:r>
          </a:p>
        </p:txBody>
      </p:sp>
      <p:sp>
        <p:nvSpPr>
          <p:cNvPr id="4" name="TextBox 3">
            <a:extLst>
              <a:ext uri="{FF2B5EF4-FFF2-40B4-BE49-F238E27FC236}">
                <a16:creationId xmlns:a16="http://schemas.microsoft.com/office/drawing/2014/main" id="{4074C0F5-7BC6-9D40-803E-D56A52A3FD0B}"/>
              </a:ext>
            </a:extLst>
          </p:cNvPr>
          <p:cNvSpPr txBox="1"/>
          <p:nvPr/>
        </p:nvSpPr>
        <p:spPr>
          <a:xfrm>
            <a:off x="8619934" y="3457649"/>
            <a:ext cx="1757084" cy="523220"/>
          </a:xfrm>
          <a:prstGeom prst="rect">
            <a:avLst/>
          </a:prstGeom>
          <a:noFill/>
        </p:spPr>
        <p:txBody>
          <a:bodyPr wrap="none" rtlCol="0">
            <a:spAutoFit/>
          </a:bodyPr>
          <a:lstStyle/>
          <a:p>
            <a:r>
              <a:rPr lang="en-US" sz="2800" dirty="0">
                <a:solidFill>
                  <a:schemeClr val="accent5">
                    <a:lumMod val="50000"/>
                  </a:schemeClr>
                </a:solidFill>
              </a:rPr>
              <a:t>new</a:t>
            </a:r>
            <a:r>
              <a:rPr lang="en-US" sz="2200" dirty="0"/>
              <a:t> </a:t>
            </a:r>
            <a:r>
              <a:rPr lang="en-US" sz="2800" dirty="0"/>
              <a:t>house</a:t>
            </a:r>
          </a:p>
        </p:txBody>
      </p:sp>
      <p:sp>
        <p:nvSpPr>
          <p:cNvPr id="5" name="TextBox 4">
            <a:extLst>
              <a:ext uri="{FF2B5EF4-FFF2-40B4-BE49-F238E27FC236}">
                <a16:creationId xmlns:a16="http://schemas.microsoft.com/office/drawing/2014/main" id="{A0A81B7A-0B10-DC44-8C81-DF65B118CB57}"/>
              </a:ext>
            </a:extLst>
          </p:cNvPr>
          <p:cNvSpPr txBox="1"/>
          <p:nvPr/>
        </p:nvSpPr>
        <p:spPr>
          <a:xfrm>
            <a:off x="5201132" y="6072860"/>
            <a:ext cx="1789849" cy="523220"/>
          </a:xfrm>
          <a:prstGeom prst="rect">
            <a:avLst/>
          </a:prstGeom>
          <a:noFill/>
        </p:spPr>
        <p:txBody>
          <a:bodyPr wrap="none" rtlCol="0">
            <a:spAutoFit/>
          </a:bodyPr>
          <a:lstStyle/>
          <a:p>
            <a:r>
              <a:rPr lang="en-US" sz="2800" dirty="0">
                <a:solidFill>
                  <a:schemeClr val="accent5">
                    <a:lumMod val="50000"/>
                  </a:schemeClr>
                </a:solidFill>
              </a:rPr>
              <a:t>young</a:t>
            </a:r>
            <a:r>
              <a:rPr lang="en-US" sz="2200" dirty="0"/>
              <a:t> </a:t>
            </a:r>
            <a:r>
              <a:rPr lang="en-US" sz="2800" dirty="0"/>
              <a:t>man</a:t>
            </a:r>
          </a:p>
        </p:txBody>
      </p:sp>
      <p:pic>
        <p:nvPicPr>
          <p:cNvPr id="6" name="Picture 5" descr="A picture containing sitting, table, small, brown&#10;&#10;Description automatically generated">
            <a:extLst>
              <a:ext uri="{FF2B5EF4-FFF2-40B4-BE49-F238E27FC236}">
                <a16:creationId xmlns:a16="http://schemas.microsoft.com/office/drawing/2014/main" id="{5E8FCA28-4554-E940-B73F-DD39C4F55F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030" t="11972" r="2187" b="3521"/>
          <a:stretch/>
        </p:blipFill>
        <p:spPr>
          <a:xfrm>
            <a:off x="1595400" y="1546975"/>
            <a:ext cx="2667001" cy="1812183"/>
          </a:xfrm>
          <a:prstGeom prst="rect">
            <a:avLst/>
          </a:prstGeom>
        </p:spPr>
      </p:pic>
      <p:pic>
        <p:nvPicPr>
          <p:cNvPr id="7" name="Picture 6" descr="A house with trees in the background&#10;&#10;Description automatically generated">
            <a:extLst>
              <a:ext uri="{FF2B5EF4-FFF2-40B4-BE49-F238E27FC236}">
                <a16:creationId xmlns:a16="http://schemas.microsoft.com/office/drawing/2014/main" id="{7BB13237-BED0-BE48-A320-C57D445BAB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1241" y="1638985"/>
            <a:ext cx="3154471" cy="1720173"/>
          </a:xfrm>
          <a:prstGeom prst="rect">
            <a:avLst/>
          </a:prstGeom>
        </p:spPr>
      </p:pic>
      <p:pic>
        <p:nvPicPr>
          <p:cNvPr id="8" name="Picture 7" descr="A close up of a person&#10;&#10;Description automatically generated">
            <a:extLst>
              <a:ext uri="{FF2B5EF4-FFF2-40B4-BE49-F238E27FC236}">
                <a16:creationId xmlns:a16="http://schemas.microsoft.com/office/drawing/2014/main" id="{996A5254-D9B1-9F47-B4CF-BB9FE6B3D1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5352" y="3896653"/>
            <a:ext cx="2581411" cy="2161932"/>
          </a:xfrm>
          <a:prstGeom prst="rect">
            <a:avLst/>
          </a:prstGeom>
        </p:spPr>
      </p:pic>
      <p:sp>
        <p:nvSpPr>
          <p:cNvPr id="9" name="Title 1"/>
          <p:cNvSpPr txBox="1">
            <a:spLocks/>
          </p:cNvSpPr>
          <p:nvPr/>
        </p:nvSpPr>
        <p:spPr>
          <a:xfrm>
            <a:off x="2928920" y="150816"/>
            <a:ext cx="6334160" cy="654032"/>
          </a:xfrm>
          <a:prstGeom prst="rect">
            <a:avLst/>
          </a:prstGeom>
          <a:solidFill>
            <a:schemeClr val="accent5">
              <a:lumMod val="40000"/>
              <a:lumOff val="60000"/>
            </a:schemeClr>
          </a:solidFill>
          <a:effectLst>
            <a:glow rad="101600">
              <a:schemeClr val="accent5">
                <a:satMod val="175000"/>
                <a:alpha val="40000"/>
              </a:schemeClr>
            </a:glow>
          </a:effectLst>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a:ln>
                  <a:noFill/>
                </a:ln>
                <a:solidFill>
                  <a:schemeClr val="tx1"/>
                </a:solidFill>
                <a:effectLst/>
                <a:uLnTx/>
                <a:uFillTx/>
                <a:latin typeface="+mj-lt"/>
                <a:ea typeface="+mj-ea"/>
                <a:cs typeface="+mj-cs"/>
              </a:rPr>
              <a:t>Adjectives of 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1000"/>
                                        <p:tgtEl>
                                          <p:spTgt spid="3"/>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par>
                          <p:cTn id="16" fill="hold">
                            <p:stCondLst>
                              <p:cond delay="3000"/>
                            </p:stCondLst>
                            <p:childTnLst>
                              <p:par>
                                <p:cTn id="17" presetID="1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Left)">
                                      <p:cBhvr>
                                        <p:cTn id="19" dur="1000"/>
                                        <p:tgtEl>
                                          <p:spTgt spid="4"/>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1000"/>
                                        <p:tgtEl>
                                          <p:spTgt spid="8"/>
                                        </p:tgtEl>
                                      </p:cBhvr>
                                    </p:animEffect>
                                  </p:childTnLst>
                                </p:cTn>
                              </p:par>
                            </p:childTnLst>
                          </p:cTn>
                        </p:par>
                        <p:par>
                          <p:cTn id="24" fill="hold">
                            <p:stCondLst>
                              <p:cond delay="5000"/>
                            </p:stCondLst>
                            <p:childTnLst>
                              <p:par>
                                <p:cTn id="25" presetID="1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Left)">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1B301-06A7-DC44-AB51-D2AD3A14F557}"/>
              </a:ext>
            </a:extLst>
          </p:cNvPr>
          <p:cNvSpPr txBox="1"/>
          <p:nvPr/>
        </p:nvSpPr>
        <p:spPr>
          <a:xfrm>
            <a:off x="1851231" y="4814754"/>
            <a:ext cx="1893403" cy="523220"/>
          </a:xfrm>
          <a:prstGeom prst="rect">
            <a:avLst/>
          </a:prstGeom>
          <a:noFill/>
        </p:spPr>
        <p:txBody>
          <a:bodyPr wrap="none" rtlCol="0" anchor="ctr">
            <a:spAutoFit/>
          </a:bodyPr>
          <a:lstStyle/>
          <a:p>
            <a:pPr algn="ctr"/>
            <a:r>
              <a:rPr lang="en-US" sz="2800" dirty="0">
                <a:solidFill>
                  <a:srgbClr val="00B050"/>
                </a:solidFill>
              </a:rPr>
              <a:t>five </a:t>
            </a:r>
            <a:r>
              <a:rPr lang="en-US" sz="2800" dirty="0"/>
              <a:t>candles</a:t>
            </a:r>
          </a:p>
        </p:txBody>
      </p:sp>
      <p:sp>
        <p:nvSpPr>
          <p:cNvPr id="5" name="TextBox 4">
            <a:extLst>
              <a:ext uri="{FF2B5EF4-FFF2-40B4-BE49-F238E27FC236}">
                <a16:creationId xmlns:a16="http://schemas.microsoft.com/office/drawing/2014/main" id="{4074C0F5-7BC6-9D40-803E-D56A52A3FD0B}"/>
              </a:ext>
            </a:extLst>
          </p:cNvPr>
          <p:cNvSpPr txBox="1"/>
          <p:nvPr/>
        </p:nvSpPr>
        <p:spPr>
          <a:xfrm>
            <a:off x="8286185" y="4814754"/>
            <a:ext cx="2233432" cy="523220"/>
          </a:xfrm>
          <a:prstGeom prst="rect">
            <a:avLst/>
          </a:prstGeom>
          <a:noFill/>
        </p:spPr>
        <p:txBody>
          <a:bodyPr wrap="none" rtlCol="0" anchor="ctr">
            <a:spAutoFit/>
          </a:bodyPr>
          <a:lstStyle/>
          <a:p>
            <a:pPr algn="ctr"/>
            <a:r>
              <a:rPr lang="en-US" sz="2800" dirty="0">
                <a:solidFill>
                  <a:srgbClr val="FF0000"/>
                </a:solidFill>
              </a:rPr>
              <a:t>three</a:t>
            </a:r>
            <a:r>
              <a:rPr lang="en-US" sz="2800" dirty="0"/>
              <a:t> children</a:t>
            </a:r>
          </a:p>
        </p:txBody>
      </p:sp>
      <p:pic>
        <p:nvPicPr>
          <p:cNvPr id="11" name="Picture 10">
            <a:extLst>
              <a:ext uri="{FF2B5EF4-FFF2-40B4-BE49-F238E27FC236}">
                <a16:creationId xmlns:a16="http://schemas.microsoft.com/office/drawing/2014/main" id="{41D0FAAD-6CF3-F54A-AA7F-DC8EFB6B86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620351" y="2233079"/>
            <a:ext cx="3565093" cy="2376728"/>
          </a:xfrm>
          <a:prstGeom prst="rect">
            <a:avLst/>
          </a:prstGeom>
        </p:spPr>
      </p:pic>
      <p:sp>
        <p:nvSpPr>
          <p:cNvPr id="15" name="Title 1"/>
          <p:cNvSpPr txBox="1">
            <a:spLocks/>
          </p:cNvSpPr>
          <p:nvPr/>
        </p:nvSpPr>
        <p:spPr>
          <a:xfrm>
            <a:off x="2928920" y="150816"/>
            <a:ext cx="6334160" cy="654032"/>
          </a:xfrm>
          <a:prstGeom prst="rect">
            <a:avLst/>
          </a:prstGeom>
          <a:solidFill>
            <a:schemeClr val="accent5">
              <a:lumMod val="40000"/>
              <a:lumOff val="60000"/>
            </a:schemeClr>
          </a:solidFill>
          <a:effectLst>
            <a:glow rad="101600">
              <a:schemeClr val="accent5">
                <a:satMod val="175000"/>
                <a:alpha val="40000"/>
              </a:schemeClr>
            </a:glow>
          </a:effectLst>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a:ln>
                  <a:noFill/>
                </a:ln>
                <a:solidFill>
                  <a:schemeClr val="tx1"/>
                </a:solidFill>
                <a:effectLst/>
                <a:uLnTx/>
                <a:uFillTx/>
                <a:latin typeface="+mj-lt"/>
                <a:ea typeface="+mj-ea"/>
                <a:cs typeface="+mj-cs"/>
              </a:rPr>
              <a:t>Adjectives of Number</a:t>
            </a:r>
          </a:p>
        </p:txBody>
      </p:sp>
      <p:pic>
        <p:nvPicPr>
          <p:cNvPr id="16" name="Picture 15">
            <a:extLst>
              <a:ext uri="{FF2B5EF4-FFF2-40B4-BE49-F238E27FC236}">
                <a16:creationId xmlns:a16="http://schemas.microsoft.com/office/drawing/2014/main" id="{5691C072-4C41-46C3-8FEC-CAECE92C5D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995" t="24252" r="18480"/>
          <a:stretch/>
        </p:blipFill>
        <p:spPr>
          <a:xfrm>
            <a:off x="619642" y="2424439"/>
            <a:ext cx="4356581" cy="2011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1000"/>
                                        <p:tgtEl>
                                          <p:spTgt spid="16"/>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1000"/>
                                        <p:tgtEl>
                                          <p:spTgt spid="3"/>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1000"/>
                                        <p:tgtEl>
                                          <p:spTgt spid="11"/>
                                        </p:tgtEl>
                                      </p:cBhvr>
                                    </p:animEffect>
                                  </p:childTnLst>
                                </p:cTn>
                              </p:par>
                            </p:childTnLst>
                          </p:cTn>
                        </p:par>
                        <p:par>
                          <p:cTn id="16" fill="hold">
                            <p:stCondLst>
                              <p:cond delay="3000"/>
                            </p:stCondLst>
                            <p:childTnLst>
                              <p:par>
                                <p:cTn id="17" presetID="1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Lef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1B301-06A7-DC44-AB51-D2AD3A14F557}"/>
              </a:ext>
            </a:extLst>
          </p:cNvPr>
          <p:cNvSpPr txBox="1"/>
          <p:nvPr/>
        </p:nvSpPr>
        <p:spPr>
          <a:xfrm>
            <a:off x="1878097" y="3034624"/>
            <a:ext cx="1839671" cy="411480"/>
          </a:xfrm>
          <a:prstGeom prst="rect">
            <a:avLst/>
          </a:prstGeom>
          <a:noFill/>
        </p:spPr>
        <p:txBody>
          <a:bodyPr wrap="none" rtlCol="0" anchor="ctr">
            <a:spAutoFit/>
          </a:bodyPr>
          <a:lstStyle/>
          <a:p>
            <a:pPr algn="ctr"/>
            <a:r>
              <a:rPr lang="en-US" sz="2800" dirty="0">
                <a:solidFill>
                  <a:srgbClr val="00B050"/>
                </a:solidFill>
              </a:rPr>
              <a:t>green</a:t>
            </a:r>
            <a:r>
              <a:rPr lang="en-US" sz="2800" dirty="0"/>
              <a:t> grass</a:t>
            </a:r>
          </a:p>
        </p:txBody>
      </p:sp>
      <p:sp>
        <p:nvSpPr>
          <p:cNvPr id="4" name="TextBox 3">
            <a:extLst>
              <a:ext uri="{FF2B5EF4-FFF2-40B4-BE49-F238E27FC236}">
                <a16:creationId xmlns:a16="http://schemas.microsoft.com/office/drawing/2014/main" id="{C711E848-0A0A-8140-B4A3-368F72C7A00E}"/>
              </a:ext>
            </a:extLst>
          </p:cNvPr>
          <p:cNvSpPr txBox="1"/>
          <p:nvPr/>
        </p:nvSpPr>
        <p:spPr>
          <a:xfrm>
            <a:off x="5422609" y="3034624"/>
            <a:ext cx="1370888" cy="411480"/>
          </a:xfrm>
          <a:prstGeom prst="rect">
            <a:avLst/>
          </a:prstGeom>
          <a:noFill/>
        </p:spPr>
        <p:txBody>
          <a:bodyPr wrap="none" rtlCol="0" anchor="ctr">
            <a:spAutoFit/>
          </a:bodyPr>
          <a:lstStyle/>
          <a:p>
            <a:pPr algn="ctr"/>
            <a:r>
              <a:rPr lang="en-US" sz="2800" dirty="0">
                <a:solidFill>
                  <a:srgbClr val="002060"/>
                </a:solidFill>
              </a:rPr>
              <a:t>blue</a:t>
            </a:r>
            <a:r>
              <a:rPr lang="en-US" sz="2800" dirty="0"/>
              <a:t> sky</a:t>
            </a:r>
          </a:p>
        </p:txBody>
      </p:sp>
      <p:sp>
        <p:nvSpPr>
          <p:cNvPr id="5" name="TextBox 4">
            <a:extLst>
              <a:ext uri="{FF2B5EF4-FFF2-40B4-BE49-F238E27FC236}">
                <a16:creationId xmlns:a16="http://schemas.microsoft.com/office/drawing/2014/main" id="{4074C0F5-7BC6-9D40-803E-D56A52A3FD0B}"/>
              </a:ext>
            </a:extLst>
          </p:cNvPr>
          <p:cNvSpPr txBox="1"/>
          <p:nvPr/>
        </p:nvSpPr>
        <p:spPr>
          <a:xfrm>
            <a:off x="8641759" y="3034624"/>
            <a:ext cx="1522276" cy="411480"/>
          </a:xfrm>
          <a:prstGeom prst="rect">
            <a:avLst/>
          </a:prstGeom>
          <a:noFill/>
        </p:spPr>
        <p:txBody>
          <a:bodyPr wrap="none" rtlCol="0" anchor="ctr">
            <a:spAutoFit/>
          </a:bodyPr>
          <a:lstStyle/>
          <a:p>
            <a:pPr algn="ctr"/>
            <a:r>
              <a:rPr lang="en-US" sz="2800" dirty="0">
                <a:solidFill>
                  <a:srgbClr val="FF0000"/>
                </a:solidFill>
              </a:rPr>
              <a:t>red</a:t>
            </a:r>
            <a:r>
              <a:rPr lang="en-US" sz="2800" dirty="0"/>
              <a:t> roses</a:t>
            </a:r>
          </a:p>
        </p:txBody>
      </p:sp>
      <p:sp>
        <p:nvSpPr>
          <p:cNvPr id="6" name="TextBox 5">
            <a:extLst>
              <a:ext uri="{FF2B5EF4-FFF2-40B4-BE49-F238E27FC236}">
                <a16:creationId xmlns:a16="http://schemas.microsoft.com/office/drawing/2014/main" id="{6E3BA559-C738-4042-9A2D-54B619B62EC0}"/>
              </a:ext>
            </a:extLst>
          </p:cNvPr>
          <p:cNvSpPr txBox="1"/>
          <p:nvPr/>
        </p:nvSpPr>
        <p:spPr>
          <a:xfrm>
            <a:off x="1534440" y="5665112"/>
            <a:ext cx="2531270" cy="411480"/>
          </a:xfrm>
          <a:prstGeom prst="rect">
            <a:avLst/>
          </a:prstGeom>
          <a:noFill/>
        </p:spPr>
        <p:txBody>
          <a:bodyPr wrap="none" rtlCol="0" anchor="ctr">
            <a:spAutoFit/>
          </a:bodyPr>
          <a:lstStyle/>
          <a:p>
            <a:pPr algn="ctr"/>
            <a:r>
              <a:rPr lang="en-US" sz="2800" dirty="0">
                <a:solidFill>
                  <a:srgbClr val="FFBA00"/>
                </a:solidFill>
              </a:rPr>
              <a:t>yellow</a:t>
            </a:r>
            <a:r>
              <a:rPr lang="en-US" sz="2800" dirty="0"/>
              <a:t> mangoes</a:t>
            </a:r>
          </a:p>
        </p:txBody>
      </p:sp>
      <p:sp>
        <p:nvSpPr>
          <p:cNvPr id="7" name="TextBox 6">
            <a:extLst>
              <a:ext uri="{FF2B5EF4-FFF2-40B4-BE49-F238E27FC236}">
                <a16:creationId xmlns:a16="http://schemas.microsoft.com/office/drawing/2014/main" id="{89008713-6389-794F-B216-222FF3CBF186}"/>
              </a:ext>
            </a:extLst>
          </p:cNvPr>
          <p:cNvSpPr txBox="1"/>
          <p:nvPr/>
        </p:nvSpPr>
        <p:spPr>
          <a:xfrm>
            <a:off x="5175847" y="5665112"/>
            <a:ext cx="1856598" cy="411480"/>
          </a:xfrm>
          <a:prstGeom prst="rect">
            <a:avLst/>
          </a:prstGeom>
          <a:noFill/>
        </p:spPr>
        <p:txBody>
          <a:bodyPr wrap="none" rtlCol="0" anchor="ctr">
            <a:spAutoFit/>
          </a:bodyPr>
          <a:lstStyle/>
          <a:p>
            <a:pPr algn="ctr"/>
            <a:r>
              <a:rPr lang="en-US" sz="2800" dirty="0">
                <a:solidFill>
                  <a:schemeClr val="bg1">
                    <a:lumMod val="50000"/>
                  </a:schemeClr>
                </a:solidFill>
              </a:rPr>
              <a:t>white</a:t>
            </a:r>
            <a:r>
              <a:rPr lang="en-US" sz="2800" dirty="0"/>
              <a:t> roses</a:t>
            </a:r>
          </a:p>
        </p:txBody>
      </p:sp>
      <p:sp>
        <p:nvSpPr>
          <p:cNvPr id="8" name="TextBox 7">
            <a:extLst>
              <a:ext uri="{FF2B5EF4-FFF2-40B4-BE49-F238E27FC236}">
                <a16:creationId xmlns:a16="http://schemas.microsoft.com/office/drawing/2014/main" id="{B99153CA-33C9-404D-95C6-01B64F7592F3}"/>
              </a:ext>
            </a:extLst>
          </p:cNvPr>
          <p:cNvSpPr txBox="1"/>
          <p:nvPr/>
        </p:nvSpPr>
        <p:spPr>
          <a:xfrm>
            <a:off x="8563533" y="5665112"/>
            <a:ext cx="1678729" cy="411480"/>
          </a:xfrm>
          <a:prstGeom prst="rect">
            <a:avLst/>
          </a:prstGeom>
          <a:noFill/>
        </p:spPr>
        <p:txBody>
          <a:bodyPr wrap="none" rtlCol="0" anchor="ctr">
            <a:spAutoFit/>
          </a:bodyPr>
          <a:lstStyle/>
          <a:p>
            <a:pPr algn="ctr"/>
            <a:r>
              <a:rPr lang="en-US" sz="2800" dirty="0">
                <a:solidFill>
                  <a:srgbClr val="FF0BE6"/>
                </a:solidFill>
              </a:rPr>
              <a:t>pink</a:t>
            </a:r>
            <a:r>
              <a:rPr lang="en-US" sz="2800" dirty="0"/>
              <a:t> saree</a:t>
            </a:r>
          </a:p>
        </p:txBody>
      </p:sp>
      <p:pic>
        <p:nvPicPr>
          <p:cNvPr id="9" name="Picture 8" descr="A close up of a logo&#10;&#10;Description automatically generated">
            <a:extLst>
              <a:ext uri="{FF2B5EF4-FFF2-40B4-BE49-F238E27FC236}">
                <a16:creationId xmlns:a16="http://schemas.microsoft.com/office/drawing/2014/main" id="{D934E04C-061A-9147-9D75-833C4DC4EF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132" y="1263213"/>
            <a:ext cx="2387600" cy="1723549"/>
          </a:xfrm>
          <a:prstGeom prst="rect">
            <a:avLst/>
          </a:prstGeom>
        </p:spPr>
      </p:pic>
      <p:pic>
        <p:nvPicPr>
          <p:cNvPr id="10" name="Picture 9" descr="A picture containing nature&#10;&#10;Description automatically generated">
            <a:extLst>
              <a:ext uri="{FF2B5EF4-FFF2-40B4-BE49-F238E27FC236}">
                <a16:creationId xmlns:a16="http://schemas.microsoft.com/office/drawing/2014/main" id="{735F02C0-24D2-F94B-8756-B103C020C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5228" y="1508732"/>
            <a:ext cx="2085651" cy="1564238"/>
          </a:xfrm>
          <a:prstGeom prst="rect">
            <a:avLst/>
          </a:prstGeom>
        </p:spPr>
      </p:pic>
      <p:pic>
        <p:nvPicPr>
          <p:cNvPr id="11" name="Picture 10" descr="A bouquet of flowers&#10;&#10;Description automatically generated">
            <a:extLst>
              <a:ext uri="{FF2B5EF4-FFF2-40B4-BE49-F238E27FC236}">
                <a16:creationId xmlns:a16="http://schemas.microsoft.com/office/drawing/2014/main" id="{41D0FAAD-6CF3-F54A-AA7F-DC8EFB6B86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5394" y="1213763"/>
            <a:ext cx="2435006" cy="1822450"/>
          </a:xfrm>
          <a:prstGeom prst="rect">
            <a:avLst/>
          </a:prstGeom>
        </p:spPr>
      </p:pic>
      <p:pic>
        <p:nvPicPr>
          <p:cNvPr id="12" name="Picture 11" descr="A banana sitting next to a bowl of fruit&#10;&#10;Description automatically generated">
            <a:extLst>
              <a:ext uri="{FF2B5EF4-FFF2-40B4-BE49-F238E27FC236}">
                <a16:creationId xmlns:a16="http://schemas.microsoft.com/office/drawing/2014/main" id="{CC5159BC-8706-4D4C-900F-8A66DDC821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7393" y="4011632"/>
            <a:ext cx="2385365" cy="1587759"/>
          </a:xfrm>
          <a:prstGeom prst="rect">
            <a:avLst/>
          </a:prstGeom>
        </p:spPr>
      </p:pic>
      <p:pic>
        <p:nvPicPr>
          <p:cNvPr id="13" name="Picture 12" descr="A picture containing clothing, purple, dress, pink&#10;&#10;Description automatically generated">
            <a:extLst>
              <a:ext uri="{FF2B5EF4-FFF2-40B4-BE49-F238E27FC236}">
                <a16:creationId xmlns:a16="http://schemas.microsoft.com/office/drawing/2014/main" id="{5CC523E8-1C60-1241-9242-A917C734D6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4471" y="4078411"/>
            <a:ext cx="1056853" cy="1587760"/>
          </a:xfrm>
          <a:prstGeom prst="rect">
            <a:avLst/>
          </a:prstGeom>
        </p:spPr>
      </p:pic>
      <p:pic>
        <p:nvPicPr>
          <p:cNvPr id="14" name="Picture 13" descr="A close up of a flower&#10;&#10;Description automatically generated">
            <a:extLst>
              <a:ext uri="{FF2B5EF4-FFF2-40B4-BE49-F238E27FC236}">
                <a16:creationId xmlns:a16="http://schemas.microsoft.com/office/drawing/2014/main" id="{4C7E4A82-7A83-7546-AB62-DEF786FCC1E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187"/>
          <a:stretch/>
        </p:blipFill>
        <p:spPr>
          <a:xfrm>
            <a:off x="5075388" y="3945613"/>
            <a:ext cx="2057517" cy="1653778"/>
          </a:xfrm>
          <a:prstGeom prst="rect">
            <a:avLst/>
          </a:prstGeom>
        </p:spPr>
      </p:pic>
      <p:sp>
        <p:nvSpPr>
          <p:cNvPr id="15" name="Title 1"/>
          <p:cNvSpPr txBox="1">
            <a:spLocks/>
          </p:cNvSpPr>
          <p:nvPr/>
        </p:nvSpPr>
        <p:spPr>
          <a:xfrm>
            <a:off x="2928920" y="150816"/>
            <a:ext cx="6334160" cy="654032"/>
          </a:xfrm>
          <a:prstGeom prst="rect">
            <a:avLst/>
          </a:prstGeom>
          <a:solidFill>
            <a:schemeClr val="accent5">
              <a:lumMod val="40000"/>
              <a:lumOff val="60000"/>
            </a:schemeClr>
          </a:solidFill>
          <a:effectLst>
            <a:glow rad="101600">
              <a:schemeClr val="accent5">
                <a:satMod val="175000"/>
                <a:alpha val="40000"/>
              </a:schemeClr>
            </a:glow>
          </a:effectLst>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a:ln>
                  <a:noFill/>
                </a:ln>
                <a:solidFill>
                  <a:schemeClr val="tx1"/>
                </a:solidFill>
                <a:effectLst/>
                <a:uLnTx/>
                <a:uFillTx/>
                <a:latin typeface="+mj-lt"/>
                <a:ea typeface="+mj-ea"/>
                <a:cs typeface="+mj-cs"/>
              </a:rPr>
              <a:t>Adjectives of Colour</a:t>
            </a:r>
          </a:p>
        </p:txBody>
      </p:sp>
    </p:spTree>
    <p:extLst>
      <p:ext uri="{BB962C8B-B14F-4D97-AF65-F5344CB8AC3E}">
        <p14:creationId xmlns:p14="http://schemas.microsoft.com/office/powerpoint/2010/main" val="110610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1000"/>
                                        <p:tgtEl>
                                          <p:spTgt spid="3"/>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1000"/>
                                        <p:tgtEl>
                                          <p:spTgt spid="10"/>
                                        </p:tgtEl>
                                      </p:cBhvr>
                                    </p:animEffect>
                                  </p:childTnLst>
                                </p:cTn>
                              </p:par>
                            </p:childTnLst>
                          </p:cTn>
                        </p:par>
                        <p:par>
                          <p:cTn id="16" fill="hold">
                            <p:stCondLst>
                              <p:cond delay="2500"/>
                            </p:stCondLst>
                            <p:childTnLst>
                              <p:par>
                                <p:cTn id="17" presetID="1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Left)">
                                      <p:cBhvr>
                                        <p:cTn id="19" dur="1000"/>
                                        <p:tgtEl>
                                          <p:spTgt spid="4"/>
                                        </p:tgtEl>
                                      </p:cBhvr>
                                    </p:animEffect>
                                  </p:childTnLst>
                                </p:cTn>
                              </p:par>
                            </p:childTnLst>
                          </p:cTn>
                        </p:par>
                        <p:par>
                          <p:cTn id="20" fill="hold">
                            <p:stCondLst>
                              <p:cond delay="3500"/>
                            </p:stCondLst>
                            <p:childTnLst>
                              <p:par>
                                <p:cTn id="21" presetID="5"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1000"/>
                                        <p:tgtEl>
                                          <p:spTgt spid="11"/>
                                        </p:tgtEl>
                                      </p:cBhvr>
                                    </p:animEffect>
                                  </p:childTnLst>
                                </p:cTn>
                              </p:par>
                            </p:childTnLst>
                          </p:cTn>
                        </p:par>
                        <p:par>
                          <p:cTn id="24" fill="hold">
                            <p:stCondLst>
                              <p:cond delay="4500"/>
                            </p:stCondLst>
                            <p:childTnLst>
                              <p:par>
                                <p:cTn id="25" presetID="1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Left)">
                                      <p:cBhvr>
                                        <p:cTn id="27" dur="1000"/>
                                        <p:tgtEl>
                                          <p:spTgt spid="5"/>
                                        </p:tgtEl>
                                      </p:cBhvr>
                                    </p:animEffect>
                                  </p:childTnLst>
                                </p:cTn>
                              </p:par>
                            </p:childTnLst>
                          </p:cTn>
                        </p:par>
                        <p:par>
                          <p:cTn id="28" fill="hold">
                            <p:stCondLst>
                              <p:cond delay="5500"/>
                            </p:stCondLst>
                            <p:childTnLst>
                              <p:par>
                                <p:cTn id="29" presetID="5" presetClass="entr" presetSubtype="1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1000"/>
                                        <p:tgtEl>
                                          <p:spTgt spid="12"/>
                                        </p:tgtEl>
                                      </p:cBhvr>
                                    </p:animEffect>
                                  </p:childTnLst>
                                </p:cTn>
                              </p:par>
                            </p:childTnLst>
                          </p:cTn>
                        </p:par>
                        <p:par>
                          <p:cTn id="32" fill="hold">
                            <p:stCondLst>
                              <p:cond delay="6500"/>
                            </p:stCondLst>
                            <p:childTnLst>
                              <p:par>
                                <p:cTn id="33" presetID="1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Left)">
                                      <p:cBhvr>
                                        <p:cTn id="35" dur="1000"/>
                                        <p:tgtEl>
                                          <p:spTgt spid="6"/>
                                        </p:tgtEl>
                                      </p:cBhvr>
                                    </p:animEffect>
                                  </p:childTnLst>
                                </p:cTn>
                              </p:par>
                            </p:childTnLst>
                          </p:cTn>
                        </p:par>
                        <p:par>
                          <p:cTn id="36" fill="hold">
                            <p:stCondLst>
                              <p:cond delay="7500"/>
                            </p:stCondLst>
                            <p:childTnLst>
                              <p:par>
                                <p:cTn id="37" presetID="5" presetClass="entr" presetSubtype="1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heckerboard(across)">
                                      <p:cBhvr>
                                        <p:cTn id="39" dur="1000"/>
                                        <p:tgtEl>
                                          <p:spTgt spid="14"/>
                                        </p:tgtEl>
                                      </p:cBhvr>
                                    </p:animEffect>
                                  </p:childTnLst>
                                </p:cTn>
                              </p:par>
                            </p:childTnLst>
                          </p:cTn>
                        </p:par>
                        <p:par>
                          <p:cTn id="40" fill="hold">
                            <p:stCondLst>
                              <p:cond delay="8500"/>
                            </p:stCondLst>
                            <p:childTnLst>
                              <p:par>
                                <p:cTn id="41" presetID="1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lide(fromLeft)">
                                      <p:cBhvr>
                                        <p:cTn id="43" dur="1000"/>
                                        <p:tgtEl>
                                          <p:spTgt spid="7"/>
                                        </p:tgtEl>
                                      </p:cBhvr>
                                    </p:animEffect>
                                  </p:childTnLst>
                                </p:cTn>
                              </p:par>
                            </p:childTnLst>
                          </p:cTn>
                        </p:par>
                        <p:par>
                          <p:cTn id="44" fill="hold">
                            <p:stCondLst>
                              <p:cond delay="9500"/>
                            </p:stCondLst>
                            <p:childTnLst>
                              <p:par>
                                <p:cTn id="45" presetID="5" presetClass="entr" presetSubtype="1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1000"/>
                                        <p:tgtEl>
                                          <p:spTgt spid="13"/>
                                        </p:tgtEl>
                                      </p:cBhvr>
                                    </p:animEffect>
                                  </p:childTnLst>
                                </p:cTn>
                              </p:par>
                            </p:childTnLst>
                          </p:cTn>
                        </p:par>
                        <p:par>
                          <p:cTn id="48" fill="hold">
                            <p:stCondLst>
                              <p:cond delay="10500"/>
                            </p:stCondLst>
                            <p:childTnLst>
                              <p:par>
                                <p:cTn id="49" presetID="1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slide(fromLeft)">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1539</Words>
  <Application>Microsoft Office PowerPoint</Application>
  <PresentationFormat>Widescreen</PresentationFormat>
  <Paragraphs>183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DD</vt:lpstr>
      <vt:lpstr>Role of Adjectives</vt:lpstr>
      <vt:lpstr>ADJECTIVES</vt:lpstr>
      <vt:lpstr>Types of Adjectives or Describing words</vt:lpstr>
      <vt:lpstr>Adjectives of Quality</vt:lpstr>
      <vt:lpstr>PowerPoint Presentation</vt:lpstr>
      <vt:lpstr>PowerPoint Presentation</vt:lpstr>
      <vt:lpstr>PowerPoint Presentation</vt:lpstr>
      <vt:lpstr>PowerPoint Presentation</vt:lpstr>
      <vt:lpstr>PowerPoint Presentation</vt:lpstr>
      <vt:lpstr>Adjectives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41</cp:revision>
  <dcterms:created xsi:type="dcterms:W3CDTF">2020-08-28T09:38:22Z</dcterms:created>
  <dcterms:modified xsi:type="dcterms:W3CDTF">2022-03-07T13:13:35Z</dcterms:modified>
</cp:coreProperties>
</file>