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1" r:id="rId4"/>
    <p:sldId id="263"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99"/>
    <a:srgbClr val="FF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926" autoAdjust="0"/>
  </p:normalViewPr>
  <p:slideViewPr>
    <p:cSldViewPr>
      <p:cViewPr varScale="1">
        <p:scale>
          <a:sx n="33" d="100"/>
          <a:sy n="33" d="100"/>
        </p:scale>
        <p:origin x="1856" y="40"/>
      </p:cViewPr>
      <p:guideLst>
        <p:guide orient="horz" pos="2160"/>
        <p:guide pos="3840"/>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3/7/2022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Green grass: https://pixabay.com/photos/meadow-field-nature-grass-2184989/</a:t>
            </a:r>
          </a:p>
          <a:p>
            <a:pPr marL="228600" indent="-228600" rtl="0">
              <a:buAutoNum type="arabicPeriod"/>
            </a:pPr>
            <a:r>
              <a:rPr lang="en-IN" sz="1200" b="0" i="0" u="none" strike="noStrike" kern="1200" dirty="0">
                <a:solidFill>
                  <a:schemeClr val="tx1"/>
                </a:solidFill>
                <a:latin typeface="+mn-lt"/>
                <a:ea typeface="+mn-ea"/>
                <a:cs typeface="+mn-cs"/>
              </a:rPr>
              <a:t>Big Rose. Flower: https://pixabay.com/photos/pretty-beautiful-pink-rose-big-2411027/</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dirty="0">
                <a:solidFill>
                  <a:schemeClr val="tx1"/>
                </a:solidFill>
                <a:latin typeface="+mn-lt"/>
                <a:ea typeface="+mn-ea"/>
                <a:cs typeface="+mn-cs"/>
              </a:rPr>
              <a:t>Girl: https://www.flickr.com/photos/50979393@N00/6334286950  By Christopher Michel</a:t>
            </a:r>
          </a:p>
          <a:p>
            <a:pPr marL="228600" indent="-228600" rtl="0">
              <a:buAutoNum type="arabicPeriod"/>
            </a:pPr>
            <a:r>
              <a:rPr lang="en-IN" sz="1200" b="0" i="0" u="none" strike="noStrike" kern="1200" dirty="0">
                <a:solidFill>
                  <a:schemeClr val="tx1"/>
                </a:solidFill>
                <a:latin typeface="+mn-lt"/>
                <a:ea typeface="+mn-ea"/>
                <a:cs typeface="+mn-cs"/>
              </a:rPr>
              <a:t>Doll:</a:t>
            </a:r>
            <a:r>
              <a:rPr lang="en-IN" sz="1200" b="0" i="0" u="none" strike="noStrike" kern="1200" baseline="0" dirty="0">
                <a:solidFill>
                  <a:schemeClr val="tx1"/>
                </a:solidFill>
                <a:latin typeface="+mn-lt"/>
                <a:ea typeface="+mn-ea"/>
                <a:cs typeface="+mn-cs"/>
              </a:rPr>
              <a:t> </a:t>
            </a:r>
            <a:r>
              <a:rPr lang="en-IN" sz="1200" b="0" i="0" u="none" strike="noStrike" kern="1200" dirty="0">
                <a:solidFill>
                  <a:schemeClr val="tx1"/>
                </a:solidFill>
                <a:latin typeface="+mn-lt"/>
                <a:ea typeface="+mn-ea"/>
                <a:cs typeface="+mn-cs"/>
              </a:rPr>
              <a:t>https://pixabay.com/vectors/toys-kids-playing-childhood-child-2411790/</a:t>
            </a:r>
          </a:p>
          <a:p>
            <a:pPr marL="228600" indent="-228600" rtl="0">
              <a:buAutoNum type="arabicPeriod"/>
            </a:pPr>
            <a:r>
              <a:rPr lang="en-IN" sz="1200" b="0" i="0" u="none" strike="noStrike" kern="1200" dirty="0">
                <a:solidFill>
                  <a:schemeClr val="tx1"/>
                </a:solidFill>
                <a:latin typeface="+mn-lt"/>
                <a:ea typeface="+mn-ea"/>
                <a:cs typeface="+mn-cs"/>
              </a:rPr>
              <a:t>Pillow: https://pixabay.com/photos/pillows-pile-of-pillows-textile-655245/</a:t>
            </a:r>
          </a:p>
          <a:p>
            <a:pPr marL="228600" indent="-228600" rtl="0">
              <a:buAutoNum type="arabicPeriod"/>
            </a:pPr>
            <a:r>
              <a:rPr lang="en-IN" sz="1200" b="0" i="0" u="none" strike="noStrike" kern="1200" dirty="0">
                <a:solidFill>
                  <a:schemeClr val="tx1"/>
                </a:solidFill>
                <a:latin typeface="+mn-lt"/>
                <a:ea typeface="+mn-ea"/>
                <a:cs typeface="+mn-cs"/>
              </a:rPr>
              <a:t>Boy: https://pixabay.com/photos/indian-children-mischievous-group-4422461/</a:t>
            </a:r>
          </a:p>
          <a:p>
            <a:pPr marL="228600" indent="-228600" rtl="0">
              <a:buAutoNum type="arabicPeriod"/>
            </a:pPr>
            <a:r>
              <a:rPr lang="en-IN" sz="1200" b="0" i="0" u="none" strike="noStrike" kern="1200" dirty="0">
                <a:solidFill>
                  <a:schemeClr val="tx1"/>
                </a:solidFill>
                <a:latin typeface="+mn-lt"/>
                <a:ea typeface="+mn-ea"/>
                <a:cs typeface="+mn-cs"/>
              </a:rPr>
              <a:t>Hot: https://pixabay.com/vectors/summer-heat-weather-temperature-6125976/</a:t>
            </a:r>
          </a:p>
          <a:p>
            <a:pPr marL="228600" indent="-228600" rtl="0">
              <a:buAutoNum type="arabicPeriod"/>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AutoNum type="arabicPeriod"/>
            </a:pPr>
            <a:r>
              <a:rPr lang="en-IN" sz="1200" b="0" i="0" u="none" strike="noStrike" kern="1200" dirty="0">
                <a:solidFill>
                  <a:schemeClr val="tx1"/>
                </a:solidFill>
                <a:latin typeface="+mn-lt"/>
                <a:ea typeface="+mn-ea"/>
                <a:cs typeface="+mn-cs"/>
              </a:rPr>
              <a:t>Phone: https://pixabay.com/vectors/iphone-6s-plus-iphone-smart-phone-1534380/</a:t>
            </a:r>
          </a:p>
          <a:p>
            <a:pPr marL="228600" indent="-228600" rtl="0">
              <a:buAutoNum type="arabicPeriod"/>
            </a:pPr>
            <a:r>
              <a:rPr lang="en-IN" sz="1200" b="0" i="0" u="none" strike="noStrike" kern="1200" dirty="0">
                <a:solidFill>
                  <a:schemeClr val="tx1"/>
                </a:solidFill>
                <a:latin typeface="+mn-lt"/>
                <a:ea typeface="+mn-ea"/>
                <a:cs typeface="+mn-cs"/>
              </a:rPr>
              <a:t>Fox: https://pixabay.com/photos/fox-animal-wilderness-nature-2597803/</a:t>
            </a:r>
          </a:p>
          <a:p>
            <a:pPr marL="228600" indent="-228600" rtl="0">
              <a:buAutoNum type="arabicPeriod"/>
            </a:pPr>
            <a:r>
              <a:rPr lang="en-IN" sz="1200" b="0" i="0" u="none" strike="noStrike" kern="1200" dirty="0">
                <a:solidFill>
                  <a:schemeClr val="tx1"/>
                </a:solidFill>
                <a:latin typeface="+mn-lt"/>
                <a:ea typeface="+mn-ea"/>
                <a:cs typeface="+mn-cs"/>
              </a:rPr>
              <a:t>Peacock: https://pixabay.com/photos/peafowl-peacock-bird-feathers-3617385/</a:t>
            </a:r>
          </a:p>
          <a:p>
            <a:pPr marL="228600" indent="-228600" rtl="0">
              <a:buAutoNum type="arabicPeriod"/>
            </a:pPr>
            <a:r>
              <a:rPr lang="en-IN" sz="1200" b="0" i="0" u="none" strike="noStrike" kern="1200" dirty="0">
                <a:solidFill>
                  <a:schemeClr val="tx1"/>
                </a:solidFill>
                <a:latin typeface="+mn-lt"/>
                <a:ea typeface="+mn-ea"/>
                <a:cs typeface="+mn-cs"/>
              </a:rPr>
              <a:t>Blue eyes: https://pixabay.com/photos/eyes-blue-vision-sight-eyelashes-6926035/</a:t>
            </a:r>
          </a:p>
          <a:p>
            <a:pPr marL="228600" indent="-228600" rtl="0">
              <a:buNone/>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baseline="0" dirty="0">
                <a:solidFill>
                  <a:schemeClr val="tx1"/>
                </a:solidFill>
                <a:latin typeface="+mn-lt"/>
                <a:ea typeface="+mn-ea"/>
                <a:cs typeface="+mn-cs"/>
              </a:rPr>
              <a:t>Ball: https://pixabay.com/photos/soccer-ball-football-ball-sports-2844880/</a:t>
            </a:r>
          </a:p>
          <a:p>
            <a:pPr marL="228600" indent="-228600" rtl="0">
              <a:buAutoNum type="arabicPeriod"/>
            </a:pPr>
            <a:r>
              <a:rPr lang="en-IN" sz="1200" b="0" i="0" u="none" strike="noStrike" kern="1200" baseline="0" dirty="0">
                <a:solidFill>
                  <a:schemeClr val="tx1"/>
                </a:solidFill>
                <a:latin typeface="+mn-lt"/>
                <a:ea typeface="+mn-ea"/>
                <a:cs typeface="+mn-cs"/>
              </a:rPr>
              <a:t>Girl: https://pixabay.com/photos/children-portrait-artistic-girl-1706121/</a:t>
            </a:r>
          </a:p>
          <a:p>
            <a:pPr marL="228600" indent="-228600" rtl="0">
              <a:buAutoNum type="arabicPeriod"/>
            </a:pPr>
            <a:r>
              <a:rPr lang="en-IN" sz="1200" b="0" i="0" u="none" strike="noStrike" kern="1200" baseline="0" dirty="0">
                <a:solidFill>
                  <a:schemeClr val="tx1"/>
                </a:solidFill>
                <a:latin typeface="+mn-lt"/>
                <a:ea typeface="+mn-ea"/>
                <a:cs typeface="+mn-cs"/>
              </a:rPr>
              <a:t>Grass: </a:t>
            </a:r>
            <a:r>
              <a:rPr lang="en-IN" sz="1200" b="0" i="0" u="none" strike="noStrike" kern="1200" dirty="0">
                <a:solidFill>
                  <a:schemeClr val="tx1"/>
                </a:solidFill>
                <a:latin typeface="+mn-lt"/>
                <a:ea typeface="+mn-ea"/>
                <a:cs typeface="+mn-cs"/>
              </a:rPr>
              <a:t>https://pixabay.com/photos/meadow-field-nature-grass-2184989/</a:t>
            </a:r>
            <a:endParaRPr lang="en-IN" sz="1200" b="0" i="0" u="none" strike="noStrike" kern="1200" baseline="0" dirty="0">
              <a:solidFill>
                <a:schemeClr val="tx1"/>
              </a:solidFill>
              <a:latin typeface="+mn-lt"/>
              <a:ea typeface="+mn-ea"/>
              <a:cs typeface="+mn-cs"/>
            </a:endParaRPr>
          </a:p>
          <a:p>
            <a:pPr marL="228600" indent="-228600" rtl="0">
              <a:buNone/>
            </a:pP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7440" y="171432"/>
            <a:ext cx="7128560" cy="1752600"/>
          </a:xfr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path path="circle">
              <a:fillToRect r="100000" b="100000"/>
            </a:path>
            <a:tileRect l="-100000" t="-100000"/>
          </a:gradFill>
          <a:effectLst>
            <a:outerShdw blurRad="50800" dist="38100" dir="10800000" algn="r" rotWithShape="0">
              <a:prstClr val="black">
                <a:alpha val="40000"/>
              </a:prstClr>
            </a:outerShdw>
          </a:effectLst>
          <a:scene3d>
            <a:camera prst="orthographicFront"/>
            <a:lightRig rig="threePt" dir="t"/>
          </a:scene3d>
          <a:sp3d>
            <a:bevelT/>
          </a:sp3d>
        </p:spPr>
        <p:txBody>
          <a:bodyPr/>
          <a:lstStyle/>
          <a:p>
            <a:r>
              <a:rPr lang="en-IN" dirty="0"/>
              <a:t>Testing Time - Adjectives</a:t>
            </a:r>
          </a:p>
        </p:txBody>
      </p:sp>
      <p:pic>
        <p:nvPicPr>
          <p:cNvPr id="14338" name="Picture 2" descr="Meadow, Field, Nature, Grass, Landscape"/>
          <p:cNvPicPr preferRelativeResize="0">
            <a:picLocks noChangeAspect="1" noChangeArrowheads="1"/>
          </p:cNvPicPr>
          <p:nvPr/>
        </p:nvPicPr>
        <p:blipFill>
          <a:blip r:embed="rId3"/>
          <a:srcRect/>
          <a:stretch>
            <a:fillRect/>
          </a:stretch>
        </p:blipFill>
        <p:spPr bwMode="auto">
          <a:xfrm>
            <a:off x="2657456" y="1981192"/>
            <a:ext cx="3240000" cy="3240000"/>
          </a:xfrm>
          <a:prstGeom prst="rect">
            <a:avLst/>
          </a:prstGeom>
          <a:ln>
            <a:noFill/>
          </a:ln>
          <a:effectLst>
            <a:outerShdw blurRad="292100" dist="139700" dir="2700000" algn="tl" rotWithShape="0">
              <a:srgbClr val="333333">
                <a:alpha val="65000"/>
              </a:srgbClr>
            </a:outerShdw>
          </a:effectLst>
        </p:spPr>
      </p:pic>
      <p:pic>
        <p:nvPicPr>
          <p:cNvPr id="14342" name="Picture 6" descr="Pretty, Beautiful, Pink, Rose, Big"/>
          <p:cNvPicPr preferRelativeResize="0">
            <a:picLocks noChangeAspect="1" noChangeArrowheads="1"/>
          </p:cNvPicPr>
          <p:nvPr/>
        </p:nvPicPr>
        <p:blipFill>
          <a:blip r:embed="rId4"/>
          <a:srcRect/>
          <a:stretch>
            <a:fillRect/>
          </a:stretch>
        </p:blipFill>
        <p:spPr bwMode="auto">
          <a:xfrm>
            <a:off x="6204056" y="1981192"/>
            <a:ext cx="3240000" cy="324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257" y="71414"/>
            <a:ext cx="5805487" cy="654032"/>
          </a:xfrm>
          <a:solidFill>
            <a:schemeClr val="accent2">
              <a:lumMod val="40000"/>
              <a:lumOff val="60000"/>
            </a:schemeClr>
          </a:solidFill>
        </p:spPr>
        <p:txBody>
          <a:bodyPr/>
          <a:lstStyle/>
          <a:p>
            <a:r>
              <a:rPr lang="en-IN" dirty="0"/>
              <a:t>Adjectives - Exercise 1</a:t>
            </a:r>
          </a:p>
        </p:txBody>
      </p:sp>
      <p:sp>
        <p:nvSpPr>
          <p:cNvPr id="7" name="TextBox 6"/>
          <p:cNvSpPr txBox="1"/>
          <p:nvPr/>
        </p:nvSpPr>
        <p:spPr>
          <a:xfrm>
            <a:off x="2394622" y="804848"/>
            <a:ext cx="7424405" cy="584775"/>
          </a:xfrm>
          <a:prstGeom prst="rect">
            <a:avLst/>
          </a:prstGeom>
          <a:solidFill>
            <a:schemeClr val="accent4">
              <a:lumMod val="20000"/>
              <a:lumOff val="80000"/>
            </a:schemeClr>
          </a:solidFill>
        </p:spPr>
        <p:txBody>
          <a:bodyPr wrap="none" rtlCol="0">
            <a:spAutoFit/>
          </a:bodyPr>
          <a:lstStyle/>
          <a:p>
            <a:r>
              <a:rPr lang="en-IN" sz="3200" dirty="0"/>
              <a:t>Underline the adjectives in these sentences</a:t>
            </a:r>
            <a:endParaRPr lang="en-US" sz="3200" dirty="0"/>
          </a:p>
        </p:txBody>
      </p:sp>
      <p:sp>
        <p:nvSpPr>
          <p:cNvPr id="8" name="TextBox 7"/>
          <p:cNvSpPr txBox="1"/>
          <p:nvPr/>
        </p:nvSpPr>
        <p:spPr>
          <a:xfrm>
            <a:off x="123792" y="1558010"/>
            <a:ext cx="8035598" cy="553998"/>
          </a:xfrm>
          <a:prstGeom prst="rect">
            <a:avLst/>
          </a:prstGeom>
          <a:solidFill>
            <a:schemeClr val="accent6">
              <a:lumMod val="20000"/>
              <a:lumOff val="80000"/>
            </a:schemeClr>
          </a:solidFill>
        </p:spPr>
        <p:txBody>
          <a:bodyPr wrap="none" rtlCol="0">
            <a:spAutoFit/>
          </a:bodyPr>
          <a:lstStyle/>
          <a:p>
            <a:r>
              <a:rPr lang="en-IN" sz="3000" dirty="0"/>
              <a:t>Example: My mother bought a beautiful bag today</a:t>
            </a:r>
            <a:endParaRPr lang="en-US" sz="3000" dirty="0"/>
          </a:p>
        </p:txBody>
      </p:sp>
      <p:sp>
        <p:nvSpPr>
          <p:cNvPr id="10" name="TextBox 9"/>
          <p:cNvSpPr txBox="1"/>
          <p:nvPr/>
        </p:nvSpPr>
        <p:spPr>
          <a:xfrm>
            <a:off x="123792" y="2524120"/>
            <a:ext cx="6053517" cy="523220"/>
          </a:xfrm>
          <a:prstGeom prst="rect">
            <a:avLst/>
          </a:prstGeom>
          <a:noFill/>
        </p:spPr>
        <p:txBody>
          <a:bodyPr wrap="none" rtlCol="0">
            <a:spAutoFit/>
          </a:bodyPr>
          <a:lstStyle/>
          <a:p>
            <a:r>
              <a:rPr lang="en-IN" sz="2800" dirty="0"/>
              <a:t>1. The little girl was playing with her doll</a:t>
            </a:r>
            <a:endParaRPr lang="en-US" sz="2800" dirty="0"/>
          </a:p>
        </p:txBody>
      </p:sp>
      <p:sp>
        <p:nvSpPr>
          <p:cNvPr id="12" name="TextBox 11"/>
          <p:cNvSpPr txBox="1"/>
          <p:nvPr/>
        </p:nvSpPr>
        <p:spPr>
          <a:xfrm>
            <a:off x="123792" y="3646708"/>
            <a:ext cx="3443187" cy="523220"/>
          </a:xfrm>
          <a:prstGeom prst="rect">
            <a:avLst/>
          </a:prstGeom>
          <a:noFill/>
        </p:spPr>
        <p:txBody>
          <a:bodyPr wrap="none" rtlCol="0">
            <a:spAutoFit/>
          </a:bodyPr>
          <a:lstStyle/>
          <a:p>
            <a:r>
              <a:rPr lang="en-IN" sz="2800" dirty="0"/>
              <a:t>2. I love my soft pillow</a:t>
            </a:r>
            <a:endParaRPr lang="en-US" sz="2800" dirty="0"/>
          </a:p>
        </p:txBody>
      </p:sp>
      <p:sp>
        <p:nvSpPr>
          <p:cNvPr id="15" name="TextBox 14"/>
          <p:cNvSpPr txBox="1"/>
          <p:nvPr/>
        </p:nvSpPr>
        <p:spPr>
          <a:xfrm>
            <a:off x="123792" y="4769296"/>
            <a:ext cx="3006336" cy="523220"/>
          </a:xfrm>
          <a:prstGeom prst="rect">
            <a:avLst/>
          </a:prstGeom>
          <a:noFill/>
        </p:spPr>
        <p:txBody>
          <a:bodyPr wrap="none" rtlCol="0">
            <a:spAutoFit/>
          </a:bodyPr>
          <a:lstStyle/>
          <a:p>
            <a:r>
              <a:rPr lang="en-IN" sz="2800" dirty="0"/>
              <a:t>3. </a:t>
            </a:r>
            <a:r>
              <a:rPr lang="en-IN" sz="2800" dirty="0" err="1"/>
              <a:t>Vikas</a:t>
            </a:r>
            <a:r>
              <a:rPr lang="en-IN" sz="2800" dirty="0"/>
              <a:t> is a tall boy</a:t>
            </a:r>
            <a:endParaRPr lang="en-US" sz="2800" dirty="0"/>
          </a:p>
        </p:txBody>
      </p:sp>
      <p:sp>
        <p:nvSpPr>
          <p:cNvPr id="16" name="TextBox 15"/>
          <p:cNvSpPr txBox="1"/>
          <p:nvPr/>
        </p:nvSpPr>
        <p:spPr>
          <a:xfrm>
            <a:off x="123792" y="5891884"/>
            <a:ext cx="4313104" cy="523220"/>
          </a:xfrm>
          <a:prstGeom prst="rect">
            <a:avLst/>
          </a:prstGeom>
          <a:noFill/>
        </p:spPr>
        <p:txBody>
          <a:bodyPr wrap="none" rtlCol="0">
            <a:spAutoFit/>
          </a:bodyPr>
          <a:lstStyle/>
          <a:p>
            <a:r>
              <a:rPr lang="en-IN" sz="2800" dirty="0"/>
              <a:t>4. It was a hot day yesterday</a:t>
            </a:r>
            <a:endParaRPr lang="en-US" sz="2800" dirty="0"/>
          </a:p>
        </p:txBody>
      </p:sp>
      <p:pic>
        <p:nvPicPr>
          <p:cNvPr id="12296" name="Picture 8" descr="Pillows, Pile Of Pillows, Textile"/>
          <p:cNvPicPr preferRelativeResize="0">
            <a:picLocks noChangeAspect="1" noChangeArrowheads="1"/>
          </p:cNvPicPr>
          <p:nvPr/>
        </p:nvPicPr>
        <p:blipFill>
          <a:blip r:embed="rId3"/>
          <a:srcRect l="37749" t="13971" r="5629" b="7794"/>
          <a:stretch>
            <a:fillRect/>
          </a:stretch>
        </p:blipFill>
        <p:spPr bwMode="auto">
          <a:xfrm>
            <a:off x="9082104" y="2207412"/>
            <a:ext cx="2160000" cy="2160000"/>
          </a:xfrm>
          <a:prstGeom prst="rect">
            <a:avLst/>
          </a:prstGeom>
          <a:ln>
            <a:noFill/>
          </a:ln>
          <a:effectLst>
            <a:outerShdw blurRad="190500" algn="tl" rotWithShape="0">
              <a:srgbClr val="000000">
                <a:alpha val="70000"/>
              </a:srgbClr>
            </a:outerShdw>
          </a:effectLst>
        </p:spPr>
      </p:pic>
      <p:pic>
        <p:nvPicPr>
          <p:cNvPr id="12300" name="Picture 12" descr="Summer, Heat, Weather, Temperature, Sun"/>
          <p:cNvPicPr preferRelativeResize="0">
            <a:picLocks noChangeAspect="1" noChangeArrowheads="1"/>
          </p:cNvPicPr>
          <p:nvPr/>
        </p:nvPicPr>
        <p:blipFill>
          <a:blip r:embed="rId4"/>
          <a:srcRect/>
          <a:stretch>
            <a:fillRect/>
          </a:stretch>
        </p:blipFill>
        <p:spPr bwMode="auto">
          <a:xfrm>
            <a:off x="9082104" y="4605344"/>
            <a:ext cx="2160000" cy="2160000"/>
          </a:xfrm>
          <a:prstGeom prst="rect">
            <a:avLst/>
          </a:prstGeom>
          <a:ln>
            <a:noFill/>
          </a:ln>
          <a:effectLst>
            <a:outerShdw blurRad="190500" algn="tl" rotWithShape="0">
              <a:srgbClr val="000000">
                <a:alpha val="70000"/>
              </a:srgbClr>
            </a:outerShdw>
          </a:effectLst>
        </p:spPr>
      </p:pic>
      <p:cxnSp>
        <p:nvCxnSpPr>
          <p:cNvPr id="29" name="Straight Connector 28"/>
          <p:cNvCxnSpPr/>
          <p:nvPr/>
        </p:nvCxnSpPr>
        <p:spPr>
          <a:xfrm>
            <a:off x="1119160" y="2976560"/>
            <a:ext cx="720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33552" y="4151316"/>
            <a:ext cx="50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33552" y="5237172"/>
            <a:ext cx="43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52576" y="6357761"/>
            <a:ext cx="468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08922" y="2032752"/>
            <a:ext cx="1368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379176" y="4514856"/>
            <a:ext cx="2160000" cy="2250488"/>
            <a:chOff x="6379176" y="4514856"/>
            <a:chExt cx="2160000" cy="2250488"/>
          </a:xfrm>
        </p:grpSpPr>
        <p:pic>
          <p:nvPicPr>
            <p:cNvPr id="12298" name="Picture 10" descr="Indian, Children, Mischievous, Group"/>
            <p:cNvPicPr preferRelativeResize="0">
              <a:picLocks noChangeAspect="1" noChangeArrowheads="1"/>
            </p:cNvPicPr>
            <p:nvPr/>
          </p:nvPicPr>
          <p:blipFill>
            <a:blip r:embed="rId5"/>
            <a:srcRect r="15680"/>
            <a:stretch>
              <a:fillRect/>
            </a:stretch>
          </p:blipFill>
          <p:spPr bwMode="auto">
            <a:xfrm>
              <a:off x="6379176" y="4605344"/>
              <a:ext cx="2160000" cy="2160000"/>
            </a:xfrm>
            <a:prstGeom prst="rect">
              <a:avLst/>
            </a:prstGeom>
            <a:ln>
              <a:noFill/>
            </a:ln>
            <a:effectLst>
              <a:outerShdw blurRad="190500" algn="tl" rotWithShape="0">
                <a:srgbClr val="000000">
                  <a:alpha val="70000"/>
                </a:srgbClr>
              </a:outerShdw>
            </a:effectLst>
          </p:spPr>
        </p:pic>
        <p:sp>
          <p:nvSpPr>
            <p:cNvPr id="39" name="TextBox 38"/>
            <p:cNvSpPr txBox="1"/>
            <p:nvPr/>
          </p:nvSpPr>
          <p:spPr>
            <a:xfrm>
              <a:off x="6786870" y="4514856"/>
              <a:ext cx="756938" cy="369332"/>
            </a:xfrm>
            <a:prstGeom prst="rect">
              <a:avLst/>
            </a:prstGeom>
            <a:noFill/>
          </p:spPr>
          <p:txBody>
            <a:bodyPr wrap="none" rtlCol="0">
              <a:spAutoFit/>
            </a:bodyPr>
            <a:lstStyle/>
            <a:p>
              <a:r>
                <a:rPr lang="en-IN" b="1" dirty="0">
                  <a:solidFill>
                    <a:schemeClr val="bg1"/>
                  </a:solidFill>
                </a:rPr>
                <a:t>VIKAS</a:t>
              </a:r>
              <a:endParaRPr lang="en-US" b="1" dirty="0">
                <a:solidFill>
                  <a:schemeClr val="bg1"/>
                </a:solidFill>
              </a:endParaRPr>
            </a:p>
          </p:txBody>
        </p:sp>
      </p:grpSp>
      <p:pic>
        <p:nvPicPr>
          <p:cNvPr id="22" name="Picture 2">
            <a:extLst>
              <a:ext uri="{FF2B5EF4-FFF2-40B4-BE49-F238E27FC236}">
                <a16:creationId xmlns:a16="http://schemas.microsoft.com/office/drawing/2014/main" id="{DFA1104B-EC90-439C-8915-3EAB1DAB722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545" r="2687"/>
          <a:stretch/>
        </p:blipFill>
        <p:spPr bwMode="auto">
          <a:xfrm>
            <a:off x="6786572" y="2246889"/>
            <a:ext cx="1455612" cy="216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1000"/>
                                        <p:tgtEl>
                                          <p:spTgt spid="7"/>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1000"/>
                                        <p:tgtEl>
                                          <p:spTgt spid="8"/>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lide(fromLeft)">
                                      <p:cBhvr>
                                        <p:cTn id="15" dur="1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00"/>
                                        <p:tgtEl>
                                          <p:spTgt spid="22"/>
                                        </p:tgtEl>
                                        <p:attrNameLst>
                                          <p:attrName>ppt_x</p:attrName>
                                        </p:attrNameLst>
                                      </p:cBhvr>
                                      <p:tavLst>
                                        <p:tav tm="0">
                                          <p:val>
                                            <p:strVal val="#ppt_x-#ppt_w*1.125000"/>
                                          </p:val>
                                        </p:tav>
                                        <p:tav tm="100000">
                                          <p:val>
                                            <p:strVal val="#ppt_x"/>
                                          </p:val>
                                        </p:tav>
                                      </p:tavLst>
                                    </p:anim>
                                    <p:animEffect transition="in" filter="wipe(right)">
                                      <p:cBhvr>
                                        <p:cTn id="25" dur="1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slide(fromLeft)">
                                      <p:cBhvr>
                                        <p:cTn id="30" dur="1000"/>
                                        <p:tgtEl>
                                          <p:spTgt spid="29"/>
                                        </p:tgtEl>
                                      </p:cBhvr>
                                    </p:animEffect>
                                  </p:childTnLst>
                                </p:cTn>
                              </p:par>
                            </p:childTnLst>
                          </p:cTn>
                        </p:par>
                        <p:par>
                          <p:cTn id="31" fill="hold">
                            <p:stCondLst>
                              <p:cond delay="1000"/>
                            </p:stCondLst>
                            <p:childTnLst>
                              <p:par>
                                <p:cTn id="32" presetID="1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lide(fromLeft)">
                                      <p:cBhvr>
                                        <p:cTn id="34" dur="1000"/>
                                        <p:tgtEl>
                                          <p:spTgt spid="12"/>
                                        </p:tgtEl>
                                      </p:cBhvr>
                                    </p:animEffect>
                                  </p:childTnLst>
                                </p:cTn>
                              </p:par>
                            </p:childTnLst>
                          </p:cTn>
                        </p:par>
                        <p:par>
                          <p:cTn id="35" fill="hold">
                            <p:stCondLst>
                              <p:cond delay="2000"/>
                            </p:stCondLst>
                            <p:childTnLst>
                              <p:par>
                                <p:cTn id="36" presetID="12" presetClass="entr" presetSubtype="8" fill="hold" nodeType="afterEffect">
                                  <p:stCondLst>
                                    <p:cond delay="0"/>
                                  </p:stCondLst>
                                  <p:childTnLst>
                                    <p:set>
                                      <p:cBhvr>
                                        <p:cTn id="37" dur="1" fill="hold">
                                          <p:stCondLst>
                                            <p:cond delay="0"/>
                                          </p:stCondLst>
                                        </p:cTn>
                                        <p:tgtEl>
                                          <p:spTgt spid="12296"/>
                                        </p:tgtEl>
                                        <p:attrNameLst>
                                          <p:attrName>style.visibility</p:attrName>
                                        </p:attrNameLst>
                                      </p:cBhvr>
                                      <p:to>
                                        <p:strVal val="visible"/>
                                      </p:to>
                                    </p:set>
                                    <p:animEffect transition="in" filter="slide(fromLeft)">
                                      <p:cBhvr>
                                        <p:cTn id="38" dur="1000"/>
                                        <p:tgtEl>
                                          <p:spTgt spid="1229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slide(fromLeft)">
                                      <p:cBhvr>
                                        <p:cTn id="43" dur="1000"/>
                                        <p:tgtEl>
                                          <p:spTgt spid="31"/>
                                        </p:tgtEl>
                                      </p:cBhvr>
                                    </p:animEffect>
                                  </p:childTnLst>
                                </p:cTn>
                              </p:par>
                            </p:childTnLst>
                          </p:cTn>
                        </p:par>
                        <p:par>
                          <p:cTn id="44" fill="hold">
                            <p:stCondLst>
                              <p:cond delay="1000"/>
                            </p:stCondLst>
                            <p:childTnLst>
                              <p:par>
                                <p:cTn id="45" presetID="1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lide(fromLeft)">
                                      <p:cBhvr>
                                        <p:cTn id="47" dur="1000"/>
                                        <p:tgtEl>
                                          <p:spTgt spid="15"/>
                                        </p:tgtEl>
                                      </p:cBhvr>
                                    </p:animEffect>
                                  </p:childTnLst>
                                </p:cTn>
                              </p:par>
                            </p:childTnLst>
                          </p:cTn>
                        </p:par>
                        <p:par>
                          <p:cTn id="48" fill="hold">
                            <p:stCondLst>
                              <p:cond delay="2000"/>
                            </p:stCondLst>
                            <p:childTnLst>
                              <p:par>
                                <p:cTn id="49" presetID="12" presetClass="entr" presetSubtype="8"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slide(fromLeft)">
                                      <p:cBhvr>
                                        <p:cTn id="51" dur="10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slide(fromLeft)">
                                      <p:cBhvr>
                                        <p:cTn id="56" dur="1000"/>
                                        <p:tgtEl>
                                          <p:spTgt spid="33"/>
                                        </p:tgtEl>
                                      </p:cBhvr>
                                    </p:animEffect>
                                  </p:childTnLst>
                                </p:cTn>
                              </p:par>
                            </p:childTnLst>
                          </p:cTn>
                        </p:par>
                        <p:par>
                          <p:cTn id="57" fill="hold">
                            <p:stCondLst>
                              <p:cond delay="1000"/>
                            </p:stCondLst>
                            <p:childTnLst>
                              <p:par>
                                <p:cTn id="58" presetID="1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lide(fromLeft)">
                                      <p:cBhvr>
                                        <p:cTn id="60" dur="1000"/>
                                        <p:tgtEl>
                                          <p:spTgt spid="16"/>
                                        </p:tgtEl>
                                      </p:cBhvr>
                                    </p:animEffect>
                                  </p:childTnLst>
                                </p:cTn>
                              </p:par>
                            </p:childTnLst>
                          </p:cTn>
                        </p:par>
                        <p:par>
                          <p:cTn id="61" fill="hold">
                            <p:stCondLst>
                              <p:cond delay="2000"/>
                            </p:stCondLst>
                            <p:childTnLst>
                              <p:par>
                                <p:cTn id="62" presetID="12" presetClass="entr" presetSubtype="8" fill="hold" nodeType="afterEffect">
                                  <p:stCondLst>
                                    <p:cond delay="0"/>
                                  </p:stCondLst>
                                  <p:childTnLst>
                                    <p:set>
                                      <p:cBhvr>
                                        <p:cTn id="63" dur="1" fill="hold">
                                          <p:stCondLst>
                                            <p:cond delay="0"/>
                                          </p:stCondLst>
                                        </p:cTn>
                                        <p:tgtEl>
                                          <p:spTgt spid="12300"/>
                                        </p:tgtEl>
                                        <p:attrNameLst>
                                          <p:attrName>style.visibility</p:attrName>
                                        </p:attrNameLst>
                                      </p:cBhvr>
                                      <p:to>
                                        <p:strVal val="visible"/>
                                      </p:to>
                                    </p:set>
                                    <p:animEffect transition="in" filter="slide(fromLeft)">
                                      <p:cBhvr>
                                        <p:cTn id="64" dur="1000"/>
                                        <p:tgtEl>
                                          <p:spTgt spid="12300"/>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slide(fromLeft)">
                                      <p:cBhvr>
                                        <p:cTn id="6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2"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706" y="71414"/>
            <a:ext cx="6143175" cy="654032"/>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r="100000" b="100000"/>
            </a:path>
            <a:tileRect l="-100000" t="-100000"/>
          </a:gradFill>
          <a:scene3d>
            <a:camera prst="orthographicFront"/>
            <a:lightRig rig="threePt" dir="t"/>
          </a:scene3d>
          <a:sp3d>
            <a:bevelT/>
          </a:sp3d>
        </p:spPr>
        <p:txBody>
          <a:bodyPr>
            <a:noAutofit/>
          </a:bodyPr>
          <a:lstStyle/>
          <a:p>
            <a:r>
              <a:rPr lang="en-IN" dirty="0"/>
              <a:t>Match the Columns - Exercise 2</a:t>
            </a:r>
          </a:p>
        </p:txBody>
      </p:sp>
      <p:sp>
        <p:nvSpPr>
          <p:cNvPr id="3" name="Content Placeholder 2">
            <a:extLst>
              <a:ext uri="{FF2B5EF4-FFF2-40B4-BE49-F238E27FC236}">
                <a16:creationId xmlns:a16="http://schemas.microsoft.com/office/drawing/2014/main" id="{A5183FB3-88D0-AC4F-9FD4-EC718D5A1690}"/>
              </a:ext>
            </a:extLst>
          </p:cNvPr>
          <p:cNvSpPr txBox="1">
            <a:spLocks/>
          </p:cNvSpPr>
          <p:nvPr/>
        </p:nvSpPr>
        <p:spPr>
          <a:xfrm>
            <a:off x="1569720" y="919550"/>
            <a:ext cx="9052560" cy="990600"/>
          </a:xfrm>
          <a:prstGeom prst="rect">
            <a:avLst/>
          </a:prstGeom>
          <a:solidFill>
            <a:schemeClr val="accent6">
              <a:lumMod val="20000"/>
              <a:lumOff val="80000"/>
            </a:schemeClr>
          </a:solidFill>
          <a:ln>
            <a:solidFill>
              <a:schemeClr val="accent2">
                <a:lumMod val="75000"/>
              </a:schemeClr>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t>Match the Describing words (Adjectives) in column A with the Naming words (Nouns) in column B.</a:t>
            </a:r>
          </a:p>
        </p:txBody>
      </p:sp>
      <p:sp>
        <p:nvSpPr>
          <p:cNvPr id="4" name="Rectangle 3"/>
          <p:cNvSpPr/>
          <p:nvPr/>
        </p:nvSpPr>
        <p:spPr>
          <a:xfrm>
            <a:off x="3471848" y="2162168"/>
            <a:ext cx="2624152" cy="7239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tx1"/>
                </a:solidFill>
              </a:rPr>
              <a:t>Column A</a:t>
            </a:r>
            <a:endParaRPr lang="en-US" sz="2800" dirty="0">
              <a:solidFill>
                <a:schemeClr val="tx1"/>
              </a:solidFill>
            </a:endParaRPr>
          </a:p>
        </p:txBody>
      </p:sp>
      <p:sp>
        <p:nvSpPr>
          <p:cNvPr id="5" name="Rectangle 4"/>
          <p:cNvSpPr/>
          <p:nvPr/>
        </p:nvSpPr>
        <p:spPr>
          <a:xfrm>
            <a:off x="6096000" y="2162168"/>
            <a:ext cx="2624152" cy="7239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tx1"/>
                </a:solidFill>
              </a:rPr>
              <a:t>Column B</a:t>
            </a:r>
            <a:endParaRPr lang="en-US" sz="2800" dirty="0">
              <a:solidFill>
                <a:schemeClr val="tx1"/>
              </a:solidFill>
            </a:endParaRPr>
          </a:p>
        </p:txBody>
      </p:sp>
      <p:sp>
        <p:nvSpPr>
          <p:cNvPr id="8" name="Rectangle 7"/>
          <p:cNvSpPr/>
          <p:nvPr/>
        </p:nvSpPr>
        <p:spPr>
          <a:xfrm>
            <a:off x="3471848" y="2886072"/>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smart</a:t>
            </a:r>
            <a:endParaRPr lang="en-US" sz="2400" dirty="0">
              <a:solidFill>
                <a:schemeClr val="tx1"/>
              </a:solidFill>
            </a:endParaRPr>
          </a:p>
        </p:txBody>
      </p:sp>
      <p:sp>
        <p:nvSpPr>
          <p:cNvPr id="9" name="Rectangle 8"/>
          <p:cNvSpPr/>
          <p:nvPr/>
        </p:nvSpPr>
        <p:spPr>
          <a:xfrm>
            <a:off x="6096000" y="2886072"/>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potato</a:t>
            </a:r>
            <a:endParaRPr lang="en-US" sz="2400" dirty="0">
              <a:solidFill>
                <a:schemeClr val="tx1"/>
              </a:solidFill>
            </a:endParaRPr>
          </a:p>
        </p:txBody>
      </p:sp>
      <p:sp>
        <p:nvSpPr>
          <p:cNvPr id="11" name="Rectangle 10"/>
          <p:cNvSpPr/>
          <p:nvPr/>
        </p:nvSpPr>
        <p:spPr>
          <a:xfrm>
            <a:off x="3471848" y="3609976"/>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sweet</a:t>
            </a:r>
            <a:endParaRPr lang="en-US" sz="2400" dirty="0">
              <a:solidFill>
                <a:schemeClr val="tx1"/>
              </a:solidFill>
            </a:endParaRPr>
          </a:p>
        </p:txBody>
      </p:sp>
      <p:sp>
        <p:nvSpPr>
          <p:cNvPr id="12" name="Rectangle 11"/>
          <p:cNvSpPr/>
          <p:nvPr/>
        </p:nvSpPr>
        <p:spPr>
          <a:xfrm>
            <a:off x="6096000" y="3609976"/>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crow</a:t>
            </a:r>
            <a:endParaRPr lang="en-US" sz="2400" dirty="0">
              <a:solidFill>
                <a:schemeClr val="tx1"/>
              </a:solidFill>
            </a:endParaRPr>
          </a:p>
        </p:txBody>
      </p:sp>
      <p:sp>
        <p:nvSpPr>
          <p:cNvPr id="14" name="Rectangle 13"/>
          <p:cNvSpPr/>
          <p:nvPr/>
        </p:nvSpPr>
        <p:spPr>
          <a:xfrm>
            <a:off x="3471848" y="4333880"/>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thirsty</a:t>
            </a:r>
            <a:endParaRPr lang="en-US" sz="2400" dirty="0">
              <a:solidFill>
                <a:schemeClr val="tx1"/>
              </a:solidFill>
            </a:endParaRPr>
          </a:p>
        </p:txBody>
      </p:sp>
      <p:sp>
        <p:nvSpPr>
          <p:cNvPr id="15" name="Rectangle 14"/>
          <p:cNvSpPr/>
          <p:nvPr/>
        </p:nvSpPr>
        <p:spPr>
          <a:xfrm>
            <a:off x="6096000" y="4333880"/>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student</a:t>
            </a:r>
            <a:endParaRPr lang="en-US" sz="2400" dirty="0">
              <a:solidFill>
                <a:schemeClr val="tx1"/>
              </a:solidFill>
            </a:endParaRPr>
          </a:p>
        </p:txBody>
      </p:sp>
      <p:sp>
        <p:nvSpPr>
          <p:cNvPr id="17" name="Rectangle 16"/>
          <p:cNvSpPr/>
          <p:nvPr/>
        </p:nvSpPr>
        <p:spPr>
          <a:xfrm>
            <a:off x="3471848" y="5057784"/>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fast</a:t>
            </a:r>
            <a:endParaRPr lang="en-US" sz="2400" dirty="0">
              <a:solidFill>
                <a:schemeClr val="tx1"/>
              </a:solidFill>
            </a:endParaRPr>
          </a:p>
        </p:txBody>
      </p:sp>
      <p:sp>
        <p:nvSpPr>
          <p:cNvPr id="18" name="Rectangle 17"/>
          <p:cNvSpPr/>
          <p:nvPr/>
        </p:nvSpPr>
        <p:spPr>
          <a:xfrm>
            <a:off x="6096000" y="5057784"/>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crayons</a:t>
            </a:r>
            <a:endParaRPr lang="en-US" sz="2400" dirty="0">
              <a:solidFill>
                <a:schemeClr val="tx1"/>
              </a:solidFill>
            </a:endParaRPr>
          </a:p>
        </p:txBody>
      </p:sp>
      <p:sp>
        <p:nvSpPr>
          <p:cNvPr id="20" name="Rectangle 19"/>
          <p:cNvSpPr/>
          <p:nvPr/>
        </p:nvSpPr>
        <p:spPr>
          <a:xfrm>
            <a:off x="3471848" y="5781688"/>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yellow</a:t>
            </a:r>
            <a:endParaRPr lang="en-US" sz="2400" dirty="0">
              <a:solidFill>
                <a:schemeClr val="tx1"/>
              </a:solidFill>
            </a:endParaRPr>
          </a:p>
        </p:txBody>
      </p:sp>
      <p:sp>
        <p:nvSpPr>
          <p:cNvPr id="21" name="Rectangle 20"/>
          <p:cNvSpPr/>
          <p:nvPr/>
        </p:nvSpPr>
        <p:spPr>
          <a:xfrm>
            <a:off x="6096000" y="5781688"/>
            <a:ext cx="2624152" cy="723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train</a:t>
            </a:r>
            <a:endParaRPr lang="en-US" sz="2400" dirty="0">
              <a:solidFill>
                <a:schemeClr val="tx1"/>
              </a:solidFill>
            </a:endParaRPr>
          </a:p>
        </p:txBody>
      </p:sp>
      <p:sp>
        <p:nvSpPr>
          <p:cNvPr id="25" name="Rectangle 24"/>
          <p:cNvSpPr/>
          <p:nvPr/>
        </p:nvSpPr>
        <p:spPr>
          <a:xfrm>
            <a:off x="3471848" y="2886072"/>
            <a:ext cx="2624152" cy="72390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smart</a:t>
            </a:r>
            <a:endParaRPr lang="en-US" sz="2400" dirty="0">
              <a:solidFill>
                <a:schemeClr val="tx1"/>
              </a:solidFill>
            </a:endParaRPr>
          </a:p>
        </p:txBody>
      </p:sp>
      <p:sp>
        <p:nvSpPr>
          <p:cNvPr id="26" name="Rectangle 25"/>
          <p:cNvSpPr/>
          <p:nvPr/>
        </p:nvSpPr>
        <p:spPr>
          <a:xfrm>
            <a:off x="6096000" y="2886072"/>
            <a:ext cx="2624152" cy="72390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potato</a:t>
            </a:r>
            <a:endParaRPr lang="en-US" sz="2400" dirty="0">
              <a:solidFill>
                <a:schemeClr val="tx1"/>
              </a:solidFill>
            </a:endParaRPr>
          </a:p>
        </p:txBody>
      </p:sp>
      <p:sp>
        <p:nvSpPr>
          <p:cNvPr id="27" name="Rectangle 26"/>
          <p:cNvSpPr/>
          <p:nvPr/>
        </p:nvSpPr>
        <p:spPr>
          <a:xfrm>
            <a:off x="3471848" y="3609976"/>
            <a:ext cx="2624152" cy="72390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sweet</a:t>
            </a:r>
            <a:endParaRPr lang="en-US" sz="2400" dirty="0">
              <a:solidFill>
                <a:schemeClr val="tx1"/>
              </a:solidFill>
            </a:endParaRPr>
          </a:p>
        </p:txBody>
      </p:sp>
      <p:sp>
        <p:nvSpPr>
          <p:cNvPr id="28" name="Rectangle 27"/>
          <p:cNvSpPr/>
          <p:nvPr/>
        </p:nvSpPr>
        <p:spPr>
          <a:xfrm>
            <a:off x="6096000" y="3609976"/>
            <a:ext cx="2624152" cy="723904"/>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crow</a:t>
            </a:r>
            <a:endParaRPr lang="en-US" sz="2400" dirty="0">
              <a:solidFill>
                <a:schemeClr val="tx1"/>
              </a:solidFill>
            </a:endParaRPr>
          </a:p>
        </p:txBody>
      </p:sp>
      <p:sp>
        <p:nvSpPr>
          <p:cNvPr id="29" name="Rectangle 28"/>
          <p:cNvSpPr/>
          <p:nvPr/>
        </p:nvSpPr>
        <p:spPr>
          <a:xfrm>
            <a:off x="3471848" y="4333880"/>
            <a:ext cx="2624152" cy="723904"/>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thirsty</a:t>
            </a:r>
            <a:endParaRPr lang="en-US" sz="2400" dirty="0">
              <a:solidFill>
                <a:schemeClr val="tx1"/>
              </a:solidFill>
            </a:endParaRPr>
          </a:p>
        </p:txBody>
      </p:sp>
      <p:sp>
        <p:nvSpPr>
          <p:cNvPr id="30" name="Rectangle 29"/>
          <p:cNvSpPr/>
          <p:nvPr/>
        </p:nvSpPr>
        <p:spPr>
          <a:xfrm>
            <a:off x="6096000" y="4333880"/>
            <a:ext cx="2624152" cy="72390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student</a:t>
            </a:r>
            <a:endParaRPr lang="en-US" sz="2400" dirty="0">
              <a:solidFill>
                <a:schemeClr val="tx1"/>
              </a:solidFill>
            </a:endParaRPr>
          </a:p>
        </p:txBody>
      </p:sp>
      <p:sp>
        <p:nvSpPr>
          <p:cNvPr id="31" name="Rectangle 30"/>
          <p:cNvSpPr/>
          <p:nvPr/>
        </p:nvSpPr>
        <p:spPr>
          <a:xfrm>
            <a:off x="3471848" y="5057784"/>
            <a:ext cx="2624152" cy="72390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fast</a:t>
            </a:r>
            <a:endParaRPr lang="en-US" sz="2400" dirty="0">
              <a:solidFill>
                <a:schemeClr val="tx1"/>
              </a:solidFill>
            </a:endParaRPr>
          </a:p>
        </p:txBody>
      </p:sp>
      <p:sp>
        <p:nvSpPr>
          <p:cNvPr id="32" name="Rectangle 31"/>
          <p:cNvSpPr/>
          <p:nvPr/>
        </p:nvSpPr>
        <p:spPr>
          <a:xfrm>
            <a:off x="6096000" y="5057784"/>
            <a:ext cx="2624152" cy="7239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crayons</a:t>
            </a:r>
            <a:endParaRPr lang="en-US" sz="2400" dirty="0">
              <a:solidFill>
                <a:schemeClr val="tx1"/>
              </a:solidFill>
            </a:endParaRPr>
          </a:p>
        </p:txBody>
      </p:sp>
      <p:sp>
        <p:nvSpPr>
          <p:cNvPr id="33" name="Rectangle 32"/>
          <p:cNvSpPr/>
          <p:nvPr/>
        </p:nvSpPr>
        <p:spPr>
          <a:xfrm>
            <a:off x="3471848" y="5781688"/>
            <a:ext cx="2624152" cy="7239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yellow</a:t>
            </a:r>
            <a:endParaRPr lang="en-US" sz="2400" dirty="0">
              <a:solidFill>
                <a:schemeClr val="tx1"/>
              </a:solidFill>
            </a:endParaRPr>
          </a:p>
        </p:txBody>
      </p:sp>
      <p:sp>
        <p:nvSpPr>
          <p:cNvPr id="34" name="Rectangle 33"/>
          <p:cNvSpPr/>
          <p:nvPr/>
        </p:nvSpPr>
        <p:spPr>
          <a:xfrm>
            <a:off x="6096000" y="5781688"/>
            <a:ext cx="2624152" cy="72390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train</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7"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grpId="1"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edge">
                                      <p:cBhvr>
                                        <p:cTn id="78" dur="2000"/>
                                        <p:tgtEl>
                                          <p:spTgt spid="25"/>
                                        </p:tgtEl>
                                      </p:cBhvr>
                                    </p:animEffect>
                                  </p:childTnLst>
                                </p:cTn>
                              </p:par>
                              <p:par>
                                <p:cTn id="79" presetID="20" presetClass="entr"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edge">
                                      <p:cBhvr>
                                        <p:cTn id="81" dur="20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20" presetClass="entr" presetSubtype="0" fill="hold" grpId="1"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edge">
                                      <p:cBhvr>
                                        <p:cTn id="86" dur="2000"/>
                                        <p:tgtEl>
                                          <p:spTgt spid="27"/>
                                        </p:tgtEl>
                                      </p:cBhvr>
                                    </p:animEffect>
                                  </p:childTnLst>
                                </p:cTn>
                              </p:par>
                              <p:par>
                                <p:cTn id="87" presetID="20" presetClass="entr" presetSubtype="0" fill="hold" grpId="1"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edge">
                                      <p:cBhvr>
                                        <p:cTn id="89" dur="20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20" presetClass="entr" presetSubtype="0" fill="hold" grpId="1"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edge">
                                      <p:cBhvr>
                                        <p:cTn id="94" dur="2000"/>
                                        <p:tgtEl>
                                          <p:spTgt spid="29"/>
                                        </p:tgtEl>
                                      </p:cBhvr>
                                    </p:animEffect>
                                  </p:childTnLst>
                                </p:cTn>
                              </p:par>
                              <p:par>
                                <p:cTn id="95" presetID="20" presetClass="entr" presetSubtype="0" fill="hold" grpId="1"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edge">
                                      <p:cBhvr>
                                        <p:cTn id="97" dur="20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20" presetClass="entr" presetSubtype="0" fill="hold" grpId="1"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edge">
                                      <p:cBhvr>
                                        <p:cTn id="102" dur="2000"/>
                                        <p:tgtEl>
                                          <p:spTgt spid="31"/>
                                        </p:tgtEl>
                                      </p:cBhvr>
                                    </p:animEffect>
                                  </p:childTnLst>
                                </p:cTn>
                              </p:par>
                              <p:par>
                                <p:cTn id="103" presetID="20" presetClass="entr" presetSubtype="0" fill="hold" grpId="1"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edge">
                                      <p:cBhvr>
                                        <p:cTn id="105" dur="20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20" presetClass="entr" presetSubtype="0" fill="hold" grpId="1"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wedge">
                                      <p:cBhvr>
                                        <p:cTn id="110" dur="2000"/>
                                        <p:tgtEl>
                                          <p:spTgt spid="33"/>
                                        </p:tgtEl>
                                      </p:cBhvr>
                                    </p:animEffect>
                                  </p:childTnLst>
                                </p:cTn>
                              </p:par>
                              <p:par>
                                <p:cTn id="111" presetID="20" presetClass="entr" presetSubtype="0" fill="hold" grpId="1"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edge">
                                      <p:cBhvr>
                                        <p:cTn id="11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1" grpId="0" animBg="1"/>
      <p:bldP spid="12" grpId="0" animBg="1"/>
      <p:bldP spid="14" grpId="0" animBg="1"/>
      <p:bldP spid="15" grpId="0" animBg="1"/>
      <p:bldP spid="17" grpId="0" animBg="1"/>
      <p:bldP spid="18" grpId="0" animBg="1"/>
      <p:bldP spid="20" grpId="0" animBg="1"/>
      <p:bldP spid="21" grpId="0" animBg="1"/>
      <p:bldP spid="25" grpId="1" animBg="1"/>
      <p:bldP spid="26" grpId="1" animBg="1"/>
      <p:bldP spid="27" grpId="1" animBg="1"/>
      <p:bldP spid="28" grpId="1" animBg="1"/>
      <p:bldP spid="29" grpId="1" animBg="1"/>
      <p:bldP spid="30" grpId="1" animBg="1"/>
      <p:bldP spid="31" grpId="1" animBg="1"/>
      <p:bldP spid="32" grpId="1" animBg="1"/>
      <p:bldP spid="33" grpId="1" animBg="1"/>
      <p:bldP spid="3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185" y="71414"/>
            <a:ext cx="4719631" cy="654032"/>
          </a:xfr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effectLst>
            <a:glow rad="63500">
              <a:schemeClr val="accent4">
                <a:satMod val="175000"/>
                <a:alpha val="40000"/>
              </a:schemeClr>
            </a:glow>
          </a:effectLst>
        </p:spPr>
        <p:txBody>
          <a:bodyPr/>
          <a:lstStyle/>
          <a:p>
            <a:r>
              <a:rPr lang="en-IN" dirty="0"/>
              <a:t>Adjectives - Exercise 3</a:t>
            </a:r>
          </a:p>
        </p:txBody>
      </p:sp>
      <p:sp>
        <p:nvSpPr>
          <p:cNvPr id="5" name="TextBox 4"/>
          <p:cNvSpPr txBox="1"/>
          <p:nvPr/>
        </p:nvSpPr>
        <p:spPr>
          <a:xfrm>
            <a:off x="526142" y="1063362"/>
            <a:ext cx="11141127" cy="553998"/>
          </a:xfrm>
          <a:prstGeom prst="rect">
            <a:avLst/>
          </a:prstGeom>
          <a:solidFill>
            <a:schemeClr val="bg2">
              <a:lumMod val="90000"/>
            </a:schemeClr>
          </a:solidFill>
        </p:spPr>
        <p:txBody>
          <a:bodyPr wrap="none" rtlCol="0">
            <a:spAutoFit/>
          </a:bodyPr>
          <a:lstStyle/>
          <a:p>
            <a:r>
              <a:rPr lang="en-IN" sz="3000" dirty="0"/>
              <a:t>Choose the correct adjective given in the brackets and fill in the blanks</a:t>
            </a:r>
            <a:endParaRPr lang="en-US" sz="3000" dirty="0"/>
          </a:p>
        </p:txBody>
      </p:sp>
      <p:sp>
        <p:nvSpPr>
          <p:cNvPr id="6" name="TextBox 5"/>
          <p:cNvSpPr txBox="1"/>
          <p:nvPr/>
        </p:nvSpPr>
        <p:spPr>
          <a:xfrm>
            <a:off x="2855568" y="1825636"/>
            <a:ext cx="6507294" cy="523220"/>
          </a:xfrm>
          <a:prstGeom prst="rect">
            <a:avLst/>
          </a:prstGeom>
          <a:solidFill>
            <a:schemeClr val="accent2">
              <a:lumMod val="40000"/>
              <a:lumOff val="60000"/>
            </a:schemeClr>
          </a:solidFill>
        </p:spPr>
        <p:txBody>
          <a:bodyPr wrap="none" rtlCol="0">
            <a:spAutoFit/>
          </a:bodyPr>
          <a:lstStyle/>
          <a:p>
            <a:r>
              <a:rPr lang="en-IN" sz="2800" dirty="0"/>
              <a:t> Example: Rita has ________hair. (big, long)</a:t>
            </a:r>
            <a:endParaRPr lang="en-US" sz="2800" dirty="0"/>
          </a:p>
        </p:txBody>
      </p:sp>
      <p:sp>
        <p:nvSpPr>
          <p:cNvPr id="7" name="TextBox 6"/>
          <p:cNvSpPr txBox="1"/>
          <p:nvPr/>
        </p:nvSpPr>
        <p:spPr>
          <a:xfrm>
            <a:off x="56755" y="2524120"/>
            <a:ext cx="8663397" cy="523220"/>
          </a:xfrm>
          <a:prstGeom prst="rect">
            <a:avLst/>
          </a:prstGeom>
          <a:noFill/>
        </p:spPr>
        <p:txBody>
          <a:bodyPr wrap="none" rtlCol="0">
            <a:spAutoFit/>
          </a:bodyPr>
          <a:lstStyle/>
          <a:p>
            <a:r>
              <a:rPr lang="en-IN" sz="2800" dirty="0"/>
              <a:t>1. My brother wants to buy a _________ phone. (new, old)</a:t>
            </a:r>
            <a:endParaRPr lang="en-US" sz="2800" dirty="0"/>
          </a:p>
        </p:txBody>
      </p:sp>
      <p:sp>
        <p:nvSpPr>
          <p:cNvPr id="8" name="TextBox 7"/>
          <p:cNvSpPr txBox="1"/>
          <p:nvPr/>
        </p:nvSpPr>
        <p:spPr>
          <a:xfrm>
            <a:off x="56755" y="3640139"/>
            <a:ext cx="7496668" cy="523220"/>
          </a:xfrm>
          <a:prstGeom prst="rect">
            <a:avLst/>
          </a:prstGeom>
          <a:noFill/>
        </p:spPr>
        <p:txBody>
          <a:bodyPr wrap="none" rtlCol="0">
            <a:spAutoFit/>
          </a:bodyPr>
          <a:lstStyle/>
          <a:p>
            <a:r>
              <a:rPr lang="en-IN" sz="2800" dirty="0"/>
              <a:t>2. The fox is a ___________ animal. (huge, clever)</a:t>
            </a:r>
            <a:endParaRPr lang="en-US" sz="2800" dirty="0"/>
          </a:p>
        </p:txBody>
      </p:sp>
      <p:sp>
        <p:nvSpPr>
          <p:cNvPr id="9" name="TextBox 8"/>
          <p:cNvSpPr txBox="1"/>
          <p:nvPr/>
        </p:nvSpPr>
        <p:spPr>
          <a:xfrm>
            <a:off x="56755" y="4756158"/>
            <a:ext cx="8465907" cy="523220"/>
          </a:xfrm>
          <a:prstGeom prst="rect">
            <a:avLst/>
          </a:prstGeom>
          <a:noFill/>
        </p:spPr>
        <p:txBody>
          <a:bodyPr wrap="none" rtlCol="0">
            <a:spAutoFit/>
          </a:bodyPr>
          <a:lstStyle/>
          <a:p>
            <a:r>
              <a:rPr lang="en-IN" sz="2800" dirty="0"/>
              <a:t>3. The peacock is a _____________ bird. (beautiful, ugly)</a:t>
            </a:r>
            <a:endParaRPr lang="en-US" sz="2800" dirty="0"/>
          </a:p>
        </p:txBody>
      </p:sp>
      <p:sp>
        <p:nvSpPr>
          <p:cNvPr id="10" name="TextBox 9"/>
          <p:cNvSpPr txBox="1"/>
          <p:nvPr/>
        </p:nvSpPr>
        <p:spPr>
          <a:xfrm>
            <a:off x="56755" y="5872176"/>
            <a:ext cx="6803209" cy="523220"/>
          </a:xfrm>
          <a:prstGeom prst="rect">
            <a:avLst/>
          </a:prstGeom>
          <a:noFill/>
        </p:spPr>
        <p:txBody>
          <a:bodyPr wrap="none" rtlCol="0">
            <a:spAutoFit/>
          </a:bodyPr>
          <a:lstStyle/>
          <a:p>
            <a:r>
              <a:rPr lang="en-IN" sz="2800" dirty="0"/>
              <a:t>4. My friend has _________ eyes. (blue, pink)</a:t>
            </a:r>
            <a:endParaRPr lang="en-US" sz="2800" dirty="0"/>
          </a:p>
        </p:txBody>
      </p:sp>
      <p:sp>
        <p:nvSpPr>
          <p:cNvPr id="13" name="TextBox 12"/>
          <p:cNvSpPr txBox="1"/>
          <p:nvPr/>
        </p:nvSpPr>
        <p:spPr>
          <a:xfrm>
            <a:off x="5932160" y="1816592"/>
            <a:ext cx="813043" cy="523220"/>
          </a:xfrm>
          <a:prstGeom prst="rect">
            <a:avLst/>
          </a:prstGeom>
          <a:noFill/>
        </p:spPr>
        <p:txBody>
          <a:bodyPr wrap="none" rtlCol="0">
            <a:spAutoFit/>
          </a:bodyPr>
          <a:lstStyle/>
          <a:p>
            <a:r>
              <a:rPr lang="en-IN" sz="2800" dirty="0"/>
              <a:t>long</a:t>
            </a:r>
            <a:endParaRPr lang="en-US" sz="2800" dirty="0"/>
          </a:p>
        </p:txBody>
      </p:sp>
      <p:sp>
        <p:nvSpPr>
          <p:cNvPr id="14" name="TextBox 13"/>
          <p:cNvSpPr txBox="1"/>
          <p:nvPr/>
        </p:nvSpPr>
        <p:spPr>
          <a:xfrm>
            <a:off x="4829168" y="2532196"/>
            <a:ext cx="806503" cy="523220"/>
          </a:xfrm>
          <a:prstGeom prst="rect">
            <a:avLst/>
          </a:prstGeom>
          <a:noFill/>
        </p:spPr>
        <p:txBody>
          <a:bodyPr wrap="none" rtlCol="0">
            <a:spAutoFit/>
          </a:bodyPr>
          <a:lstStyle/>
          <a:p>
            <a:r>
              <a:rPr lang="en-IN" sz="2800" dirty="0">
                <a:solidFill>
                  <a:srgbClr val="0070C0"/>
                </a:solidFill>
              </a:rPr>
              <a:t>new</a:t>
            </a:r>
            <a:endParaRPr lang="en-US" sz="2800" dirty="0">
              <a:solidFill>
                <a:srgbClr val="0070C0"/>
              </a:solidFill>
            </a:endParaRPr>
          </a:p>
        </p:txBody>
      </p:sp>
      <p:sp>
        <p:nvSpPr>
          <p:cNvPr id="15" name="TextBox 14"/>
          <p:cNvSpPr txBox="1"/>
          <p:nvPr/>
        </p:nvSpPr>
        <p:spPr>
          <a:xfrm>
            <a:off x="2678729" y="3629684"/>
            <a:ext cx="1056251" cy="523220"/>
          </a:xfrm>
          <a:prstGeom prst="rect">
            <a:avLst/>
          </a:prstGeom>
          <a:noFill/>
        </p:spPr>
        <p:txBody>
          <a:bodyPr wrap="none" rtlCol="0">
            <a:spAutoFit/>
          </a:bodyPr>
          <a:lstStyle/>
          <a:p>
            <a:r>
              <a:rPr lang="en-IN" sz="2800" dirty="0">
                <a:solidFill>
                  <a:srgbClr val="0070C0"/>
                </a:solidFill>
              </a:rPr>
              <a:t>clever</a:t>
            </a:r>
            <a:endParaRPr lang="en-US" sz="2800" dirty="0">
              <a:solidFill>
                <a:srgbClr val="0070C0"/>
              </a:solidFill>
            </a:endParaRPr>
          </a:p>
        </p:txBody>
      </p:sp>
      <p:sp>
        <p:nvSpPr>
          <p:cNvPr id="16" name="TextBox 15"/>
          <p:cNvSpPr txBox="1"/>
          <p:nvPr/>
        </p:nvSpPr>
        <p:spPr>
          <a:xfrm>
            <a:off x="2972244" y="5872176"/>
            <a:ext cx="822661" cy="523220"/>
          </a:xfrm>
          <a:prstGeom prst="rect">
            <a:avLst/>
          </a:prstGeom>
          <a:noFill/>
        </p:spPr>
        <p:txBody>
          <a:bodyPr wrap="none" rtlCol="0">
            <a:spAutoFit/>
          </a:bodyPr>
          <a:lstStyle/>
          <a:p>
            <a:r>
              <a:rPr lang="en-IN" sz="2800" dirty="0">
                <a:solidFill>
                  <a:srgbClr val="0070C0"/>
                </a:solidFill>
              </a:rPr>
              <a:t>blue</a:t>
            </a:r>
            <a:endParaRPr lang="en-US" sz="2800" dirty="0">
              <a:solidFill>
                <a:srgbClr val="0070C0"/>
              </a:solidFill>
            </a:endParaRPr>
          </a:p>
        </p:txBody>
      </p:sp>
      <p:sp>
        <p:nvSpPr>
          <p:cNvPr id="17" name="TextBox 16"/>
          <p:cNvSpPr txBox="1"/>
          <p:nvPr/>
        </p:nvSpPr>
        <p:spPr>
          <a:xfrm>
            <a:off x="3357849" y="4715540"/>
            <a:ext cx="1494320" cy="523220"/>
          </a:xfrm>
          <a:prstGeom prst="rect">
            <a:avLst/>
          </a:prstGeom>
          <a:noFill/>
        </p:spPr>
        <p:txBody>
          <a:bodyPr wrap="none" rtlCol="0">
            <a:spAutoFit/>
          </a:bodyPr>
          <a:lstStyle/>
          <a:p>
            <a:r>
              <a:rPr lang="en-IN" sz="2800" dirty="0">
                <a:solidFill>
                  <a:srgbClr val="0070C0"/>
                </a:solidFill>
              </a:rPr>
              <a:t>beautiful</a:t>
            </a:r>
            <a:endParaRPr lang="en-US" sz="2800" dirty="0">
              <a:solidFill>
                <a:srgbClr val="0070C0"/>
              </a:solidFill>
            </a:endParaRPr>
          </a:p>
        </p:txBody>
      </p:sp>
      <p:pic>
        <p:nvPicPr>
          <p:cNvPr id="2050" name="Picture 2" descr="Iphone 6S Plus, Iphone, Smart Phone"/>
          <p:cNvPicPr>
            <a:picLocks noChangeAspect="1" noChangeArrowheads="1"/>
          </p:cNvPicPr>
          <p:nvPr/>
        </p:nvPicPr>
        <p:blipFill>
          <a:blip r:embed="rId3"/>
          <a:srcRect/>
          <a:stretch>
            <a:fillRect/>
          </a:stretch>
        </p:blipFill>
        <p:spPr bwMode="auto">
          <a:xfrm>
            <a:off x="10329608" y="1800216"/>
            <a:ext cx="995368" cy="1907789"/>
          </a:xfrm>
          <a:prstGeom prst="rect">
            <a:avLst/>
          </a:prstGeom>
          <a:ln>
            <a:noFill/>
          </a:ln>
          <a:effectLst>
            <a:outerShdw blurRad="190500" algn="tl" rotWithShape="0">
              <a:srgbClr val="000000">
                <a:alpha val="70000"/>
              </a:srgbClr>
            </a:outerShdw>
          </a:effectLst>
        </p:spPr>
      </p:pic>
      <p:pic>
        <p:nvPicPr>
          <p:cNvPr id="2052" name="Picture 4" descr="Fox, Animal, Wilderness, Nature"/>
          <p:cNvPicPr preferRelativeResize="0">
            <a:picLocks noChangeAspect="1" noChangeArrowheads="1"/>
          </p:cNvPicPr>
          <p:nvPr/>
        </p:nvPicPr>
        <p:blipFill>
          <a:blip r:embed="rId4"/>
          <a:srcRect/>
          <a:stretch>
            <a:fillRect/>
          </a:stretch>
        </p:blipFill>
        <p:spPr bwMode="auto">
          <a:xfrm>
            <a:off x="7594557" y="3237344"/>
            <a:ext cx="2160000" cy="1368000"/>
          </a:xfrm>
          <a:prstGeom prst="rect">
            <a:avLst/>
          </a:prstGeom>
          <a:ln>
            <a:noFill/>
          </a:ln>
          <a:effectLst>
            <a:outerShdw blurRad="190500" algn="tl" rotWithShape="0">
              <a:srgbClr val="000000">
                <a:alpha val="70000"/>
              </a:srgbClr>
            </a:outerShdw>
          </a:effectLst>
        </p:spPr>
      </p:pic>
      <p:pic>
        <p:nvPicPr>
          <p:cNvPr id="2054" name="Picture 6" descr="Peafowl, Peacock, Bird, Feathers, Pattern, Design"/>
          <p:cNvPicPr preferRelativeResize="0">
            <a:picLocks noChangeAspect="1" noChangeArrowheads="1"/>
          </p:cNvPicPr>
          <p:nvPr/>
        </p:nvPicPr>
        <p:blipFill>
          <a:blip r:embed="rId5" cstate="print"/>
          <a:srcRect/>
          <a:stretch>
            <a:fillRect/>
          </a:stretch>
        </p:blipFill>
        <p:spPr bwMode="auto">
          <a:xfrm>
            <a:off x="9786492" y="3882006"/>
            <a:ext cx="2160000" cy="1368000"/>
          </a:xfrm>
          <a:prstGeom prst="rect">
            <a:avLst/>
          </a:prstGeom>
          <a:ln>
            <a:noFill/>
          </a:ln>
          <a:effectLst>
            <a:outerShdw blurRad="190500" algn="tl" rotWithShape="0">
              <a:srgbClr val="000000">
                <a:alpha val="70000"/>
              </a:srgbClr>
            </a:outerShdw>
          </a:effectLst>
        </p:spPr>
      </p:pic>
      <p:pic>
        <p:nvPicPr>
          <p:cNvPr id="2056" name="Picture 8" descr="Eyes, Blue, Vision, Sight, Eyelashes"/>
          <p:cNvPicPr>
            <a:picLocks noChangeAspect="1" noChangeArrowheads="1"/>
          </p:cNvPicPr>
          <p:nvPr/>
        </p:nvPicPr>
        <p:blipFill>
          <a:blip r:embed="rId6"/>
          <a:srcRect l="5063" t="17435" r="3797" b="18006"/>
          <a:stretch>
            <a:fillRect/>
          </a:stretch>
        </p:blipFill>
        <p:spPr bwMode="auto">
          <a:xfrm>
            <a:off x="7091368" y="5600712"/>
            <a:ext cx="2714640" cy="99536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17"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Left)">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5" presetClass="entr" presetSubtype="1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checkerboard(across)">
                                      <p:cBhvr>
                                        <p:cTn id="31" dur="1000"/>
                                        <p:tgtEl>
                                          <p:spTgt spid="2050"/>
                                        </p:tgtEl>
                                      </p:cBhvr>
                                    </p:animEffect>
                                  </p:childTnLst>
                                </p:cTn>
                              </p:par>
                            </p:childTnLst>
                          </p:cTn>
                        </p:par>
                        <p:par>
                          <p:cTn id="32" fill="hold">
                            <p:stCondLst>
                              <p:cond delay="2000"/>
                            </p:stCondLst>
                            <p:childTnLst>
                              <p:par>
                                <p:cTn id="33" presetID="12" presetClass="entr" presetSubtype="8" fill="hold" grpId="1"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Left)">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1000"/>
                            </p:stCondLst>
                            <p:childTnLst>
                              <p:par>
                                <p:cTn id="43" presetID="5" presetClass="entr" presetSubtype="10" fill="hold" nodeType="after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checkerboard(across)">
                                      <p:cBhvr>
                                        <p:cTn id="45" dur="1000"/>
                                        <p:tgtEl>
                                          <p:spTgt spid="2052"/>
                                        </p:tgtEl>
                                      </p:cBhvr>
                                    </p:animEffect>
                                  </p:childTnLst>
                                </p:cTn>
                              </p:par>
                            </p:childTnLst>
                          </p:cTn>
                        </p:par>
                        <p:par>
                          <p:cTn id="46" fill="hold">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slide(fromLeft)">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strVal val="#ppt_h"/>
                                          </p:val>
                                        </p:tav>
                                        <p:tav tm="100000">
                                          <p:val>
                                            <p:strVal val="#ppt_h"/>
                                          </p:val>
                                        </p:tav>
                                      </p:tavLst>
                                    </p:anim>
                                  </p:childTnLst>
                                </p:cTn>
                              </p:par>
                            </p:childTnLst>
                          </p:cTn>
                        </p:par>
                        <p:par>
                          <p:cTn id="56" fill="hold">
                            <p:stCondLst>
                              <p:cond delay="500"/>
                            </p:stCondLst>
                            <p:childTnLst>
                              <p:par>
                                <p:cTn id="57" presetID="5" presetClass="entr" presetSubtype="10" fill="hold" nodeType="afterEffect">
                                  <p:stCondLst>
                                    <p:cond delay="0"/>
                                  </p:stCondLst>
                                  <p:childTnLst>
                                    <p:set>
                                      <p:cBhvr>
                                        <p:cTn id="58" dur="1" fill="hold">
                                          <p:stCondLst>
                                            <p:cond delay="0"/>
                                          </p:stCondLst>
                                        </p:cTn>
                                        <p:tgtEl>
                                          <p:spTgt spid="2054"/>
                                        </p:tgtEl>
                                        <p:attrNameLst>
                                          <p:attrName>style.visibility</p:attrName>
                                        </p:attrNameLst>
                                      </p:cBhvr>
                                      <p:to>
                                        <p:strVal val="visible"/>
                                      </p:to>
                                    </p:set>
                                    <p:animEffect transition="in" filter="checkerboard(across)">
                                      <p:cBhvr>
                                        <p:cTn id="59" dur="1000"/>
                                        <p:tgtEl>
                                          <p:spTgt spid="2054"/>
                                        </p:tgtEl>
                                      </p:cBhvr>
                                    </p:animEffect>
                                  </p:childTnLst>
                                </p:cTn>
                              </p:par>
                            </p:childTnLst>
                          </p:cTn>
                        </p:par>
                        <p:par>
                          <p:cTn id="60" fill="hold">
                            <p:stCondLst>
                              <p:cond delay="1500"/>
                            </p:stCondLst>
                            <p:childTnLst>
                              <p:par>
                                <p:cTn id="61" presetID="12" presetClass="entr" presetSubtype="8" fill="hold" grpId="1"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slide(fromLeft)">
                                      <p:cBhvr>
                                        <p:cTn id="63" dur="10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000" fill="hold"/>
                                        <p:tgtEl>
                                          <p:spTgt spid="16"/>
                                        </p:tgtEl>
                                        <p:attrNameLst>
                                          <p:attrName>ppt_w</p:attrName>
                                        </p:attrNameLst>
                                      </p:cBhvr>
                                      <p:tavLst>
                                        <p:tav tm="0">
                                          <p:val>
                                            <p:fltVal val="0"/>
                                          </p:val>
                                        </p:tav>
                                        <p:tav tm="100000">
                                          <p:val>
                                            <p:strVal val="#ppt_w"/>
                                          </p:val>
                                        </p:tav>
                                      </p:tavLst>
                                    </p:anim>
                                    <p:anim calcmode="lin" valueType="num">
                                      <p:cBhvr>
                                        <p:cTn id="69" dur="1000" fill="hold"/>
                                        <p:tgtEl>
                                          <p:spTgt spid="16"/>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5" presetClass="entr" presetSubtype="10" fill="hold" nodeType="afterEffect">
                                  <p:stCondLst>
                                    <p:cond delay="0"/>
                                  </p:stCondLst>
                                  <p:childTnLst>
                                    <p:set>
                                      <p:cBhvr>
                                        <p:cTn id="72" dur="1" fill="hold">
                                          <p:stCondLst>
                                            <p:cond delay="0"/>
                                          </p:stCondLst>
                                        </p:cTn>
                                        <p:tgtEl>
                                          <p:spTgt spid="2056"/>
                                        </p:tgtEl>
                                        <p:attrNameLst>
                                          <p:attrName>style.visibility</p:attrName>
                                        </p:attrNameLst>
                                      </p:cBhvr>
                                      <p:to>
                                        <p:strVal val="visible"/>
                                      </p:to>
                                    </p:set>
                                    <p:animEffect transition="in" filter="checkerboard(across)">
                                      <p:cBhvr>
                                        <p:cTn id="7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1"/>
      <p:bldP spid="8" grpId="1"/>
      <p:bldP spid="9" grpId="0"/>
      <p:bldP spid="10" grpId="1"/>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36185" y="71414"/>
            <a:ext cx="4719631" cy="654032"/>
          </a:xfrm>
          <a:prstGeom prst="rect">
            <a:avLst/>
          </a:prstGeom>
          <a:solidFill>
            <a:schemeClr val="bg2">
              <a:lumMod val="75000"/>
            </a:schemeClr>
          </a:solidFill>
          <a:effectLst>
            <a:glow rad="63500">
              <a:schemeClr val="accent4">
                <a:satMod val="175000"/>
                <a:alpha val="40000"/>
              </a:schemeClr>
            </a:glow>
          </a:effectLst>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Adjectives - Exercise 4</a:t>
            </a:r>
          </a:p>
        </p:txBody>
      </p:sp>
      <p:sp>
        <p:nvSpPr>
          <p:cNvPr id="6" name="Content Placeholder 2">
            <a:extLst>
              <a:ext uri="{FF2B5EF4-FFF2-40B4-BE49-F238E27FC236}">
                <a16:creationId xmlns:a16="http://schemas.microsoft.com/office/drawing/2014/main" id="{A5183FB3-88D0-AC4F-9FD4-EC718D5A1690}"/>
              </a:ext>
            </a:extLst>
          </p:cNvPr>
          <p:cNvSpPr txBox="1">
            <a:spLocks/>
          </p:cNvSpPr>
          <p:nvPr/>
        </p:nvSpPr>
        <p:spPr>
          <a:xfrm>
            <a:off x="1073916" y="804848"/>
            <a:ext cx="10044168" cy="612000"/>
          </a:xfrm>
          <a:prstGeom prst="rect">
            <a:avLst/>
          </a:prstGeom>
          <a:solidFill>
            <a:schemeClr val="accent6">
              <a:lumMod val="20000"/>
              <a:lumOff val="80000"/>
            </a:schemeClr>
          </a:solidFill>
          <a:ln>
            <a:solidFill>
              <a:schemeClr val="accent2">
                <a:lumMod val="75000"/>
              </a:schemeClr>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Make sentences of your own with the describing words given below</a:t>
            </a:r>
          </a:p>
        </p:txBody>
      </p:sp>
      <p:sp>
        <p:nvSpPr>
          <p:cNvPr id="7" name="Rectangle 6"/>
          <p:cNvSpPr/>
          <p:nvPr/>
        </p:nvSpPr>
        <p:spPr>
          <a:xfrm>
            <a:off x="1690680" y="1800216"/>
            <a:ext cx="1809760" cy="542928"/>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tx1"/>
                </a:solidFill>
              </a:rPr>
              <a:t>round</a:t>
            </a:r>
            <a:endParaRPr lang="en-US" sz="2800" dirty="0">
              <a:solidFill>
                <a:schemeClr val="tx1"/>
              </a:solidFill>
            </a:endParaRPr>
          </a:p>
        </p:txBody>
      </p:sp>
      <p:sp>
        <p:nvSpPr>
          <p:cNvPr id="8" name="Rectangle 7"/>
          <p:cNvSpPr/>
          <p:nvPr/>
        </p:nvSpPr>
        <p:spPr>
          <a:xfrm>
            <a:off x="8691560" y="1800216"/>
            <a:ext cx="1809760" cy="54292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tx1"/>
                </a:solidFill>
              </a:rPr>
              <a:t>green</a:t>
            </a:r>
            <a:endParaRPr lang="en-US" dirty="0">
              <a:solidFill>
                <a:schemeClr val="tx1"/>
              </a:solidFill>
            </a:endParaRPr>
          </a:p>
        </p:txBody>
      </p:sp>
      <p:sp>
        <p:nvSpPr>
          <p:cNvPr id="9" name="Rectangle 8"/>
          <p:cNvSpPr/>
          <p:nvPr/>
        </p:nvSpPr>
        <p:spPr>
          <a:xfrm>
            <a:off x="5191120" y="1800216"/>
            <a:ext cx="1809760" cy="5429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tx1"/>
                </a:solidFill>
              </a:rPr>
              <a:t>good</a:t>
            </a:r>
            <a:endParaRPr lang="en-US" sz="2800" dirty="0">
              <a:solidFill>
                <a:schemeClr val="tx1"/>
              </a:solidFill>
            </a:endParaRPr>
          </a:p>
        </p:txBody>
      </p:sp>
      <p:sp>
        <p:nvSpPr>
          <p:cNvPr id="10" name="TextBox 9"/>
          <p:cNvSpPr txBox="1"/>
          <p:nvPr/>
        </p:nvSpPr>
        <p:spPr>
          <a:xfrm>
            <a:off x="982536" y="3267732"/>
            <a:ext cx="3032240" cy="523220"/>
          </a:xfrm>
          <a:prstGeom prst="rect">
            <a:avLst/>
          </a:prstGeom>
          <a:solidFill>
            <a:schemeClr val="accent6">
              <a:lumMod val="20000"/>
              <a:lumOff val="80000"/>
            </a:schemeClr>
          </a:solidFill>
        </p:spPr>
        <p:txBody>
          <a:bodyPr wrap="none" rtlCol="0">
            <a:spAutoFit/>
          </a:bodyPr>
          <a:lstStyle/>
          <a:p>
            <a:r>
              <a:rPr lang="en-IN" sz="2800" dirty="0"/>
              <a:t>1.  The ball is </a:t>
            </a:r>
            <a:r>
              <a:rPr lang="en-IN" sz="2800" dirty="0">
                <a:solidFill>
                  <a:srgbClr val="C00000"/>
                </a:solidFill>
              </a:rPr>
              <a:t>round</a:t>
            </a:r>
            <a:endParaRPr lang="en-US" sz="2800" dirty="0">
              <a:solidFill>
                <a:srgbClr val="C00000"/>
              </a:solidFill>
            </a:endParaRPr>
          </a:p>
        </p:txBody>
      </p:sp>
      <p:sp>
        <p:nvSpPr>
          <p:cNvPr id="11" name="TextBox 10"/>
          <p:cNvSpPr txBox="1"/>
          <p:nvPr/>
        </p:nvSpPr>
        <p:spPr>
          <a:xfrm>
            <a:off x="982536" y="4534564"/>
            <a:ext cx="3066032" cy="523220"/>
          </a:xfrm>
          <a:prstGeom prst="rect">
            <a:avLst/>
          </a:prstGeom>
          <a:solidFill>
            <a:schemeClr val="accent5">
              <a:lumMod val="20000"/>
              <a:lumOff val="80000"/>
            </a:schemeClr>
          </a:solidFill>
        </p:spPr>
        <p:txBody>
          <a:bodyPr wrap="none" rtlCol="0">
            <a:spAutoFit/>
          </a:bodyPr>
          <a:lstStyle/>
          <a:p>
            <a:r>
              <a:rPr lang="en-IN" sz="2800" dirty="0"/>
              <a:t>2.  She is a </a:t>
            </a:r>
            <a:r>
              <a:rPr lang="en-IN" sz="2800" dirty="0">
                <a:solidFill>
                  <a:srgbClr val="C00000"/>
                </a:solidFill>
              </a:rPr>
              <a:t>good</a:t>
            </a:r>
            <a:r>
              <a:rPr lang="en-IN" sz="2800" dirty="0"/>
              <a:t> girl</a:t>
            </a:r>
            <a:endParaRPr lang="en-US" sz="2800" dirty="0">
              <a:solidFill>
                <a:srgbClr val="C00000"/>
              </a:solidFill>
            </a:endParaRPr>
          </a:p>
        </p:txBody>
      </p:sp>
      <p:sp>
        <p:nvSpPr>
          <p:cNvPr id="13" name="TextBox 12"/>
          <p:cNvSpPr txBox="1"/>
          <p:nvPr/>
        </p:nvSpPr>
        <p:spPr>
          <a:xfrm>
            <a:off x="982536" y="5801396"/>
            <a:ext cx="3205429" cy="523220"/>
          </a:xfrm>
          <a:prstGeom prst="rect">
            <a:avLst/>
          </a:prstGeom>
          <a:solidFill>
            <a:schemeClr val="accent3">
              <a:lumMod val="40000"/>
              <a:lumOff val="60000"/>
            </a:schemeClr>
          </a:solidFill>
        </p:spPr>
        <p:txBody>
          <a:bodyPr wrap="none" rtlCol="0">
            <a:spAutoFit/>
          </a:bodyPr>
          <a:lstStyle/>
          <a:p>
            <a:r>
              <a:rPr lang="en-IN" sz="2800" dirty="0"/>
              <a:t>3.  The grass is </a:t>
            </a:r>
            <a:r>
              <a:rPr lang="en-IN" sz="2800" dirty="0">
                <a:solidFill>
                  <a:srgbClr val="C00000"/>
                </a:solidFill>
              </a:rPr>
              <a:t>green</a:t>
            </a:r>
            <a:endParaRPr lang="en-US" sz="2800" dirty="0">
              <a:solidFill>
                <a:srgbClr val="C00000"/>
              </a:solidFill>
            </a:endParaRPr>
          </a:p>
        </p:txBody>
      </p:sp>
      <p:pic>
        <p:nvPicPr>
          <p:cNvPr id="14" name="Picture 2" descr="Meadow, Field, Nature, Grass, Landscape"/>
          <p:cNvPicPr preferRelativeResize="0">
            <a:picLocks noChangeAspect="1" noChangeArrowheads="1"/>
          </p:cNvPicPr>
          <p:nvPr/>
        </p:nvPicPr>
        <p:blipFill>
          <a:blip r:embed="rId3"/>
          <a:srcRect/>
          <a:stretch>
            <a:fillRect/>
          </a:stretch>
        </p:blipFill>
        <p:spPr bwMode="auto">
          <a:xfrm>
            <a:off x="8901128" y="4424368"/>
            <a:ext cx="2160000" cy="2160000"/>
          </a:xfrm>
          <a:prstGeom prst="rect">
            <a:avLst/>
          </a:prstGeom>
          <a:ln>
            <a:noFill/>
          </a:ln>
          <a:effectLst>
            <a:outerShdw blurRad="292100" dist="139700" dir="2700000" algn="tl" rotWithShape="0">
              <a:srgbClr val="333333">
                <a:alpha val="65000"/>
              </a:srgbClr>
            </a:outerShdw>
          </a:effectLst>
        </p:spPr>
      </p:pic>
      <p:pic>
        <p:nvPicPr>
          <p:cNvPr id="4098" name="Picture 2" descr="Soccer Ball, Football, Ball, Sports, Game, Field"/>
          <p:cNvPicPr>
            <a:picLocks noChangeAspect="1" noChangeArrowheads="1"/>
          </p:cNvPicPr>
          <p:nvPr/>
        </p:nvPicPr>
        <p:blipFill>
          <a:blip r:embed="rId4"/>
          <a:srcRect r="51510"/>
          <a:stretch>
            <a:fillRect/>
          </a:stretch>
        </p:blipFill>
        <p:spPr bwMode="auto">
          <a:xfrm>
            <a:off x="4467216" y="2433632"/>
            <a:ext cx="1990736" cy="2057011"/>
          </a:xfrm>
          <a:prstGeom prst="rect">
            <a:avLst/>
          </a:prstGeom>
          <a:ln>
            <a:noFill/>
          </a:ln>
          <a:effectLst>
            <a:outerShdw blurRad="292100" dist="139700" dir="2700000" algn="tl" rotWithShape="0">
              <a:srgbClr val="333333">
                <a:alpha val="65000"/>
              </a:srgbClr>
            </a:outerShdw>
          </a:effectLst>
        </p:spPr>
      </p:pic>
      <p:pic>
        <p:nvPicPr>
          <p:cNvPr id="4100" name="Picture 4" descr="Children, Portrait, Artistic, Girl"/>
          <p:cNvPicPr preferRelativeResize="0">
            <a:picLocks noChangeAspect="1" noChangeArrowheads="1"/>
          </p:cNvPicPr>
          <p:nvPr/>
        </p:nvPicPr>
        <p:blipFill>
          <a:blip r:embed="rId5"/>
          <a:srcRect r="40476"/>
          <a:stretch>
            <a:fillRect/>
          </a:stretch>
        </p:blipFill>
        <p:spPr bwMode="auto">
          <a:xfrm>
            <a:off x="6548440" y="3881440"/>
            <a:ext cx="1980000" cy="216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1000"/>
                                        <p:tgtEl>
                                          <p:spTgt spid="7"/>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1000"/>
                                        <p:tgtEl>
                                          <p:spTgt spid="9"/>
                                        </p:tgtEl>
                                      </p:cBhvr>
                                    </p:animEffect>
                                  </p:childTnLst>
                                </p:cTn>
                              </p:par>
                            </p:childTnLst>
                          </p:cTn>
                        </p:par>
                        <p:par>
                          <p:cTn id="16" fill="hold">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Left)">
                                      <p:cBhvr>
                                        <p:cTn id="24" dur="1000"/>
                                        <p:tgtEl>
                                          <p:spTgt spid="10"/>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checkerboard(across)">
                                      <p:cBhvr>
                                        <p:cTn id="28" dur="1000"/>
                                        <p:tgtEl>
                                          <p:spTgt spid="4098"/>
                                        </p:tgtEl>
                                      </p:cBhvr>
                                    </p:animEffect>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Left)">
                                      <p:cBhvr>
                                        <p:cTn id="32" dur="1000"/>
                                        <p:tgtEl>
                                          <p:spTgt spid="11"/>
                                        </p:tgtEl>
                                      </p:cBhvr>
                                    </p:animEffect>
                                  </p:childTnLst>
                                </p:cTn>
                              </p:par>
                            </p:childTnLst>
                          </p:cTn>
                        </p:par>
                        <p:par>
                          <p:cTn id="33" fill="hold">
                            <p:stCondLst>
                              <p:cond delay="3000"/>
                            </p:stCondLst>
                            <p:childTnLst>
                              <p:par>
                                <p:cTn id="34" presetID="5" presetClass="entr" presetSubtype="10" fill="hold" nodeType="after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checkerboard(across)">
                                      <p:cBhvr>
                                        <p:cTn id="36" dur="1000"/>
                                        <p:tgtEl>
                                          <p:spTgt spid="4100"/>
                                        </p:tgtEl>
                                      </p:cBhvr>
                                    </p:animEffect>
                                  </p:childTnLst>
                                </p:cTn>
                              </p:par>
                            </p:childTnLst>
                          </p:cTn>
                        </p:par>
                        <p:par>
                          <p:cTn id="37" fill="hold">
                            <p:stCondLst>
                              <p:cond delay="4000"/>
                            </p:stCondLst>
                            <p:childTnLst>
                              <p:par>
                                <p:cTn id="38" presetID="1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Left)">
                                      <p:cBhvr>
                                        <p:cTn id="40" dur="1000"/>
                                        <p:tgtEl>
                                          <p:spTgt spid="13"/>
                                        </p:tgtEl>
                                      </p:cBhvr>
                                    </p:animEffect>
                                  </p:childTnLst>
                                </p:cTn>
                              </p:par>
                            </p:childTnLst>
                          </p:cTn>
                        </p:par>
                        <p:par>
                          <p:cTn id="41" fill="hold">
                            <p:stCondLst>
                              <p:cond delay="5000"/>
                            </p:stCondLst>
                            <p:childTnLst>
                              <p:par>
                                <p:cTn id="42" presetID="5" presetClass="entr" presetSubtype="1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654492328"/>
              </p:ext>
            </p:extLst>
          </p:nvPr>
        </p:nvGraphicFramePr>
        <p:xfrm>
          <a:off x="1127448" y="700345"/>
          <a:ext cx="9937104" cy="4513812"/>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958626">
                  <a:extLst>
                    <a:ext uri="{9D8B030D-6E8A-4147-A177-3AD203B41FA5}">
                      <a16:colId xmlns:a16="http://schemas.microsoft.com/office/drawing/2014/main" val="20001"/>
                    </a:ext>
                  </a:extLst>
                </a:gridCol>
                <a:gridCol w="7049776">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Green grass: https://pixabay.com/photos/meadow-field-nature-grass-2184989/</a:t>
                      </a:r>
                    </a:p>
                    <a:p>
                      <a:pPr marL="228600" indent="-228600" rtl="0">
                        <a:buAutoNum type="arabicPeriod"/>
                      </a:pPr>
                      <a:r>
                        <a:rPr lang="en-IN" sz="900" b="0" i="0" u="none" strike="noStrike" kern="1200" dirty="0">
                          <a:solidFill>
                            <a:schemeClr val="tx1"/>
                          </a:solidFill>
                          <a:latin typeface="+mn-lt"/>
                          <a:ea typeface="+mn-ea"/>
                          <a:cs typeface="+mn-cs"/>
                        </a:rPr>
                        <a:t>Big Rose. Flower: https://pixabay.com/photos/pretty-beautiful-pink-rose-big-2411027/</a:t>
                      </a:r>
                    </a:p>
                    <a:p>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Girl: https://www.flickr.com/photos/50979393@N00/6334286950  By Christopher Michel</a:t>
                      </a:r>
                    </a:p>
                    <a:p>
                      <a:pPr marL="228600" indent="-228600" rtl="0">
                        <a:buAutoNum type="arabicPeriod"/>
                      </a:pPr>
                      <a:r>
                        <a:rPr lang="en-IN" sz="900" b="0" i="0" u="none" strike="noStrike" kern="1200" dirty="0">
                          <a:solidFill>
                            <a:schemeClr val="tx1"/>
                          </a:solidFill>
                          <a:latin typeface="+mn-lt"/>
                          <a:ea typeface="+mn-ea"/>
                          <a:cs typeface="+mn-cs"/>
                        </a:rPr>
                        <a:t>Pillow: https://pixabay.com/photos/pillows-pile-of-pillows-textile-655245/</a:t>
                      </a:r>
                    </a:p>
                    <a:p>
                      <a:pPr marL="228600" indent="-228600" rtl="0">
                        <a:buAutoNum type="arabicPeriod"/>
                      </a:pPr>
                      <a:r>
                        <a:rPr lang="en-IN" sz="900" b="0" i="0" u="none" strike="noStrike" kern="1200" dirty="0">
                          <a:solidFill>
                            <a:schemeClr val="tx1"/>
                          </a:solidFill>
                          <a:latin typeface="+mn-lt"/>
                          <a:ea typeface="+mn-ea"/>
                          <a:cs typeface="+mn-cs"/>
                        </a:rPr>
                        <a:t>Boy: https://pixabay.com/photos/indian-children-mischievous-group-4422461/</a:t>
                      </a:r>
                    </a:p>
                    <a:p>
                      <a:pPr marL="228600" indent="-228600" rtl="0">
                        <a:buAutoNum type="arabicPeriod"/>
                      </a:pPr>
                      <a:r>
                        <a:rPr lang="en-IN" sz="900" b="0" i="0" u="none" strike="noStrike" kern="1200" dirty="0">
                          <a:solidFill>
                            <a:schemeClr val="tx1"/>
                          </a:solidFill>
                          <a:latin typeface="+mn-lt"/>
                          <a:ea typeface="+mn-ea"/>
                          <a:cs typeface="+mn-cs"/>
                        </a:rPr>
                        <a:t>Hot: https://pixabay.com/vectors/summer-heat-weather-temperature-6125976/</a:t>
                      </a:r>
                    </a:p>
                  </a:txBody>
                  <a:tcPr/>
                </a:tc>
                <a:extLst>
                  <a:ext uri="{0D108BD9-81ED-4DB2-BD59-A6C34878D82A}">
                    <a16:rowId xmlns:a16="http://schemas.microsoft.com/office/drawing/2014/main" val="10002"/>
                  </a:ext>
                </a:extLst>
              </a:tr>
              <a:tr h="389313">
                <a:tc>
                  <a:txBody>
                    <a:bodyPr/>
                    <a:lstStyle/>
                    <a:p>
                      <a:r>
                        <a:rPr lang="en-IN" sz="900" dirty="0"/>
                        <a:t>4</a:t>
                      </a:r>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Phone: https://pixabay.com/vectors/iphone-6s-plus-iphone-smart-phone-1534380/</a:t>
                      </a:r>
                    </a:p>
                    <a:p>
                      <a:pPr marL="228600" indent="-228600" rtl="0">
                        <a:buAutoNum type="arabicPeriod"/>
                      </a:pPr>
                      <a:r>
                        <a:rPr lang="en-IN" sz="900" b="0" i="0" u="none" strike="noStrike" kern="1200" dirty="0">
                          <a:solidFill>
                            <a:schemeClr val="tx1"/>
                          </a:solidFill>
                          <a:latin typeface="+mn-lt"/>
                          <a:ea typeface="+mn-ea"/>
                          <a:cs typeface="+mn-cs"/>
                        </a:rPr>
                        <a:t>Fox: https://pixabay.com/photos/fox-animal-wilderness-nature-2597803/</a:t>
                      </a:r>
                    </a:p>
                    <a:p>
                      <a:pPr marL="228600" indent="-228600" rtl="0">
                        <a:buAutoNum type="arabicPeriod"/>
                      </a:pPr>
                      <a:r>
                        <a:rPr lang="en-IN" sz="900" b="0" i="0" u="none" strike="noStrike" kern="1200" dirty="0">
                          <a:solidFill>
                            <a:schemeClr val="tx1"/>
                          </a:solidFill>
                          <a:latin typeface="+mn-lt"/>
                          <a:ea typeface="+mn-ea"/>
                          <a:cs typeface="+mn-cs"/>
                        </a:rPr>
                        <a:t>Peacock: https://pixabay.com/photos/peafowl-peacock-bird-feathers-3617385/</a:t>
                      </a:r>
                    </a:p>
                    <a:p>
                      <a:pPr marL="228600" indent="-228600" rtl="0">
                        <a:buAutoNum type="arabicPeriod"/>
                      </a:pPr>
                      <a:r>
                        <a:rPr lang="en-IN" sz="900" b="0" i="0" u="none" strike="noStrike" kern="1200" dirty="0">
                          <a:solidFill>
                            <a:schemeClr val="tx1"/>
                          </a:solidFill>
                          <a:latin typeface="+mn-lt"/>
                          <a:ea typeface="+mn-ea"/>
                          <a:cs typeface="+mn-cs"/>
                        </a:rPr>
                        <a:t>Blue eyes: https://pixabay.com/photos/eyes-blue-vision-sight-eyelashes-6926035/</a:t>
                      </a:r>
                    </a:p>
                    <a:p>
                      <a:endParaRPr lang="en-IN" sz="900" dirty="0"/>
                    </a:p>
                  </a:txBody>
                  <a:tcPr/>
                </a:tc>
                <a:extLst>
                  <a:ext uri="{0D108BD9-81ED-4DB2-BD59-A6C34878D82A}">
                    <a16:rowId xmlns:a16="http://schemas.microsoft.com/office/drawing/2014/main" val="10003"/>
                  </a:ext>
                </a:extLst>
              </a:tr>
              <a:tr h="389313">
                <a:tc>
                  <a:txBody>
                    <a:bodyPr/>
                    <a:lstStyle/>
                    <a:p>
                      <a:r>
                        <a:rPr lang="en-IN" sz="900" dirty="0"/>
                        <a:t>5</a:t>
                      </a:r>
                    </a:p>
                  </a:txBody>
                  <a:tcPr/>
                </a:tc>
                <a:tc>
                  <a:txBody>
                    <a:bodyPr/>
                    <a:lstStyle/>
                    <a:p>
                      <a:endParaRPr lang="en-IN" sz="900" dirty="0"/>
                    </a:p>
                  </a:txBody>
                  <a:tcPr/>
                </a:tc>
                <a:tc>
                  <a:txBody>
                    <a:bodyPr/>
                    <a:lstStyle/>
                    <a:p>
                      <a:pPr marL="228600" indent="-228600" rtl="0">
                        <a:buAutoNum type="arabicPeriod"/>
                      </a:pPr>
                      <a:r>
                        <a:rPr lang="en-IN" sz="900" b="0" i="0" u="none" strike="noStrike" kern="1200" baseline="0" dirty="0">
                          <a:solidFill>
                            <a:schemeClr val="tx1"/>
                          </a:solidFill>
                          <a:latin typeface="+mn-lt"/>
                          <a:ea typeface="+mn-ea"/>
                          <a:cs typeface="+mn-cs"/>
                        </a:rPr>
                        <a:t>Ball: https://pixabay.com/photos/soccer-ball-football-ball-sports-2844880/</a:t>
                      </a:r>
                    </a:p>
                    <a:p>
                      <a:pPr marL="228600" indent="-228600" rtl="0">
                        <a:buAutoNum type="arabicPeriod"/>
                      </a:pPr>
                      <a:r>
                        <a:rPr lang="en-IN" sz="900" b="0" i="0" u="none" strike="noStrike" kern="1200" baseline="0" dirty="0">
                          <a:solidFill>
                            <a:schemeClr val="tx1"/>
                          </a:solidFill>
                          <a:latin typeface="+mn-lt"/>
                          <a:ea typeface="+mn-ea"/>
                          <a:cs typeface="+mn-cs"/>
                        </a:rPr>
                        <a:t>Girl: https://pixabay.com/photos/children-portrait-artistic-girl-1706121/</a:t>
                      </a:r>
                    </a:p>
                    <a:p>
                      <a:pPr marL="228600" indent="-228600" rtl="0">
                        <a:buAutoNum type="arabicPeriod"/>
                      </a:pPr>
                      <a:r>
                        <a:rPr lang="en-IN" sz="900" b="0" i="0" u="none" strike="noStrike" kern="1200" baseline="0" dirty="0">
                          <a:solidFill>
                            <a:schemeClr val="tx1"/>
                          </a:solidFill>
                          <a:latin typeface="+mn-lt"/>
                          <a:ea typeface="+mn-ea"/>
                          <a:cs typeface="+mn-cs"/>
                        </a:rPr>
                        <a:t>Grass: </a:t>
                      </a:r>
                      <a:r>
                        <a:rPr lang="en-IN" sz="900" b="0" i="0" u="none" strike="noStrike" kern="1200" dirty="0">
                          <a:solidFill>
                            <a:schemeClr val="tx1"/>
                          </a:solidFill>
                          <a:latin typeface="+mn-lt"/>
                          <a:ea typeface="+mn-ea"/>
                          <a:cs typeface="+mn-cs"/>
                        </a:rPr>
                        <a:t>https://pixabay.com/photos/meadow-field-nature-grass-2184989/</a:t>
                      </a:r>
                      <a:endParaRPr lang="en-IN" sz="900" dirty="0"/>
                    </a:p>
                    <a:p>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bl>
          </a:graphicData>
        </a:graphic>
      </p:graphicFrame>
      <p:pic>
        <p:nvPicPr>
          <p:cNvPr id="9" name="Picture 2" descr="Meadow, Field, Nature, Grass, Landscape"/>
          <p:cNvPicPr preferRelativeResize="0">
            <a:picLocks noChangeAspect="1" noChangeArrowheads="1"/>
          </p:cNvPicPr>
          <p:nvPr/>
        </p:nvPicPr>
        <p:blipFill>
          <a:blip r:embed="rId3" cstate="print"/>
          <a:srcRect/>
          <a:stretch>
            <a:fillRect/>
          </a:stretch>
        </p:blipFill>
        <p:spPr bwMode="auto">
          <a:xfrm>
            <a:off x="2410545" y="1175345"/>
            <a:ext cx="347871" cy="347871"/>
          </a:xfrm>
          <a:prstGeom prst="rect">
            <a:avLst/>
          </a:prstGeom>
          <a:ln>
            <a:noFill/>
          </a:ln>
          <a:effectLst/>
        </p:spPr>
      </p:pic>
      <p:pic>
        <p:nvPicPr>
          <p:cNvPr id="10" name="Picture 6" descr="Pretty, Beautiful, Pink, Rose, Big"/>
          <p:cNvPicPr preferRelativeResize="0">
            <a:picLocks noChangeAspect="1" noChangeArrowheads="1"/>
          </p:cNvPicPr>
          <p:nvPr/>
        </p:nvPicPr>
        <p:blipFill>
          <a:blip r:embed="rId4" cstate="print"/>
          <a:srcRect/>
          <a:stretch>
            <a:fillRect/>
          </a:stretch>
        </p:blipFill>
        <p:spPr bwMode="auto">
          <a:xfrm>
            <a:off x="2969285" y="1185257"/>
            <a:ext cx="316246" cy="316246"/>
          </a:xfrm>
          <a:prstGeom prst="rect">
            <a:avLst/>
          </a:prstGeom>
          <a:ln>
            <a:noFill/>
          </a:ln>
          <a:effectLst/>
        </p:spPr>
      </p:pic>
      <p:pic>
        <p:nvPicPr>
          <p:cNvPr id="11" name="Picture 2" descr="Iphone 6S Plus, Iphone, Smart Phone"/>
          <p:cNvPicPr>
            <a:picLocks noChangeAspect="1" noChangeArrowheads="1"/>
          </p:cNvPicPr>
          <p:nvPr/>
        </p:nvPicPr>
        <p:blipFill>
          <a:blip r:embed="rId5" cstate="print"/>
          <a:srcRect/>
          <a:stretch>
            <a:fillRect/>
          </a:stretch>
        </p:blipFill>
        <p:spPr bwMode="auto">
          <a:xfrm>
            <a:off x="3652824" y="2438868"/>
            <a:ext cx="216000" cy="414000"/>
          </a:xfrm>
          <a:prstGeom prst="rect">
            <a:avLst/>
          </a:prstGeom>
          <a:ln>
            <a:noFill/>
          </a:ln>
          <a:effectLst/>
        </p:spPr>
      </p:pic>
      <p:pic>
        <p:nvPicPr>
          <p:cNvPr id="12" name="Picture 4" descr="Fox, Animal, Wilderness, Nature"/>
          <p:cNvPicPr preferRelativeResize="0">
            <a:picLocks noChangeAspect="1" noChangeArrowheads="1"/>
          </p:cNvPicPr>
          <p:nvPr/>
        </p:nvPicPr>
        <p:blipFill>
          <a:blip r:embed="rId6" cstate="print"/>
          <a:srcRect/>
          <a:stretch>
            <a:fillRect/>
          </a:stretch>
        </p:blipFill>
        <p:spPr bwMode="auto">
          <a:xfrm>
            <a:off x="2570471" y="2521724"/>
            <a:ext cx="509318" cy="322568"/>
          </a:xfrm>
          <a:prstGeom prst="rect">
            <a:avLst/>
          </a:prstGeom>
          <a:ln>
            <a:noFill/>
          </a:ln>
          <a:effectLst/>
        </p:spPr>
      </p:pic>
      <p:pic>
        <p:nvPicPr>
          <p:cNvPr id="13" name="Picture 6" descr="Peafowl, Peacock, Bird, Feathers, Pattern, Design"/>
          <p:cNvPicPr preferRelativeResize="0">
            <a:picLocks noChangeAspect="1" noChangeArrowheads="1"/>
          </p:cNvPicPr>
          <p:nvPr/>
        </p:nvPicPr>
        <p:blipFill>
          <a:blip r:embed="rId7" cstate="print"/>
          <a:srcRect/>
          <a:stretch>
            <a:fillRect/>
          </a:stretch>
        </p:blipFill>
        <p:spPr bwMode="auto">
          <a:xfrm>
            <a:off x="3099445" y="2521724"/>
            <a:ext cx="509318" cy="322568"/>
          </a:xfrm>
          <a:prstGeom prst="rect">
            <a:avLst/>
          </a:prstGeom>
          <a:ln>
            <a:noFill/>
          </a:ln>
          <a:effectLst/>
        </p:spPr>
      </p:pic>
      <p:pic>
        <p:nvPicPr>
          <p:cNvPr id="14" name="Picture 8" descr="Eyes, Blue, Vision, Sight, Eyelashes"/>
          <p:cNvPicPr preferRelativeResize="0">
            <a:picLocks noChangeAspect="1" noChangeArrowheads="1"/>
          </p:cNvPicPr>
          <p:nvPr/>
        </p:nvPicPr>
        <p:blipFill>
          <a:blip r:embed="rId8" cstate="print"/>
          <a:srcRect l="5063" t="17435" r="3797" b="18006"/>
          <a:stretch>
            <a:fillRect/>
          </a:stretch>
        </p:blipFill>
        <p:spPr bwMode="auto">
          <a:xfrm>
            <a:off x="2080053" y="2517031"/>
            <a:ext cx="463016" cy="308675"/>
          </a:xfrm>
          <a:prstGeom prst="rect">
            <a:avLst/>
          </a:prstGeom>
          <a:ln>
            <a:noFill/>
          </a:ln>
          <a:effectLst/>
        </p:spPr>
      </p:pic>
      <p:pic>
        <p:nvPicPr>
          <p:cNvPr id="18" name="Picture 8" descr="Pillows, Pile Of Pillows, Textile"/>
          <p:cNvPicPr preferRelativeResize="0">
            <a:picLocks noChangeAspect="1" noChangeArrowheads="1"/>
          </p:cNvPicPr>
          <p:nvPr/>
        </p:nvPicPr>
        <p:blipFill>
          <a:blip r:embed="rId9" cstate="print"/>
          <a:srcRect l="37749" t="13971" r="5629" b="7794"/>
          <a:stretch>
            <a:fillRect/>
          </a:stretch>
        </p:blipFill>
        <p:spPr bwMode="auto">
          <a:xfrm>
            <a:off x="2657456" y="1800216"/>
            <a:ext cx="216000" cy="216000"/>
          </a:xfrm>
          <a:prstGeom prst="rect">
            <a:avLst/>
          </a:prstGeom>
          <a:ln>
            <a:noFill/>
          </a:ln>
          <a:effectLst/>
        </p:spPr>
      </p:pic>
      <p:pic>
        <p:nvPicPr>
          <p:cNvPr id="19" name="Picture 12" descr="Summer, Heat, Weather, Temperature, Sun"/>
          <p:cNvPicPr preferRelativeResize="0">
            <a:picLocks noChangeAspect="1" noChangeArrowheads="1"/>
          </p:cNvPicPr>
          <p:nvPr/>
        </p:nvPicPr>
        <p:blipFill>
          <a:blip r:embed="rId10" cstate="print"/>
          <a:srcRect/>
          <a:stretch>
            <a:fillRect/>
          </a:stretch>
        </p:blipFill>
        <p:spPr bwMode="auto">
          <a:xfrm>
            <a:off x="3471848" y="1765192"/>
            <a:ext cx="216000" cy="216000"/>
          </a:xfrm>
          <a:prstGeom prst="rect">
            <a:avLst/>
          </a:prstGeom>
          <a:ln>
            <a:noFill/>
          </a:ln>
          <a:effectLst/>
        </p:spPr>
      </p:pic>
      <p:pic>
        <p:nvPicPr>
          <p:cNvPr id="21" name="Picture 10" descr="Indian, Children, Mischievous, Group"/>
          <p:cNvPicPr preferRelativeResize="0">
            <a:picLocks noChangeAspect="1" noChangeArrowheads="1"/>
          </p:cNvPicPr>
          <p:nvPr/>
        </p:nvPicPr>
        <p:blipFill>
          <a:blip r:embed="rId11" cstate="print"/>
          <a:srcRect r="15680"/>
          <a:stretch>
            <a:fillRect/>
          </a:stretch>
        </p:blipFill>
        <p:spPr bwMode="auto">
          <a:xfrm>
            <a:off x="3074872" y="1800216"/>
            <a:ext cx="216000" cy="172763"/>
          </a:xfrm>
          <a:prstGeom prst="rect">
            <a:avLst/>
          </a:prstGeom>
          <a:ln>
            <a:noFill/>
          </a:ln>
          <a:effectLst/>
        </p:spPr>
      </p:pic>
      <p:pic>
        <p:nvPicPr>
          <p:cNvPr id="23" name="Picture 2" descr="Meadow, Field, Nature, Grass, Landscape"/>
          <p:cNvPicPr preferRelativeResize="0">
            <a:picLocks noChangeAspect="1" noChangeArrowheads="1"/>
          </p:cNvPicPr>
          <p:nvPr/>
        </p:nvPicPr>
        <p:blipFill>
          <a:blip r:embed="rId3" cstate="print"/>
          <a:srcRect/>
          <a:stretch>
            <a:fillRect/>
          </a:stretch>
        </p:blipFill>
        <p:spPr bwMode="auto">
          <a:xfrm>
            <a:off x="3395640" y="3168422"/>
            <a:ext cx="420924" cy="420924"/>
          </a:xfrm>
          <a:prstGeom prst="rect">
            <a:avLst/>
          </a:prstGeom>
          <a:ln>
            <a:noFill/>
          </a:ln>
          <a:effectLst/>
        </p:spPr>
      </p:pic>
      <p:pic>
        <p:nvPicPr>
          <p:cNvPr id="24" name="Picture 2" descr="Soccer Ball, Football, Ball, Sports, Game, Field"/>
          <p:cNvPicPr>
            <a:picLocks noChangeAspect="1" noChangeArrowheads="1"/>
          </p:cNvPicPr>
          <p:nvPr/>
        </p:nvPicPr>
        <p:blipFill>
          <a:blip r:embed="rId12" cstate="print"/>
          <a:srcRect r="51510"/>
          <a:stretch>
            <a:fillRect/>
          </a:stretch>
        </p:blipFill>
        <p:spPr bwMode="auto">
          <a:xfrm>
            <a:off x="2193042" y="3142152"/>
            <a:ext cx="420924" cy="434935"/>
          </a:xfrm>
          <a:prstGeom prst="rect">
            <a:avLst/>
          </a:prstGeom>
          <a:ln>
            <a:noFill/>
          </a:ln>
          <a:effectLst/>
        </p:spPr>
      </p:pic>
      <p:pic>
        <p:nvPicPr>
          <p:cNvPr id="25" name="Picture 4" descr="Children, Portrait, Artistic, Girl"/>
          <p:cNvPicPr preferRelativeResize="0">
            <a:picLocks noChangeAspect="1" noChangeArrowheads="1"/>
          </p:cNvPicPr>
          <p:nvPr/>
        </p:nvPicPr>
        <p:blipFill>
          <a:blip r:embed="rId13" cstate="print"/>
          <a:srcRect r="40476"/>
          <a:stretch>
            <a:fillRect/>
          </a:stretch>
        </p:blipFill>
        <p:spPr bwMode="auto">
          <a:xfrm>
            <a:off x="2755103" y="3157120"/>
            <a:ext cx="382658" cy="417445"/>
          </a:xfrm>
          <a:prstGeom prst="rect">
            <a:avLst/>
          </a:prstGeom>
          <a:ln>
            <a:noFill/>
          </a:ln>
          <a:effectLst/>
        </p:spPr>
      </p:pic>
      <p:pic>
        <p:nvPicPr>
          <p:cNvPr id="20" name="Picture 2">
            <a:extLst>
              <a:ext uri="{FF2B5EF4-FFF2-40B4-BE49-F238E27FC236}">
                <a16:creationId xmlns:a16="http://schemas.microsoft.com/office/drawing/2014/main" id="{9A990290-29DD-4959-A34A-B4639FDF03C6}"/>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3545" r="2687"/>
          <a:stretch/>
        </p:blipFill>
        <p:spPr bwMode="auto">
          <a:xfrm>
            <a:off x="2190464" y="1669070"/>
            <a:ext cx="316785" cy="47007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877</Words>
  <Application>Microsoft Office PowerPoint</Application>
  <PresentationFormat>Widescreen</PresentationFormat>
  <Paragraphs>112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Testing Time - Adjectives</vt:lpstr>
      <vt:lpstr>Adjectives - Exercise 1</vt:lpstr>
      <vt:lpstr>Match the Columns - Exercise 2</vt:lpstr>
      <vt:lpstr>Adjectives - Exercise 3</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56</cp:revision>
  <dcterms:created xsi:type="dcterms:W3CDTF">2020-08-28T09:38:22Z</dcterms:created>
  <dcterms:modified xsi:type="dcterms:W3CDTF">2022-03-07T23:30:27Z</dcterms:modified>
</cp:coreProperties>
</file>