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256" r:id="rId2"/>
    <p:sldId id="259" r:id="rId3"/>
    <p:sldId id="261" r:id="rId4"/>
    <p:sldId id="263" r:id="rId5"/>
    <p:sldId id="264" r:id="rId6"/>
    <p:sldId id="265" r:id="rId7"/>
    <p:sldId id="270" r:id="rId8"/>
    <p:sldId id="267" r:id="rId9"/>
    <p:sldId id="266" r:id="rId10"/>
    <p:sldId id="269" r:id="rId11"/>
    <p:sldId id="271"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8" autoAdjust="0"/>
    <p:restoredTop sz="93792" autoAdjust="0"/>
  </p:normalViewPr>
  <p:slideViewPr>
    <p:cSldViewPr>
      <p:cViewPr varScale="1">
        <p:scale>
          <a:sx n="63" d="100"/>
          <a:sy n="63" d="100"/>
        </p:scale>
        <p:origin x="708" y="3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3/3/2022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extLst>
      <p:ext uri="{BB962C8B-B14F-4D97-AF65-F5344CB8AC3E}">
        <p14:creationId xmlns:p14="http://schemas.microsoft.com/office/powerpoint/2010/main" val="215763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photos/apples-basket-basket-of-apples-556788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sz="1200" b="0" i="0" kern="1200" dirty="0">
                <a:solidFill>
                  <a:schemeClr val="tx1"/>
                </a:solidFill>
                <a:latin typeface="+mn-lt"/>
                <a:ea typeface="+mn-ea"/>
                <a:cs typeface="+mn-cs"/>
              </a:rPr>
              <a:t>Punctuation</a:t>
            </a:r>
            <a:r>
              <a:rPr lang="en-IN" sz="1200" b="0" i="0" kern="1200" baseline="0" dirty="0">
                <a:solidFill>
                  <a:schemeClr val="tx1"/>
                </a:solidFill>
                <a:latin typeface="+mn-lt"/>
                <a:ea typeface="+mn-ea"/>
                <a:cs typeface="+mn-cs"/>
              </a:rPr>
              <a:t> </a:t>
            </a:r>
            <a:r>
              <a:rPr lang="en-IN" sz="1200" b="0" i="0" kern="1200" dirty="0">
                <a:solidFill>
                  <a:schemeClr val="tx1"/>
                </a:solidFill>
                <a:latin typeface="+mn-lt"/>
                <a:ea typeface="+mn-ea"/>
                <a:cs typeface="+mn-cs"/>
              </a:rPr>
              <a:t>marks: https://pixabay.com/illustrations/punctuation-marks-gold-point-3038383/</a:t>
            </a:r>
          </a:p>
          <a:p>
            <a:pPr marL="228600" indent="-228600" rtl="0">
              <a:buFont typeface="+mj-lt"/>
              <a:buAutoNum type="arabicPeriod"/>
            </a:pPr>
            <a:r>
              <a:rPr lang="en-IN" sz="1200" b="0" i="0" kern="1200" dirty="0">
                <a:solidFill>
                  <a:schemeClr val="tx1"/>
                </a:solidFill>
                <a:latin typeface="+mn-lt"/>
                <a:ea typeface="+mn-ea"/>
                <a:cs typeface="+mn-cs"/>
              </a:rPr>
              <a:t>Punctuation</a:t>
            </a:r>
            <a:r>
              <a:rPr lang="en-IN" sz="1200" b="0" i="0" kern="1200" baseline="0" dirty="0">
                <a:solidFill>
                  <a:schemeClr val="tx1"/>
                </a:solidFill>
                <a:latin typeface="+mn-lt"/>
                <a:ea typeface="+mn-ea"/>
                <a:cs typeface="+mn-cs"/>
              </a:rPr>
              <a:t> </a:t>
            </a:r>
            <a:r>
              <a:rPr lang="en-IN" sz="1200" b="0" i="0" kern="1200" dirty="0">
                <a:solidFill>
                  <a:schemeClr val="tx1"/>
                </a:solidFill>
                <a:latin typeface="+mn-lt"/>
                <a:ea typeface="+mn-ea"/>
                <a:cs typeface="+mn-cs"/>
              </a:rPr>
              <a:t>marks: </a:t>
            </a:r>
            <a:r>
              <a:rPr lang="en-US" sz="1200" b="0" i="0" kern="1200" dirty="0">
                <a:solidFill>
                  <a:schemeClr val="tx1"/>
                </a:solidFill>
                <a:latin typeface="+mn-lt"/>
                <a:ea typeface="+mn-ea"/>
                <a:cs typeface="+mn-cs"/>
              </a:rPr>
              <a:t>https://pixabay.com/illustrations/punctuation-marks-word-language-2999583/</a:t>
            </a:r>
            <a:endParaRPr lang="en-IN"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b="0" dirty="0"/>
              <a:t>Click: https://pixabay.com/vectors/hand-click-click-here-finger-touch-1367746/</a:t>
            </a:r>
          </a:p>
          <a:p>
            <a:pPr marL="228600" indent="-228600" rtl="0">
              <a:buFont typeface="+mj-lt"/>
              <a:buAutoNum type="arabicPeriod"/>
            </a:pPr>
            <a:r>
              <a:rPr lang="en-IN" sz="1200" b="0" dirty="0"/>
              <a:t>Apples: </a:t>
            </a:r>
            <a:r>
              <a:rPr lang="en-IN" sz="1200" b="0" dirty="0">
                <a:hlinkClick r:id="rId3"/>
              </a:rPr>
              <a:t>https://pixabay.com/photos/apples-basket-basket-of-apples-5567884/</a:t>
            </a:r>
            <a:endParaRPr lang="en-IN" b="0" dirty="0"/>
          </a:p>
          <a:p>
            <a:pPr marL="228600" indent="-228600" rtl="0">
              <a:buFont typeface="+mj-lt"/>
              <a:buAutoNum type="arabicPeriod"/>
            </a:pPr>
            <a:r>
              <a:rPr lang="en-IN" b="0" dirty="0"/>
              <a:t>Sunday: https://pixabay.com/photos/man-silhouette-beach-sunset-dusk-1835195/</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b="0" dirty="0"/>
              <a:t>Click: https://pixabay.com/vectors/hand-click-click-here-finger-touch-1367746/</a:t>
            </a:r>
          </a:p>
          <a:p>
            <a:pPr marL="228600" indent="-228600" rtl="0">
              <a:buFont typeface="+mj-lt"/>
              <a:buAutoNum type="arabicPeriod"/>
            </a:pPr>
            <a:r>
              <a:rPr lang="en-IN" b="0" dirty="0"/>
              <a:t>School: https://publicdomainvectors.org/en/free-clipart/School/40808.html</a:t>
            </a:r>
          </a:p>
          <a:p>
            <a:pPr marL="228600" indent="-228600" rtl="0">
              <a:buFont typeface="+mj-lt"/>
              <a:buAutoNum type="arabicPeriod"/>
            </a:pPr>
            <a:r>
              <a:rPr lang="en-IN" b="0" dirty="0"/>
              <a:t>Sun: https://pixabay.com/photos/sunbeams-autumn-fog-autumn-forest-2761911/</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11</a:t>
            </a:fld>
            <a:endParaRPr lang="en-IN"/>
          </a:p>
        </p:txBody>
      </p:sp>
    </p:spTree>
    <p:extLst>
      <p:ext uri="{BB962C8B-B14F-4D97-AF65-F5344CB8AC3E}">
        <p14:creationId xmlns:p14="http://schemas.microsoft.com/office/powerpoint/2010/main" val="270261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 ]</a:t>
            </a:r>
          </a:p>
          <a:p>
            <a:pPr rtl="0"/>
            <a:endParaRPr lang="en-IN" sz="1200" b="0"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rtl="0"/>
            <a:r>
              <a:rPr lang="en-IN" sz="1200" b="0" i="0" u="none" strike="noStrike" kern="1200" dirty="0">
                <a:solidFill>
                  <a:schemeClr val="tx1"/>
                </a:solidFill>
                <a:latin typeface="+mn-lt"/>
                <a:ea typeface="+mn-ea"/>
                <a:cs typeface="+mn-cs"/>
              </a:rPr>
              <a:t>Cake: https://freesvg.org/1545744617</a:t>
            </a:r>
          </a:p>
          <a:p>
            <a:pPr rtl="0"/>
            <a:r>
              <a:rPr lang="en-IN" dirty="0"/>
              <a:t>Boy: https://www.maxpixel.net/Birthday-Boy-Cute-Child-5146012</a:t>
            </a:r>
          </a:p>
          <a:p>
            <a:pPr rtl="0"/>
            <a:r>
              <a:rPr lang="en-IN" dirty="0"/>
              <a:t>Homework: https://freesvg.org/1553684715</a:t>
            </a: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marL="228600" indent="-228600" rtl="0">
              <a:buFont typeface="+mj-lt"/>
              <a:buAutoNum type="arabicPeriod"/>
            </a:pPr>
            <a:r>
              <a:rPr lang="en-IN" sz="1200" b="0" i="0" u="none" strike="noStrike" kern="1200" dirty="0">
                <a:solidFill>
                  <a:schemeClr val="tx1"/>
                </a:solidFill>
                <a:latin typeface="+mn-lt"/>
                <a:ea typeface="+mn-ea"/>
                <a:cs typeface="+mn-cs"/>
              </a:rPr>
              <a:t>Click: https://pixabay.com/vectors/hand-click-click-here-finger-touch-1367746/</a:t>
            </a:r>
          </a:p>
          <a:p>
            <a:pPr marL="228600" indent="-228600" rtl="0">
              <a:buFont typeface="+mj-lt"/>
              <a:buAutoNum type="arabicPeriod"/>
            </a:pPr>
            <a:r>
              <a:rPr lang="en-IN" b="0" dirty="0"/>
              <a:t>Railway</a:t>
            </a:r>
            <a:r>
              <a:rPr lang="en-IN" b="0" baseline="0" dirty="0"/>
              <a:t> Station: </a:t>
            </a:r>
            <a:r>
              <a:rPr lang="en-IN" b="0" dirty="0"/>
              <a:t>https://pixabay.com/photos/chennai-station-tamil-nadu-india-3405413/</a:t>
            </a:r>
          </a:p>
          <a:p>
            <a:pPr marL="228600" indent="-228600" rtl="0">
              <a:buFont typeface="+mj-lt"/>
              <a:buAutoNum type="arabicPeriod"/>
            </a:pPr>
            <a:r>
              <a:rPr lang="en-IN" b="0" dirty="0"/>
              <a:t>Cake: https://pixabay.com/illustrations/birthday-cake-balloons-6144064/</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b="0" dirty="0"/>
              <a:t>Click: https://pixabay.com/vectors/hand-click-click-here-finger-touch-1367746/</a:t>
            </a:r>
          </a:p>
          <a:p>
            <a:pPr marL="228600" indent="-228600" rtl="0">
              <a:buFont typeface="+mj-lt"/>
              <a:buAutoNum type="arabicPeriod"/>
            </a:pPr>
            <a:r>
              <a:rPr lang="en-IN" b="0" dirty="0"/>
              <a:t>House: https://pixabay.com/illustrations/house-boy-drawing-trees-path-6001425/</a:t>
            </a:r>
          </a:p>
          <a:p>
            <a:pPr marL="228600" indent="-228600" rtl="0">
              <a:buFont typeface="+mj-lt"/>
              <a:buAutoNum type="arabicPeriod"/>
            </a:pPr>
            <a:r>
              <a:rPr lang="en-IN" b="0" dirty="0"/>
              <a:t>Girls: https://publicdomainvectors.org/en/free-clipart/Studying-together/72481.html</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b="0" dirty="0"/>
              <a:t>Bears: https://pixabay.com/photos/bears-animals-zoo-brown-bears-5961984/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1200" b="0" dirty="0"/>
              <a:t>Teacher: https://freesvg.org/1549325432</a:t>
            </a:r>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b="0" dirty="0"/>
              <a:t>Click: https://pixabay.com/vectors/hand-click-click-here-finger-touch-1367746/</a:t>
            </a:r>
          </a:p>
          <a:p>
            <a:pPr marL="228600" indent="-228600" rtl="0">
              <a:buFont typeface="+mj-lt"/>
              <a:buAutoNum type="arabicPeriod"/>
            </a:pPr>
            <a:r>
              <a:rPr lang="en-IN" sz="1200" dirty="0"/>
              <a:t>Car: https://pixabay.com/vectors/car-vehicle-automobile-one-door-308456/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latin typeface="Calibri" panose="020F0502020204030204" pitchFamily="34" charset="0"/>
                <a:ea typeface="+mn-ea"/>
                <a:cs typeface="Calibri" panose="020F0502020204030204" pitchFamily="34" charset="0"/>
              </a:rPr>
              <a:t>Diwali: https://pixabay.com/photos/indian-diwali-food-laddu-sweet-2290593/</a:t>
            </a:r>
          </a:p>
          <a:p>
            <a:pPr marL="228600" indent="-228600">
              <a:buFont typeface="+mj-lt"/>
              <a:buAutoNum type="arabicPeriod"/>
            </a:pPr>
            <a:endParaRPr lang="en-IN" sz="1200" i="0" dirty="0">
              <a:solidFill>
                <a:schemeClr val="tx1"/>
              </a:solidFill>
              <a:latin typeface="Calibri" panose="020F0502020204030204" pitchFamily="34" charset="0"/>
              <a:cs typeface="Calibri" panose="020F0502020204030204" pitchFamily="34" charset="0"/>
            </a:endParaRPr>
          </a:p>
          <a:p>
            <a:pPr marL="0" indent="0" rtl="0">
              <a:buFont typeface="+mj-lt"/>
              <a:buNone/>
            </a:pPr>
            <a:endParaRPr lang="en-IN"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b="0" dirty="0"/>
              <a:t>Click: https://pixabay.com/vectors/hand-click-click-here-finger-touch-1367746/</a:t>
            </a:r>
          </a:p>
          <a:p>
            <a:pPr marL="228600" indent="-228600">
              <a:buAutoNum type="arabicPeriod"/>
            </a:pPr>
            <a:r>
              <a:rPr lang="en-US" sz="1200" b="0" i="0" kern="1200" dirty="0">
                <a:solidFill>
                  <a:schemeClr val="tx1"/>
                </a:solidFill>
                <a:latin typeface="+mn-lt"/>
                <a:ea typeface="+mn-ea"/>
                <a:cs typeface="+mn-cs"/>
              </a:rPr>
              <a:t>Blue dress: https://pixabay.com/photos/sarees-blue-color-saris-womens-wear-852431/</a:t>
            </a:r>
          </a:p>
          <a:p>
            <a:pPr marL="228600" indent="-228600">
              <a:buAutoNum type="arabicPeriod"/>
            </a:pPr>
            <a:r>
              <a:rPr lang="en-US" sz="1200" b="0" i="0" kern="1200" dirty="0">
                <a:solidFill>
                  <a:schemeClr val="tx1"/>
                </a:solidFill>
                <a:latin typeface="+mn-lt"/>
                <a:ea typeface="+mn-ea"/>
                <a:cs typeface="+mn-cs"/>
              </a:rPr>
              <a:t>Dance: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https://pixabay.com/vectors/silhouette-indian-dancer-beautiful-3837379/ </a:t>
            </a:r>
          </a:p>
          <a:p>
            <a:pPr marL="228600" indent="-228600">
              <a:buFont typeface="+mj-lt"/>
              <a:buAutoNum type="arabicPeriod"/>
            </a:pPr>
            <a:endParaRPr lang="en-IN" sz="1200" i="0" dirty="0">
              <a:solidFill>
                <a:schemeClr val="tx1"/>
              </a:solidFill>
              <a:latin typeface="Calibri" panose="020F0502020204030204" pitchFamily="34" charset="0"/>
              <a:cs typeface="Calibri" panose="020F0502020204030204" pitchFamily="34" charset="0"/>
            </a:endParaRPr>
          </a:p>
          <a:p>
            <a:pPr marL="0" indent="0" rtl="0">
              <a:buFont typeface="+mj-lt"/>
              <a:buNone/>
            </a:pPr>
            <a:endParaRPr lang="en-IN"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b="0" dirty="0"/>
              <a:t>Park:</a:t>
            </a:r>
            <a:r>
              <a:rPr lang="en-IN" b="0" baseline="0" dirty="0"/>
              <a:t> </a:t>
            </a:r>
            <a:r>
              <a:rPr lang="en-IN" b="0" dirty="0"/>
              <a:t>https://pixabay.com/photos/kid-boy-park-child-young-playing-5778657/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1200" b="0" dirty="0"/>
              <a:t>Dog</a:t>
            </a:r>
            <a:r>
              <a:rPr lang="en-IN" sz="1200" b="0" baseline="0" dirty="0"/>
              <a:t> chewing: </a:t>
            </a:r>
            <a:r>
              <a:rPr lang="en-IN" sz="1200" b="0" dirty="0"/>
              <a:t>https://pixabay.com/photos/puppy-dog-german-shepherd-ridgeback-4573844/</a:t>
            </a:r>
          </a:p>
          <a:p>
            <a:pPr marL="228600" indent="-228600" rtl="0">
              <a:buFont typeface="+mj-lt"/>
              <a:buAutoNum type="arabicPeriod"/>
            </a:pPr>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Font typeface="+mj-lt"/>
              <a:buAutoNum type="arabicPeriod"/>
            </a:pPr>
            <a:r>
              <a:rPr lang="en-IN" b="0" dirty="0"/>
              <a:t>Click: https://pixabay.com/vectors/hand-click-click-here-finger-touch-1367746/</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1200" dirty="0"/>
              <a:t>Parrot: https://pixabay.com/photos/parrot-bird-animal-green-parrot-5436363/</a:t>
            </a:r>
            <a:endParaRPr lang="en-IN" b="0" dirty="0"/>
          </a:p>
          <a:p>
            <a:pPr marL="228600" indent="-228600" rtl="0">
              <a:buFont typeface="+mj-lt"/>
              <a:buAutoNum type="arabicPeriod"/>
            </a:pPr>
            <a:r>
              <a:rPr lang="en-IN" b="0" dirty="0"/>
              <a:t>Chess: https://publicdomainvectors.org/en/free-clipart/Cartoon-kids-playing-chess/60923.html</a:t>
            </a:r>
          </a:p>
        </p:txBody>
      </p:sp>
      <p:sp>
        <p:nvSpPr>
          <p:cNvPr id="4" name="Slide Number Placeholder 3"/>
          <p:cNvSpPr>
            <a:spLocks noGrp="1"/>
          </p:cNvSpPr>
          <p:nvPr>
            <p:ph type="sldNum" sz="quarter" idx="10"/>
          </p:nvPr>
        </p:nvSpPr>
        <p:spPr/>
        <p:txBody>
          <a:bodyPr/>
          <a:lstStyle/>
          <a:p>
            <a:fld id="{21E69404-76F5-4205-AB8A-DE608B1B0BD3}"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photos/apples-basket-basket-of-apples-5567884/" TargetMode="External"/><Relationship Id="rId13" Type="http://schemas.openxmlformats.org/officeDocument/2006/relationships/image" Target="../media/image33.jpeg"/><Relationship Id="rId18" Type="http://schemas.openxmlformats.org/officeDocument/2006/relationships/image" Target="../media/image38.jpeg"/><Relationship Id="rId26" Type="http://schemas.openxmlformats.org/officeDocument/2006/relationships/image" Target="../media/image46.png"/><Relationship Id="rId3" Type="http://schemas.openxmlformats.org/officeDocument/2006/relationships/hyperlink" Target="https://freesvg.org/1553684715" TargetMode="External"/><Relationship Id="rId21" Type="http://schemas.openxmlformats.org/officeDocument/2006/relationships/image" Target="../media/image41.png"/><Relationship Id="rId7" Type="http://schemas.openxmlformats.org/officeDocument/2006/relationships/hyperlink" Target="https://publicdomainvectors.org/en/free-clipart/Cartoon-kids-playing-chess/60923.html" TargetMode="External"/><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notesSlide" Target="../notesSlides/notesSlide12.xml"/><Relationship Id="rId16" Type="http://schemas.openxmlformats.org/officeDocument/2006/relationships/image" Target="../media/image36.jpeg"/><Relationship Id="rId20" Type="http://schemas.openxmlformats.org/officeDocument/2006/relationships/image" Target="../media/image40.jpeg"/><Relationship Id="rId29" Type="http://schemas.openxmlformats.org/officeDocument/2006/relationships/image" Target="../media/image49.jpeg"/><Relationship Id="rId1" Type="http://schemas.openxmlformats.org/officeDocument/2006/relationships/slideLayout" Target="../slideLayouts/slideLayout3.xml"/><Relationship Id="rId6" Type="http://schemas.openxmlformats.org/officeDocument/2006/relationships/hyperlink" Target="https://pixabay.com/vectors/car-vehicle-automobile-one-door-308456/" TargetMode="External"/><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hyperlink" Target="https://freesvg.org/1549325432" TargetMode="External"/><Relationship Id="rId15" Type="http://schemas.openxmlformats.org/officeDocument/2006/relationships/image" Target="../media/image35.png"/><Relationship Id="rId23" Type="http://schemas.openxmlformats.org/officeDocument/2006/relationships/image" Target="../media/image43.jpe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jpeg"/><Relationship Id="rId31" Type="http://schemas.openxmlformats.org/officeDocument/2006/relationships/image" Target="../media/image51.jpeg"/><Relationship Id="rId4" Type="http://schemas.openxmlformats.org/officeDocument/2006/relationships/hyperlink" Target="https://publicdomainvectors.org/en/free-clipart/Studying-together/72481.html" TargetMode="External"/><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jpeg"/><Relationship Id="rId27" Type="http://schemas.openxmlformats.org/officeDocument/2006/relationships/image" Target="../media/image47.jpeg"/><Relationship Id="rId30"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454400" y="3199765"/>
            <a:ext cx="8686800" cy="914400"/>
          </a:xfr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IN" b="1" dirty="0"/>
              <a:t>Punctuation Identification</a:t>
            </a:r>
          </a:p>
        </p:txBody>
      </p:sp>
      <p:pic>
        <p:nvPicPr>
          <p:cNvPr id="4" name="Picture 3" descr="A close up of a toy&#10;&#10;Description automatically generated">
            <a:extLst>
              <a:ext uri="{FF2B5EF4-FFF2-40B4-BE49-F238E27FC236}">
                <a16:creationId xmlns:a16="http://schemas.microsoft.com/office/drawing/2014/main" id="{5ECECB02-8D19-454F-8582-4F2CF113B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130425"/>
            <a:ext cx="2971800" cy="2971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2" descr="Punctuation Marks, Gold, Point, Writing"/>
          <p:cNvPicPr>
            <a:picLocks noChangeAspect="1" noChangeArrowheads="1"/>
          </p:cNvPicPr>
          <p:nvPr/>
        </p:nvPicPr>
        <p:blipFill>
          <a:blip r:embed="rId5" cstate="print">
            <a:extLst>
              <a:ext uri="{28A0092B-C50C-407E-A947-70E740481C1C}">
                <a14:useLocalDpi xmlns:a14="http://schemas.microsoft.com/office/drawing/2010/main" val="0"/>
              </a:ext>
            </a:extLst>
          </a:blip>
          <a:srcRect t="6170" r="7452" b="19792"/>
          <a:stretch>
            <a:fillRect/>
          </a:stretch>
        </p:blipFill>
        <p:spPr bwMode="auto">
          <a:xfrm>
            <a:off x="5953124" y="1571612"/>
            <a:ext cx="3571900" cy="1714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216" y="1052736"/>
            <a:ext cx="9577064" cy="864096"/>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latin typeface="Calibri" panose="020F0502020204030204" pitchFamily="34" charset="0"/>
                <a:cs typeface="Calibri" panose="020F0502020204030204" pitchFamily="34" charset="0"/>
              </a:rPr>
              <a:t>Rewrite the sentences using the correct punctuation marks like Capital Letters, Full Stop and Question Mark.</a:t>
            </a:r>
          </a:p>
        </p:txBody>
      </p:sp>
      <p:sp>
        <p:nvSpPr>
          <p:cNvPr id="3" name="Rectangle 2"/>
          <p:cNvSpPr/>
          <p:nvPr/>
        </p:nvSpPr>
        <p:spPr>
          <a:xfrm>
            <a:off x="983432" y="2276872"/>
            <a:ext cx="6096000" cy="461665"/>
          </a:xfrm>
          <a:prstGeom prst="rect">
            <a:avLst/>
          </a:prstGeom>
        </p:spPr>
        <p:txBody>
          <a:bodyPr>
            <a:spAutoFit/>
          </a:bodyPr>
          <a:lstStyle/>
          <a:p>
            <a:pPr marL="457200" indent="-457200">
              <a:buFont typeface="Arial" panose="020B0604020202020204" pitchFamily="34" charset="0"/>
              <a:buChar char="•"/>
            </a:pPr>
            <a:r>
              <a:rPr lang="en-US" sz="2400" b="1" dirty="0">
                <a:solidFill>
                  <a:schemeClr val="accent2">
                    <a:lumMod val="75000"/>
                  </a:schemeClr>
                </a:solidFill>
                <a:latin typeface="Calibri" panose="020F0502020204030204" pitchFamily="34" charset="0"/>
                <a:cs typeface="Calibri" panose="020F0502020204030204" pitchFamily="34" charset="0"/>
              </a:rPr>
              <a:t> </a:t>
            </a:r>
            <a:r>
              <a:rPr lang="en-IN" sz="2400" dirty="0">
                <a:solidFill>
                  <a:schemeClr val="accent2">
                    <a:lumMod val="75000"/>
                  </a:schemeClr>
                </a:solidFill>
                <a:latin typeface="Calibri" panose="020F0502020204030204" pitchFamily="34" charset="0"/>
                <a:cs typeface="Calibri" panose="020F0502020204030204" pitchFamily="34" charset="0"/>
              </a:rPr>
              <a:t>how many apples are there</a:t>
            </a:r>
            <a:endParaRPr lang="en-US" sz="2400" dirty="0">
              <a:solidFill>
                <a:schemeClr val="accent2">
                  <a:lumMod val="75000"/>
                </a:schemeClr>
              </a:solidFill>
              <a:latin typeface="Calibri" panose="020F0502020204030204" pitchFamily="34" charset="0"/>
              <a:cs typeface="Calibri" panose="020F0502020204030204" pitchFamily="34" charset="0"/>
            </a:endParaRPr>
          </a:p>
        </p:txBody>
      </p:sp>
      <p:sp>
        <p:nvSpPr>
          <p:cNvPr id="9" name="Rectangle 8"/>
          <p:cNvSpPr/>
          <p:nvPr/>
        </p:nvSpPr>
        <p:spPr>
          <a:xfrm>
            <a:off x="4162105" y="3550515"/>
            <a:ext cx="3867790" cy="461665"/>
          </a:xfrm>
          <a:prstGeom prst="rect">
            <a:avLst/>
          </a:prstGeom>
          <a:ln w="19050">
            <a:solidFill>
              <a:schemeClr val="accent3">
                <a:lumMod val="50000"/>
              </a:schemeClr>
            </a:solidFill>
            <a:prstDash val="dashDot"/>
          </a:ln>
        </p:spPr>
        <p:txBody>
          <a:bodyPr wrap="none">
            <a:spAutoFit/>
          </a:bodyPr>
          <a:lstStyle/>
          <a:p>
            <a:pPr algn="ctr"/>
            <a:r>
              <a:rPr lang="en-IN" sz="2400" dirty="0">
                <a:solidFill>
                  <a:srgbClr val="002060"/>
                </a:solidFill>
                <a:latin typeface="Calibri" panose="020F0502020204030204" pitchFamily="34" charset="0"/>
                <a:cs typeface="Calibri" panose="020F0502020204030204" pitchFamily="34" charset="0"/>
              </a:rPr>
              <a:t>How many apples are there?</a:t>
            </a:r>
            <a:endParaRPr lang="en-US" sz="2400" dirty="0">
              <a:solidFill>
                <a:srgbClr val="002060"/>
              </a:solidFill>
              <a:latin typeface="Calibri" panose="020F0502020204030204" pitchFamily="34" charset="0"/>
              <a:cs typeface="Calibri" panose="020F0502020204030204" pitchFamily="34" charset="0"/>
            </a:endParaRPr>
          </a:p>
        </p:txBody>
      </p:sp>
      <p:sp>
        <p:nvSpPr>
          <p:cNvPr id="5" name="Rectangle 4"/>
          <p:cNvSpPr/>
          <p:nvPr/>
        </p:nvSpPr>
        <p:spPr>
          <a:xfrm>
            <a:off x="983432" y="4535273"/>
            <a:ext cx="4725838" cy="461665"/>
          </a:xfrm>
          <a:prstGeom prst="rect">
            <a:avLst/>
          </a:prstGeom>
        </p:spPr>
        <p:txBody>
          <a:bodyPr wrap="square">
            <a:spAutoFit/>
          </a:bodyPr>
          <a:lstStyle/>
          <a:p>
            <a:pPr marL="457200" indent="-457200">
              <a:buFont typeface="Arial" panose="020B0604020202020204" pitchFamily="34" charset="0"/>
              <a:buChar char="•"/>
            </a:pPr>
            <a:r>
              <a:rPr lang="en-IN" sz="2400" dirty="0" err="1">
                <a:solidFill>
                  <a:schemeClr val="accent2">
                    <a:lumMod val="75000"/>
                  </a:schemeClr>
                </a:solidFill>
                <a:latin typeface="Calibri" panose="020F0502020204030204" pitchFamily="34" charset="0"/>
                <a:cs typeface="Calibri" panose="020F0502020204030204" pitchFamily="34" charset="0"/>
              </a:rPr>
              <a:t>sunday</a:t>
            </a:r>
            <a:r>
              <a:rPr lang="en-IN" sz="2400" dirty="0">
                <a:solidFill>
                  <a:schemeClr val="accent2">
                    <a:lumMod val="75000"/>
                  </a:schemeClr>
                </a:solidFill>
                <a:latin typeface="Calibri" panose="020F0502020204030204" pitchFamily="34" charset="0"/>
                <a:cs typeface="Calibri" panose="020F0502020204030204" pitchFamily="34" charset="0"/>
              </a:rPr>
              <a:t> is a holiday for us</a:t>
            </a:r>
            <a:endParaRPr lang="en-US" sz="2400" dirty="0">
              <a:solidFill>
                <a:schemeClr val="accent2">
                  <a:lumMod val="75000"/>
                </a:schemeClr>
              </a:solidFill>
              <a:latin typeface="Calibri" panose="020F0502020204030204" pitchFamily="34" charset="0"/>
              <a:cs typeface="Calibri" panose="020F0502020204030204" pitchFamily="34" charset="0"/>
            </a:endParaRPr>
          </a:p>
        </p:txBody>
      </p:sp>
      <p:sp>
        <p:nvSpPr>
          <p:cNvPr id="18" name="Rectangle 17"/>
          <p:cNvSpPr/>
          <p:nvPr/>
        </p:nvSpPr>
        <p:spPr>
          <a:xfrm>
            <a:off x="4115780" y="5775647"/>
            <a:ext cx="3960440" cy="461665"/>
          </a:xfrm>
          <a:prstGeom prst="rect">
            <a:avLst/>
          </a:prstGeom>
          <a:ln w="19050">
            <a:solidFill>
              <a:schemeClr val="accent3">
                <a:lumMod val="50000"/>
              </a:schemeClr>
            </a:solidFill>
            <a:prstDash val="dashDot"/>
          </a:ln>
        </p:spPr>
        <p:txBody>
          <a:bodyPr wrap="square">
            <a:spAutoFit/>
          </a:bodyPr>
          <a:lstStyle/>
          <a:p>
            <a:pPr algn="ctr"/>
            <a:r>
              <a:rPr lang="en-IN" sz="2400" dirty="0">
                <a:solidFill>
                  <a:srgbClr val="002060"/>
                </a:solidFill>
              </a:rPr>
              <a:t>Sunday is a holiday for us.</a:t>
            </a:r>
            <a:endParaRPr lang="en-US" sz="2400" b="1" dirty="0">
              <a:solidFill>
                <a:srgbClr val="002060"/>
              </a:solidFill>
            </a:endParaRPr>
          </a:p>
        </p:txBody>
      </p:sp>
      <p:grpSp>
        <p:nvGrpSpPr>
          <p:cNvPr id="20" name="Group 19"/>
          <p:cNvGrpSpPr/>
          <p:nvPr/>
        </p:nvGrpSpPr>
        <p:grpSpPr>
          <a:xfrm>
            <a:off x="1055440" y="3087250"/>
            <a:ext cx="2088232" cy="1159904"/>
            <a:chOff x="975048" y="5216274"/>
            <a:chExt cx="2088232" cy="1159904"/>
          </a:xfrm>
        </p:grpSpPr>
        <p:sp>
          <p:nvSpPr>
            <p:cNvPr id="22" name="Rectangle 21"/>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4"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1055440" y="5190690"/>
            <a:ext cx="2088232" cy="1159904"/>
            <a:chOff x="975048" y="5216274"/>
            <a:chExt cx="2088232" cy="1159904"/>
          </a:xfrm>
        </p:grpSpPr>
        <p:sp>
          <p:nvSpPr>
            <p:cNvPr id="26" name="Rectangle 25"/>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7"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descr="A bowl of fruit sitting on a table&#10;&#10;Description automatically generated">
            <a:extLst>
              <a:ext uri="{FF2B5EF4-FFF2-40B4-BE49-F238E27FC236}">
                <a16:creationId xmlns:a16="http://schemas.microsoft.com/office/drawing/2014/main" id="{491437F3-F7D2-1044-A17F-0F57793CBF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060" y="2237359"/>
            <a:ext cx="2823995" cy="1650271"/>
          </a:xfrm>
          <a:prstGeom prst="rect">
            <a:avLst/>
          </a:prstGeom>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449248" y="4382859"/>
            <a:ext cx="2651619" cy="198871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63652" y="188640"/>
            <a:ext cx="6264696" cy="664036"/>
            <a:chOff x="2711624" y="188640"/>
            <a:chExt cx="6264696" cy="664036"/>
          </a:xfrm>
        </p:grpSpPr>
        <p:cxnSp>
          <p:nvCxnSpPr>
            <p:cNvPr id="17" name="Straight Connector 16">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23" name="Straight Connector 22">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Right Triangle 27">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ight Triangle 28">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3</a:t>
                </a:r>
              </a:p>
            </p:txBody>
          </p:sp>
        </p:grpSp>
      </p:grpSp>
    </p:spTree>
    <p:extLst>
      <p:ext uri="{BB962C8B-B14F-4D97-AF65-F5344CB8AC3E}">
        <p14:creationId xmlns:p14="http://schemas.microsoft.com/office/powerpoint/2010/main" val="29528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fade">
                                      <p:cBhvr>
                                        <p:cTn id="21" dur="1000"/>
                                        <p:tgtEl>
                                          <p:spTgt spid="1126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1000"/>
                                        <p:tgtEl>
                                          <p:spTgt spid="18"/>
                                        </p:tgtEl>
                                      </p:cBhvr>
                                    </p:animEffect>
                                  </p:childTnLst>
                                </p:cTn>
                              </p:par>
                            </p:childTnLst>
                          </p:cTn>
                        </p:par>
                      </p:childTnLst>
                    </p:cTn>
                  </p:par>
                </p:childTnLst>
              </p:cTn>
              <p:nextCondLst>
                <p:cond evt="onClick" delay="0">
                  <p:tgtEl>
                    <p:spTgt spid="25"/>
                  </p:tgtEl>
                </p:cond>
              </p:nextCondLst>
            </p:seq>
          </p:childTnLst>
        </p:cTn>
      </p:par>
    </p:tnLst>
    <p:bldLst>
      <p:bldP spid="3" grpId="0"/>
      <p:bldP spid="9" grpId="0" animBg="1"/>
      <p:bldP spid="5"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216" y="1052736"/>
            <a:ext cx="9577064" cy="864096"/>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latin typeface="Calibri" panose="020F0502020204030204" pitchFamily="34" charset="0"/>
                <a:cs typeface="Calibri" panose="020F0502020204030204" pitchFamily="34" charset="0"/>
              </a:rPr>
              <a:t>Rewrite the sentences using the correct punctuation marks like Capital Letters, Full Stop and Question Mark.</a:t>
            </a:r>
          </a:p>
        </p:txBody>
      </p:sp>
      <p:sp>
        <p:nvSpPr>
          <p:cNvPr id="3" name="Rectangle 2"/>
          <p:cNvSpPr/>
          <p:nvPr/>
        </p:nvSpPr>
        <p:spPr>
          <a:xfrm>
            <a:off x="983432" y="2276872"/>
            <a:ext cx="6096000" cy="461665"/>
          </a:xfrm>
          <a:prstGeom prst="rect">
            <a:avLst/>
          </a:prstGeom>
        </p:spPr>
        <p:txBody>
          <a:bodyPr>
            <a:spAutoFit/>
          </a:bodyPr>
          <a:lstStyle/>
          <a:p>
            <a:pPr marL="457200" indent="-457200">
              <a:buFont typeface="Arial" panose="020B0604020202020204" pitchFamily="34" charset="0"/>
              <a:buChar char="•"/>
            </a:pPr>
            <a:r>
              <a:rPr lang="en-US" sz="2400" b="1" dirty="0">
                <a:solidFill>
                  <a:schemeClr val="accent2">
                    <a:lumMod val="75000"/>
                  </a:schemeClr>
                </a:solidFill>
                <a:latin typeface="Calibri" panose="020F0502020204030204" pitchFamily="34" charset="0"/>
                <a:cs typeface="Calibri" panose="020F0502020204030204" pitchFamily="34" charset="0"/>
              </a:rPr>
              <a:t> </a:t>
            </a:r>
            <a:r>
              <a:rPr lang="en-IN" sz="2400" dirty="0">
                <a:solidFill>
                  <a:schemeClr val="accent2">
                    <a:lumMod val="75000"/>
                  </a:schemeClr>
                </a:solidFill>
                <a:latin typeface="Calibri" panose="020F0502020204030204" pitchFamily="34" charset="0"/>
                <a:cs typeface="Calibri" panose="020F0502020204030204" pitchFamily="34" charset="0"/>
              </a:rPr>
              <a:t>how do you go to school</a:t>
            </a:r>
            <a:endParaRPr lang="en-US" sz="2400" dirty="0">
              <a:solidFill>
                <a:schemeClr val="accent2">
                  <a:lumMod val="75000"/>
                </a:schemeClr>
              </a:solidFill>
              <a:latin typeface="Calibri" panose="020F0502020204030204" pitchFamily="34" charset="0"/>
              <a:cs typeface="Calibri" panose="020F0502020204030204" pitchFamily="34" charset="0"/>
            </a:endParaRPr>
          </a:p>
        </p:txBody>
      </p:sp>
      <p:sp>
        <p:nvSpPr>
          <p:cNvPr id="9" name="Rectangle 8"/>
          <p:cNvSpPr/>
          <p:nvPr/>
        </p:nvSpPr>
        <p:spPr>
          <a:xfrm>
            <a:off x="4396020" y="3550515"/>
            <a:ext cx="3399970" cy="461665"/>
          </a:xfrm>
          <a:prstGeom prst="rect">
            <a:avLst/>
          </a:prstGeom>
          <a:ln w="19050">
            <a:solidFill>
              <a:schemeClr val="accent3">
                <a:lumMod val="50000"/>
              </a:schemeClr>
            </a:solidFill>
            <a:prstDash val="dashDot"/>
          </a:ln>
        </p:spPr>
        <p:txBody>
          <a:bodyPr wrap="none">
            <a:spAutoFit/>
          </a:bodyPr>
          <a:lstStyle/>
          <a:p>
            <a:pPr algn="ctr"/>
            <a:r>
              <a:rPr lang="en-IN" sz="2400" dirty="0">
                <a:solidFill>
                  <a:srgbClr val="002060"/>
                </a:solidFill>
                <a:latin typeface="Calibri" panose="020F0502020204030204" pitchFamily="34" charset="0"/>
                <a:cs typeface="Calibri" panose="020F0502020204030204" pitchFamily="34" charset="0"/>
              </a:rPr>
              <a:t>How do you go to school?</a:t>
            </a:r>
            <a:endParaRPr lang="en-US" sz="2400" dirty="0">
              <a:solidFill>
                <a:srgbClr val="002060"/>
              </a:solidFill>
              <a:latin typeface="Calibri" panose="020F0502020204030204" pitchFamily="34" charset="0"/>
              <a:cs typeface="Calibri" panose="020F0502020204030204" pitchFamily="34" charset="0"/>
            </a:endParaRPr>
          </a:p>
        </p:txBody>
      </p:sp>
      <p:sp>
        <p:nvSpPr>
          <p:cNvPr id="5" name="Rectangle 4"/>
          <p:cNvSpPr/>
          <p:nvPr/>
        </p:nvSpPr>
        <p:spPr>
          <a:xfrm>
            <a:off x="983432" y="4535273"/>
            <a:ext cx="4725838" cy="461665"/>
          </a:xfrm>
          <a:prstGeom prst="rect">
            <a:avLst/>
          </a:prstGeom>
        </p:spPr>
        <p:txBody>
          <a:bodyPr wrap="square">
            <a:spAutoFit/>
          </a:bodyPr>
          <a:lstStyle/>
          <a:p>
            <a:pPr marL="457200" indent="-457200">
              <a:buFont typeface="Arial" panose="020B0604020202020204" pitchFamily="34" charset="0"/>
              <a:buChar char="•"/>
            </a:pPr>
            <a:r>
              <a:rPr lang="en-IN" sz="2400" dirty="0">
                <a:solidFill>
                  <a:schemeClr val="accent2">
                    <a:lumMod val="75000"/>
                  </a:schemeClr>
                </a:solidFill>
                <a:latin typeface="Calibri" panose="020F0502020204030204" pitchFamily="34" charset="0"/>
                <a:cs typeface="Calibri" panose="020F0502020204030204" pitchFamily="34" charset="0"/>
              </a:rPr>
              <a:t>the sun shines in the sky</a:t>
            </a:r>
            <a:endParaRPr lang="en-US" sz="2400" dirty="0">
              <a:solidFill>
                <a:schemeClr val="accent2">
                  <a:lumMod val="75000"/>
                </a:schemeClr>
              </a:solidFill>
              <a:latin typeface="Calibri" panose="020F0502020204030204" pitchFamily="34" charset="0"/>
              <a:cs typeface="Calibri" panose="020F0502020204030204" pitchFamily="34" charset="0"/>
            </a:endParaRPr>
          </a:p>
        </p:txBody>
      </p:sp>
      <p:sp>
        <p:nvSpPr>
          <p:cNvPr id="18" name="Rectangle 17"/>
          <p:cNvSpPr/>
          <p:nvPr/>
        </p:nvSpPr>
        <p:spPr>
          <a:xfrm>
            <a:off x="4115780" y="5775647"/>
            <a:ext cx="3960440" cy="461665"/>
          </a:xfrm>
          <a:prstGeom prst="rect">
            <a:avLst/>
          </a:prstGeom>
          <a:ln w="19050">
            <a:solidFill>
              <a:schemeClr val="accent3">
                <a:lumMod val="50000"/>
              </a:schemeClr>
            </a:solidFill>
            <a:prstDash val="dashDot"/>
          </a:ln>
        </p:spPr>
        <p:txBody>
          <a:bodyPr wrap="square">
            <a:spAutoFit/>
          </a:bodyPr>
          <a:lstStyle/>
          <a:p>
            <a:pPr algn="ctr"/>
            <a:r>
              <a:rPr lang="en-IN" sz="2400" dirty="0">
                <a:solidFill>
                  <a:srgbClr val="002060"/>
                </a:solidFill>
              </a:rPr>
              <a:t>The sun shines in the sky.</a:t>
            </a:r>
            <a:endParaRPr lang="en-US" sz="2400" b="1" dirty="0">
              <a:solidFill>
                <a:srgbClr val="002060"/>
              </a:solidFill>
            </a:endParaRPr>
          </a:p>
        </p:txBody>
      </p:sp>
      <p:grpSp>
        <p:nvGrpSpPr>
          <p:cNvPr id="20" name="Group 19"/>
          <p:cNvGrpSpPr/>
          <p:nvPr/>
        </p:nvGrpSpPr>
        <p:grpSpPr>
          <a:xfrm>
            <a:off x="1055440" y="3087250"/>
            <a:ext cx="2088232" cy="1159904"/>
            <a:chOff x="975048" y="5216274"/>
            <a:chExt cx="2088232" cy="1159904"/>
          </a:xfrm>
        </p:grpSpPr>
        <p:sp>
          <p:nvSpPr>
            <p:cNvPr id="22" name="Rectangle 21"/>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4"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1055440" y="5190690"/>
            <a:ext cx="2088232" cy="1159904"/>
            <a:chOff x="975048" y="5216274"/>
            <a:chExt cx="2088232" cy="1159904"/>
          </a:xfrm>
        </p:grpSpPr>
        <p:sp>
          <p:nvSpPr>
            <p:cNvPr id="26" name="Rectangle 25"/>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7"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491437F3-F7D2-1044-A17F-0F57793CBF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77436" y="4125730"/>
            <a:ext cx="2995242" cy="1996828"/>
          </a:xfrm>
          <a:prstGeom prst="rect">
            <a:avLst/>
          </a:prstGeom>
        </p:spPr>
      </p:pic>
      <p:pic>
        <p:nvPicPr>
          <p:cNvPr id="11266" name="Picture 2" descr="School"/>
          <p:cNvPicPr>
            <a:picLocks noChangeAspect="1" noChangeArrowheads="1"/>
          </p:cNvPicPr>
          <p:nvPr/>
        </p:nvPicPr>
        <p:blipFill>
          <a:blip r:embed="rId5" cstate="print">
            <a:clrChange>
              <a:clrFrom>
                <a:srgbClr val="A3D8F7"/>
              </a:clrFrom>
              <a:clrTo>
                <a:srgbClr val="A3D8F7">
                  <a:alpha val="0"/>
                </a:srgbClr>
              </a:clrTo>
            </a:clrChange>
            <a:extLst>
              <a:ext uri="{28A0092B-C50C-407E-A947-70E740481C1C}">
                <a14:useLocalDpi xmlns:a14="http://schemas.microsoft.com/office/drawing/2010/main" val="0"/>
              </a:ext>
            </a:extLst>
          </a:blip>
          <a:srcRect/>
          <a:stretch>
            <a:fillRect/>
          </a:stretch>
        </p:blipFill>
        <p:spPr bwMode="auto">
          <a:xfrm>
            <a:off x="8363060" y="2132856"/>
            <a:ext cx="2823995" cy="164356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63652" y="188640"/>
            <a:ext cx="6264696" cy="664036"/>
            <a:chOff x="2711624" y="188640"/>
            <a:chExt cx="6264696" cy="664036"/>
          </a:xfrm>
        </p:grpSpPr>
        <p:cxnSp>
          <p:nvCxnSpPr>
            <p:cNvPr id="17" name="Straight Connector 16">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23" name="Straight Connector 22">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Right Triangle 27">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ight Triangle 28">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3</a:t>
                </a:r>
              </a:p>
            </p:txBody>
          </p:sp>
        </p:grpSp>
      </p:grpSp>
    </p:spTree>
    <p:extLst>
      <p:ext uri="{BB962C8B-B14F-4D97-AF65-F5344CB8AC3E}">
        <p14:creationId xmlns:p14="http://schemas.microsoft.com/office/powerpoint/2010/main" val="283954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fade">
                                      <p:cBhvr>
                                        <p:cTn id="21" dur="1000"/>
                                        <p:tgtEl>
                                          <p:spTgt spid="1126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1000"/>
                                        <p:tgtEl>
                                          <p:spTgt spid="18"/>
                                        </p:tgtEl>
                                      </p:cBhvr>
                                    </p:animEffect>
                                  </p:childTnLst>
                                </p:cTn>
                              </p:par>
                            </p:childTnLst>
                          </p:cTn>
                        </p:par>
                      </p:childTnLst>
                    </p:cTn>
                  </p:par>
                </p:childTnLst>
              </p:cTn>
              <p:nextCondLst>
                <p:cond evt="onClick" delay="0">
                  <p:tgtEl>
                    <p:spTgt spid="25"/>
                  </p:tgtEl>
                </p:cond>
              </p:nextCondLst>
            </p:seq>
          </p:childTnLst>
        </p:cTn>
      </p:par>
    </p:tnLst>
    <p:bldLst>
      <p:bldP spid="3" grpId="0"/>
      <p:bldP spid="9" grpId="0" animBg="1"/>
      <p:bldP spid="5"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1492890863"/>
              </p:ext>
            </p:extLst>
          </p:nvPr>
        </p:nvGraphicFramePr>
        <p:xfrm>
          <a:off x="983432" y="809766"/>
          <a:ext cx="10081120" cy="4962557"/>
        </p:xfrm>
        <a:graphic>
          <a:graphicData uri="http://schemas.openxmlformats.org/drawingml/2006/table">
            <a:tbl>
              <a:tblPr firstRow="1" bandRow="1">
                <a:tableStyleId>{7DF18680-E054-41AD-8BC1-D1AEF772440D}</a:tableStyleId>
              </a:tblPr>
              <a:tblGrid>
                <a:gridCol w="1022722">
                  <a:extLst>
                    <a:ext uri="{9D8B030D-6E8A-4147-A177-3AD203B41FA5}">
                      <a16:colId xmlns:a16="http://schemas.microsoft.com/office/drawing/2014/main" val="20000"/>
                    </a:ext>
                  </a:extLst>
                </a:gridCol>
                <a:gridCol w="1426896">
                  <a:extLst>
                    <a:ext uri="{9D8B030D-6E8A-4147-A177-3AD203B41FA5}">
                      <a16:colId xmlns:a16="http://schemas.microsoft.com/office/drawing/2014/main" val="20001"/>
                    </a:ext>
                  </a:extLst>
                </a:gridCol>
                <a:gridCol w="7631502">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Thumbnail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Source link and Attribution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778">
                <a:tc>
                  <a:txBody>
                    <a:bodyPr/>
                    <a:lstStyle/>
                    <a:p>
                      <a:pPr algn="ctr"/>
                      <a:r>
                        <a:rPr lang="en-US" sz="900" dirty="0"/>
                        <a:t>1</a:t>
                      </a:r>
                      <a:endParaRPr lang="en-IN"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rtl="0">
                        <a:buFont typeface="+mj-lt"/>
                        <a:buNone/>
                      </a:pPr>
                      <a:r>
                        <a:rPr lang="en-IN" sz="900" b="0" i="0" kern="1200" dirty="0">
                          <a:solidFill>
                            <a:schemeClr val="tx1"/>
                          </a:solidFill>
                          <a:latin typeface="+mn-lt"/>
                          <a:ea typeface="+mn-ea"/>
                          <a:cs typeface="+mn-cs"/>
                        </a:rPr>
                        <a:t>Punctuation</a:t>
                      </a:r>
                      <a:r>
                        <a:rPr lang="en-IN" sz="900" b="0" i="0" kern="1200" baseline="0" dirty="0">
                          <a:solidFill>
                            <a:schemeClr val="tx1"/>
                          </a:solidFill>
                          <a:latin typeface="+mn-lt"/>
                          <a:ea typeface="+mn-ea"/>
                          <a:cs typeface="+mn-cs"/>
                        </a:rPr>
                        <a:t> </a:t>
                      </a:r>
                      <a:r>
                        <a:rPr lang="en-IN" sz="900" b="0" i="0" kern="1200" dirty="0">
                          <a:solidFill>
                            <a:schemeClr val="tx1"/>
                          </a:solidFill>
                          <a:latin typeface="+mn-lt"/>
                          <a:ea typeface="+mn-ea"/>
                          <a:cs typeface="+mn-cs"/>
                        </a:rPr>
                        <a:t>marks: https://pixabay.com/illustrations/punctuation-marks-gold-point-3038383/</a:t>
                      </a:r>
                    </a:p>
                    <a:p>
                      <a:pPr marL="0" indent="0" rtl="0">
                        <a:buFont typeface="+mj-lt"/>
                        <a:buNone/>
                      </a:pPr>
                      <a:r>
                        <a:rPr lang="en-IN" sz="900" b="0" i="0" kern="1200" dirty="0">
                          <a:solidFill>
                            <a:schemeClr val="tx1"/>
                          </a:solidFill>
                          <a:latin typeface="+mn-lt"/>
                          <a:ea typeface="+mn-ea"/>
                          <a:cs typeface="+mn-cs"/>
                        </a:rPr>
                        <a:t>Punctuation</a:t>
                      </a:r>
                      <a:r>
                        <a:rPr lang="en-IN" sz="900" b="0" i="0" kern="1200" baseline="0" dirty="0">
                          <a:solidFill>
                            <a:schemeClr val="tx1"/>
                          </a:solidFill>
                          <a:latin typeface="+mn-lt"/>
                          <a:ea typeface="+mn-ea"/>
                          <a:cs typeface="+mn-cs"/>
                        </a:rPr>
                        <a:t> </a:t>
                      </a:r>
                      <a:r>
                        <a:rPr lang="en-IN" sz="900" b="0" i="0" kern="1200" dirty="0">
                          <a:solidFill>
                            <a:schemeClr val="tx1"/>
                          </a:solidFill>
                          <a:latin typeface="+mn-lt"/>
                          <a:ea typeface="+mn-ea"/>
                          <a:cs typeface="+mn-cs"/>
                        </a:rPr>
                        <a:t>marks: </a:t>
                      </a:r>
                      <a:r>
                        <a:rPr lang="en-US" sz="900" b="0" i="0" kern="1200" dirty="0">
                          <a:solidFill>
                            <a:schemeClr val="tx1"/>
                          </a:solidFill>
                          <a:latin typeface="+mn-lt"/>
                          <a:ea typeface="+mn-ea"/>
                          <a:cs typeface="+mn-cs"/>
                        </a:rPr>
                        <a:t>https://pixabay.com/illustrations/punctuation-marks-word-language-2999583/</a:t>
                      </a:r>
                      <a:endParaRPr lang="en-IN" sz="900" b="0" i="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ctr"/>
                      <a:r>
                        <a:rPr lang="en-US" sz="900" dirty="0"/>
                        <a:t>3, 4, 6, 7, 9, 10, 11</a:t>
                      </a:r>
                      <a:endParaRPr lang="en-IN"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IN" sz="900" b="0" i="0" u="none" strike="noStrike" kern="1200" dirty="0">
                          <a:solidFill>
                            <a:schemeClr val="tx1"/>
                          </a:solidFill>
                          <a:latin typeface="+mn-lt"/>
                          <a:ea typeface="+mn-ea"/>
                          <a:cs typeface="+mn-cs"/>
                        </a:rPr>
                        <a:t>Click: https://pixabay.com/vectors/hand-click-click-here-finger-touch-1367746/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9313">
                <a:tc>
                  <a:txBody>
                    <a:bodyPr/>
                    <a:lstStyle/>
                    <a:p>
                      <a:pPr algn="ctr"/>
                      <a:r>
                        <a:rPr lang="en-US" sz="900" dirty="0"/>
                        <a:t>2</a:t>
                      </a:r>
                      <a:endParaRPr lang="en-IN"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rtl="0">
                        <a:buFont typeface="+mj-lt"/>
                        <a:buNone/>
                      </a:pPr>
                      <a:r>
                        <a:rPr lang="en-IN" sz="900" b="0" i="0" u="none" strike="noStrike" kern="1200" dirty="0">
                          <a:solidFill>
                            <a:schemeClr val="tx1"/>
                          </a:solidFill>
                          <a:latin typeface="+mn-lt"/>
                          <a:ea typeface="+mn-ea"/>
                          <a:cs typeface="+mn-cs"/>
                        </a:rPr>
                        <a:t>Cake: https://freesvg.org/1545744617</a:t>
                      </a:r>
                    </a:p>
                    <a:p>
                      <a:pPr marL="0" indent="0" rtl="0">
                        <a:buFont typeface="+mj-lt"/>
                        <a:buNone/>
                      </a:pPr>
                      <a:r>
                        <a:rPr lang="en-IN" sz="900" dirty="0"/>
                        <a:t>Boy: https://www.maxpixel.net/Birthday-Boy-Cute-Child-5146012</a:t>
                      </a:r>
                    </a:p>
                    <a:p>
                      <a:pPr marL="0" indent="0" rtl="0">
                        <a:buFont typeface="+mj-lt"/>
                        <a:buNone/>
                      </a:pPr>
                      <a:r>
                        <a:rPr lang="en-IN" sz="900" dirty="0"/>
                        <a:t>Homework: </a:t>
                      </a:r>
                      <a:r>
                        <a:rPr lang="en-IN" sz="900" dirty="0">
                          <a:hlinkClick r:id="rId3"/>
                        </a:rPr>
                        <a:t>https://freesvg.org/1553684715</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9313">
                <a:tc>
                  <a:txBody>
                    <a:bodyPr/>
                    <a:lstStyle/>
                    <a:p>
                      <a:pPr algn="ctr"/>
                      <a:r>
                        <a:rPr lang="en-US" sz="900" dirty="0"/>
                        <a:t>3</a:t>
                      </a:r>
                      <a:endParaRPr lang="en-IN"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rtl="0">
                        <a:buFont typeface="+mj-lt"/>
                        <a:buNone/>
                      </a:pPr>
                      <a:r>
                        <a:rPr lang="en-IN" sz="900" b="0" dirty="0"/>
                        <a:t>Railway</a:t>
                      </a:r>
                      <a:r>
                        <a:rPr lang="en-IN" sz="900" b="0" baseline="0" dirty="0"/>
                        <a:t> Station: </a:t>
                      </a:r>
                      <a:r>
                        <a:rPr lang="en-IN" sz="900" b="0" dirty="0"/>
                        <a:t>https://pixabay.com/photos/chennai-station-tamil-nadu-india-3405413/</a:t>
                      </a:r>
                    </a:p>
                    <a:p>
                      <a:pPr marL="0" indent="0" rtl="0">
                        <a:buFont typeface="+mj-lt"/>
                        <a:buNone/>
                      </a:pPr>
                      <a:r>
                        <a:rPr lang="en-IN" sz="900" b="0" dirty="0"/>
                        <a:t>Cake: https://pixabay.com/illustrations/birthday-cake-balloons-6144064/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9486">
                <a:tc>
                  <a:txBody>
                    <a:bodyPr/>
                    <a:lstStyle/>
                    <a:p>
                      <a:pPr algn="ctr"/>
                      <a:r>
                        <a:rPr lang="en-IN" sz="9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rtl="0">
                        <a:buFont typeface="+mj-lt"/>
                        <a:buNone/>
                      </a:pPr>
                      <a:r>
                        <a:rPr lang="en-IN" sz="900" b="0" dirty="0"/>
                        <a:t>House: https://pixabay.com/illustrations/house-boy-drawing-trees-path-6001425/</a:t>
                      </a:r>
                    </a:p>
                    <a:p>
                      <a:pPr marL="0" indent="0" rtl="0">
                        <a:buFont typeface="+mj-lt"/>
                        <a:buNone/>
                      </a:pPr>
                      <a:r>
                        <a:rPr lang="en-IN" sz="900" b="0" dirty="0"/>
                        <a:t>Girls: </a:t>
                      </a:r>
                      <a:r>
                        <a:rPr lang="en-IN" sz="900" b="0" dirty="0">
                          <a:hlinkClick r:id="rId4"/>
                        </a:rPr>
                        <a:t>https://publicdomainvectors.org/en/free-clipart/Studying-together/72481.html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9313">
                <a:tc>
                  <a:txBody>
                    <a:bodyPr/>
                    <a:lstStyle/>
                    <a:p>
                      <a:pPr algn="ctr"/>
                      <a:r>
                        <a:rPr lang="en-IN" sz="9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N" sz="900" b="0" dirty="0"/>
                        <a:t>Bears: https://pixabay.com/photos/bears-animals-zoo-brown-bears-5961984/</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N" sz="900" b="0" dirty="0"/>
                        <a:t>Teacher: </a:t>
                      </a:r>
                      <a:r>
                        <a:rPr lang="en-IN" sz="900" b="0" dirty="0">
                          <a:hlinkClick r:id="rId5"/>
                        </a:rPr>
                        <a:t>https://freesvg.org/1549325432</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6751">
                <a:tc>
                  <a:txBody>
                    <a:bodyPr/>
                    <a:lstStyle/>
                    <a:p>
                      <a:pPr algn="ctr"/>
                      <a:r>
                        <a:rPr lang="en-IN" sz="9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lang="en-IN" sz="900" dirty="0"/>
                        <a:t>Car: </a:t>
                      </a:r>
                      <a:r>
                        <a:rPr lang="en-IN" sz="900" dirty="0">
                          <a:hlinkClick r:id="rId6"/>
                        </a:rPr>
                        <a:t>https://pixabay.com/vectors/car-vehicle-automobile-one-door-308456/</a:t>
                      </a:r>
                      <a:endParaRPr lang="en-IN" sz="900" dirty="0"/>
                    </a:p>
                    <a:p>
                      <a:pPr marL="0" indent="0">
                        <a:buFont typeface="+mj-lt"/>
                        <a:buNone/>
                      </a:pPr>
                      <a:r>
                        <a:rPr lang="en-IN" sz="900" dirty="0"/>
                        <a:t>Diwali: https://pixabay.com/photos/indian-diwali-food-laddu-sweet-2290593/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9313">
                <a:tc>
                  <a:txBody>
                    <a:bodyPr/>
                    <a:lstStyle/>
                    <a:p>
                      <a:pPr algn="ctr"/>
                      <a:r>
                        <a:rPr lang="en-IN" sz="9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0" i="0" kern="1200" dirty="0">
                          <a:solidFill>
                            <a:schemeClr val="tx1"/>
                          </a:solidFill>
                          <a:latin typeface="+mn-lt"/>
                          <a:ea typeface="+mn-ea"/>
                          <a:cs typeface="+mn-cs"/>
                        </a:rPr>
                        <a:t>Blue dress: https://pixabay.com/photos/sarees-blue-color-saris-womens-wear-852431/</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0" i="0" kern="1200" dirty="0">
                          <a:solidFill>
                            <a:schemeClr val="tx1"/>
                          </a:solidFill>
                          <a:latin typeface="+mn-lt"/>
                          <a:ea typeface="+mn-ea"/>
                          <a:cs typeface="+mn-cs"/>
                        </a:rPr>
                        <a:t>Dance:</a:t>
                      </a:r>
                      <a:r>
                        <a:rPr lang="en-US" sz="900" b="0" i="0" kern="1200" baseline="0" dirty="0">
                          <a:solidFill>
                            <a:schemeClr val="tx1"/>
                          </a:solidFill>
                          <a:latin typeface="+mn-lt"/>
                          <a:ea typeface="+mn-ea"/>
                          <a:cs typeface="+mn-cs"/>
                        </a:rPr>
                        <a:t> </a:t>
                      </a:r>
                      <a:r>
                        <a:rPr lang="en-US" sz="900" b="0" i="0" kern="1200" dirty="0">
                          <a:solidFill>
                            <a:schemeClr val="tx1"/>
                          </a:solidFill>
                          <a:latin typeface="+mn-lt"/>
                          <a:ea typeface="+mn-ea"/>
                          <a:cs typeface="+mn-cs"/>
                        </a:rPr>
                        <a:t>https://pixabay.com/vectors/silhouette-indian-dancer-beautiful-3837379/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83788">
                <a:tc>
                  <a:txBody>
                    <a:bodyPr/>
                    <a:lstStyle/>
                    <a:p>
                      <a:pPr algn="ctr"/>
                      <a:r>
                        <a:rPr lang="en-IN" sz="9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t>Park:</a:t>
                      </a:r>
                      <a:r>
                        <a:rPr lang="en-IN" sz="900" b="0" baseline="0" dirty="0"/>
                        <a:t> </a:t>
                      </a:r>
                      <a:r>
                        <a:rPr lang="en-IN" sz="900" b="0" dirty="0"/>
                        <a:t>https://pixabay.com/photos/kid-boy-park-child-young-playing-5778657/</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t>Dog</a:t>
                      </a:r>
                      <a:r>
                        <a:rPr lang="en-IN" sz="900" b="0" baseline="0" dirty="0"/>
                        <a:t> chewing: </a:t>
                      </a:r>
                      <a:r>
                        <a:rPr lang="en-IN" sz="900" b="0" dirty="0"/>
                        <a:t>https://pixabay.com/photos/puppy-dog-german-shepherd-ridgeback-4573844/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5067">
                <a:tc>
                  <a:txBody>
                    <a:bodyPr/>
                    <a:lstStyle/>
                    <a:p>
                      <a:pPr algn="ctr"/>
                      <a:r>
                        <a:rPr lang="en-IN" sz="9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IN" sz="900" dirty="0"/>
                        <a:t>Parrot: https://pixabay.com/photos/parrot-bird-animal-green-parrot-5436363/</a:t>
                      </a:r>
                      <a:endParaRPr lang="en-IN" sz="900" b="0" dirty="0"/>
                    </a:p>
                    <a:p>
                      <a:pPr marL="0" indent="0" rtl="0">
                        <a:buFont typeface="+mj-lt"/>
                        <a:buNone/>
                      </a:pPr>
                      <a:r>
                        <a:rPr lang="en-IN" sz="900" b="0" dirty="0"/>
                        <a:t>Chess: </a:t>
                      </a:r>
                      <a:r>
                        <a:rPr lang="en-IN" sz="900" b="0" dirty="0">
                          <a:hlinkClick r:id="rId7"/>
                        </a:rPr>
                        <a:t>https://publicdomainvectors.org/en/free-clipart/Cartoon-kids-playing-chess/60923.html</a:t>
                      </a: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9313">
                <a:tc>
                  <a:txBody>
                    <a:bodyPr/>
                    <a:lstStyle/>
                    <a:p>
                      <a:pPr algn="ctr"/>
                      <a:r>
                        <a:rPr lang="en-IN" sz="9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rtl="0">
                        <a:buFont typeface="+mj-lt"/>
                        <a:buNone/>
                      </a:pPr>
                      <a:r>
                        <a:rPr lang="en-IN" sz="900" b="0" dirty="0"/>
                        <a:t>Apples: </a:t>
                      </a:r>
                      <a:r>
                        <a:rPr lang="en-IN" sz="900" b="0" dirty="0">
                          <a:hlinkClick r:id="rId8"/>
                        </a:rPr>
                        <a:t>https://pixabay.com/photos/apples-basket-basket-of-apples-5567884/</a:t>
                      </a:r>
                      <a:endParaRPr lang="en-IN" sz="900" b="0" dirty="0"/>
                    </a:p>
                    <a:p>
                      <a:pPr marL="0" indent="0" rtl="0">
                        <a:buFont typeface="+mj-lt"/>
                        <a:buNone/>
                      </a:pPr>
                      <a:r>
                        <a:rPr lang="en-IN" sz="900" b="0" dirty="0"/>
                        <a:t>Sunday: https://pixabay.com/photos/man-silhouette-beach-sunset-dusk-1835195/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89313">
                <a:tc>
                  <a:txBody>
                    <a:bodyPr/>
                    <a:lstStyle/>
                    <a:p>
                      <a:pPr algn="ctr"/>
                      <a:r>
                        <a:rPr lang="en-IN" sz="9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rtl="0">
                        <a:buFont typeface="+mj-lt"/>
                        <a:buNone/>
                      </a:pPr>
                      <a:r>
                        <a:rPr lang="en-IN" sz="900" b="0" dirty="0"/>
                        <a:t>School: https://publicdomainvectors.org/en/free-clipart/School/40808.html</a:t>
                      </a:r>
                    </a:p>
                    <a:p>
                      <a:pPr marL="0" indent="0" rtl="0">
                        <a:buFont typeface="+mj-lt"/>
                        <a:buNone/>
                      </a:pPr>
                      <a:r>
                        <a:rPr lang="en-IN" sz="900" b="0" dirty="0"/>
                        <a:t>Sun: https://pixabay.com/photos/sunbeams-autumn-fog-autumn-forest-2761911/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116760"/>
                  </a:ext>
                </a:extLst>
              </a:tr>
            </a:tbl>
          </a:graphicData>
        </a:graphic>
      </p:graphicFrame>
      <p:pic>
        <p:nvPicPr>
          <p:cNvPr id="10" name="Picture 8" descr="Boy eating pancak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1816" y="1949488"/>
            <a:ext cx="287528" cy="2875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Boy, Birthday, Child, Cu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4753" y="1942869"/>
            <a:ext cx="170618" cy="26259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Punctuation Marks, Gold, Point, Writi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7619" y="1293824"/>
            <a:ext cx="288032" cy="17281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irthday Cake, Balloons, Happy Birthday, Candles, Hor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05537" y="2407319"/>
            <a:ext cx="306845" cy="3068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hennai, Station, Tamil Nadu, India, Southern In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38580" y="2416599"/>
            <a:ext cx="419395" cy="2795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ouse, Boy, Drawing, Trees, Path, Walkway, Kid, Chil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37847" y="2801422"/>
            <a:ext cx="295636" cy="296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tudying togeth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9074" y="2796184"/>
            <a:ext cx="415492" cy="2916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ears, Animals, Zoo, Brown Bears, Mammals, Carnivore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94436" y="3154259"/>
            <a:ext cx="394270" cy="2628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icon&#10;&#10;Description automatically generated">
            <a:extLst>
              <a:ext uri="{FF2B5EF4-FFF2-40B4-BE49-F238E27FC236}">
                <a16:creationId xmlns:a16="http://schemas.microsoft.com/office/drawing/2014/main" id="{6D5E759D-D0BE-5C4E-BB52-982C20D3F57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89571" y="3564940"/>
            <a:ext cx="555851" cy="277926"/>
          </a:xfrm>
          <a:prstGeom prst="rect">
            <a:avLst/>
          </a:prstGeom>
        </p:spPr>
      </p:pic>
      <p:pic>
        <p:nvPicPr>
          <p:cNvPr id="19" name="Picture 18" descr="Food on a plate&#10;&#10;Description automatically generated">
            <a:extLst>
              <a:ext uri="{FF2B5EF4-FFF2-40B4-BE49-F238E27FC236}">
                <a16:creationId xmlns:a16="http://schemas.microsoft.com/office/drawing/2014/main" id="{72E5EB6D-ABCF-6647-8C33-309495EC986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17223" y="3566512"/>
            <a:ext cx="473596" cy="263110"/>
          </a:xfrm>
          <a:prstGeom prst="rect">
            <a:avLst/>
          </a:prstGeom>
        </p:spPr>
      </p:pic>
      <p:pic>
        <p:nvPicPr>
          <p:cNvPr id="20" name="Picture 2" descr="Kid, Boy, Park, Child, Young, Playing, Cute, Adorabl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03055" y="4289597"/>
            <a:ext cx="351394" cy="2342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colorful bird perched on a tree branch&#10;&#10;Description automatically generated">
            <a:extLst>
              <a:ext uri="{FF2B5EF4-FFF2-40B4-BE49-F238E27FC236}">
                <a16:creationId xmlns:a16="http://schemas.microsoft.com/office/drawing/2014/main" id="{CE3E82A1-0892-B041-A862-A3E1CEAED64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11484" b="11642"/>
          <a:stretch/>
        </p:blipFill>
        <p:spPr>
          <a:xfrm>
            <a:off x="2280937" y="4671064"/>
            <a:ext cx="210855" cy="243137"/>
          </a:xfrm>
          <a:prstGeom prst="rect">
            <a:avLst/>
          </a:prstGeom>
        </p:spPr>
      </p:pic>
      <p:pic>
        <p:nvPicPr>
          <p:cNvPr id="22" name="Picture 2" descr="Cartoon kids playing ches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781178" y="4674531"/>
            <a:ext cx="322936" cy="2493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uppy, Dog, German Shepherd, Ridgeback, Crossbred"/>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736718" y="4329984"/>
            <a:ext cx="373759" cy="2491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owl of fruit sitting on a table&#10;&#10;Description automatically generated">
            <a:extLst>
              <a:ext uri="{FF2B5EF4-FFF2-40B4-BE49-F238E27FC236}">
                <a16:creationId xmlns:a16="http://schemas.microsoft.com/office/drawing/2014/main" id="{491437F3-F7D2-1044-A17F-0F57793CBF6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34018" y="5026412"/>
            <a:ext cx="536869" cy="313731"/>
          </a:xfrm>
          <a:prstGeom prst="rect">
            <a:avLst/>
          </a:prstGeom>
        </p:spPr>
      </p:pic>
      <p:pic>
        <p:nvPicPr>
          <p:cNvPr id="25" name="Picture 2" descr="Hand, Click, Click Here, Finger, Touch, Click Icon"/>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flipH="1">
            <a:off x="2739270" y="1648966"/>
            <a:ext cx="159891" cy="14721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picture containing shape&#10;&#10;Description automatically generated">
            <a:extLst>
              <a:ext uri="{FF2B5EF4-FFF2-40B4-BE49-F238E27FC236}">
                <a16:creationId xmlns:a16="http://schemas.microsoft.com/office/drawing/2014/main" id="{941582CC-217E-6D47-A7D9-4278B8ABBFB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958701" y="3910291"/>
            <a:ext cx="190168" cy="315304"/>
          </a:xfrm>
          <a:prstGeom prst="rect">
            <a:avLst/>
          </a:prstGeom>
        </p:spPr>
      </p:pic>
      <p:pic>
        <p:nvPicPr>
          <p:cNvPr id="28" name="Picture 2" descr="Teacher and Students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837961" y="3156153"/>
            <a:ext cx="272682" cy="2726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close up of a toy&#10;&#10;Description automatically generated">
            <a:extLst>
              <a:ext uri="{FF2B5EF4-FFF2-40B4-BE49-F238E27FC236}">
                <a16:creationId xmlns:a16="http://schemas.microsoft.com/office/drawing/2014/main" id="{5ECECB02-8D19-454F-8582-4F2CF113BD1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024166" y="1297923"/>
            <a:ext cx="173027" cy="173027"/>
          </a:xfrm>
          <a:prstGeom prst="rect">
            <a:avLst/>
          </a:prstGeom>
          <a:ln>
            <a:noFill/>
          </a:ln>
        </p:spPr>
      </p:pic>
      <p:pic>
        <p:nvPicPr>
          <p:cNvPr id="30" name="Picture 2" descr="Student Writing (#3)">
            <a:extLst>
              <a:ext uri="{FF2B5EF4-FFF2-40B4-BE49-F238E27FC236}">
                <a16:creationId xmlns:a16="http://schemas.microsoft.com/office/drawing/2014/main" id="{7D2814E6-BD8B-452F-89AF-4454A4F147D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83744" y="1929414"/>
            <a:ext cx="371535" cy="3715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8C6F80A-2E25-47AC-88F9-CE39735D8F6C}"/>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p:blipFill>
        <p:spPr>
          <a:xfrm>
            <a:off x="2351584" y="3918196"/>
            <a:ext cx="171017" cy="304594"/>
          </a:xfrm>
          <a:prstGeom prst="rect">
            <a:avLst/>
          </a:prstGeom>
        </p:spPr>
      </p:pic>
      <p:pic>
        <p:nvPicPr>
          <p:cNvPr id="26" name="Picture 2">
            <a:extLst>
              <a:ext uri="{FF2B5EF4-FFF2-40B4-BE49-F238E27FC236}">
                <a16:creationId xmlns:a16="http://schemas.microsoft.com/office/drawing/2014/main" id="{A76DC994-C74E-4287-8F69-6CA0015E6B70}"/>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p:blipFill>
        <p:spPr bwMode="auto">
          <a:xfrm>
            <a:off x="2920621" y="5026354"/>
            <a:ext cx="433560" cy="3251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8F5BCB7D-B981-4F9C-9443-2729FBA52B03}"/>
              </a:ext>
            </a:extLst>
          </p:cNvPr>
          <p:cNvPicPr>
            <a:picLocks noChangeAspect="1"/>
          </p:cNvPicPr>
          <p:nvPr/>
        </p:nvPicPr>
        <p:blipFill>
          <a:blip r:embed="rId31" cstate="print">
            <a:extLst>
              <a:ext uri="{28A0092B-C50C-407E-A947-70E740481C1C}">
                <a14:useLocalDpi xmlns:a14="http://schemas.microsoft.com/office/drawing/2010/main" val="0"/>
              </a:ext>
            </a:extLst>
          </a:blip>
          <a:srcRect/>
          <a:stretch/>
        </p:blipFill>
        <p:spPr>
          <a:xfrm>
            <a:off x="2835055" y="5410194"/>
            <a:ext cx="489746" cy="326497"/>
          </a:xfrm>
          <a:prstGeom prst="rect">
            <a:avLst/>
          </a:prstGeom>
        </p:spPr>
      </p:pic>
      <p:pic>
        <p:nvPicPr>
          <p:cNvPr id="33" name="Picture 2" descr="School">
            <a:extLst>
              <a:ext uri="{FF2B5EF4-FFF2-40B4-BE49-F238E27FC236}">
                <a16:creationId xmlns:a16="http://schemas.microsoft.com/office/drawing/2014/main" id="{AA788B36-EED6-4428-8158-B53375A495E5}"/>
              </a:ext>
            </a:extLst>
          </p:cNvPr>
          <p:cNvPicPr>
            <a:picLocks noChangeAspect="1" noChangeArrowheads="1"/>
          </p:cNvPicPr>
          <p:nvPr/>
        </p:nvPicPr>
        <p:blipFill>
          <a:blip r:embed="rId32" cstate="print">
            <a:clrChange>
              <a:clrFrom>
                <a:srgbClr val="A3D8F7"/>
              </a:clrFrom>
              <a:clrTo>
                <a:srgbClr val="A3D8F7">
                  <a:alpha val="0"/>
                </a:srgbClr>
              </a:clrTo>
            </a:clrChange>
            <a:extLst>
              <a:ext uri="{28A0092B-C50C-407E-A947-70E740481C1C}">
                <a14:useLocalDpi xmlns:a14="http://schemas.microsoft.com/office/drawing/2010/main" val="0"/>
              </a:ext>
            </a:extLst>
          </a:blip>
          <a:srcRect/>
          <a:stretch>
            <a:fillRect/>
          </a:stretch>
        </p:blipFill>
        <p:spPr bwMode="auto">
          <a:xfrm>
            <a:off x="2136847" y="5411660"/>
            <a:ext cx="558713" cy="325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416" y="1127720"/>
            <a:ext cx="11168441" cy="714129"/>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solidFill>
                  <a:schemeClr val="tx1"/>
                </a:solidFill>
                <a:latin typeface="Calibri" panose="020F0502020204030204" pitchFamily="34" charset="0"/>
                <a:cs typeface="Calibri" panose="020F0502020204030204" pitchFamily="34" charset="0"/>
              </a:rPr>
              <a:t>Rewrite the following sentences using Capital Letters in the correct places.</a:t>
            </a:r>
          </a:p>
        </p:txBody>
      </p:sp>
      <p:sp>
        <p:nvSpPr>
          <p:cNvPr id="3" name="Rectangle 2"/>
          <p:cNvSpPr/>
          <p:nvPr/>
        </p:nvSpPr>
        <p:spPr>
          <a:xfrm>
            <a:off x="990938" y="2560980"/>
            <a:ext cx="6096000" cy="461665"/>
          </a:xfrm>
          <a:prstGeom prst="rect">
            <a:avLst/>
          </a:prstGeom>
        </p:spPr>
        <p:txBody>
          <a:bodyPr>
            <a:spAutoFit/>
          </a:bodyPr>
          <a:lstStyle/>
          <a:p>
            <a:pPr marL="457200" indent="-457200">
              <a:buFont typeface="+mj-lt"/>
              <a:buAutoNum type="alphaLcParenR"/>
            </a:pPr>
            <a:r>
              <a:rPr lang="en-IN" sz="2400" b="1" dirty="0">
                <a:solidFill>
                  <a:schemeClr val="accent2">
                    <a:lumMod val="75000"/>
                  </a:schemeClr>
                </a:solidFill>
                <a:latin typeface="Calibri" panose="020F0502020204030204" pitchFamily="34" charset="0"/>
                <a:cs typeface="Calibri" panose="020F0502020204030204" pitchFamily="34" charset="0"/>
              </a:rPr>
              <a:t>on saturday my brother and i ate a cake.</a:t>
            </a:r>
          </a:p>
        </p:txBody>
      </p:sp>
      <p:sp>
        <p:nvSpPr>
          <p:cNvPr id="7" name="Rectangle 6"/>
          <p:cNvSpPr/>
          <p:nvPr/>
        </p:nvSpPr>
        <p:spPr>
          <a:xfrm>
            <a:off x="3414356" y="3683491"/>
            <a:ext cx="5381602" cy="461665"/>
          </a:xfrm>
          <a:prstGeom prst="rect">
            <a:avLst/>
          </a:prstGeom>
          <a:ln w="19050">
            <a:solidFill>
              <a:schemeClr val="accent3">
                <a:lumMod val="75000"/>
              </a:schemeClr>
            </a:solidFill>
            <a:prstDash val="dashDot"/>
          </a:ln>
        </p:spPr>
        <p:txBody>
          <a:bodyPr wrap="none">
            <a:spAutoFit/>
          </a:bodyPr>
          <a:lstStyle/>
          <a:p>
            <a:pPr algn="ctr"/>
            <a:r>
              <a:rPr lang="en-IN" sz="2400" dirty="0">
                <a:solidFill>
                  <a:srgbClr val="0070C0"/>
                </a:solidFill>
                <a:latin typeface="Calibri" panose="020F0502020204030204" pitchFamily="34" charset="0"/>
                <a:cs typeface="Calibri" panose="020F0502020204030204" pitchFamily="34" charset="0"/>
              </a:rPr>
              <a:t>On Saturday, my brother and I ate a cake. </a:t>
            </a:r>
          </a:p>
        </p:txBody>
      </p:sp>
      <p:sp>
        <p:nvSpPr>
          <p:cNvPr id="13" name="TextBox 12"/>
          <p:cNvSpPr txBox="1"/>
          <p:nvPr/>
        </p:nvSpPr>
        <p:spPr>
          <a:xfrm>
            <a:off x="1096386" y="1988840"/>
            <a:ext cx="1543230" cy="461665"/>
          </a:xfrm>
          <a:prstGeom prst="rect">
            <a:avLst/>
          </a:prstGeom>
          <a:noFill/>
        </p:spPr>
        <p:txBody>
          <a:bodyPr wrap="square" rtlCol="0">
            <a:spAutoFit/>
          </a:bodyPr>
          <a:lstStyle/>
          <a:p>
            <a:r>
              <a:rPr lang="en-US" sz="2400" b="1" dirty="0">
                <a:solidFill>
                  <a:srgbClr val="002060"/>
                </a:solidFill>
              </a:rPr>
              <a:t>Examples: </a:t>
            </a:r>
            <a:endParaRPr lang="en-IN" sz="2400" b="1" dirty="0">
              <a:solidFill>
                <a:srgbClr val="002060"/>
              </a:solidFill>
            </a:endParaRPr>
          </a:p>
        </p:txBody>
      </p:sp>
      <p:grpSp>
        <p:nvGrpSpPr>
          <p:cNvPr id="14" name="Group 13"/>
          <p:cNvGrpSpPr/>
          <p:nvPr/>
        </p:nvGrpSpPr>
        <p:grpSpPr>
          <a:xfrm>
            <a:off x="8623398" y="2060848"/>
            <a:ext cx="2485268" cy="1648272"/>
            <a:chOff x="4036765" y="5208897"/>
            <a:chExt cx="2593067" cy="1568299"/>
          </a:xfrm>
        </p:grpSpPr>
        <p:pic>
          <p:nvPicPr>
            <p:cNvPr id="1028" name="Picture 4" descr="Boy eating pancak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651" b="27322"/>
            <a:stretch/>
          </p:blipFill>
          <p:spPr bwMode="auto">
            <a:xfrm>
              <a:off x="4036765" y="5208897"/>
              <a:ext cx="1504136" cy="12373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y, Birthday, Child, Cu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3017" y="5265877"/>
              <a:ext cx="1076815" cy="1511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2963652" y="188640"/>
            <a:ext cx="6264696" cy="664036"/>
            <a:chOff x="2711624" y="188640"/>
            <a:chExt cx="6264696" cy="664036"/>
          </a:xfrm>
        </p:grpSpPr>
        <p:cxnSp>
          <p:nvCxnSpPr>
            <p:cNvPr id="12" name="Straight Connector 11">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17" name="Straight Connector 16">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Right Triangle 17">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ight Triangle 18">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1</a:t>
                </a:r>
              </a:p>
            </p:txBody>
          </p:sp>
        </p:grpSp>
      </p:grpSp>
      <p:sp>
        <p:nvSpPr>
          <p:cNvPr id="22" name="Rectangle 21">
            <a:extLst>
              <a:ext uri="{FF2B5EF4-FFF2-40B4-BE49-F238E27FC236}">
                <a16:creationId xmlns:a16="http://schemas.microsoft.com/office/drawing/2014/main" id="{A43E1578-21BC-422C-A2E3-862E7A00E924}"/>
              </a:ext>
            </a:extLst>
          </p:cNvPr>
          <p:cNvSpPr/>
          <p:nvPr/>
        </p:nvSpPr>
        <p:spPr>
          <a:xfrm>
            <a:off x="990938" y="4695527"/>
            <a:ext cx="4569548" cy="461665"/>
          </a:xfrm>
          <a:prstGeom prst="rect">
            <a:avLst/>
          </a:prstGeom>
        </p:spPr>
        <p:txBody>
          <a:bodyPr wrap="square">
            <a:spAutoFit/>
          </a:bodyPr>
          <a:lstStyle/>
          <a:p>
            <a:pPr marL="457200" indent="-457200">
              <a:buFont typeface="+mj-lt"/>
              <a:buAutoNum type="alphaLcParenR" startAt="2"/>
            </a:pPr>
            <a:r>
              <a:rPr lang="en-US" sz="2400" b="1" dirty="0" err="1">
                <a:solidFill>
                  <a:schemeClr val="accent2">
                    <a:lumMod val="75000"/>
                  </a:schemeClr>
                </a:solidFill>
                <a:latin typeface="Calibri" panose="020F0502020204030204" pitchFamily="34" charset="0"/>
                <a:cs typeface="Calibri" panose="020F0502020204030204" pitchFamily="34" charset="0"/>
              </a:rPr>
              <a:t>deepak</a:t>
            </a:r>
            <a:r>
              <a:rPr lang="en-US" sz="2400" b="1" dirty="0">
                <a:solidFill>
                  <a:schemeClr val="accent2">
                    <a:lumMod val="75000"/>
                  </a:schemeClr>
                </a:solidFill>
                <a:latin typeface="Calibri" panose="020F0502020204030204" pitchFamily="34" charset="0"/>
                <a:cs typeface="Calibri" panose="020F0502020204030204" pitchFamily="34" charset="0"/>
              </a:rPr>
              <a:t> is doing his homework.</a:t>
            </a:r>
            <a:endParaRPr lang="en-IN"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1E4CC490-7072-463A-ABEF-D274261D380A}"/>
              </a:ext>
            </a:extLst>
          </p:cNvPr>
          <p:cNvSpPr/>
          <p:nvPr/>
        </p:nvSpPr>
        <p:spPr>
          <a:xfrm>
            <a:off x="4040860" y="5775647"/>
            <a:ext cx="4123052" cy="461665"/>
          </a:xfrm>
          <a:prstGeom prst="rect">
            <a:avLst/>
          </a:prstGeom>
          <a:ln w="19050">
            <a:solidFill>
              <a:schemeClr val="accent3">
                <a:lumMod val="50000"/>
              </a:schemeClr>
            </a:solidFill>
            <a:prstDash val="dashDot"/>
          </a:ln>
        </p:spPr>
        <p:txBody>
          <a:bodyPr wrap="none">
            <a:spAutoFit/>
          </a:bodyPr>
          <a:lstStyle/>
          <a:p>
            <a:pPr algn="ctr"/>
            <a:r>
              <a:rPr lang="en-US" sz="2400" dirty="0">
                <a:latin typeface="Calibri" panose="020F0502020204030204" pitchFamily="34" charset="0"/>
                <a:cs typeface="Calibri" panose="020F0502020204030204" pitchFamily="34" charset="0"/>
              </a:rPr>
              <a:t>Deepak is doing his homework.</a:t>
            </a:r>
            <a:r>
              <a:rPr lang="en-IN" sz="2400" dirty="0">
                <a:latin typeface="Calibri" panose="020F0502020204030204" pitchFamily="34" charset="0"/>
                <a:cs typeface="Calibri" panose="020F0502020204030204" pitchFamily="34" charset="0"/>
              </a:rPr>
              <a:t> </a:t>
            </a:r>
          </a:p>
        </p:txBody>
      </p:sp>
      <p:pic>
        <p:nvPicPr>
          <p:cNvPr id="27" name="Picture 2" descr="Student Writing (#3)">
            <a:extLst>
              <a:ext uri="{FF2B5EF4-FFF2-40B4-BE49-F238E27FC236}">
                <a16:creationId xmlns:a16="http://schemas.microsoft.com/office/drawing/2014/main" id="{2BCA5805-36FE-463F-9A9D-68EAB51B3B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280" y="3789040"/>
            <a:ext cx="2499505" cy="24995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416" y="1189690"/>
            <a:ext cx="11168441" cy="590189"/>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solidFill>
                  <a:schemeClr val="tx1"/>
                </a:solidFill>
                <a:latin typeface="Calibri" panose="020F0502020204030204" pitchFamily="34" charset="0"/>
                <a:cs typeface="Calibri" panose="020F0502020204030204" pitchFamily="34" charset="0"/>
              </a:rPr>
              <a:t>Rewrite the following sentences using Capital Letters in the correct places.</a:t>
            </a:r>
          </a:p>
        </p:txBody>
      </p:sp>
      <p:sp>
        <p:nvSpPr>
          <p:cNvPr id="3" name="Rectangle 2"/>
          <p:cNvSpPr/>
          <p:nvPr/>
        </p:nvSpPr>
        <p:spPr>
          <a:xfrm>
            <a:off x="866106" y="2265318"/>
            <a:ext cx="6096000" cy="461665"/>
          </a:xfrm>
          <a:prstGeom prst="rect">
            <a:avLst/>
          </a:prstGeom>
        </p:spPr>
        <p:txBody>
          <a:bodyPr>
            <a:spAutoFit/>
          </a:bodyPr>
          <a:lstStyle/>
          <a:p>
            <a:pPr marL="342900" indent="-342900">
              <a:buFont typeface="Arial" panose="020B0604020202020204" pitchFamily="34" charset="0"/>
              <a:buChar char="•"/>
            </a:pPr>
            <a:r>
              <a:rPr lang="en-IN" sz="2400" b="1" dirty="0">
                <a:solidFill>
                  <a:schemeClr val="accent2">
                    <a:lumMod val="75000"/>
                  </a:schemeClr>
                </a:solidFill>
                <a:latin typeface="Calibri" panose="020F0502020204030204" pitchFamily="34" charset="0"/>
                <a:cs typeface="Calibri" panose="020F0502020204030204" pitchFamily="34" charset="0"/>
              </a:rPr>
              <a:t>chennai is the capital of </a:t>
            </a:r>
            <a:r>
              <a:rPr lang="en-IN" sz="2400" b="1" dirty="0" err="1">
                <a:solidFill>
                  <a:schemeClr val="accent2">
                    <a:lumMod val="75000"/>
                  </a:schemeClr>
                </a:solidFill>
                <a:latin typeface="Calibri" panose="020F0502020204030204" pitchFamily="34" charset="0"/>
                <a:cs typeface="Calibri" panose="020F0502020204030204" pitchFamily="34" charset="0"/>
              </a:rPr>
              <a:t>tamil</a:t>
            </a:r>
            <a:r>
              <a:rPr lang="en-IN" sz="2400" b="1" dirty="0">
                <a:solidFill>
                  <a:schemeClr val="accent2">
                    <a:lumMod val="75000"/>
                  </a:schemeClr>
                </a:solidFill>
                <a:latin typeface="Calibri" panose="020F0502020204030204" pitchFamily="34" charset="0"/>
                <a:cs typeface="Calibri" panose="020F0502020204030204" pitchFamily="34" charset="0"/>
              </a:rPr>
              <a:t> </a:t>
            </a:r>
            <a:r>
              <a:rPr lang="en-IN" sz="2400" b="1" dirty="0" err="1">
                <a:solidFill>
                  <a:schemeClr val="accent2">
                    <a:lumMod val="75000"/>
                  </a:schemeClr>
                </a:solidFill>
                <a:latin typeface="Calibri" panose="020F0502020204030204" pitchFamily="34" charset="0"/>
                <a:cs typeface="Calibri" panose="020F0502020204030204" pitchFamily="34" charset="0"/>
              </a:rPr>
              <a:t>nadu</a:t>
            </a:r>
            <a:r>
              <a:rPr lang="en-IN" sz="2400" b="1" dirty="0">
                <a:solidFill>
                  <a:schemeClr val="accent2">
                    <a:lumMod val="75000"/>
                  </a:schemeClr>
                </a:solidFill>
                <a:latin typeface="Calibri" panose="020F0502020204030204" pitchFamily="34" charset="0"/>
                <a:cs typeface="Calibri" panose="020F0502020204030204" pitchFamily="34" charset="0"/>
              </a:rPr>
              <a:t>.</a:t>
            </a:r>
          </a:p>
        </p:txBody>
      </p:sp>
      <p:sp>
        <p:nvSpPr>
          <p:cNvPr id="9" name="Rectangle 8"/>
          <p:cNvSpPr/>
          <p:nvPr/>
        </p:nvSpPr>
        <p:spPr>
          <a:xfrm>
            <a:off x="3755845" y="3645024"/>
            <a:ext cx="4716419" cy="461665"/>
          </a:xfrm>
          <a:prstGeom prst="rect">
            <a:avLst/>
          </a:prstGeom>
          <a:ln w="19050">
            <a:solidFill>
              <a:schemeClr val="accent3">
                <a:lumMod val="50000"/>
              </a:schemeClr>
            </a:solidFill>
            <a:prstDash val="dashDot"/>
          </a:ln>
        </p:spPr>
        <p:txBody>
          <a:bodyPr wrap="none">
            <a:spAutoFit/>
          </a:bodyPr>
          <a:lstStyle/>
          <a:p>
            <a:pPr algn="ctr"/>
            <a:r>
              <a:rPr lang="en-IN" sz="2400" dirty="0">
                <a:solidFill>
                  <a:srgbClr val="002060"/>
                </a:solidFill>
                <a:latin typeface="Calibri" panose="020F0502020204030204" pitchFamily="34" charset="0"/>
                <a:cs typeface="Calibri" panose="020F0502020204030204" pitchFamily="34" charset="0"/>
              </a:rPr>
              <a:t>Chennai is the capital of Tamil Nadu.</a:t>
            </a:r>
          </a:p>
        </p:txBody>
      </p:sp>
      <p:sp>
        <p:nvSpPr>
          <p:cNvPr id="5" name="Rectangle 4"/>
          <p:cNvSpPr/>
          <p:nvPr/>
        </p:nvSpPr>
        <p:spPr>
          <a:xfrm>
            <a:off x="866106" y="4569941"/>
            <a:ext cx="8856984" cy="461665"/>
          </a:xfrm>
          <a:prstGeom prst="rect">
            <a:avLst/>
          </a:prstGeom>
        </p:spPr>
        <p:txBody>
          <a:bodyPr wrap="square">
            <a:spAutoFit/>
          </a:bodyPr>
          <a:lstStyle/>
          <a:p>
            <a:pPr marL="342900" indent="-342900">
              <a:buFont typeface="Arial" panose="020B0604020202020204" pitchFamily="34" charset="0"/>
              <a:buChar char="•"/>
            </a:pPr>
            <a:r>
              <a:rPr lang="en-IN" sz="2400" b="1" dirty="0">
                <a:solidFill>
                  <a:schemeClr val="accent2">
                    <a:lumMod val="75000"/>
                  </a:schemeClr>
                </a:solidFill>
              </a:rPr>
              <a:t>I was born on the 10 of july 2015.</a:t>
            </a:r>
          </a:p>
        </p:txBody>
      </p:sp>
      <p:pic>
        <p:nvPicPr>
          <p:cNvPr id="2052" name="Picture 4" descr="Chennai, Station, Tamil Nadu, India, Southern In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8258" y="1972425"/>
            <a:ext cx="2367860" cy="157857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797683" y="5805264"/>
            <a:ext cx="4632743" cy="461665"/>
          </a:xfrm>
          <a:prstGeom prst="rect">
            <a:avLst/>
          </a:prstGeom>
          <a:ln w="19050">
            <a:solidFill>
              <a:schemeClr val="accent3">
                <a:lumMod val="50000"/>
              </a:schemeClr>
            </a:solidFill>
            <a:prstDash val="dashDot"/>
          </a:ln>
        </p:spPr>
        <p:txBody>
          <a:bodyPr wrap="none">
            <a:spAutoFit/>
          </a:bodyPr>
          <a:lstStyle/>
          <a:p>
            <a:pPr algn="ctr"/>
            <a:r>
              <a:rPr lang="en-IN" sz="2400" dirty="0">
                <a:solidFill>
                  <a:srgbClr val="002060"/>
                </a:solidFill>
                <a:latin typeface="Calibri" panose="020F0502020204030204" pitchFamily="34" charset="0"/>
                <a:cs typeface="Calibri" panose="020F0502020204030204" pitchFamily="34" charset="0"/>
              </a:rPr>
              <a:t>I was born on the 10th of July 2015.</a:t>
            </a:r>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27209"/>
          <a:stretch/>
        </p:blipFill>
        <p:spPr bwMode="auto">
          <a:xfrm>
            <a:off x="8584456" y="4446761"/>
            <a:ext cx="1655464" cy="153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1055440" y="2956624"/>
            <a:ext cx="2088232" cy="1159904"/>
            <a:chOff x="975048" y="5216274"/>
            <a:chExt cx="2088232" cy="1159904"/>
          </a:xfrm>
        </p:grpSpPr>
        <p:sp>
          <p:nvSpPr>
            <p:cNvPr id="22" name="Rectangle 21"/>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4" name="Picture 2" descr="Hand, Click, Click Here, Finger, Touch, Click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1055440" y="5190690"/>
            <a:ext cx="2088232" cy="1159904"/>
            <a:chOff x="975048" y="5216274"/>
            <a:chExt cx="2088232" cy="1159904"/>
          </a:xfrm>
        </p:grpSpPr>
        <p:sp>
          <p:nvSpPr>
            <p:cNvPr id="26" name="Rectangle 25"/>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7" name="Picture 2" descr="Hand, Click, Click Here, Finger, Touch, Click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963652" y="188640"/>
            <a:ext cx="6264696" cy="664036"/>
            <a:chOff x="2711624" y="188640"/>
            <a:chExt cx="6264696" cy="664036"/>
          </a:xfrm>
        </p:grpSpPr>
        <p:cxnSp>
          <p:nvCxnSpPr>
            <p:cNvPr id="16" name="Straight Connector 15">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9"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21" name="Straight Connector 20">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Right Triangle 22">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ight Triangle 27">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1</a:t>
                </a:r>
              </a:p>
            </p:txBody>
          </p:sp>
        </p:grpSp>
      </p:grpSp>
    </p:spTree>
    <p:extLst>
      <p:ext uri="{BB962C8B-B14F-4D97-AF65-F5344CB8AC3E}">
        <p14:creationId xmlns:p14="http://schemas.microsoft.com/office/powerpoint/2010/main" val="417580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1000"/>
                                        <p:tgtEl>
                                          <p:spTgt spid="205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childTnLst>
        </p:cTn>
      </p:par>
    </p:tnLst>
    <p:bldLst>
      <p:bldP spid="3" grpId="0"/>
      <p:bldP spid="9" grpId="0" animBg="1"/>
      <p:bldP spid="5"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256" y="1160180"/>
            <a:ext cx="11168441" cy="649208"/>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solidFill>
                  <a:schemeClr val="tx1"/>
                </a:solidFill>
                <a:latin typeface="Calibri" panose="020F0502020204030204" pitchFamily="34" charset="0"/>
                <a:cs typeface="Calibri" panose="020F0502020204030204" pitchFamily="34" charset="0"/>
              </a:rPr>
              <a:t>Rewrite the following sentences using Capital Letters in the correct places</a:t>
            </a:r>
          </a:p>
        </p:txBody>
      </p:sp>
      <p:sp>
        <p:nvSpPr>
          <p:cNvPr id="3" name="Rectangle 2"/>
          <p:cNvSpPr/>
          <p:nvPr/>
        </p:nvSpPr>
        <p:spPr>
          <a:xfrm>
            <a:off x="892568" y="2265318"/>
            <a:ext cx="6096000" cy="461665"/>
          </a:xfrm>
          <a:prstGeom prst="rect">
            <a:avLst/>
          </a:prstGeom>
        </p:spPr>
        <p:txBody>
          <a:bodyPr>
            <a:spAutoFit/>
          </a:bodyPr>
          <a:lstStyle/>
          <a:p>
            <a:pPr marL="342900" indent="-342900">
              <a:buFont typeface="Arial" panose="020B0604020202020204" pitchFamily="34" charset="0"/>
              <a:buChar char="•"/>
            </a:pPr>
            <a:r>
              <a:rPr lang="en-US" sz="2400" b="1" dirty="0">
                <a:solidFill>
                  <a:schemeClr val="accent2">
                    <a:lumMod val="75000"/>
                  </a:schemeClr>
                </a:solidFill>
                <a:latin typeface="Calibri" panose="020F0502020204030204" pitchFamily="34" charset="0"/>
                <a:cs typeface="Calibri" panose="020F0502020204030204" pitchFamily="34" charset="0"/>
              </a:rPr>
              <a:t> </a:t>
            </a:r>
            <a:r>
              <a:rPr lang="en-IN" sz="2400" b="1" dirty="0">
                <a:solidFill>
                  <a:schemeClr val="accent2">
                    <a:lumMod val="75000"/>
                  </a:schemeClr>
                </a:solidFill>
                <a:latin typeface="Calibri" panose="020F0502020204030204" pitchFamily="34" charset="0"/>
                <a:cs typeface="Calibri" panose="020F0502020204030204" pitchFamily="34" charset="0"/>
              </a:rPr>
              <a:t>where do you live ?</a:t>
            </a:r>
          </a:p>
        </p:txBody>
      </p:sp>
      <p:sp>
        <p:nvSpPr>
          <p:cNvPr id="9" name="Rectangle 8"/>
          <p:cNvSpPr/>
          <p:nvPr/>
        </p:nvSpPr>
        <p:spPr>
          <a:xfrm>
            <a:off x="4655840" y="3550515"/>
            <a:ext cx="2880320" cy="461665"/>
          </a:xfrm>
          <a:prstGeom prst="rect">
            <a:avLst/>
          </a:prstGeom>
          <a:ln w="19050">
            <a:solidFill>
              <a:schemeClr val="accent3">
                <a:lumMod val="50000"/>
              </a:schemeClr>
            </a:solidFill>
            <a:prstDash val="dashDot"/>
          </a:ln>
        </p:spPr>
        <p:txBody>
          <a:bodyPr wrap="square">
            <a:spAutoFit/>
          </a:bodyPr>
          <a:lstStyle/>
          <a:p>
            <a:pPr algn="ctr"/>
            <a:r>
              <a:rPr lang="en-IN" sz="2400" dirty="0">
                <a:solidFill>
                  <a:srgbClr val="002060"/>
                </a:solidFill>
                <a:latin typeface="Calibri" panose="020F0502020204030204" pitchFamily="34" charset="0"/>
                <a:cs typeface="Calibri" panose="020F0502020204030204" pitchFamily="34" charset="0"/>
              </a:rPr>
              <a:t>Where do you live?</a:t>
            </a:r>
          </a:p>
        </p:txBody>
      </p:sp>
      <p:sp>
        <p:nvSpPr>
          <p:cNvPr id="5" name="Rectangle 4"/>
          <p:cNvSpPr/>
          <p:nvPr/>
        </p:nvSpPr>
        <p:spPr>
          <a:xfrm>
            <a:off x="866106" y="4569941"/>
            <a:ext cx="4725838" cy="461665"/>
          </a:xfrm>
          <a:prstGeom prst="rect">
            <a:avLst/>
          </a:prstGeom>
        </p:spPr>
        <p:txBody>
          <a:bodyPr wrap="square">
            <a:spAutoFit/>
          </a:bodyPr>
          <a:lstStyle/>
          <a:p>
            <a:pPr marL="457200" indent="-457200">
              <a:buFont typeface="Arial" panose="020B0604020202020204" pitchFamily="34" charset="0"/>
              <a:buChar char="•"/>
            </a:pPr>
            <a:r>
              <a:rPr lang="en-IN" sz="2400" b="1" dirty="0">
                <a:solidFill>
                  <a:schemeClr val="accent2">
                    <a:lumMod val="75000"/>
                  </a:schemeClr>
                </a:solidFill>
                <a:latin typeface="Calibri" panose="020F0502020204030204" pitchFamily="34" charset="0"/>
                <a:cs typeface="Calibri" panose="020F0502020204030204" pitchFamily="34" charset="0"/>
              </a:rPr>
              <a:t>geeta and rita are good friends.</a:t>
            </a:r>
          </a:p>
        </p:txBody>
      </p:sp>
      <p:sp>
        <p:nvSpPr>
          <p:cNvPr id="18" name="Rectangle 17"/>
          <p:cNvSpPr/>
          <p:nvPr/>
        </p:nvSpPr>
        <p:spPr>
          <a:xfrm>
            <a:off x="3937076" y="5847655"/>
            <a:ext cx="4317849" cy="461665"/>
          </a:xfrm>
          <a:prstGeom prst="rect">
            <a:avLst/>
          </a:prstGeom>
          <a:ln w="19050">
            <a:solidFill>
              <a:schemeClr val="accent3">
                <a:lumMod val="50000"/>
              </a:schemeClr>
            </a:solidFill>
            <a:prstDash val="dashDot"/>
          </a:ln>
        </p:spPr>
        <p:txBody>
          <a:bodyPr wrap="none">
            <a:spAutoFit/>
          </a:bodyPr>
          <a:lstStyle/>
          <a:p>
            <a:pPr algn="ctr"/>
            <a:r>
              <a:rPr lang="en-IN" sz="2400" dirty="0">
                <a:solidFill>
                  <a:srgbClr val="002060"/>
                </a:solidFill>
                <a:latin typeface="Calibri" panose="020F0502020204030204" pitchFamily="34" charset="0"/>
                <a:cs typeface="Calibri" panose="020F0502020204030204" pitchFamily="34" charset="0"/>
              </a:rPr>
              <a:t>Geeta and Rita are good friends.</a:t>
            </a:r>
          </a:p>
        </p:txBody>
      </p:sp>
      <p:grpSp>
        <p:nvGrpSpPr>
          <p:cNvPr id="20" name="Group 19"/>
          <p:cNvGrpSpPr/>
          <p:nvPr/>
        </p:nvGrpSpPr>
        <p:grpSpPr>
          <a:xfrm>
            <a:off x="1055440" y="2907642"/>
            <a:ext cx="2088232" cy="1159904"/>
            <a:chOff x="975048" y="5216274"/>
            <a:chExt cx="2088232" cy="1159904"/>
          </a:xfrm>
        </p:grpSpPr>
        <p:sp>
          <p:nvSpPr>
            <p:cNvPr id="22" name="Rectangle 21"/>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4"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1055440" y="5190690"/>
            <a:ext cx="2088232" cy="1159904"/>
            <a:chOff x="975048" y="5216274"/>
            <a:chExt cx="2088232" cy="1159904"/>
          </a:xfrm>
        </p:grpSpPr>
        <p:sp>
          <p:nvSpPr>
            <p:cNvPr id="26" name="Rectangle 25"/>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7"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House, Boy, Drawing, Trees, Path, Walkway, Kid, Chi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9934" y="2006051"/>
            <a:ext cx="2337833" cy="23423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udying toget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1140" y="4417734"/>
            <a:ext cx="2715420" cy="190622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63652" y="188640"/>
            <a:ext cx="6264696" cy="664036"/>
            <a:chOff x="2711624" y="188640"/>
            <a:chExt cx="6264696" cy="664036"/>
          </a:xfrm>
        </p:grpSpPr>
        <p:cxnSp>
          <p:nvCxnSpPr>
            <p:cNvPr id="16" name="Straight Connector 15">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9"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21" name="Straight Connector 20">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Right Triangle 22">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ight Triangle 27">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1</a:t>
                </a:r>
              </a:p>
            </p:txBody>
          </p:sp>
        </p:grpSp>
      </p:grpSp>
    </p:spTree>
    <p:extLst>
      <p:ext uri="{BB962C8B-B14F-4D97-AF65-F5344CB8AC3E}">
        <p14:creationId xmlns:p14="http://schemas.microsoft.com/office/powerpoint/2010/main" val="372256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childTnLst>
        </p:cTn>
      </p:par>
    </p:tnLst>
    <p:bldLst>
      <p:bldP spid="3" grpId="0"/>
      <p:bldP spid="9" grpId="0" animBg="1"/>
      <p:bldP spid="5"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194" y="1189690"/>
            <a:ext cx="11548766" cy="590189"/>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Read the sentences and fill in the blanks with a full stop or a question mark. </a:t>
            </a:r>
          </a:p>
        </p:txBody>
      </p:sp>
      <p:sp>
        <p:nvSpPr>
          <p:cNvPr id="3" name="Rectangle 2"/>
          <p:cNvSpPr/>
          <p:nvPr/>
        </p:nvSpPr>
        <p:spPr>
          <a:xfrm>
            <a:off x="1199456" y="2492896"/>
            <a:ext cx="4339336" cy="461665"/>
          </a:xfrm>
          <a:prstGeom prst="rect">
            <a:avLst/>
          </a:prstGeom>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 </a:t>
            </a:r>
            <a:r>
              <a:rPr lang="en-IN" sz="2400" dirty="0">
                <a:solidFill>
                  <a:srgbClr val="0070C0"/>
                </a:solidFill>
                <a:latin typeface="Calibri" panose="020F0502020204030204" pitchFamily="34" charset="0"/>
                <a:cs typeface="Calibri" panose="020F0502020204030204" pitchFamily="34" charset="0"/>
              </a:rPr>
              <a:t>a) These bears are so big_</a:t>
            </a:r>
          </a:p>
        </p:txBody>
      </p:sp>
      <p:pic>
        <p:nvPicPr>
          <p:cNvPr id="6146" name="Picture 2" descr="Bears, Animals, Zoo, Brown Bears, Mammals, Carnivo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3818" y="2132856"/>
            <a:ext cx="3118646" cy="20790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46834" y="6764620"/>
            <a:ext cx="252028" cy="584775"/>
          </a:xfrm>
          <a:prstGeom prst="rect">
            <a:avLst/>
          </a:prstGeom>
          <a:noFill/>
        </p:spPr>
        <p:txBody>
          <a:bodyPr wrap="square" rtlCol="0">
            <a:spAutoFit/>
          </a:bodyPr>
          <a:lstStyle/>
          <a:p>
            <a:r>
              <a:rPr lang="en-US" sz="3200" dirty="0">
                <a:solidFill>
                  <a:srgbClr val="FF0000"/>
                </a:solidFill>
              </a:rPr>
              <a:t>.</a:t>
            </a:r>
            <a:endParaRPr lang="en-IN" sz="3200" dirty="0">
              <a:solidFill>
                <a:srgbClr val="FF0000"/>
              </a:solidFill>
            </a:endParaRPr>
          </a:p>
        </p:txBody>
      </p:sp>
      <p:grpSp>
        <p:nvGrpSpPr>
          <p:cNvPr id="7" name="Group 6"/>
          <p:cNvGrpSpPr/>
          <p:nvPr/>
        </p:nvGrpSpPr>
        <p:grpSpPr>
          <a:xfrm>
            <a:off x="3935760" y="3924504"/>
            <a:ext cx="4339336" cy="584616"/>
            <a:chOff x="3926332" y="5289586"/>
            <a:chExt cx="4339336" cy="778124"/>
          </a:xfrm>
        </p:grpSpPr>
        <p:sp>
          <p:nvSpPr>
            <p:cNvPr id="19" name="Rectangle 18"/>
            <p:cNvSpPr/>
            <p:nvPr/>
          </p:nvSpPr>
          <p:spPr>
            <a:xfrm>
              <a:off x="3926332" y="5453234"/>
              <a:ext cx="4339336" cy="614476"/>
            </a:xfrm>
            <a:prstGeom prst="rect">
              <a:avLst/>
            </a:prstGeom>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 </a:t>
              </a:r>
              <a:r>
                <a:rPr lang="en-IN" sz="2400" dirty="0">
                  <a:solidFill>
                    <a:srgbClr val="0070C0"/>
                  </a:solidFill>
                  <a:latin typeface="Calibri" panose="020F0502020204030204" pitchFamily="34" charset="0"/>
                  <a:cs typeface="Calibri" panose="020F0502020204030204" pitchFamily="34" charset="0"/>
                </a:rPr>
                <a:t>These bears are so big__</a:t>
              </a:r>
            </a:p>
          </p:txBody>
        </p:sp>
        <p:sp>
          <p:nvSpPr>
            <p:cNvPr id="6" name="TextBox 5"/>
            <p:cNvSpPr txBox="1"/>
            <p:nvPr/>
          </p:nvSpPr>
          <p:spPr>
            <a:xfrm>
              <a:off x="6814816" y="5289586"/>
              <a:ext cx="432048" cy="646331"/>
            </a:xfrm>
            <a:prstGeom prst="rect">
              <a:avLst/>
            </a:prstGeom>
            <a:noFill/>
          </p:spPr>
          <p:txBody>
            <a:bodyPr wrap="square" rtlCol="0">
              <a:spAutoFit/>
            </a:bodyPr>
            <a:lstStyle/>
            <a:p>
              <a:r>
                <a:rPr lang="en-US" sz="3600" dirty="0">
                  <a:solidFill>
                    <a:srgbClr val="FF0000"/>
                  </a:solidFill>
                </a:rPr>
                <a:t>.</a:t>
              </a:r>
              <a:endParaRPr lang="en-IN" sz="3600" dirty="0">
                <a:solidFill>
                  <a:srgbClr val="FF0000"/>
                </a:solidFill>
              </a:endParaRPr>
            </a:p>
          </p:txBody>
        </p:sp>
      </p:grpSp>
      <p:sp>
        <p:nvSpPr>
          <p:cNvPr id="21" name="TextBox 20"/>
          <p:cNvSpPr txBox="1"/>
          <p:nvPr/>
        </p:nvSpPr>
        <p:spPr>
          <a:xfrm>
            <a:off x="1122504" y="2060848"/>
            <a:ext cx="1589119" cy="461665"/>
          </a:xfrm>
          <a:prstGeom prst="rect">
            <a:avLst/>
          </a:prstGeom>
          <a:noFill/>
        </p:spPr>
        <p:txBody>
          <a:bodyPr wrap="square" rtlCol="0">
            <a:spAutoFit/>
          </a:bodyPr>
          <a:lstStyle/>
          <a:p>
            <a:r>
              <a:rPr lang="en-US" sz="2400" b="1" dirty="0">
                <a:solidFill>
                  <a:srgbClr val="002060"/>
                </a:solidFill>
              </a:rPr>
              <a:t>Examples: </a:t>
            </a:r>
            <a:endParaRPr lang="en-IN" sz="2400" b="1" dirty="0">
              <a:solidFill>
                <a:srgbClr val="002060"/>
              </a:solidFill>
            </a:endParaRPr>
          </a:p>
        </p:txBody>
      </p:sp>
      <p:grpSp>
        <p:nvGrpSpPr>
          <p:cNvPr id="13" name="Group 12"/>
          <p:cNvGrpSpPr/>
          <p:nvPr/>
        </p:nvGrpSpPr>
        <p:grpSpPr>
          <a:xfrm>
            <a:off x="2963652" y="188640"/>
            <a:ext cx="6264696" cy="664036"/>
            <a:chOff x="2711624" y="188640"/>
            <a:chExt cx="6264696" cy="664036"/>
          </a:xfrm>
        </p:grpSpPr>
        <p:cxnSp>
          <p:nvCxnSpPr>
            <p:cNvPr id="14" name="Straight Connector 13">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17" name="Straight Connector 16">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Right Triangle 17">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ight Triangle 22">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2</a:t>
                </a:r>
              </a:p>
            </p:txBody>
          </p:sp>
        </p:grpSp>
      </p:grpSp>
      <p:sp>
        <p:nvSpPr>
          <p:cNvPr id="26" name="Rectangle 25">
            <a:extLst>
              <a:ext uri="{FF2B5EF4-FFF2-40B4-BE49-F238E27FC236}">
                <a16:creationId xmlns:a16="http://schemas.microsoft.com/office/drawing/2014/main" id="{7FE901A3-8188-4068-A94B-FE4FB3167A57}"/>
              </a:ext>
            </a:extLst>
          </p:cNvPr>
          <p:cNvSpPr/>
          <p:nvPr/>
        </p:nvSpPr>
        <p:spPr>
          <a:xfrm>
            <a:off x="1199456" y="4839543"/>
            <a:ext cx="4339336" cy="461665"/>
          </a:xfrm>
          <a:prstGeom prst="rect">
            <a:avLst/>
          </a:prstGeom>
        </p:spPr>
        <p:txBody>
          <a:bodyPr wrap="square">
            <a:spAutoFit/>
          </a:bodyPr>
          <a:lstStyle/>
          <a:p>
            <a:r>
              <a:rPr lang="en-US" sz="2400" dirty="0">
                <a:solidFill>
                  <a:schemeClr val="accent2">
                    <a:lumMod val="75000"/>
                  </a:schemeClr>
                </a:solidFill>
                <a:latin typeface="Calibri" panose="020F0502020204030204" pitchFamily="34" charset="0"/>
                <a:cs typeface="Calibri" panose="020F0502020204030204" pitchFamily="34" charset="0"/>
              </a:rPr>
              <a:t>b)  What is your name  _____</a:t>
            </a:r>
          </a:p>
        </p:txBody>
      </p:sp>
      <p:grpSp>
        <p:nvGrpSpPr>
          <p:cNvPr id="30" name="Group 29">
            <a:extLst>
              <a:ext uri="{FF2B5EF4-FFF2-40B4-BE49-F238E27FC236}">
                <a16:creationId xmlns:a16="http://schemas.microsoft.com/office/drawing/2014/main" id="{6A78F7E0-49E3-45D3-B1D3-033A32B0D951}"/>
              </a:ext>
            </a:extLst>
          </p:cNvPr>
          <p:cNvGrpSpPr/>
          <p:nvPr/>
        </p:nvGrpSpPr>
        <p:grpSpPr>
          <a:xfrm>
            <a:off x="3935760" y="5805264"/>
            <a:ext cx="4339336" cy="588775"/>
            <a:chOff x="3926332" y="5299430"/>
            <a:chExt cx="4339336" cy="712418"/>
          </a:xfrm>
        </p:grpSpPr>
        <p:sp>
          <p:nvSpPr>
            <p:cNvPr id="31" name="Rectangle 30">
              <a:extLst>
                <a:ext uri="{FF2B5EF4-FFF2-40B4-BE49-F238E27FC236}">
                  <a16:creationId xmlns:a16="http://schemas.microsoft.com/office/drawing/2014/main" id="{6EC07C7F-C656-4C97-A33A-9ED99E37EE89}"/>
                </a:ext>
              </a:extLst>
            </p:cNvPr>
            <p:cNvSpPr/>
            <p:nvPr/>
          </p:nvSpPr>
          <p:spPr>
            <a:xfrm>
              <a:off x="3926332" y="5453234"/>
              <a:ext cx="4339336" cy="558614"/>
            </a:xfrm>
            <a:prstGeom prst="rect">
              <a:avLst/>
            </a:prstGeom>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What is your name__ </a:t>
              </a:r>
              <a:endParaRPr lang="en-IN" sz="24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0684A3C2-C2D4-4BA7-B7CC-E4B27A388989}"/>
                </a:ext>
              </a:extLst>
            </p:cNvPr>
            <p:cNvSpPr txBox="1"/>
            <p:nvPr/>
          </p:nvSpPr>
          <p:spPr>
            <a:xfrm>
              <a:off x="6361972" y="5299430"/>
              <a:ext cx="473634" cy="646331"/>
            </a:xfrm>
            <a:prstGeom prst="rect">
              <a:avLst/>
            </a:prstGeom>
            <a:noFill/>
          </p:spPr>
          <p:txBody>
            <a:bodyPr wrap="square" rtlCol="0">
              <a:spAutoFit/>
            </a:bodyPr>
            <a:lstStyle/>
            <a:p>
              <a:r>
                <a:rPr lang="en-US" sz="3600" dirty="0">
                  <a:solidFill>
                    <a:srgbClr val="FF0000"/>
                  </a:solidFill>
                </a:rPr>
                <a:t>?</a:t>
              </a:r>
              <a:endParaRPr lang="en-IN" sz="3600" dirty="0">
                <a:solidFill>
                  <a:srgbClr val="FF0000"/>
                </a:solidFill>
              </a:endParaRPr>
            </a:p>
          </p:txBody>
        </p:sp>
      </p:grpSp>
      <p:pic>
        <p:nvPicPr>
          <p:cNvPr id="33" name="Picture 2" descr="Teacher and Students (#2)">
            <a:extLst>
              <a:ext uri="{FF2B5EF4-FFF2-40B4-BE49-F238E27FC236}">
                <a16:creationId xmlns:a16="http://schemas.microsoft.com/office/drawing/2014/main" id="{FA6E6599-CE7C-43A0-A0CC-577596E425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5029" y="4725144"/>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4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1000"/>
                                        <p:tgtEl>
                                          <p:spTgt spid="6146"/>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652" y="2171516"/>
            <a:ext cx="6096000" cy="461665"/>
          </a:xfrm>
          <a:prstGeom prst="rect">
            <a:avLst/>
          </a:prstGeom>
        </p:spPr>
        <p:txBody>
          <a:bodyPr>
            <a:spAutoFit/>
          </a:bodyPr>
          <a:lstStyle/>
          <a:p>
            <a:pPr marL="457200" indent="-457200">
              <a:buFont typeface="Arial" panose="020B0604020202020204" pitchFamily="34" charset="0"/>
              <a:buChar char="•"/>
            </a:pPr>
            <a:r>
              <a:rPr lang="en-US" sz="2400" b="1" dirty="0">
                <a:solidFill>
                  <a:schemeClr val="accent2">
                    <a:lumMod val="75000"/>
                  </a:schemeClr>
                </a:solidFill>
                <a:latin typeface="Calibri" panose="020F0502020204030204" pitchFamily="34" charset="0"/>
                <a:cs typeface="Calibri" panose="020F0502020204030204" pitchFamily="34" charset="0"/>
              </a:rPr>
              <a:t> </a:t>
            </a:r>
            <a:r>
              <a:rPr lang="en-IN" sz="2400" dirty="0">
                <a:solidFill>
                  <a:schemeClr val="accent2">
                    <a:lumMod val="75000"/>
                  </a:schemeClr>
                </a:solidFill>
                <a:latin typeface="Calibri" panose="020F0502020204030204" pitchFamily="34" charset="0"/>
                <a:cs typeface="Calibri" panose="020F0502020204030204" pitchFamily="34" charset="0"/>
              </a:rPr>
              <a:t>The car is red  ____</a:t>
            </a:r>
            <a:endParaRPr lang="en-US" sz="2400" dirty="0">
              <a:solidFill>
                <a:schemeClr val="accent2">
                  <a:lumMod val="75000"/>
                </a:schemeClr>
              </a:solidFill>
              <a:latin typeface="Calibri" panose="020F0502020204030204" pitchFamily="34" charset="0"/>
              <a:cs typeface="Calibri" panose="020F0502020204030204" pitchFamily="34" charset="0"/>
            </a:endParaRPr>
          </a:p>
        </p:txBody>
      </p:sp>
      <p:sp>
        <p:nvSpPr>
          <p:cNvPr id="5" name="Rectangle 4"/>
          <p:cNvSpPr/>
          <p:nvPr/>
        </p:nvSpPr>
        <p:spPr>
          <a:xfrm>
            <a:off x="939652" y="4511417"/>
            <a:ext cx="4725838" cy="461665"/>
          </a:xfrm>
          <a:prstGeom prst="rect">
            <a:avLst/>
          </a:prstGeom>
        </p:spPr>
        <p:txBody>
          <a:bodyPr wrap="square">
            <a:spAutoFit/>
          </a:bodyPr>
          <a:lstStyle/>
          <a:p>
            <a:pPr marL="457200" indent="-457200">
              <a:buFont typeface="Arial" panose="020B0604020202020204" pitchFamily="34" charset="0"/>
              <a:buChar char="•"/>
            </a:pPr>
            <a:r>
              <a:rPr lang="en-IN" sz="2400" dirty="0">
                <a:solidFill>
                  <a:schemeClr val="accent2">
                    <a:lumMod val="75000"/>
                  </a:schemeClr>
                </a:solidFill>
              </a:rPr>
              <a:t>What do you like to eat ____</a:t>
            </a:r>
            <a:endParaRPr lang="en-US" sz="2400" dirty="0">
              <a:solidFill>
                <a:schemeClr val="accent2">
                  <a:lumMod val="75000"/>
                </a:schemeClr>
              </a:solidFill>
            </a:endParaRPr>
          </a:p>
        </p:txBody>
      </p:sp>
      <p:grpSp>
        <p:nvGrpSpPr>
          <p:cNvPr id="20" name="Group 19"/>
          <p:cNvGrpSpPr/>
          <p:nvPr/>
        </p:nvGrpSpPr>
        <p:grpSpPr>
          <a:xfrm>
            <a:off x="1055440" y="2923970"/>
            <a:ext cx="2088232" cy="1159904"/>
            <a:chOff x="975048" y="5216274"/>
            <a:chExt cx="2088232" cy="1159904"/>
          </a:xfrm>
        </p:grpSpPr>
        <p:sp>
          <p:nvSpPr>
            <p:cNvPr id="22" name="Rectangle 21"/>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4"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1055440" y="5190690"/>
            <a:ext cx="2088232" cy="1159904"/>
            <a:chOff x="975048" y="5216274"/>
            <a:chExt cx="2088232" cy="1159904"/>
          </a:xfrm>
        </p:grpSpPr>
        <p:sp>
          <p:nvSpPr>
            <p:cNvPr id="26" name="Rectangle 25"/>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7"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descr="A picture containing icon&#10;&#10;Description automatically generated">
            <a:extLst>
              <a:ext uri="{FF2B5EF4-FFF2-40B4-BE49-F238E27FC236}">
                <a16:creationId xmlns:a16="http://schemas.microsoft.com/office/drawing/2014/main" id="{6D5E759D-D0BE-5C4E-BB52-982C20D3F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7022" y="2158256"/>
            <a:ext cx="2873627" cy="1436813"/>
          </a:xfrm>
          <a:prstGeom prst="rect">
            <a:avLst/>
          </a:prstGeom>
        </p:spPr>
      </p:pic>
      <p:pic>
        <p:nvPicPr>
          <p:cNvPr id="17" name="Picture 16" descr="Food on a plate&#10;&#10;Description automatically generated">
            <a:extLst>
              <a:ext uri="{FF2B5EF4-FFF2-40B4-BE49-F238E27FC236}">
                <a16:creationId xmlns:a16="http://schemas.microsoft.com/office/drawing/2014/main" id="{72E5EB6D-ABCF-6647-8C33-309495EC9861}"/>
              </a:ext>
            </a:extLst>
          </p:cNvPr>
          <p:cNvPicPr>
            <a:picLocks noChangeAspect="1"/>
          </p:cNvPicPr>
          <p:nvPr/>
        </p:nvPicPr>
        <p:blipFill>
          <a:blip r:embed="rId5" cstate="print">
            <a:clrChange>
              <a:clrFrom>
                <a:srgbClr val="EDF0F5"/>
              </a:clrFrom>
              <a:clrTo>
                <a:srgbClr val="EDF0F5">
                  <a:alpha val="0"/>
                </a:srgbClr>
              </a:clrTo>
            </a:clrChange>
            <a:extLst>
              <a:ext uri="{28A0092B-C50C-407E-A947-70E740481C1C}">
                <a14:useLocalDpi xmlns:a14="http://schemas.microsoft.com/office/drawing/2010/main" val="0"/>
              </a:ext>
            </a:extLst>
          </a:blip>
          <a:stretch>
            <a:fillRect/>
          </a:stretch>
        </p:blipFill>
        <p:spPr>
          <a:xfrm>
            <a:off x="8035113" y="4411596"/>
            <a:ext cx="2897445" cy="1609692"/>
          </a:xfrm>
          <a:prstGeom prst="rect">
            <a:avLst/>
          </a:prstGeom>
        </p:spPr>
      </p:pic>
      <p:grpSp>
        <p:nvGrpSpPr>
          <p:cNvPr id="15" name="Group 14"/>
          <p:cNvGrpSpPr/>
          <p:nvPr/>
        </p:nvGrpSpPr>
        <p:grpSpPr>
          <a:xfrm>
            <a:off x="2963652" y="188640"/>
            <a:ext cx="6264696" cy="664036"/>
            <a:chOff x="2711624" y="188640"/>
            <a:chExt cx="6264696" cy="664036"/>
          </a:xfrm>
        </p:grpSpPr>
        <p:cxnSp>
          <p:nvCxnSpPr>
            <p:cNvPr id="21" name="Straight Connector 20">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8"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29" name="Straight Connector 28">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Right Triangle 29">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ight Triangle 30">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2</a:t>
                </a:r>
              </a:p>
            </p:txBody>
          </p:sp>
        </p:grpSp>
      </p:grpSp>
      <p:sp>
        <p:nvSpPr>
          <p:cNvPr id="33" name="Rectangle 32">
            <a:extLst>
              <a:ext uri="{FF2B5EF4-FFF2-40B4-BE49-F238E27FC236}">
                <a16:creationId xmlns:a16="http://schemas.microsoft.com/office/drawing/2014/main" id="{95C9A80A-68AB-463C-87C5-E63078C0E6DF}"/>
              </a:ext>
            </a:extLst>
          </p:cNvPr>
          <p:cNvSpPr/>
          <p:nvPr/>
        </p:nvSpPr>
        <p:spPr>
          <a:xfrm>
            <a:off x="328194" y="1189690"/>
            <a:ext cx="11548766" cy="590189"/>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Read the sentences and fill in the blanks with a full stop or a question mark. </a:t>
            </a:r>
          </a:p>
        </p:txBody>
      </p:sp>
      <p:grpSp>
        <p:nvGrpSpPr>
          <p:cNvPr id="2" name="Group 1">
            <a:extLst>
              <a:ext uri="{FF2B5EF4-FFF2-40B4-BE49-F238E27FC236}">
                <a16:creationId xmlns:a16="http://schemas.microsoft.com/office/drawing/2014/main" id="{A26A0C51-56D9-4E09-BDE7-B62F5E2B7F0F}"/>
              </a:ext>
            </a:extLst>
          </p:cNvPr>
          <p:cNvGrpSpPr/>
          <p:nvPr/>
        </p:nvGrpSpPr>
        <p:grpSpPr>
          <a:xfrm>
            <a:off x="5017117" y="3353103"/>
            <a:ext cx="2187275" cy="587069"/>
            <a:chOff x="5017117" y="3591628"/>
            <a:chExt cx="2187275" cy="587069"/>
          </a:xfrm>
        </p:grpSpPr>
        <p:sp>
          <p:nvSpPr>
            <p:cNvPr id="9" name="Rectangle 8"/>
            <p:cNvSpPr/>
            <p:nvPr/>
          </p:nvSpPr>
          <p:spPr>
            <a:xfrm>
              <a:off x="5017117" y="3717032"/>
              <a:ext cx="2157770" cy="461665"/>
            </a:xfrm>
            <a:prstGeom prst="rect">
              <a:avLst/>
            </a:prstGeom>
            <a:ln w="19050">
              <a:solidFill>
                <a:schemeClr val="accent3">
                  <a:lumMod val="50000"/>
                </a:schemeClr>
              </a:solidFill>
              <a:prstDash val="dashDot"/>
            </a:ln>
          </p:spPr>
          <p:txBody>
            <a:bodyPr wrap="none">
              <a:spAutoFit/>
            </a:bodyPr>
            <a:lstStyle/>
            <a:p>
              <a:pPr algn="ctr"/>
              <a:r>
                <a:rPr lang="en-IN" sz="2400" dirty="0">
                  <a:latin typeface="Calibri" panose="020F0502020204030204" pitchFamily="34" charset="0"/>
                  <a:cs typeface="Calibri" panose="020F0502020204030204" pitchFamily="34" charset="0"/>
                </a:rPr>
                <a:t>The car is red__</a:t>
              </a:r>
              <a:endParaRPr lang="en-US" sz="2400" b="1" dirty="0">
                <a:solidFill>
                  <a:srgbClr val="FF0000"/>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96517DDB-618F-4FF3-8179-CACFF6D47DE8}"/>
                </a:ext>
              </a:extLst>
            </p:cNvPr>
            <p:cNvSpPr txBox="1"/>
            <p:nvPr/>
          </p:nvSpPr>
          <p:spPr>
            <a:xfrm>
              <a:off x="6772344" y="3591628"/>
              <a:ext cx="432048" cy="485598"/>
            </a:xfrm>
            <a:prstGeom prst="rect">
              <a:avLst/>
            </a:prstGeom>
            <a:noFill/>
          </p:spPr>
          <p:txBody>
            <a:bodyPr wrap="square" rtlCol="0">
              <a:spAutoFit/>
            </a:bodyPr>
            <a:lstStyle/>
            <a:p>
              <a:r>
                <a:rPr lang="en-US" sz="3600" dirty="0">
                  <a:solidFill>
                    <a:srgbClr val="FF0000"/>
                  </a:solidFill>
                </a:rPr>
                <a:t>.</a:t>
              </a:r>
              <a:endParaRPr lang="en-IN" sz="3600" dirty="0">
                <a:solidFill>
                  <a:srgbClr val="FF0000"/>
                </a:solidFill>
              </a:endParaRPr>
            </a:p>
          </p:txBody>
        </p:sp>
      </p:grpSp>
      <p:grpSp>
        <p:nvGrpSpPr>
          <p:cNvPr id="4" name="Group 3">
            <a:extLst>
              <a:ext uri="{FF2B5EF4-FFF2-40B4-BE49-F238E27FC236}">
                <a16:creationId xmlns:a16="http://schemas.microsoft.com/office/drawing/2014/main" id="{76618056-6BCE-4FEC-B439-14D7C1D6EBB3}"/>
              </a:ext>
            </a:extLst>
          </p:cNvPr>
          <p:cNvGrpSpPr/>
          <p:nvPr/>
        </p:nvGrpSpPr>
        <p:grpSpPr>
          <a:xfrm>
            <a:off x="4408062" y="5659952"/>
            <a:ext cx="3393872" cy="577360"/>
            <a:chOff x="4408062" y="5898477"/>
            <a:chExt cx="3393872" cy="577360"/>
          </a:xfrm>
        </p:grpSpPr>
        <p:sp>
          <p:nvSpPr>
            <p:cNvPr id="18" name="Rectangle 17"/>
            <p:cNvSpPr/>
            <p:nvPr/>
          </p:nvSpPr>
          <p:spPr>
            <a:xfrm>
              <a:off x="4408062" y="6014172"/>
              <a:ext cx="3390801" cy="461665"/>
            </a:xfrm>
            <a:prstGeom prst="rect">
              <a:avLst/>
            </a:prstGeom>
            <a:ln w="19050">
              <a:solidFill>
                <a:schemeClr val="accent3">
                  <a:lumMod val="50000"/>
                </a:schemeClr>
              </a:solidFill>
              <a:prstDash val="dashDot"/>
            </a:ln>
          </p:spPr>
          <p:txBody>
            <a:bodyPr wrap="none">
              <a:spAutoFit/>
            </a:bodyPr>
            <a:lstStyle/>
            <a:p>
              <a:pPr algn="ctr"/>
              <a:r>
                <a:rPr lang="en-IN" sz="2400" dirty="0">
                  <a:latin typeface="Calibri" panose="020F0502020204030204" pitchFamily="34" charset="0"/>
                  <a:cs typeface="Calibri" panose="020F0502020204030204" pitchFamily="34" charset="0"/>
                </a:rPr>
                <a:t>What do you like to eat__</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9B01C736-007B-4150-96A0-117439A15E87}"/>
                </a:ext>
              </a:extLst>
            </p:cNvPr>
            <p:cNvSpPr txBox="1"/>
            <p:nvPr/>
          </p:nvSpPr>
          <p:spPr>
            <a:xfrm>
              <a:off x="7328300" y="5898477"/>
              <a:ext cx="473634" cy="534158"/>
            </a:xfrm>
            <a:prstGeom prst="rect">
              <a:avLst/>
            </a:prstGeom>
            <a:noFill/>
          </p:spPr>
          <p:txBody>
            <a:bodyPr wrap="square" rtlCol="0">
              <a:spAutoFit/>
            </a:bodyPr>
            <a:lstStyle/>
            <a:p>
              <a:r>
                <a:rPr lang="en-US" sz="3600" dirty="0">
                  <a:solidFill>
                    <a:srgbClr val="FF0000"/>
                  </a:solidFill>
                </a:rPr>
                <a:t>?</a:t>
              </a:r>
              <a:endParaRPr lang="en-IN" sz="3600" dirty="0">
                <a:solidFill>
                  <a:srgbClr val="FF0000"/>
                </a:solidFill>
              </a:endParaRPr>
            </a:p>
          </p:txBody>
        </p:sp>
      </p:grpSp>
    </p:spTree>
    <p:extLst>
      <p:ext uri="{BB962C8B-B14F-4D97-AF65-F5344CB8AC3E}">
        <p14:creationId xmlns:p14="http://schemas.microsoft.com/office/powerpoint/2010/main" val="343012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652" y="2171516"/>
            <a:ext cx="6096000" cy="461665"/>
          </a:xfrm>
          <a:prstGeom prst="rect">
            <a:avLst/>
          </a:prstGeom>
        </p:spPr>
        <p:txBody>
          <a:bodyPr>
            <a:spAutoFit/>
          </a:bodyPr>
          <a:lstStyle/>
          <a:p>
            <a:pPr marL="457200" indent="-457200">
              <a:buFont typeface="Arial" panose="020B0604020202020204" pitchFamily="34" charset="0"/>
              <a:buChar char="•"/>
            </a:pPr>
            <a:r>
              <a:rPr lang="en-IN" sz="2400" dirty="0">
                <a:solidFill>
                  <a:schemeClr val="accent2">
                    <a:lumMod val="75000"/>
                  </a:schemeClr>
                </a:solidFill>
              </a:rPr>
              <a:t>She is wearing a blue dress  ______</a:t>
            </a:r>
            <a:endParaRPr lang="en-US" sz="2400" dirty="0">
              <a:solidFill>
                <a:schemeClr val="accent2">
                  <a:lumMod val="75000"/>
                </a:schemeClr>
              </a:solidFill>
            </a:endParaRPr>
          </a:p>
        </p:txBody>
      </p:sp>
      <p:sp>
        <p:nvSpPr>
          <p:cNvPr id="5" name="Rectangle 4"/>
          <p:cNvSpPr/>
          <p:nvPr/>
        </p:nvSpPr>
        <p:spPr>
          <a:xfrm>
            <a:off x="939652" y="4511417"/>
            <a:ext cx="5660404" cy="461665"/>
          </a:xfrm>
          <a:prstGeom prst="rect">
            <a:avLst/>
          </a:prstGeom>
        </p:spPr>
        <p:txBody>
          <a:bodyPr wrap="square">
            <a:spAutoFit/>
          </a:bodyPr>
          <a:lstStyle/>
          <a:p>
            <a:pPr marL="457200" indent="-457200">
              <a:buFont typeface="Arial" panose="020B0604020202020204" pitchFamily="34" charset="0"/>
              <a:buChar char="•"/>
            </a:pPr>
            <a:r>
              <a:rPr lang="en-IN" sz="2400" dirty="0">
                <a:solidFill>
                  <a:schemeClr val="accent2">
                    <a:lumMod val="75000"/>
                  </a:schemeClr>
                </a:solidFill>
                <a:latin typeface="Calibri" panose="020F0502020204030204" pitchFamily="34" charset="0"/>
                <a:cs typeface="Calibri" panose="020F0502020204030204" pitchFamily="34" charset="0"/>
              </a:rPr>
              <a:t>Where did you go yesterday  _____</a:t>
            </a:r>
            <a:endParaRPr lang="en-US" sz="2400" dirty="0">
              <a:solidFill>
                <a:schemeClr val="accent2">
                  <a:lumMod val="75000"/>
                </a:schemeClr>
              </a:solidFill>
              <a:latin typeface="Calibri" panose="020F0502020204030204" pitchFamily="34" charset="0"/>
              <a:cs typeface="Calibri" panose="020F0502020204030204" pitchFamily="34" charset="0"/>
            </a:endParaRPr>
          </a:p>
        </p:txBody>
      </p:sp>
      <p:grpSp>
        <p:nvGrpSpPr>
          <p:cNvPr id="20" name="Group 19"/>
          <p:cNvGrpSpPr/>
          <p:nvPr/>
        </p:nvGrpSpPr>
        <p:grpSpPr>
          <a:xfrm>
            <a:off x="1055440" y="2817834"/>
            <a:ext cx="2088232" cy="1159904"/>
            <a:chOff x="975048" y="5216274"/>
            <a:chExt cx="2088232" cy="1159904"/>
          </a:xfrm>
        </p:grpSpPr>
        <p:sp>
          <p:nvSpPr>
            <p:cNvPr id="22" name="Rectangle 21"/>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4"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1055440" y="5190690"/>
            <a:ext cx="2088232" cy="1159904"/>
            <a:chOff x="975048" y="5216274"/>
            <a:chExt cx="2088232" cy="1159904"/>
          </a:xfrm>
        </p:grpSpPr>
        <p:sp>
          <p:nvSpPr>
            <p:cNvPr id="26" name="Rectangle 25"/>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7"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967F2F5B-7125-504B-93AD-66D6E53742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72905" y="1997466"/>
            <a:ext cx="1150516" cy="2049156"/>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941582CC-217E-6D47-A7D9-4278B8ABBF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9863" y="4303533"/>
            <a:ext cx="1296600" cy="2149803"/>
          </a:xfrm>
          <a:prstGeom prst="rect">
            <a:avLst/>
          </a:prstGeom>
        </p:spPr>
      </p:pic>
      <p:grpSp>
        <p:nvGrpSpPr>
          <p:cNvPr id="16" name="Group 15"/>
          <p:cNvGrpSpPr/>
          <p:nvPr/>
        </p:nvGrpSpPr>
        <p:grpSpPr>
          <a:xfrm>
            <a:off x="2963652" y="188640"/>
            <a:ext cx="6264696" cy="664036"/>
            <a:chOff x="2711624" y="188640"/>
            <a:chExt cx="6264696" cy="664036"/>
          </a:xfrm>
        </p:grpSpPr>
        <p:cxnSp>
          <p:nvCxnSpPr>
            <p:cNvPr id="17" name="Straight Connector 16">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28" name="Straight Connector 27">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Right Triangle 28">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ight Triangle 29">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2</a:t>
                </a:r>
              </a:p>
            </p:txBody>
          </p:sp>
        </p:grpSp>
      </p:grpSp>
      <p:sp>
        <p:nvSpPr>
          <p:cNvPr id="32" name="Rectangle 31">
            <a:extLst>
              <a:ext uri="{FF2B5EF4-FFF2-40B4-BE49-F238E27FC236}">
                <a16:creationId xmlns:a16="http://schemas.microsoft.com/office/drawing/2014/main" id="{C7F4EB66-F6D2-4D3A-8534-6DD9FF8BA4EF}"/>
              </a:ext>
            </a:extLst>
          </p:cNvPr>
          <p:cNvSpPr/>
          <p:nvPr/>
        </p:nvSpPr>
        <p:spPr>
          <a:xfrm>
            <a:off x="338354" y="1189690"/>
            <a:ext cx="11548766" cy="590189"/>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rPr>
              <a:t>Read the sentences and fill in the blanks with a full stop or a question mark. </a:t>
            </a:r>
          </a:p>
        </p:txBody>
      </p:sp>
      <p:grpSp>
        <p:nvGrpSpPr>
          <p:cNvPr id="4" name="Group 3">
            <a:extLst>
              <a:ext uri="{FF2B5EF4-FFF2-40B4-BE49-F238E27FC236}">
                <a16:creationId xmlns:a16="http://schemas.microsoft.com/office/drawing/2014/main" id="{3A343A75-BA75-475C-8CC3-7AF8F7478F87}"/>
              </a:ext>
            </a:extLst>
          </p:cNvPr>
          <p:cNvGrpSpPr/>
          <p:nvPr/>
        </p:nvGrpSpPr>
        <p:grpSpPr>
          <a:xfrm>
            <a:off x="4011857" y="3501008"/>
            <a:ext cx="4028359" cy="587223"/>
            <a:chOff x="4011857" y="3591474"/>
            <a:chExt cx="4028359" cy="587223"/>
          </a:xfrm>
        </p:grpSpPr>
        <p:sp>
          <p:nvSpPr>
            <p:cNvPr id="9" name="Rectangle 8"/>
            <p:cNvSpPr/>
            <p:nvPr/>
          </p:nvSpPr>
          <p:spPr>
            <a:xfrm>
              <a:off x="4011857" y="3717032"/>
              <a:ext cx="4028359" cy="461665"/>
            </a:xfrm>
            <a:prstGeom prst="rect">
              <a:avLst/>
            </a:prstGeom>
            <a:ln w="19050">
              <a:solidFill>
                <a:schemeClr val="accent3">
                  <a:lumMod val="50000"/>
                </a:schemeClr>
              </a:solidFill>
              <a:prstDash val="dashDot"/>
            </a:ln>
          </p:spPr>
          <p:txBody>
            <a:bodyPr wrap="square">
              <a:spAutoFit/>
            </a:bodyPr>
            <a:lstStyle/>
            <a:p>
              <a:pPr algn="ctr"/>
              <a:r>
                <a:rPr lang="en-IN" sz="2400" dirty="0"/>
                <a:t>She is wearing a blue dress__</a:t>
              </a:r>
              <a:r>
                <a:rPr lang="en-IN" sz="2400" dirty="0">
                  <a:solidFill>
                    <a:srgbClr val="FF0000"/>
                  </a:solidFill>
                </a:rPr>
                <a:t> </a:t>
              </a:r>
              <a:endParaRPr lang="en-US" sz="2400" dirty="0">
                <a:solidFill>
                  <a:srgbClr val="FF0000"/>
                </a:solidFill>
              </a:endParaRPr>
            </a:p>
          </p:txBody>
        </p:sp>
        <p:sp>
          <p:nvSpPr>
            <p:cNvPr id="33" name="TextBox 32">
              <a:extLst>
                <a:ext uri="{FF2B5EF4-FFF2-40B4-BE49-F238E27FC236}">
                  <a16:creationId xmlns:a16="http://schemas.microsoft.com/office/drawing/2014/main" id="{F731E55A-18F4-4E7F-9B87-762B764D824F}"/>
                </a:ext>
              </a:extLst>
            </p:cNvPr>
            <p:cNvSpPr txBox="1"/>
            <p:nvPr/>
          </p:nvSpPr>
          <p:spPr>
            <a:xfrm>
              <a:off x="7552488" y="3591474"/>
              <a:ext cx="432048" cy="485598"/>
            </a:xfrm>
            <a:prstGeom prst="rect">
              <a:avLst/>
            </a:prstGeom>
            <a:noFill/>
          </p:spPr>
          <p:txBody>
            <a:bodyPr wrap="square" rtlCol="0">
              <a:spAutoFit/>
            </a:bodyPr>
            <a:lstStyle/>
            <a:p>
              <a:r>
                <a:rPr lang="en-US" sz="3600" dirty="0">
                  <a:solidFill>
                    <a:srgbClr val="FF0000"/>
                  </a:solidFill>
                </a:rPr>
                <a:t>.</a:t>
              </a:r>
              <a:endParaRPr lang="en-IN" sz="3600" dirty="0">
                <a:solidFill>
                  <a:srgbClr val="FF0000"/>
                </a:solidFill>
              </a:endParaRPr>
            </a:p>
          </p:txBody>
        </p:sp>
      </p:grpSp>
      <p:grpSp>
        <p:nvGrpSpPr>
          <p:cNvPr id="2" name="Group 1">
            <a:extLst>
              <a:ext uri="{FF2B5EF4-FFF2-40B4-BE49-F238E27FC236}">
                <a16:creationId xmlns:a16="http://schemas.microsoft.com/office/drawing/2014/main" id="{81F0A9B6-13A2-4869-BE5C-935400962633}"/>
              </a:ext>
            </a:extLst>
          </p:cNvPr>
          <p:cNvGrpSpPr/>
          <p:nvPr/>
        </p:nvGrpSpPr>
        <p:grpSpPr>
          <a:xfrm>
            <a:off x="3952860" y="5661711"/>
            <a:ext cx="4286280" cy="601175"/>
            <a:chOff x="3952860" y="5752177"/>
            <a:chExt cx="4286280" cy="601175"/>
          </a:xfrm>
        </p:grpSpPr>
        <p:sp>
          <p:nvSpPr>
            <p:cNvPr id="18" name="Rectangle 17"/>
            <p:cNvSpPr/>
            <p:nvPr/>
          </p:nvSpPr>
          <p:spPr>
            <a:xfrm>
              <a:off x="3952860" y="5891687"/>
              <a:ext cx="4286280" cy="461665"/>
            </a:xfrm>
            <a:prstGeom prst="rect">
              <a:avLst/>
            </a:prstGeom>
            <a:ln w="19050">
              <a:solidFill>
                <a:schemeClr val="accent3">
                  <a:lumMod val="50000"/>
                </a:schemeClr>
              </a:solidFill>
              <a:prstDash val="dashDot"/>
            </a:ln>
          </p:spPr>
          <p:txBody>
            <a:bodyPr wrap="square">
              <a:spAutoFit/>
            </a:bodyPr>
            <a:lstStyle/>
            <a:p>
              <a:pPr algn="ctr"/>
              <a:r>
                <a:rPr lang="en-IN" sz="2400" dirty="0"/>
                <a:t>Where did you go yesterday__</a:t>
              </a:r>
              <a:endParaRPr lang="en-US" sz="2400" b="1" dirty="0">
                <a:solidFill>
                  <a:srgbClr val="FF0000"/>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14F0E2C1-A78B-4095-9A20-BB9CA4B1E393}"/>
                </a:ext>
              </a:extLst>
            </p:cNvPr>
            <p:cNvSpPr txBox="1"/>
            <p:nvPr/>
          </p:nvSpPr>
          <p:spPr>
            <a:xfrm>
              <a:off x="7623730" y="5752177"/>
              <a:ext cx="473634" cy="534158"/>
            </a:xfrm>
            <a:prstGeom prst="rect">
              <a:avLst/>
            </a:prstGeom>
            <a:noFill/>
          </p:spPr>
          <p:txBody>
            <a:bodyPr wrap="square" rtlCol="0">
              <a:spAutoFit/>
            </a:bodyPr>
            <a:lstStyle/>
            <a:p>
              <a:r>
                <a:rPr lang="en-US" sz="3600" dirty="0">
                  <a:solidFill>
                    <a:srgbClr val="FF0000"/>
                  </a:solidFill>
                </a:rPr>
                <a:t>?</a:t>
              </a:r>
              <a:endParaRPr lang="en-IN" sz="3600" dirty="0">
                <a:solidFill>
                  <a:srgbClr val="FF0000"/>
                </a:solidFill>
              </a:endParaRPr>
            </a:p>
          </p:txBody>
        </p:sp>
      </p:grpSp>
    </p:spTree>
    <p:extLst>
      <p:ext uri="{BB962C8B-B14F-4D97-AF65-F5344CB8AC3E}">
        <p14:creationId xmlns:p14="http://schemas.microsoft.com/office/powerpoint/2010/main" val="40475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432" y="1052736"/>
            <a:ext cx="10153128" cy="864096"/>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latin typeface="Calibri" panose="020F0502020204030204" pitchFamily="34" charset="0"/>
                <a:cs typeface="Calibri" panose="020F0502020204030204" pitchFamily="34" charset="0"/>
              </a:rPr>
              <a:t>Rewrite the sentences using the correct punctuation marks like Capital Letters, Full Stop and Question Mark.</a:t>
            </a:r>
          </a:p>
        </p:txBody>
      </p:sp>
      <p:sp>
        <p:nvSpPr>
          <p:cNvPr id="3" name="Rectangle 2"/>
          <p:cNvSpPr/>
          <p:nvPr/>
        </p:nvSpPr>
        <p:spPr>
          <a:xfrm>
            <a:off x="1055440" y="2567652"/>
            <a:ext cx="4752528" cy="461665"/>
          </a:xfrm>
          <a:prstGeom prst="rect">
            <a:avLst/>
          </a:prstGeom>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 </a:t>
            </a:r>
            <a:r>
              <a:rPr lang="en-IN" sz="2400" dirty="0">
                <a:solidFill>
                  <a:schemeClr val="accent2">
                    <a:lumMod val="75000"/>
                  </a:schemeClr>
                </a:solidFill>
                <a:latin typeface="Calibri" panose="020F0502020204030204" pitchFamily="34" charset="0"/>
                <a:cs typeface="Calibri" panose="020F0502020204030204" pitchFamily="34" charset="0"/>
              </a:rPr>
              <a:t>a)  </a:t>
            </a:r>
            <a:r>
              <a:rPr lang="en-US" sz="2400" dirty="0">
                <a:solidFill>
                  <a:schemeClr val="accent2">
                    <a:lumMod val="75000"/>
                  </a:schemeClr>
                </a:solidFill>
                <a:latin typeface="Calibri" panose="020F0502020204030204" pitchFamily="34" charset="0"/>
                <a:cs typeface="Calibri" panose="020F0502020204030204" pitchFamily="34" charset="0"/>
              </a:rPr>
              <a:t>ayush goes to the park everyday</a:t>
            </a:r>
            <a:endParaRPr lang="en-IN" sz="2400" dirty="0">
              <a:solidFill>
                <a:schemeClr val="accent2">
                  <a:lumMod val="75000"/>
                </a:schemeClr>
              </a:solidFill>
              <a:latin typeface="Calibri" panose="020F0502020204030204" pitchFamily="34" charset="0"/>
              <a:cs typeface="Calibri" panose="020F0502020204030204" pitchFamily="34" charset="0"/>
            </a:endParaRPr>
          </a:p>
        </p:txBody>
      </p:sp>
      <p:sp>
        <p:nvSpPr>
          <p:cNvPr id="5" name="Rectangle 4"/>
          <p:cNvSpPr/>
          <p:nvPr/>
        </p:nvSpPr>
        <p:spPr>
          <a:xfrm>
            <a:off x="3952914" y="3789040"/>
            <a:ext cx="4286173" cy="461665"/>
          </a:xfrm>
          <a:prstGeom prst="rect">
            <a:avLst/>
          </a:prstGeom>
          <a:ln w="19050">
            <a:solidFill>
              <a:schemeClr val="accent3">
                <a:lumMod val="50000"/>
              </a:schemeClr>
            </a:solidFill>
            <a:prstDash val="dashDot"/>
          </a:ln>
        </p:spPr>
        <p:txBody>
          <a:bodyPr wrap="none">
            <a:spAutoFit/>
          </a:bodyPr>
          <a:lstStyle/>
          <a:p>
            <a:pPr algn="ctr"/>
            <a:r>
              <a:rPr lang="en-US" sz="2400" dirty="0">
                <a:latin typeface="Calibri" panose="020F0502020204030204" pitchFamily="34" charset="0"/>
                <a:cs typeface="Calibri" panose="020F0502020204030204" pitchFamily="34" charset="0"/>
              </a:rPr>
              <a:t>Ayush goes to the park everyday.</a:t>
            </a:r>
            <a:endParaRPr lang="en-IN" sz="2400" dirty="0">
              <a:latin typeface="Calibri" panose="020F0502020204030204" pitchFamily="34" charset="0"/>
              <a:cs typeface="Calibri" panose="020F0502020204030204" pitchFamily="34" charset="0"/>
            </a:endParaRPr>
          </a:p>
        </p:txBody>
      </p:sp>
      <p:pic>
        <p:nvPicPr>
          <p:cNvPr id="7170" name="Picture 2" descr="Kid, Boy, Park, Child, Young, Playing, Cute, Ador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128" y="2253888"/>
            <a:ext cx="2149120" cy="143274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963652" y="188640"/>
            <a:ext cx="6264696" cy="664036"/>
            <a:chOff x="2711624" y="188640"/>
            <a:chExt cx="6264696" cy="664036"/>
          </a:xfrm>
        </p:grpSpPr>
        <p:cxnSp>
          <p:nvCxnSpPr>
            <p:cNvPr id="10" name="Straight Connector 9">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13" name="Straight Connector 12">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Right Triangle 13">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ight Triangle 14">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3</a:t>
                </a:r>
              </a:p>
            </p:txBody>
          </p:sp>
        </p:grpSp>
      </p:grpSp>
      <p:sp>
        <p:nvSpPr>
          <p:cNvPr id="17" name="TextBox 16">
            <a:extLst>
              <a:ext uri="{FF2B5EF4-FFF2-40B4-BE49-F238E27FC236}">
                <a16:creationId xmlns:a16="http://schemas.microsoft.com/office/drawing/2014/main" id="{CF209FCF-1F31-4D6B-BB11-32F0C85AEF38}"/>
              </a:ext>
            </a:extLst>
          </p:cNvPr>
          <p:cNvSpPr txBox="1"/>
          <p:nvPr/>
        </p:nvSpPr>
        <p:spPr>
          <a:xfrm>
            <a:off x="1096386" y="2090440"/>
            <a:ext cx="1543230" cy="461665"/>
          </a:xfrm>
          <a:prstGeom prst="rect">
            <a:avLst/>
          </a:prstGeom>
          <a:noFill/>
        </p:spPr>
        <p:txBody>
          <a:bodyPr wrap="square" rtlCol="0">
            <a:spAutoFit/>
          </a:bodyPr>
          <a:lstStyle/>
          <a:p>
            <a:r>
              <a:rPr lang="en-US" sz="2400" b="1" dirty="0">
                <a:solidFill>
                  <a:srgbClr val="002060"/>
                </a:solidFill>
              </a:rPr>
              <a:t>Examples: </a:t>
            </a:r>
            <a:endParaRPr lang="en-IN" sz="2400" b="1" dirty="0">
              <a:solidFill>
                <a:srgbClr val="002060"/>
              </a:solidFill>
            </a:endParaRPr>
          </a:p>
        </p:txBody>
      </p:sp>
      <p:sp>
        <p:nvSpPr>
          <p:cNvPr id="18" name="Rectangle 17">
            <a:extLst>
              <a:ext uri="{FF2B5EF4-FFF2-40B4-BE49-F238E27FC236}">
                <a16:creationId xmlns:a16="http://schemas.microsoft.com/office/drawing/2014/main" id="{9B1CA469-36CB-46E4-AE4A-06DD3B1B0939}"/>
              </a:ext>
            </a:extLst>
          </p:cNvPr>
          <p:cNvSpPr/>
          <p:nvPr/>
        </p:nvSpPr>
        <p:spPr>
          <a:xfrm>
            <a:off x="1055440" y="4684971"/>
            <a:ext cx="3600400" cy="461665"/>
          </a:xfrm>
          <a:prstGeom prst="rect">
            <a:avLst/>
          </a:prstGeom>
        </p:spPr>
        <p:txBody>
          <a:bodyPr wrap="square">
            <a:spAutoFit/>
          </a:bodyPr>
          <a:lstStyle/>
          <a:p>
            <a:r>
              <a:rPr lang="en-US" sz="2400" dirty="0">
                <a:solidFill>
                  <a:schemeClr val="accent2">
                    <a:lumMod val="75000"/>
                  </a:schemeClr>
                </a:solidFill>
                <a:latin typeface="Calibri" panose="020F0502020204030204" pitchFamily="34" charset="0"/>
                <a:cs typeface="Calibri" panose="020F0502020204030204" pitchFamily="34" charset="0"/>
              </a:rPr>
              <a:t>b)</a:t>
            </a:r>
            <a:r>
              <a:rPr lang="en-US" sz="2400" b="1" dirty="0">
                <a:solidFill>
                  <a:schemeClr val="accent2">
                    <a:lumMod val="75000"/>
                  </a:schemeClr>
                </a:solidFill>
                <a:latin typeface="Calibri" panose="020F0502020204030204" pitchFamily="34" charset="0"/>
                <a:cs typeface="Calibri" panose="020F0502020204030204" pitchFamily="34" charset="0"/>
              </a:rPr>
              <a:t>  </a:t>
            </a:r>
            <a:r>
              <a:rPr lang="en-IN" sz="2400" dirty="0">
                <a:solidFill>
                  <a:schemeClr val="accent2">
                    <a:lumMod val="75000"/>
                  </a:schemeClr>
                </a:solidFill>
              </a:rPr>
              <a:t>what is the dog chewing </a:t>
            </a:r>
          </a:p>
        </p:txBody>
      </p:sp>
      <p:sp>
        <p:nvSpPr>
          <p:cNvPr id="25" name="Rectangle 24">
            <a:extLst>
              <a:ext uri="{FF2B5EF4-FFF2-40B4-BE49-F238E27FC236}">
                <a16:creationId xmlns:a16="http://schemas.microsoft.com/office/drawing/2014/main" id="{CF5C5C87-C0EA-4EC6-806C-40EC29A7B573}"/>
              </a:ext>
            </a:extLst>
          </p:cNvPr>
          <p:cNvSpPr/>
          <p:nvPr/>
        </p:nvSpPr>
        <p:spPr>
          <a:xfrm>
            <a:off x="4259796" y="5991671"/>
            <a:ext cx="3672408" cy="461665"/>
          </a:xfrm>
          <a:prstGeom prst="rect">
            <a:avLst/>
          </a:prstGeom>
          <a:ln w="19050">
            <a:solidFill>
              <a:schemeClr val="accent3">
                <a:lumMod val="50000"/>
              </a:schemeClr>
            </a:solidFill>
            <a:prstDash val="dashDot"/>
          </a:ln>
        </p:spPr>
        <p:txBody>
          <a:bodyPr wrap="square">
            <a:spAutoFit/>
          </a:bodyPr>
          <a:lstStyle/>
          <a:p>
            <a:pPr algn="ctr"/>
            <a:r>
              <a:rPr lang="en-IN" sz="2400" dirty="0">
                <a:solidFill>
                  <a:srgbClr val="0070C0"/>
                </a:solidFill>
                <a:latin typeface="Calibri" panose="020F0502020204030204" pitchFamily="34" charset="0"/>
                <a:cs typeface="Calibri" panose="020F0502020204030204" pitchFamily="34" charset="0"/>
              </a:rPr>
              <a:t>What is the dog chewing?</a:t>
            </a:r>
            <a:endParaRPr lang="en-IN" sz="2400" b="1" dirty="0">
              <a:solidFill>
                <a:srgbClr val="0070C0"/>
              </a:solidFill>
              <a:latin typeface="Calibri" panose="020F0502020204030204" pitchFamily="34" charset="0"/>
              <a:cs typeface="Calibri" panose="020F0502020204030204" pitchFamily="34" charset="0"/>
            </a:endParaRPr>
          </a:p>
        </p:txBody>
      </p:sp>
      <p:pic>
        <p:nvPicPr>
          <p:cNvPr id="26" name="Picture 2" descr="Puppy, Dog, German Shepherd, Ridgeback, Crossbred">
            <a:extLst>
              <a:ext uri="{FF2B5EF4-FFF2-40B4-BE49-F238E27FC236}">
                <a16:creationId xmlns:a16="http://schemas.microsoft.com/office/drawing/2014/main" id="{3527127B-C45D-4569-8E7A-09A0E4D499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1269" y="4403474"/>
            <a:ext cx="2197099" cy="146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6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1000"/>
                                        <p:tgtEl>
                                          <p:spTgt spid="7170"/>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8"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264" y="1189690"/>
            <a:ext cx="11233248" cy="590189"/>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solidFill>
                  <a:srgbClr val="002060"/>
                </a:solidFill>
                <a:latin typeface="Calibri" panose="020F0502020204030204" pitchFamily="34" charset="0"/>
                <a:cs typeface="Calibri" panose="020F0502020204030204" pitchFamily="34" charset="0"/>
              </a:rPr>
              <a:t>Rewrite the following sentences using Capital Letters at the correct places</a:t>
            </a:r>
          </a:p>
        </p:txBody>
      </p:sp>
      <p:sp>
        <p:nvSpPr>
          <p:cNvPr id="3" name="Rectangle 2"/>
          <p:cNvSpPr/>
          <p:nvPr/>
        </p:nvSpPr>
        <p:spPr>
          <a:xfrm>
            <a:off x="983432" y="2276872"/>
            <a:ext cx="3888432" cy="461665"/>
          </a:xfrm>
          <a:prstGeom prst="rect">
            <a:avLst/>
          </a:prstGeom>
        </p:spPr>
        <p:txBody>
          <a:bodyPr wrap="square">
            <a:spAutoFit/>
          </a:bodyPr>
          <a:lstStyle/>
          <a:p>
            <a:pPr marL="457200" indent="-457200">
              <a:buFont typeface="Arial" panose="020B0604020202020204" pitchFamily="34" charset="0"/>
              <a:buChar char="•"/>
            </a:pPr>
            <a:r>
              <a:rPr lang="en-US" sz="2400" b="1" dirty="0">
                <a:solidFill>
                  <a:schemeClr val="accent2">
                    <a:lumMod val="75000"/>
                  </a:schemeClr>
                </a:solidFill>
                <a:latin typeface="Calibri" panose="020F0502020204030204" pitchFamily="34" charset="0"/>
                <a:cs typeface="Calibri" panose="020F0502020204030204" pitchFamily="34" charset="0"/>
              </a:rPr>
              <a:t> </a:t>
            </a:r>
            <a:r>
              <a:rPr lang="en-IN" sz="2400" dirty="0">
                <a:solidFill>
                  <a:schemeClr val="accent2">
                    <a:lumMod val="75000"/>
                  </a:schemeClr>
                </a:solidFill>
                <a:latin typeface="Calibri" panose="020F0502020204030204" pitchFamily="34" charset="0"/>
                <a:cs typeface="Calibri" panose="020F0502020204030204" pitchFamily="34" charset="0"/>
              </a:rPr>
              <a:t>the parrot is on the tree</a:t>
            </a:r>
            <a:endParaRPr lang="en-US" sz="2400" dirty="0">
              <a:solidFill>
                <a:schemeClr val="accent2">
                  <a:lumMod val="75000"/>
                </a:schemeClr>
              </a:solidFill>
              <a:latin typeface="Calibri" panose="020F0502020204030204" pitchFamily="34" charset="0"/>
              <a:cs typeface="Calibri" panose="020F0502020204030204" pitchFamily="34" charset="0"/>
            </a:endParaRPr>
          </a:p>
        </p:txBody>
      </p:sp>
      <p:sp>
        <p:nvSpPr>
          <p:cNvPr id="9" name="Rectangle 8"/>
          <p:cNvSpPr/>
          <p:nvPr/>
        </p:nvSpPr>
        <p:spPr>
          <a:xfrm>
            <a:off x="4390726" y="3501008"/>
            <a:ext cx="3410549" cy="461665"/>
          </a:xfrm>
          <a:prstGeom prst="rect">
            <a:avLst/>
          </a:prstGeom>
          <a:ln w="19050">
            <a:solidFill>
              <a:schemeClr val="accent3">
                <a:lumMod val="50000"/>
              </a:schemeClr>
            </a:solidFill>
            <a:prstDash val="dashDot"/>
          </a:ln>
        </p:spPr>
        <p:txBody>
          <a:bodyPr wrap="none">
            <a:spAutoFit/>
          </a:bodyPr>
          <a:lstStyle/>
          <a:p>
            <a:pPr algn="ctr"/>
            <a:r>
              <a:rPr lang="en-IN" sz="2400" dirty="0">
                <a:solidFill>
                  <a:srgbClr val="0070C0"/>
                </a:solidFill>
              </a:rPr>
              <a:t>The parrot is on the tree.</a:t>
            </a:r>
            <a:endParaRPr lang="en-US" sz="2400" dirty="0">
              <a:solidFill>
                <a:srgbClr val="0070C0"/>
              </a:solidFill>
            </a:endParaRPr>
          </a:p>
        </p:txBody>
      </p:sp>
      <p:sp>
        <p:nvSpPr>
          <p:cNvPr id="5" name="Rectangle 4"/>
          <p:cNvSpPr/>
          <p:nvPr/>
        </p:nvSpPr>
        <p:spPr>
          <a:xfrm>
            <a:off x="939652" y="4568990"/>
            <a:ext cx="4725838" cy="461665"/>
          </a:xfrm>
          <a:prstGeom prst="rect">
            <a:avLst/>
          </a:prstGeom>
        </p:spPr>
        <p:txBody>
          <a:bodyPr wrap="square">
            <a:spAutoFit/>
          </a:bodyPr>
          <a:lstStyle/>
          <a:p>
            <a:pPr marL="457200" indent="-457200">
              <a:buFont typeface="Arial" panose="020B0604020202020204" pitchFamily="34" charset="0"/>
              <a:buChar char="•"/>
            </a:pPr>
            <a:r>
              <a:rPr lang="en-IN" sz="2400" dirty="0">
                <a:solidFill>
                  <a:schemeClr val="accent2">
                    <a:lumMod val="75000"/>
                  </a:schemeClr>
                </a:solidFill>
                <a:latin typeface="Calibri" panose="020F0502020204030204" pitchFamily="34" charset="0"/>
                <a:cs typeface="Calibri" panose="020F0502020204030204" pitchFamily="34" charset="0"/>
              </a:rPr>
              <a:t>i like to play chess with my sister</a:t>
            </a:r>
            <a:endParaRPr lang="en-US" sz="2400" dirty="0">
              <a:solidFill>
                <a:schemeClr val="accent2">
                  <a:lumMod val="75000"/>
                </a:schemeClr>
              </a:solidFill>
              <a:latin typeface="Calibri" panose="020F0502020204030204" pitchFamily="34" charset="0"/>
              <a:cs typeface="Calibri" panose="020F0502020204030204" pitchFamily="34" charset="0"/>
            </a:endParaRPr>
          </a:p>
        </p:txBody>
      </p:sp>
      <p:sp>
        <p:nvSpPr>
          <p:cNvPr id="18" name="Rectangle 17"/>
          <p:cNvSpPr/>
          <p:nvPr/>
        </p:nvSpPr>
        <p:spPr>
          <a:xfrm>
            <a:off x="3955655" y="5798148"/>
            <a:ext cx="4280691" cy="461665"/>
          </a:xfrm>
          <a:prstGeom prst="rect">
            <a:avLst/>
          </a:prstGeom>
          <a:ln w="19050">
            <a:solidFill>
              <a:schemeClr val="accent3">
                <a:lumMod val="50000"/>
              </a:schemeClr>
            </a:solidFill>
            <a:prstDash val="dashDot"/>
          </a:ln>
        </p:spPr>
        <p:txBody>
          <a:bodyPr wrap="square" anchor="ctr">
            <a:spAutoFit/>
          </a:bodyPr>
          <a:lstStyle/>
          <a:p>
            <a:pPr algn="ctr"/>
            <a:r>
              <a:rPr lang="en-IN" sz="2400" dirty="0">
                <a:solidFill>
                  <a:srgbClr val="0070C0"/>
                </a:solidFill>
                <a:latin typeface="Calibri" panose="020F0502020204030204" pitchFamily="34" charset="0"/>
                <a:cs typeface="Calibri" panose="020F0502020204030204" pitchFamily="34" charset="0"/>
              </a:rPr>
              <a:t>I like to play chess with my sister.</a:t>
            </a:r>
            <a:endParaRPr lang="en-US" sz="2400" b="1" dirty="0">
              <a:solidFill>
                <a:srgbClr val="0070C0"/>
              </a:solidFill>
              <a:latin typeface="Calibri" panose="020F0502020204030204" pitchFamily="34" charset="0"/>
              <a:cs typeface="Calibri" panose="020F0502020204030204" pitchFamily="34" charset="0"/>
            </a:endParaRPr>
          </a:p>
        </p:txBody>
      </p:sp>
      <p:grpSp>
        <p:nvGrpSpPr>
          <p:cNvPr id="20" name="Group 19"/>
          <p:cNvGrpSpPr/>
          <p:nvPr/>
        </p:nvGrpSpPr>
        <p:grpSpPr>
          <a:xfrm>
            <a:off x="1055440" y="3087250"/>
            <a:ext cx="2088232" cy="1159904"/>
            <a:chOff x="975048" y="5216274"/>
            <a:chExt cx="2088232" cy="1159904"/>
          </a:xfrm>
        </p:grpSpPr>
        <p:sp>
          <p:nvSpPr>
            <p:cNvPr id="22" name="Rectangle 21"/>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4"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1055440" y="5190690"/>
            <a:ext cx="2088232" cy="1159904"/>
            <a:chOff x="975048" y="5216274"/>
            <a:chExt cx="2088232" cy="1159904"/>
          </a:xfrm>
        </p:grpSpPr>
        <p:sp>
          <p:nvSpPr>
            <p:cNvPr id="26" name="Rectangle 25"/>
            <p:cNvSpPr/>
            <p:nvPr/>
          </p:nvSpPr>
          <p:spPr>
            <a:xfrm>
              <a:off x="1522240" y="5216274"/>
              <a:ext cx="1541040" cy="43204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Click for answer</a:t>
              </a:r>
              <a:endParaRPr lang="en-IN" sz="1600" b="1" dirty="0">
                <a:latin typeface="Calibri" panose="020F0502020204030204" pitchFamily="34" charset="0"/>
                <a:cs typeface="Calibri" panose="020F0502020204030204" pitchFamily="34" charset="0"/>
              </a:endParaRPr>
            </a:p>
          </p:txBody>
        </p:sp>
        <p:pic>
          <p:nvPicPr>
            <p:cNvPr id="27" name="Picture 2" descr="Hand, Click, Click Here, Finger, Touch, Click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20" t="50000"/>
            <a:stretch/>
          </p:blipFill>
          <p:spPr bwMode="auto">
            <a:xfrm flipH="1">
              <a:off x="975048" y="5458365"/>
              <a:ext cx="683445" cy="917813"/>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descr="A colorful bird perched on a tree branch&#10;&#10;Description automatically generated">
            <a:extLst>
              <a:ext uri="{FF2B5EF4-FFF2-40B4-BE49-F238E27FC236}">
                <a16:creationId xmlns:a16="http://schemas.microsoft.com/office/drawing/2014/main" id="{CE3E82A1-0892-B041-A862-A3E1CEAED6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84" b="11642"/>
          <a:stretch/>
        </p:blipFill>
        <p:spPr>
          <a:xfrm>
            <a:off x="8944538" y="2107594"/>
            <a:ext cx="1629326" cy="1878788"/>
          </a:xfrm>
          <a:prstGeom prst="rect">
            <a:avLst/>
          </a:prstGeom>
        </p:spPr>
      </p:pic>
      <p:pic>
        <p:nvPicPr>
          <p:cNvPr id="8194" name="Picture 2" descr="Cartoon kids playing ch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8416" y="4414179"/>
            <a:ext cx="2361570" cy="182313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63652" y="188640"/>
            <a:ext cx="6264696" cy="664036"/>
            <a:chOff x="2711624" y="188640"/>
            <a:chExt cx="6264696" cy="664036"/>
          </a:xfrm>
        </p:grpSpPr>
        <p:cxnSp>
          <p:nvCxnSpPr>
            <p:cNvPr id="16" name="Straight Connector 15">
              <a:extLst>
                <a:ext uri="{FF2B5EF4-FFF2-40B4-BE49-F238E27FC236}">
                  <a16:creationId xmlns:a16="http://schemas.microsoft.com/office/drawing/2014/main" id="{32D908EE-79FF-4174-9857-68A391DD4B1F}"/>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Trapezoid 10">
              <a:extLst>
                <a:ext uri="{FF2B5EF4-FFF2-40B4-BE49-F238E27FC236}">
                  <a16:creationId xmlns:a16="http://schemas.microsoft.com/office/drawing/2014/main" id="{9B17E2E0-528D-46FB-99BD-E4189F94F641}"/>
                </a:ext>
              </a:extLst>
            </p:cNvPr>
            <p:cNvSpPr/>
            <p:nvPr/>
          </p:nvSpPr>
          <p:spPr>
            <a:xfrm>
              <a:off x="2711624" y="451950"/>
              <a:ext cx="6264696" cy="140467"/>
            </a:xfrm>
            <a:custGeom>
              <a:avLst/>
              <a:gdLst>
                <a:gd name="connsiteX0" fmla="*/ 0 w 7037281"/>
                <a:gd name="connsiteY0" fmla="*/ 952656 h 952656"/>
                <a:gd name="connsiteX1" fmla="*/ 238164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52656 h 952656"/>
                <a:gd name="connsiteX1" fmla="*/ 495339 w 7037281"/>
                <a:gd name="connsiteY1" fmla="*/ 0 h 952656"/>
                <a:gd name="connsiteX2" fmla="*/ 6799117 w 7037281"/>
                <a:gd name="connsiteY2" fmla="*/ 0 h 952656"/>
                <a:gd name="connsiteX3" fmla="*/ 7037281 w 7037281"/>
                <a:gd name="connsiteY3" fmla="*/ 952656 h 952656"/>
                <a:gd name="connsiteX4" fmla="*/ 0 w 7037281"/>
                <a:gd name="connsiteY4" fmla="*/ 952656 h 952656"/>
                <a:gd name="connsiteX0" fmla="*/ 0 w 7037281"/>
                <a:gd name="connsiteY0" fmla="*/ 981231 h 981231"/>
                <a:gd name="connsiteX1" fmla="*/ 495339 w 7037281"/>
                <a:gd name="connsiteY1" fmla="*/ 28575 h 981231"/>
                <a:gd name="connsiteX2" fmla="*/ 6441929 w 7037281"/>
                <a:gd name="connsiteY2" fmla="*/ 0 h 981231"/>
                <a:gd name="connsiteX3" fmla="*/ 7037281 w 7037281"/>
                <a:gd name="connsiteY3" fmla="*/ 981231 h 981231"/>
                <a:gd name="connsiteX4" fmla="*/ 0 w 7037281"/>
                <a:gd name="connsiteY4" fmla="*/ 981231 h 9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281" h="981231">
                  <a:moveTo>
                    <a:pt x="0" y="981231"/>
                  </a:moveTo>
                  <a:lnTo>
                    <a:pt x="495339" y="28575"/>
                  </a:lnTo>
                  <a:lnTo>
                    <a:pt x="6441929" y="0"/>
                  </a:lnTo>
                  <a:lnTo>
                    <a:pt x="7037281" y="981231"/>
                  </a:lnTo>
                  <a:lnTo>
                    <a:pt x="0" y="981231"/>
                  </a:lnTo>
                  <a:close/>
                </a:path>
              </a:pathLst>
            </a:custGeom>
            <a:solidFill>
              <a:schemeClr val="bg1">
                <a:lumMod val="95000"/>
                <a:alpha val="4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15">
              <a:extLst>
                <a:ext uri="{FF2B5EF4-FFF2-40B4-BE49-F238E27FC236}">
                  <a16:creationId xmlns:a16="http://schemas.microsoft.com/office/drawing/2014/main" id="{BD260B26-3EFE-45E5-9C45-F3DD6CCA6AA9}"/>
                </a:ext>
              </a:extLst>
            </p:cNvPr>
            <p:cNvGrpSpPr/>
            <p:nvPr/>
          </p:nvGrpSpPr>
          <p:grpSpPr>
            <a:xfrm>
              <a:off x="2863974" y="188640"/>
              <a:ext cx="5832648" cy="664036"/>
              <a:chOff x="2863974" y="188640"/>
              <a:chExt cx="5832648" cy="664036"/>
            </a:xfrm>
          </p:grpSpPr>
          <p:cxnSp>
            <p:nvCxnSpPr>
              <p:cNvPr id="23" name="Straight Connector 22">
                <a:extLst>
                  <a:ext uri="{FF2B5EF4-FFF2-40B4-BE49-F238E27FC236}">
                    <a16:creationId xmlns:a16="http://schemas.microsoft.com/office/drawing/2014/main" id="{F6FBCA00-0154-4E3F-B913-B3020EFFA96C}"/>
                  </a:ext>
                </a:extLst>
              </p:cNvPr>
              <p:cNvCxnSpPr/>
              <p:nvPr/>
            </p:nvCxnSpPr>
            <p:spPr>
              <a:xfrm>
                <a:off x="2863974" y="522184"/>
                <a:ext cx="5832648" cy="0"/>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Right Triangle 27">
                <a:extLst>
                  <a:ext uri="{FF2B5EF4-FFF2-40B4-BE49-F238E27FC236}">
                    <a16:creationId xmlns:a16="http://schemas.microsoft.com/office/drawing/2014/main" id="{4281993E-CCC4-431A-BA23-48CA2DCF52C5}"/>
                  </a:ext>
                </a:extLst>
              </p:cNvPr>
              <p:cNvSpPr/>
              <p:nvPr/>
            </p:nvSpPr>
            <p:spPr>
              <a:xfrm rot="3932278" flipH="1">
                <a:off x="3336208" y="122778"/>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ight Triangle 28">
                <a:extLst>
                  <a:ext uri="{FF2B5EF4-FFF2-40B4-BE49-F238E27FC236}">
                    <a16:creationId xmlns:a16="http://schemas.microsoft.com/office/drawing/2014/main" id="{0C760344-CB31-4774-B5F0-6A4FF8B64C28}"/>
                  </a:ext>
                </a:extLst>
              </p:cNvPr>
              <p:cNvSpPr/>
              <p:nvPr/>
            </p:nvSpPr>
            <p:spPr>
              <a:xfrm rot="17685956">
                <a:off x="8004298" y="127632"/>
                <a:ext cx="362767" cy="79881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Top Corners Rounded 57">
                <a:extLst>
                  <a:ext uri="{FF2B5EF4-FFF2-40B4-BE49-F238E27FC236}">
                    <a16:creationId xmlns:a16="http://schemas.microsoft.com/office/drawing/2014/main" id="{C6917BC1-5811-4507-8580-B33ECA72130C}"/>
                  </a:ext>
                </a:extLst>
              </p:cNvPr>
              <p:cNvSpPr/>
              <p:nvPr/>
            </p:nvSpPr>
            <p:spPr>
              <a:xfrm>
                <a:off x="3224014" y="188640"/>
                <a:ext cx="5256584" cy="664036"/>
              </a:xfrm>
              <a:prstGeom prst="round2SameRect">
                <a:avLst/>
              </a:prstGeom>
              <a:solidFill>
                <a:schemeClr val="accent5">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latin typeface="Calibri" pitchFamily="34" charset="0"/>
                    <a:cs typeface="Calibri" pitchFamily="34" charset="0"/>
                  </a:rPr>
                  <a:t>Exercise 3</a:t>
                </a:r>
              </a:p>
            </p:txBody>
          </p:sp>
        </p:grpSp>
      </p:grpSp>
    </p:spTree>
    <p:extLst>
      <p:ext uri="{BB962C8B-B14F-4D97-AF65-F5344CB8AC3E}">
        <p14:creationId xmlns:p14="http://schemas.microsoft.com/office/powerpoint/2010/main" val="252359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1000"/>
                                        <p:tgtEl>
                                          <p:spTgt spid="819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1000"/>
                                        <p:tgtEl>
                                          <p:spTgt spid="18"/>
                                        </p:tgtEl>
                                      </p:cBhvr>
                                    </p:animEffect>
                                  </p:childTnLst>
                                </p:cTn>
                              </p:par>
                            </p:childTnLst>
                          </p:cTn>
                        </p:par>
                      </p:childTnLst>
                    </p:cTn>
                  </p:par>
                </p:childTnLst>
              </p:cTn>
              <p:nextCondLst>
                <p:cond evt="onClick" delay="0">
                  <p:tgtEl>
                    <p:spTgt spid="25"/>
                  </p:tgtEl>
                </p:cond>
              </p:nextCondLst>
            </p:seq>
          </p:childTnLst>
        </p:cTn>
      </p:par>
    </p:tnLst>
    <p:bldLst>
      <p:bldP spid="3" grpId="0"/>
      <p:bldP spid="9" grpId="0" animBg="1"/>
      <p:bldP spid="5" grpId="0"/>
      <p:bldP spid="18" grpId="0" animBg="1"/>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1460</Words>
  <Application>Microsoft Office PowerPoint</Application>
  <PresentationFormat>Widescreen</PresentationFormat>
  <Paragraphs>209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DD</vt:lpstr>
      <vt:lpstr>Punctuation Identification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403</cp:revision>
  <dcterms:created xsi:type="dcterms:W3CDTF">2020-08-28T09:38:22Z</dcterms:created>
  <dcterms:modified xsi:type="dcterms:W3CDTF">2022-03-03T21:10:33Z</dcterms:modified>
</cp:coreProperties>
</file>