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2" r:id="rId4"/>
    <p:sldId id="261" r:id="rId5"/>
    <p:sldId id="265"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BBE"/>
    <a:srgbClr val="73A1C7"/>
    <a:srgbClr val="9C19D7"/>
    <a:srgbClr val="F47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2" autoAdjust="0"/>
  </p:normalViewPr>
  <p:slideViewPr>
    <p:cSldViewPr>
      <p:cViewPr>
        <p:scale>
          <a:sx n="80" d="100"/>
          <a:sy n="80" d="100"/>
        </p:scale>
        <p:origin x="44" y="-1096"/>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3/4/2022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illustrations/art-objects-stuff-things-everyday-500250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goat-lamb-little-grass-livestock-159688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photos/girls-beach-india-kids-ocean-100621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silhouette-child-mother-daughter-329937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dirty="0">
                <a:solidFill>
                  <a:schemeClr val="tx1"/>
                </a:solidFill>
                <a:latin typeface="+mn-lt"/>
                <a:ea typeface="+mn-ea"/>
                <a:cs typeface="+mn-cs"/>
              </a:rPr>
              <a:t>He: https://pixabay.com/vectors/virat-kohli-cricketer-player-man-5835741/</a:t>
            </a:r>
          </a:p>
          <a:p>
            <a:pPr marL="228600" indent="-228600" rtl="0">
              <a:buAutoNum type="arabicPeriod"/>
            </a:pPr>
            <a:r>
              <a:rPr lang="en-IN" sz="1200" b="0" i="0" u="none" strike="noStrike" kern="1200" dirty="0">
                <a:solidFill>
                  <a:schemeClr val="tx1"/>
                </a:solidFill>
                <a:latin typeface="+mn-lt"/>
                <a:ea typeface="+mn-ea"/>
                <a:cs typeface="+mn-cs"/>
              </a:rPr>
              <a:t>She: https://pixabay.com/photos/nature-summer-beautiful-outdoors-3119178/</a:t>
            </a:r>
          </a:p>
          <a:p>
            <a:pPr marL="228600" indent="-228600" rtl="0">
              <a:buAutoNum type="arabicPeriod"/>
            </a:pPr>
            <a:r>
              <a:rPr lang="en-IN" sz="1200" b="0" i="0" u="none" strike="noStrike" kern="1200" dirty="0">
                <a:solidFill>
                  <a:schemeClr val="tx1"/>
                </a:solidFill>
                <a:latin typeface="+mn-lt"/>
                <a:ea typeface="+mn-ea"/>
                <a:cs typeface="+mn-cs"/>
              </a:rPr>
              <a:t>It: https://pixabay.com/photos/a-tiger-indian-beast-feline-4044938/</a:t>
            </a:r>
          </a:p>
          <a:p>
            <a:pPr marL="228600" indent="-228600" rtl="0">
              <a:buAutoNum type="arabicPeriod"/>
            </a:pPr>
            <a:r>
              <a:rPr lang="en-IN" sz="1200" b="0" i="0" u="none" strike="noStrike" kern="1200" dirty="0">
                <a:solidFill>
                  <a:schemeClr val="tx1"/>
                </a:solidFill>
                <a:latin typeface="+mn-lt"/>
                <a:ea typeface="+mn-ea"/>
                <a:cs typeface="+mn-cs"/>
              </a:rPr>
              <a:t>They: https://pixabay.com/photos/children-fun-playing-happy-254287/</a:t>
            </a:r>
          </a:p>
          <a:p>
            <a:pPr marL="228600" indent="-228600" rtl="0">
              <a:buAutoNum type="arabicPeriod"/>
            </a:pPr>
            <a:r>
              <a:rPr lang="en-IN" sz="1200" b="0" i="0" u="none" strike="noStrike" kern="1200" dirty="0">
                <a:solidFill>
                  <a:schemeClr val="tx1"/>
                </a:solidFill>
                <a:latin typeface="+mn-lt"/>
                <a:ea typeface="+mn-ea"/>
                <a:cs typeface="+mn-cs"/>
              </a:rPr>
              <a:t>We: https://pixabay.com/photos/indians-children-guys-india-112610/</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rtl="0"/>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mn-lt"/>
                <a:ea typeface="Calibri"/>
                <a:cs typeface="Calibri"/>
                <a:sym typeface="Calibri"/>
              </a:rPr>
              <a:t>1. People: https://pixabay.com/photos/street-road-people-crowd-buildings-5703332/</a:t>
            </a:r>
            <a:endParaRPr lang="en-US" sz="1200" dirty="0"/>
          </a:p>
          <a:p>
            <a:pPr marL="0" lvl="0" indent="0" algn="l" rtl="0">
              <a:spcBef>
                <a:spcPts val="0"/>
              </a:spcBef>
              <a:spcAft>
                <a:spcPts val="0"/>
              </a:spcAft>
              <a:buNone/>
            </a:pPr>
            <a:r>
              <a:rPr lang="en-US" dirty="0"/>
              <a:t>2. Animals: </a:t>
            </a:r>
            <a:r>
              <a:rPr lang="en-US" u="sng" dirty="0">
                <a:solidFill>
                  <a:schemeClr val="hlink"/>
                </a:solidFill>
              </a:rPr>
              <a:t>https://pixabay.com/photos/african-elephants-herd-approaching-4905544/</a:t>
            </a:r>
            <a:endParaRPr lang="en-US" dirty="0"/>
          </a:p>
          <a:p>
            <a:pPr marL="0" lvl="0" indent="0" algn="l" rtl="0">
              <a:spcBef>
                <a:spcPts val="0"/>
              </a:spcBef>
              <a:spcAft>
                <a:spcPts val="0"/>
              </a:spcAft>
              <a:buNone/>
            </a:pPr>
            <a:r>
              <a:rPr lang="en-US" dirty="0"/>
              <a:t>3. Places: </a:t>
            </a:r>
            <a:r>
              <a:rPr lang="en-US" u="sng" dirty="0">
                <a:solidFill>
                  <a:schemeClr val="hlink"/>
                </a:solidFill>
              </a:rPr>
              <a:t>https://pixabay.com/photos/earth-planet-space-world-universe-11009/</a:t>
            </a:r>
            <a:endParaRPr lang="en-US" dirty="0"/>
          </a:p>
          <a:p>
            <a:pPr marL="0" lvl="0" indent="0" algn="l" rtl="0">
              <a:spcBef>
                <a:spcPts val="0"/>
              </a:spcBef>
              <a:spcAft>
                <a:spcPts val="0"/>
              </a:spcAft>
              <a:buNone/>
            </a:pPr>
            <a:r>
              <a:rPr lang="en-US" b="0" dirty="0"/>
              <a:t>4. Things: </a:t>
            </a:r>
            <a:r>
              <a:rPr lang="en-US" u="sng" dirty="0">
                <a:solidFill>
                  <a:schemeClr val="hlink"/>
                </a:solidFill>
                <a:hlinkClick r:id="rId3"/>
              </a:rPr>
              <a:t>https://pixabay.com/illustrations/art-objects-stuff-things-everyday-5002506/</a:t>
            </a:r>
            <a:endParaRPr lang="en-US"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 </a:t>
            </a:r>
            <a:r>
              <a:rPr lang="en-IN" sz="1200" b="0" i="0" u="none" strike="noStrike" kern="120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2 boys: https://pixabay.com/photos/kids-smile-children-indian-baby-2277827/</a:t>
            </a:r>
          </a:p>
          <a:p>
            <a:pPr marL="228600" indent="-228600" rtl="0">
              <a:buAutoNum type="arabicPeriod"/>
            </a:pPr>
            <a:r>
              <a:rPr lang="en-IN" sz="1200" b="0" i="0" u="none" strike="noStrike" kern="1200" dirty="0">
                <a:solidFill>
                  <a:schemeClr val="tx1"/>
                </a:solidFill>
                <a:latin typeface="+mn-lt"/>
                <a:ea typeface="+mn-ea"/>
                <a:cs typeface="+mn-cs"/>
              </a:rPr>
              <a:t>Watering: https://pixabay.com/photos/watering-watering-can-man-vietnam-1501209/</a:t>
            </a:r>
          </a:p>
          <a:p>
            <a:pPr marL="228600" indent="-228600" rtl="0">
              <a:buAutoNum type="arabicPeriod"/>
            </a:pPr>
            <a:r>
              <a:rPr lang="en-IN" sz="1200" b="0" i="0" u="none" strike="noStrike" kern="1200" dirty="0">
                <a:solidFill>
                  <a:schemeClr val="tx1"/>
                </a:solidFill>
                <a:latin typeface="+mn-lt"/>
                <a:ea typeface="+mn-ea"/>
                <a:cs typeface="+mn-cs"/>
              </a:rPr>
              <a:t>Girl: https://pixabay.com/photos/people-girl-lady-woman-animals-2570587/</a:t>
            </a:r>
          </a:p>
          <a:p>
            <a:pPr marL="228600" indent="-228600" rtl="0">
              <a:buAutoNum type="arabicPeriod"/>
            </a:pPr>
            <a:r>
              <a:rPr lang="en-IN" sz="1200" b="0" i="0" u="none" strike="noStrike" kern="1200" dirty="0">
                <a:solidFill>
                  <a:schemeClr val="tx1"/>
                </a:solidFill>
                <a:latin typeface="+mn-lt"/>
                <a:ea typeface="+mn-ea"/>
                <a:cs typeface="+mn-cs"/>
              </a:rPr>
              <a:t>Mother: https://pixabay.com/photos/indian-mother-child-woman-mom-4419624/</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a:solidFill>
                  <a:schemeClr val="tx1"/>
                </a:solidFill>
                <a:latin typeface="+mn-lt"/>
                <a:ea typeface="+mn-ea"/>
                <a:cs typeface="+mn-cs"/>
              </a:rPr>
              <a:t>Bag: https://www.freepik.com/free-vector/colored-cotton-eco-bags-fabric-tote-different-shapes-vector-realistic-mockup-textile-reusable-ecobags-shopping-beach-with-handles-blank-labels-isolated-white-background_21614306.htm#query=blue%20bag&amp;position=21&amp;from_view=search (Attribution: </a:t>
            </a:r>
            <a:r>
              <a:rPr lang="en-IN" sz="1200" b="0" i="0" u="none" strike="noStrike" kern="1200" baseline="0" dirty="0" err="1">
                <a:solidFill>
                  <a:schemeClr val="tx1"/>
                </a:solidFill>
                <a:latin typeface="+mn-lt"/>
                <a:ea typeface="+mn-ea"/>
                <a:cs typeface="+mn-cs"/>
              </a:rPr>
              <a:t>upklyak</a:t>
            </a:r>
            <a:r>
              <a:rPr lang="en-IN" sz="1200" b="0" i="0" u="none" strike="noStrike" kern="1200" baseline="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dirty="0"/>
              <a:t>2. Goat : </a:t>
            </a:r>
            <a:r>
              <a:rPr lang="en-US" sz="1200" b="0" i="0" u="sng"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https://pixabay.com/photos/goat-lamb-little-grass-livestock-1596880/</a:t>
            </a:r>
            <a:endParaRPr lang="en-US" sz="1200" b="0" i="0" u="sng"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3. Cats: </a:t>
            </a:r>
            <a:r>
              <a:rPr lang="en-US" u="none" dirty="0">
                <a:solidFill>
                  <a:schemeClr val="hlink"/>
                </a:solidFill>
              </a:rPr>
              <a:t>https://www.flickr.com/photos/38205659@N03/49717160533 ( Attribution: </a:t>
            </a:r>
          </a:p>
          <a:p>
            <a:pPr marL="0" lvl="0" indent="0" algn="l" rtl="0">
              <a:spcBef>
                <a:spcPts val="0"/>
              </a:spcBef>
              <a:spcAft>
                <a:spcPts val="0"/>
              </a:spcAft>
              <a:buNone/>
            </a:pPr>
            <a:r>
              <a:rPr lang="en-US" u="none" dirty="0">
                <a:solidFill>
                  <a:schemeClr val="hlink"/>
                </a:solidFill>
              </a:rPr>
              <a:t>            Irina)</a:t>
            </a:r>
          </a:p>
          <a:p>
            <a:pPr marL="0" lvl="0" indent="0" algn="l" rtl="0">
              <a:spcBef>
                <a:spcPts val="0"/>
              </a:spcBef>
              <a:spcAft>
                <a:spcPts val="0"/>
              </a:spcAft>
              <a:buNone/>
            </a:pPr>
            <a:r>
              <a:rPr lang="en-US" dirty="0"/>
              <a:t>4. Girl: </a:t>
            </a:r>
            <a:r>
              <a:rPr lang="en-US" u="sng" dirty="0">
                <a:solidFill>
                  <a:schemeClr val="hlink"/>
                </a:solidFill>
                <a:hlinkClick r:id="rId4"/>
              </a:rPr>
              <a:t>https://pixabay.com/photos/girls-beach-india-kids-ocean-1006214/</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b="0" i="0" u="none" strike="noStrike" kern="1200" baseline="0" dirty="0">
              <a:solidFill>
                <a:schemeClr val="tx1"/>
              </a:solidFill>
              <a:latin typeface="+mn-lt"/>
              <a:ea typeface="+mn-ea"/>
              <a:cs typeface="+mn-cs"/>
            </a:endParaRP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dirty="0">
                <a:solidFill>
                  <a:schemeClr val="tx1"/>
                </a:solidFill>
                <a:latin typeface="+mn-lt"/>
                <a:ea typeface="+mn-ea"/>
                <a:cs typeface="+mn-cs"/>
              </a:rPr>
              <a:t>Reading: SSSVV Image Gallery: Search Keyword “read”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a:solidFill>
                  <a:schemeClr val="tx1"/>
                </a:solidFill>
                <a:latin typeface="+mn-lt"/>
                <a:ea typeface="+mn-ea"/>
                <a:cs typeface="+mn-cs"/>
              </a:rPr>
              <a:t>Mother</a:t>
            </a:r>
            <a:r>
              <a:rPr lang="en-US" sz="1200" b="0" i="0" u="none" strike="noStrike" dirty="0">
                <a:solidFill>
                  <a:schemeClr val="dk1"/>
                </a:solidFill>
                <a:latin typeface="+mn-lt"/>
                <a:ea typeface="Calibri"/>
                <a:cs typeface="Calibri"/>
                <a:sym typeface="Calibri"/>
              </a:rPr>
              <a:t>: </a:t>
            </a:r>
            <a:r>
              <a:rPr lang="en-US" b="0" u="sng" dirty="0">
                <a:solidFill>
                  <a:schemeClr val="hlink"/>
                </a:solidFill>
                <a:hlinkClick r:id="rId3"/>
              </a:rPr>
              <a:t>https://pixabay.com/vectors/silhouette-child-mother-daughter-3299372/</a:t>
            </a:r>
            <a:endParaRPr lang="en-US" b="0" dirty="0"/>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hyperlink" Target="https://pixabay.com/photos/earth-planet-space-world-universe-11009/" TargetMode="External"/><Relationship Id="rId21" Type="http://schemas.openxmlformats.org/officeDocument/2006/relationships/image" Target="../media/image36.jpeg"/><Relationship Id="rId7" Type="http://schemas.openxmlformats.org/officeDocument/2006/relationships/hyperlink" Target="https://pixabay.com/vectors/silhouette-child-mother-daughter-3299372/" TargetMode="External"/><Relationship Id="rId12" Type="http://schemas.openxmlformats.org/officeDocument/2006/relationships/image" Target="../media/image27.jpeg"/><Relationship Id="rId17" Type="http://schemas.openxmlformats.org/officeDocument/2006/relationships/image" Target="../media/image32.png"/><Relationship Id="rId25" Type="http://schemas.openxmlformats.org/officeDocument/2006/relationships/image" Target="../media/image40.jpeg"/><Relationship Id="rId2" Type="http://schemas.openxmlformats.org/officeDocument/2006/relationships/notesSlide" Target="../notesSlides/notesSlide7.xml"/><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hyperlink" Target="https://pixabay.com/photos/girls-beach-india-kids-ocean-1006214/" TargetMode="External"/><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hyperlink" Target="https://pixabay.com/photos/goat-lamb-little-grass-livestock-1596880/" TargetMode="External"/><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hyperlink" Target="https://pixabay.com/illustrations/art-objects-stuff-things-everyday-5002506/" TargetMode="External"/><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1998" y="171432"/>
            <a:ext cx="6708004" cy="2533664"/>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t="100000" r="100000"/>
            </a:path>
            <a:tileRect l="-100000" b="-100000"/>
          </a:gradFill>
          <a:scene3d>
            <a:camera prst="orthographicFront"/>
            <a:lightRig rig="threePt" dir="t"/>
          </a:scene3d>
          <a:sp3d>
            <a:bevelT/>
          </a:sp3d>
        </p:spPr>
        <p:txBody>
          <a:bodyPr/>
          <a:lstStyle/>
          <a:p>
            <a:r>
              <a:rPr lang="en-IN" dirty="0"/>
              <a:t>Learning </a:t>
            </a:r>
            <a:br>
              <a:rPr lang="en-IN" dirty="0"/>
            </a:br>
            <a:r>
              <a:rPr lang="en-IN" dirty="0"/>
              <a:t>with</a:t>
            </a:r>
            <a:br>
              <a:rPr lang="en-IN"/>
            </a:br>
            <a:r>
              <a:rPr lang="en-IN"/>
              <a:t>Pronouns</a:t>
            </a:r>
            <a:endParaRPr lang="en-US" dirty="0"/>
          </a:p>
        </p:txBody>
      </p:sp>
      <p:pic>
        <p:nvPicPr>
          <p:cNvPr id="18434" name="Picture 2" descr="Virat Kohli, Cricketer, Player, Man"/>
          <p:cNvPicPr preferRelativeResize="0">
            <a:picLocks noChangeAspect="1" noChangeArrowheads="1"/>
          </p:cNvPicPr>
          <p:nvPr/>
        </p:nvPicPr>
        <p:blipFill>
          <a:blip r:embed="rId3"/>
          <a:srcRect/>
          <a:stretch>
            <a:fillRect/>
          </a:stretch>
        </p:blipFill>
        <p:spPr bwMode="auto">
          <a:xfrm>
            <a:off x="485744" y="3248024"/>
            <a:ext cx="1800000" cy="1800000"/>
          </a:xfrm>
          <a:prstGeom prst="rect">
            <a:avLst/>
          </a:prstGeom>
          <a:ln>
            <a:noFill/>
          </a:ln>
          <a:effectLst>
            <a:outerShdw blurRad="292100" dist="139700" dir="2700000" algn="tl" rotWithShape="0">
              <a:srgbClr val="333333">
                <a:alpha val="65000"/>
              </a:srgbClr>
            </a:outerShdw>
          </a:effectLst>
        </p:spPr>
      </p:pic>
      <p:pic>
        <p:nvPicPr>
          <p:cNvPr id="18438" name="Picture 6" descr="Nature, Summer, Beautiful, Outdoors"/>
          <p:cNvPicPr preferRelativeResize="0">
            <a:picLocks noChangeAspect="1" noChangeArrowheads="1"/>
          </p:cNvPicPr>
          <p:nvPr/>
        </p:nvPicPr>
        <p:blipFill>
          <a:blip r:embed="rId4"/>
          <a:srcRect/>
          <a:stretch>
            <a:fillRect/>
          </a:stretch>
        </p:blipFill>
        <p:spPr bwMode="auto">
          <a:xfrm>
            <a:off x="2815810" y="3248024"/>
            <a:ext cx="1800000" cy="1800000"/>
          </a:xfrm>
          <a:prstGeom prst="rect">
            <a:avLst/>
          </a:prstGeom>
          <a:ln>
            <a:noFill/>
          </a:ln>
          <a:effectLst>
            <a:outerShdw blurRad="292100" dist="139700" dir="2700000" algn="tl" rotWithShape="0">
              <a:srgbClr val="333333">
                <a:alpha val="65000"/>
              </a:srgbClr>
            </a:outerShdw>
          </a:effectLst>
        </p:spPr>
      </p:pic>
      <p:pic>
        <p:nvPicPr>
          <p:cNvPr id="18440" name="Picture 8" descr="Indians, Children, Guys, India, Young People, Flower"/>
          <p:cNvPicPr preferRelativeResize="0">
            <a:picLocks noChangeAspect="1" noChangeArrowheads="1"/>
          </p:cNvPicPr>
          <p:nvPr/>
        </p:nvPicPr>
        <p:blipFill>
          <a:blip r:embed="rId5" cstate="print"/>
          <a:srcRect/>
          <a:stretch>
            <a:fillRect/>
          </a:stretch>
        </p:blipFill>
        <p:spPr bwMode="auto">
          <a:xfrm>
            <a:off x="9806008" y="3248024"/>
            <a:ext cx="1800000" cy="1800000"/>
          </a:xfrm>
          <a:prstGeom prst="rect">
            <a:avLst/>
          </a:prstGeom>
          <a:ln>
            <a:noFill/>
          </a:ln>
          <a:effectLst>
            <a:outerShdw blurRad="292100" dist="139700" dir="2700000" algn="tl" rotWithShape="0">
              <a:srgbClr val="333333">
                <a:alpha val="65000"/>
              </a:srgbClr>
            </a:outerShdw>
          </a:effectLst>
        </p:spPr>
      </p:pic>
      <p:pic>
        <p:nvPicPr>
          <p:cNvPr id="18442" name="Picture 10" descr="Children, Fun, Playing, Happy, Hulukoppa"/>
          <p:cNvPicPr preferRelativeResize="0">
            <a:picLocks noChangeAspect="1" noChangeArrowheads="1"/>
          </p:cNvPicPr>
          <p:nvPr/>
        </p:nvPicPr>
        <p:blipFill>
          <a:blip r:embed="rId6"/>
          <a:srcRect/>
          <a:stretch>
            <a:fillRect/>
          </a:stretch>
        </p:blipFill>
        <p:spPr bwMode="auto">
          <a:xfrm>
            <a:off x="7475942" y="3248024"/>
            <a:ext cx="1800000" cy="1800000"/>
          </a:xfrm>
          <a:prstGeom prst="rect">
            <a:avLst/>
          </a:prstGeom>
          <a:ln>
            <a:noFill/>
          </a:ln>
          <a:effectLst>
            <a:outerShdw blurRad="292100" dist="139700" dir="2700000" algn="tl" rotWithShape="0">
              <a:srgbClr val="333333">
                <a:alpha val="65000"/>
              </a:srgbClr>
            </a:outerShdw>
          </a:effectLst>
        </p:spPr>
      </p:pic>
      <p:pic>
        <p:nvPicPr>
          <p:cNvPr id="18444" name="Picture 12" descr="A Tiger, Indian, Beast, Feline, Sublime"/>
          <p:cNvPicPr preferRelativeResize="0">
            <a:picLocks noChangeAspect="1" noChangeArrowheads="1"/>
          </p:cNvPicPr>
          <p:nvPr/>
        </p:nvPicPr>
        <p:blipFill>
          <a:blip r:embed="rId7"/>
          <a:srcRect/>
          <a:stretch>
            <a:fillRect/>
          </a:stretch>
        </p:blipFill>
        <p:spPr bwMode="auto">
          <a:xfrm>
            <a:off x="5145876" y="3248024"/>
            <a:ext cx="1800000" cy="180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645696" y="71414"/>
            <a:ext cx="4900608" cy="654032"/>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r="100000" b="100000"/>
            </a:path>
            <a:tileRect l="-100000" t="-100000"/>
          </a:gradFill>
          <a:scene3d>
            <a:camera prst="orthographicFront"/>
            <a:lightRig rig="threePt" dir="t"/>
          </a:scene3d>
          <a:sp3d>
            <a:bevelT w="165100" prst="coolSlant"/>
          </a:sp3d>
        </p:spPr>
        <p:txBody>
          <a:bodyPr/>
          <a:lstStyle/>
          <a:p>
            <a:r>
              <a:rPr lang="en-IN" dirty="0"/>
              <a:t>Pronouns</a:t>
            </a:r>
            <a:endParaRPr lang="en-US" dirty="0"/>
          </a:p>
        </p:txBody>
      </p:sp>
      <p:grpSp>
        <p:nvGrpSpPr>
          <p:cNvPr id="36" name="Group 35">
            <a:extLst>
              <a:ext uri="{FF2B5EF4-FFF2-40B4-BE49-F238E27FC236}">
                <a16:creationId xmlns:a16="http://schemas.microsoft.com/office/drawing/2014/main" id="{C8E81E26-C6E1-41EA-B618-FADCE872C808}"/>
              </a:ext>
            </a:extLst>
          </p:cNvPr>
          <p:cNvGrpSpPr/>
          <p:nvPr/>
        </p:nvGrpSpPr>
        <p:grpSpPr>
          <a:xfrm rot="16200000">
            <a:off x="2226432" y="1962705"/>
            <a:ext cx="684000" cy="540000"/>
            <a:chOff x="1217532" y="3417314"/>
            <a:chExt cx="2855012" cy="2331798"/>
          </a:xfrm>
        </p:grpSpPr>
        <p:sp>
          <p:nvSpPr>
            <p:cNvPr id="37"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6A0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38"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39"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6A04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dirty="0">
                <a:solidFill>
                  <a:srgbClr val="747994"/>
                </a:solidFill>
                <a:latin typeface="Poppins"/>
                <a:ea typeface="Poppins"/>
                <a:cs typeface="Poppins"/>
                <a:sym typeface="Poppins"/>
              </a:endParaRPr>
            </a:p>
          </p:txBody>
        </p:sp>
      </p:grpSp>
      <p:grpSp>
        <p:nvGrpSpPr>
          <p:cNvPr id="66" name="Group 65"/>
          <p:cNvGrpSpPr/>
          <p:nvPr/>
        </p:nvGrpSpPr>
        <p:grpSpPr>
          <a:xfrm>
            <a:off x="2460000" y="831323"/>
            <a:ext cx="7272000" cy="694700"/>
            <a:chOff x="2164115" y="831323"/>
            <a:chExt cx="7863770" cy="694700"/>
          </a:xfrm>
        </p:grpSpPr>
        <p:grpSp>
          <p:nvGrpSpPr>
            <p:cNvPr id="46" name="Group 45"/>
            <p:cNvGrpSpPr/>
            <p:nvPr/>
          </p:nvGrpSpPr>
          <p:grpSpPr>
            <a:xfrm>
              <a:off x="2164115" y="831323"/>
              <a:ext cx="7863770" cy="694700"/>
              <a:chOff x="2164115" y="831323"/>
              <a:chExt cx="7863770" cy="694700"/>
            </a:xfrm>
          </p:grpSpPr>
          <p:sp>
            <p:nvSpPr>
              <p:cNvPr id="41" name="Rectangle: Rounded Corners 22">
                <a:extLst>
                  <a:ext uri="{FF2B5EF4-FFF2-40B4-BE49-F238E27FC236}">
                    <a16:creationId xmlns:a16="http://schemas.microsoft.com/office/drawing/2014/main" id="{ED41B29A-E341-4EFA-979A-95C27F11191A}"/>
                  </a:ext>
                </a:extLst>
              </p:cNvPr>
              <p:cNvSpPr/>
              <p:nvPr/>
            </p:nvSpPr>
            <p:spPr>
              <a:xfrm>
                <a:off x="2164115" y="831323"/>
                <a:ext cx="6125409" cy="583979"/>
              </a:xfrm>
              <a:prstGeom prst="roundRect">
                <a:avLst/>
              </a:prstGeom>
              <a:solidFill>
                <a:srgbClr val="6A0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Rounded Corners 16">
                <a:extLst>
                  <a:ext uri="{FF2B5EF4-FFF2-40B4-BE49-F238E27FC236}">
                    <a16:creationId xmlns:a16="http://schemas.microsoft.com/office/drawing/2014/main" id="{9520E2C9-F7B2-4C50-ADCE-F4F2D1CB15B2}"/>
                  </a:ext>
                </a:extLst>
              </p:cNvPr>
              <p:cNvSpPr/>
              <p:nvPr/>
            </p:nvSpPr>
            <p:spPr>
              <a:xfrm>
                <a:off x="2310927" y="942044"/>
                <a:ext cx="7716958" cy="583979"/>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sp>
          <p:nvSpPr>
            <p:cNvPr id="43" name="TextBox 42">
              <a:extLst>
                <a:ext uri="{FF2B5EF4-FFF2-40B4-BE49-F238E27FC236}">
                  <a16:creationId xmlns:a16="http://schemas.microsoft.com/office/drawing/2014/main" id="{CA33B9A7-8450-4E1D-9CFD-7B0399C2D611}"/>
                </a:ext>
              </a:extLst>
            </p:cNvPr>
            <p:cNvSpPr txBox="1"/>
            <p:nvPr/>
          </p:nvSpPr>
          <p:spPr>
            <a:xfrm>
              <a:off x="2446749" y="1006894"/>
              <a:ext cx="7538678" cy="461665"/>
            </a:xfrm>
            <a:prstGeom prst="rect">
              <a:avLst/>
            </a:prstGeom>
            <a:noFill/>
          </p:spPr>
          <p:txBody>
            <a:bodyPr wrap="square" rtlCol="0">
              <a:spAutoFit/>
            </a:bodyPr>
            <a:lstStyle/>
            <a:p>
              <a:r>
                <a:rPr lang="en-IN" sz="2400" dirty="0"/>
                <a:t>A PRONOUN is a word that takes the place of a NOUN</a:t>
              </a:r>
            </a:p>
          </p:txBody>
        </p:sp>
      </p:grpSp>
      <p:sp>
        <p:nvSpPr>
          <p:cNvPr id="44" name="Rectangle: Rounded Corners 22">
            <a:extLst>
              <a:ext uri="{FF2B5EF4-FFF2-40B4-BE49-F238E27FC236}">
                <a16:creationId xmlns:a16="http://schemas.microsoft.com/office/drawing/2014/main" id="{ED41B29A-E341-4EFA-979A-95C27F11191A}"/>
              </a:ext>
            </a:extLst>
          </p:cNvPr>
          <p:cNvSpPr/>
          <p:nvPr/>
        </p:nvSpPr>
        <p:spPr>
          <a:xfrm>
            <a:off x="3033296" y="1926099"/>
            <a:ext cx="6125409" cy="583979"/>
          </a:xfrm>
          <a:prstGeom prst="roundRect">
            <a:avLst/>
          </a:prstGeom>
          <a:gradFill flip="none" rotWithShape="1">
            <a:gsLst>
              <a:gs pos="0">
                <a:srgbClr val="6A040F">
                  <a:tint val="66000"/>
                  <a:satMod val="160000"/>
                </a:srgbClr>
              </a:gs>
              <a:gs pos="50000">
                <a:srgbClr val="6A040F">
                  <a:tint val="44500"/>
                  <a:satMod val="160000"/>
                </a:srgbClr>
              </a:gs>
              <a:gs pos="100000">
                <a:srgbClr val="6A040F">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he	she	it	they	we</a:t>
            </a:r>
          </a:p>
        </p:txBody>
      </p:sp>
      <p:grpSp>
        <p:nvGrpSpPr>
          <p:cNvPr id="67" name="Group 66"/>
          <p:cNvGrpSpPr/>
          <p:nvPr/>
        </p:nvGrpSpPr>
        <p:grpSpPr>
          <a:xfrm>
            <a:off x="2460000" y="2795584"/>
            <a:ext cx="7272000" cy="694700"/>
            <a:chOff x="2164115" y="831323"/>
            <a:chExt cx="7863770" cy="694700"/>
          </a:xfrm>
        </p:grpSpPr>
        <p:grpSp>
          <p:nvGrpSpPr>
            <p:cNvPr id="68" name="Group 67"/>
            <p:cNvGrpSpPr/>
            <p:nvPr/>
          </p:nvGrpSpPr>
          <p:grpSpPr>
            <a:xfrm>
              <a:off x="2164115" y="831323"/>
              <a:ext cx="7863770" cy="694700"/>
              <a:chOff x="2164115" y="831323"/>
              <a:chExt cx="7863770" cy="694700"/>
            </a:xfrm>
          </p:grpSpPr>
          <p:sp>
            <p:nvSpPr>
              <p:cNvPr id="70" name="Rectangle: Rounded Corners 22">
                <a:extLst>
                  <a:ext uri="{FF2B5EF4-FFF2-40B4-BE49-F238E27FC236}">
                    <a16:creationId xmlns:a16="http://schemas.microsoft.com/office/drawing/2014/main" id="{ED41B29A-E341-4EFA-979A-95C27F11191A}"/>
                  </a:ext>
                </a:extLst>
              </p:cNvPr>
              <p:cNvSpPr/>
              <p:nvPr/>
            </p:nvSpPr>
            <p:spPr>
              <a:xfrm>
                <a:off x="2164115" y="831323"/>
                <a:ext cx="6125409" cy="583979"/>
              </a:xfrm>
              <a:prstGeom prst="roundRect">
                <a:avLst/>
              </a:prstGeom>
              <a:solidFill>
                <a:srgbClr val="6A0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71" name="Rectangle: Rounded Corners 16">
                <a:extLst>
                  <a:ext uri="{FF2B5EF4-FFF2-40B4-BE49-F238E27FC236}">
                    <a16:creationId xmlns:a16="http://schemas.microsoft.com/office/drawing/2014/main" id="{9520E2C9-F7B2-4C50-ADCE-F4F2D1CB15B2}"/>
                  </a:ext>
                </a:extLst>
              </p:cNvPr>
              <p:cNvSpPr/>
              <p:nvPr/>
            </p:nvSpPr>
            <p:spPr>
              <a:xfrm>
                <a:off x="2310927" y="942044"/>
                <a:ext cx="7716958" cy="583979"/>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sp>
          <p:nvSpPr>
            <p:cNvPr id="69" name="TextBox 68">
              <a:extLst>
                <a:ext uri="{FF2B5EF4-FFF2-40B4-BE49-F238E27FC236}">
                  <a16:creationId xmlns:a16="http://schemas.microsoft.com/office/drawing/2014/main" id="{CA33B9A7-8450-4E1D-9CFD-7B0399C2D611}"/>
                </a:ext>
              </a:extLst>
            </p:cNvPr>
            <p:cNvSpPr txBox="1"/>
            <p:nvPr/>
          </p:nvSpPr>
          <p:spPr>
            <a:xfrm>
              <a:off x="2446749" y="1006894"/>
              <a:ext cx="7538678" cy="461665"/>
            </a:xfrm>
            <a:prstGeom prst="rect">
              <a:avLst/>
            </a:prstGeom>
            <a:noFill/>
          </p:spPr>
          <p:txBody>
            <a:bodyPr wrap="square" rtlCol="0">
              <a:spAutoFit/>
            </a:bodyPr>
            <a:lstStyle/>
            <a:p>
              <a:r>
                <a:rPr lang="en-IN" sz="2400" dirty="0"/>
                <a:t> PRONOUNS take the place of words for</a:t>
              </a:r>
            </a:p>
          </p:txBody>
        </p:sp>
      </p:grpSp>
      <p:pic>
        <p:nvPicPr>
          <p:cNvPr id="72" name="Google Shape;58;p3"/>
          <p:cNvPicPr preferRelativeResize="0"/>
          <p:nvPr/>
        </p:nvPicPr>
        <p:blipFill>
          <a:blip r:embed="rId3" cstate="print">
            <a:extLst>
              <a:ext uri="{28A0092B-C50C-407E-A947-70E740481C1C}">
                <a14:useLocalDpi xmlns:a14="http://schemas.microsoft.com/office/drawing/2010/main" val="0"/>
              </a:ext>
            </a:extLst>
          </a:blip>
          <a:srcRect/>
          <a:stretch/>
        </p:blipFill>
        <p:spPr>
          <a:xfrm>
            <a:off x="901200" y="3923388"/>
            <a:ext cx="1800000" cy="1800000"/>
          </a:xfrm>
          <a:prstGeom prst="rect">
            <a:avLst/>
          </a:prstGeom>
          <a:ln>
            <a:noFill/>
          </a:ln>
          <a:effectLst>
            <a:outerShdw blurRad="292100" dist="139700" dir="2700000" algn="tl" rotWithShape="0">
              <a:srgbClr val="333333">
                <a:alpha val="65000"/>
              </a:srgbClr>
            </a:outerShdw>
          </a:effectLst>
        </p:spPr>
      </p:pic>
      <p:pic>
        <p:nvPicPr>
          <p:cNvPr id="73" name="Google Shape;59;p3"/>
          <p:cNvPicPr preferRelativeResize="0"/>
          <p:nvPr/>
        </p:nvPicPr>
        <p:blipFill>
          <a:blip r:embed="rId4" cstate="print">
            <a:extLst>
              <a:ext uri="{28A0092B-C50C-407E-A947-70E740481C1C}">
                <a14:useLocalDpi xmlns:a14="http://schemas.microsoft.com/office/drawing/2010/main" val="0"/>
              </a:ext>
            </a:extLst>
          </a:blip>
          <a:srcRect/>
          <a:stretch/>
        </p:blipFill>
        <p:spPr>
          <a:xfrm>
            <a:off x="6354340" y="3987028"/>
            <a:ext cx="2570040" cy="1713360"/>
          </a:xfrm>
          <a:prstGeom prst="rect">
            <a:avLst/>
          </a:prstGeom>
          <a:ln>
            <a:noFill/>
          </a:ln>
          <a:effectLst>
            <a:outerShdw blurRad="292100" dist="139700" dir="2700000" algn="tl" rotWithShape="0">
              <a:srgbClr val="333333">
                <a:alpha val="65000"/>
              </a:srgbClr>
            </a:outerShdw>
          </a:effectLst>
        </p:spPr>
      </p:pic>
      <p:sp>
        <p:nvSpPr>
          <p:cNvPr id="74" name="Google Shape;60;p3"/>
          <p:cNvSpPr/>
          <p:nvPr/>
        </p:nvSpPr>
        <p:spPr>
          <a:xfrm>
            <a:off x="7045360" y="5772462"/>
            <a:ext cx="1188000" cy="46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IN" sz="2400" b="0" i="0" u="none" strike="noStrike" cap="none">
                <a:solidFill>
                  <a:srgbClr val="632423"/>
                </a:solidFill>
                <a:latin typeface="Calibri"/>
                <a:ea typeface="Calibri"/>
                <a:cs typeface="Calibri"/>
                <a:sym typeface="Calibri"/>
              </a:rPr>
              <a:t>People</a:t>
            </a:r>
            <a:endParaRPr/>
          </a:p>
        </p:txBody>
      </p:sp>
      <p:sp>
        <p:nvSpPr>
          <p:cNvPr id="75" name="Google Shape;61;p3"/>
          <p:cNvSpPr/>
          <p:nvPr/>
        </p:nvSpPr>
        <p:spPr>
          <a:xfrm>
            <a:off x="1209648" y="5772462"/>
            <a:ext cx="1188000" cy="46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IN" sz="2400" b="0" i="0" u="none" strike="noStrike" cap="none">
                <a:solidFill>
                  <a:srgbClr val="632423"/>
                </a:solidFill>
                <a:latin typeface="Calibri"/>
                <a:ea typeface="Calibri"/>
                <a:cs typeface="Calibri"/>
                <a:sym typeface="Calibri"/>
              </a:rPr>
              <a:t>Places</a:t>
            </a:r>
            <a:endParaRPr/>
          </a:p>
        </p:txBody>
      </p:sp>
      <p:sp>
        <p:nvSpPr>
          <p:cNvPr id="76" name="Google Shape;62;p3"/>
          <p:cNvSpPr/>
          <p:nvPr/>
        </p:nvSpPr>
        <p:spPr>
          <a:xfrm>
            <a:off x="9794352" y="5772462"/>
            <a:ext cx="1188000" cy="46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IN" sz="2400" b="0" i="0" u="none" strike="noStrike" cap="none">
                <a:solidFill>
                  <a:srgbClr val="632423"/>
                </a:solidFill>
                <a:latin typeface="Calibri"/>
                <a:ea typeface="Calibri"/>
                <a:cs typeface="Calibri"/>
                <a:sym typeface="Calibri"/>
              </a:rPr>
              <a:t>Things</a:t>
            </a:r>
            <a:endParaRPr/>
          </a:p>
        </p:txBody>
      </p:sp>
      <p:sp>
        <p:nvSpPr>
          <p:cNvPr id="77" name="Google Shape;63;p3"/>
          <p:cNvSpPr/>
          <p:nvPr/>
        </p:nvSpPr>
        <p:spPr>
          <a:xfrm>
            <a:off x="4070400" y="5691199"/>
            <a:ext cx="1188000" cy="46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a:spcBef>
                <a:spcPts val="0"/>
              </a:spcBef>
              <a:spcAft>
                <a:spcPts val="0"/>
              </a:spcAft>
              <a:buNone/>
            </a:pPr>
            <a:r>
              <a:rPr lang="en-IN" sz="2400" b="0" i="0" u="none" strike="noStrike" cap="none">
                <a:solidFill>
                  <a:srgbClr val="632423"/>
                </a:solidFill>
                <a:latin typeface="Calibri"/>
                <a:ea typeface="Calibri"/>
                <a:cs typeface="Calibri"/>
                <a:sym typeface="Calibri"/>
              </a:rPr>
              <a:t>Animals</a:t>
            </a:r>
            <a:endParaRPr/>
          </a:p>
        </p:txBody>
      </p:sp>
      <p:pic>
        <p:nvPicPr>
          <p:cNvPr id="78" name="Google Shape;64;p3"/>
          <p:cNvPicPr preferRelativeResize="0"/>
          <p:nvPr/>
        </p:nvPicPr>
        <p:blipFill>
          <a:blip r:embed="rId5" cstate="print">
            <a:extLst>
              <a:ext uri="{28A0092B-C50C-407E-A947-70E740481C1C}">
                <a14:useLocalDpi xmlns:a14="http://schemas.microsoft.com/office/drawing/2010/main" val="0"/>
              </a:ext>
            </a:extLst>
          </a:blip>
          <a:srcRect/>
          <a:stretch/>
        </p:blipFill>
        <p:spPr>
          <a:xfrm>
            <a:off x="3496200" y="4028282"/>
            <a:ext cx="2336400" cy="1590213"/>
          </a:xfrm>
          <a:prstGeom prst="rect">
            <a:avLst/>
          </a:prstGeom>
          <a:ln>
            <a:noFill/>
          </a:ln>
          <a:effectLst>
            <a:outerShdw blurRad="292100" dist="139700" dir="2700000" algn="tl" rotWithShape="0">
              <a:srgbClr val="333333">
                <a:alpha val="65000"/>
              </a:srgbClr>
            </a:outerShdw>
          </a:effectLst>
        </p:spPr>
      </p:pic>
      <p:pic>
        <p:nvPicPr>
          <p:cNvPr id="79" name="Google Shape;65;p3" descr="Art, Objects, Stuff, Things, Everyday, Household, Pen"/>
          <p:cNvPicPr preferRelativeResize="0"/>
          <p:nvPr/>
        </p:nvPicPr>
        <p:blipFill rotWithShape="1">
          <a:blip r:embed="rId6">
            <a:alphaModFix/>
          </a:blip>
          <a:srcRect/>
          <a:stretch/>
        </p:blipFill>
        <p:spPr>
          <a:xfrm>
            <a:off x="9328800" y="3923388"/>
            <a:ext cx="2124000" cy="180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lide(fromLeft)">
                                      <p:cBhvr>
                                        <p:cTn id="7" dur="1000"/>
                                        <p:tgtEl>
                                          <p:spTgt spid="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8" presetClass="emph" presetSubtype="0" fill="hold" nodeType="withEffect">
                                  <p:stCondLst>
                                    <p:cond delay="0"/>
                                  </p:stCondLst>
                                  <p:childTnLst>
                                    <p:animRot by="5400000">
                                      <p:cBhvr>
                                        <p:cTn id="13" dur="1000" fill="hold"/>
                                        <p:tgtEl>
                                          <p:spTgt spid="36"/>
                                        </p:tgtEl>
                                        <p:attrNameLst>
                                          <p:attrName>r</p:attrName>
                                        </p:attrNameLst>
                                      </p:cBhvr>
                                    </p:animRo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lide(fromLeft)">
                                      <p:cBhvr>
                                        <p:cTn id="17" dur="1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slide(fromLeft)">
                                      <p:cBhvr>
                                        <p:cTn id="22" dur="1000"/>
                                        <p:tgtEl>
                                          <p:spTgt spid="67"/>
                                        </p:tgtEl>
                                      </p:cBhvr>
                                    </p:animEffect>
                                  </p:childTnLst>
                                </p:cTn>
                              </p:par>
                            </p:childTnLst>
                          </p:cTn>
                        </p:par>
                        <p:par>
                          <p:cTn id="23" fill="hold">
                            <p:stCondLst>
                              <p:cond delay="1000"/>
                            </p:stCondLst>
                            <p:childTnLst>
                              <p:par>
                                <p:cTn id="24" presetID="18" presetClass="entr" presetSubtype="6"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strips(downRight)">
                                      <p:cBhvr>
                                        <p:cTn id="26" dur="1000"/>
                                        <p:tgtEl>
                                          <p:spTgt spid="72"/>
                                        </p:tgtEl>
                                      </p:cBhvr>
                                    </p:animEffect>
                                  </p:childTnLst>
                                </p:cTn>
                              </p:par>
                            </p:childTnLst>
                          </p:cTn>
                        </p:par>
                        <p:par>
                          <p:cTn id="27" fill="hold">
                            <p:stCondLst>
                              <p:cond delay="2000"/>
                            </p:stCondLst>
                            <p:childTnLst>
                              <p:par>
                                <p:cTn id="28" presetID="18" presetClass="entr" presetSubtype="6"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strips(downRight)">
                                      <p:cBhvr>
                                        <p:cTn id="30" dur="1000"/>
                                        <p:tgtEl>
                                          <p:spTgt spid="75"/>
                                        </p:tgtEl>
                                      </p:cBhvr>
                                    </p:animEffect>
                                  </p:childTnLst>
                                </p:cTn>
                              </p:par>
                            </p:childTnLst>
                          </p:cTn>
                        </p:par>
                        <p:par>
                          <p:cTn id="31" fill="hold">
                            <p:stCondLst>
                              <p:cond delay="3000"/>
                            </p:stCondLst>
                            <p:childTnLst>
                              <p:par>
                                <p:cTn id="32" presetID="18" presetClass="entr" presetSubtype="6"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strips(downRight)">
                                      <p:cBhvr>
                                        <p:cTn id="34" dur="1000"/>
                                        <p:tgtEl>
                                          <p:spTgt spid="78"/>
                                        </p:tgtEl>
                                      </p:cBhvr>
                                    </p:animEffect>
                                  </p:childTnLst>
                                </p:cTn>
                              </p:par>
                            </p:childTnLst>
                          </p:cTn>
                        </p:par>
                        <p:par>
                          <p:cTn id="35" fill="hold">
                            <p:stCondLst>
                              <p:cond delay="4000"/>
                            </p:stCondLst>
                            <p:childTnLst>
                              <p:par>
                                <p:cTn id="36" presetID="18" presetClass="entr" presetSubtype="6"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strips(downRight)">
                                      <p:cBhvr>
                                        <p:cTn id="38" dur="1000"/>
                                        <p:tgtEl>
                                          <p:spTgt spid="77"/>
                                        </p:tgtEl>
                                      </p:cBhvr>
                                    </p:animEffect>
                                  </p:childTnLst>
                                </p:cTn>
                              </p:par>
                            </p:childTnLst>
                          </p:cTn>
                        </p:par>
                        <p:par>
                          <p:cTn id="39" fill="hold">
                            <p:stCondLst>
                              <p:cond delay="5000"/>
                            </p:stCondLst>
                            <p:childTnLst>
                              <p:par>
                                <p:cTn id="40" presetID="18" presetClass="entr" presetSubtype="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strips(downRight)">
                                      <p:cBhvr>
                                        <p:cTn id="42" dur="1000"/>
                                        <p:tgtEl>
                                          <p:spTgt spid="73"/>
                                        </p:tgtEl>
                                      </p:cBhvr>
                                    </p:animEffect>
                                  </p:childTnLst>
                                </p:cTn>
                              </p:par>
                            </p:childTnLst>
                          </p:cTn>
                        </p:par>
                        <p:par>
                          <p:cTn id="43" fill="hold">
                            <p:stCondLst>
                              <p:cond delay="6000"/>
                            </p:stCondLst>
                            <p:childTnLst>
                              <p:par>
                                <p:cTn id="44" presetID="18" presetClass="entr" presetSubtype="6"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strips(downRight)">
                                      <p:cBhvr>
                                        <p:cTn id="46" dur="1000"/>
                                        <p:tgtEl>
                                          <p:spTgt spid="74"/>
                                        </p:tgtEl>
                                      </p:cBhvr>
                                    </p:animEffect>
                                  </p:childTnLst>
                                </p:cTn>
                              </p:par>
                            </p:childTnLst>
                          </p:cTn>
                        </p:par>
                        <p:par>
                          <p:cTn id="47" fill="hold">
                            <p:stCondLst>
                              <p:cond delay="7000"/>
                            </p:stCondLst>
                            <p:childTnLst>
                              <p:par>
                                <p:cTn id="48" presetID="18" presetClass="entr" presetSubtype="6" fill="hold"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strips(downRight)">
                                      <p:cBhvr>
                                        <p:cTn id="50" dur="1000"/>
                                        <p:tgtEl>
                                          <p:spTgt spid="79"/>
                                        </p:tgtEl>
                                      </p:cBhvr>
                                    </p:animEffect>
                                  </p:childTnLst>
                                </p:cTn>
                              </p:par>
                            </p:childTnLst>
                          </p:cTn>
                        </p:par>
                        <p:par>
                          <p:cTn id="51" fill="hold">
                            <p:stCondLst>
                              <p:cond delay="8000"/>
                            </p:stCondLst>
                            <p:childTnLst>
                              <p:par>
                                <p:cTn id="52" presetID="18" presetClass="entr" presetSubtype="6"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strips(downRight)">
                                      <p:cBhvr>
                                        <p:cTn id="5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4" grpId="0" animBg="1"/>
      <p:bldP spid="75"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8"/>
          <p:cNvSpPr/>
          <p:nvPr/>
        </p:nvSpPr>
        <p:spPr>
          <a:xfrm>
            <a:off x="3936000" y="2745000"/>
            <a:ext cx="4320000" cy="684000"/>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39464" tIns="139464" rIns="139464" bIns="139464" numCol="1" spcCol="1270" anchor="ctr" anchorCtr="0">
            <a:noAutofit/>
          </a:bodyPr>
          <a:lstStyle/>
          <a:p>
            <a:pPr marL="514350" lvl="0" indent="-514350" algn="ctr" defTabSz="1244600">
              <a:lnSpc>
                <a:spcPct val="90000"/>
              </a:lnSpc>
              <a:spcBef>
                <a:spcPct val="0"/>
              </a:spcBef>
              <a:spcAft>
                <a:spcPct val="35000"/>
              </a:spcAft>
            </a:pPr>
            <a:r>
              <a:rPr lang="en-IN" sz="2800" kern="1200" dirty="0"/>
              <a:t>Masculine </a:t>
            </a:r>
            <a:r>
              <a:rPr lang="en-IN" sz="2800" b="1" kern="1200" dirty="0"/>
              <a:t>or </a:t>
            </a:r>
            <a:r>
              <a:rPr lang="en-IN" sz="2800" kern="1200" dirty="0"/>
              <a:t>Feminine</a:t>
            </a:r>
            <a:endParaRPr lang="en-US" sz="2800" kern="1200" dirty="0"/>
          </a:p>
        </p:txBody>
      </p:sp>
      <p:sp>
        <p:nvSpPr>
          <p:cNvPr id="45" name="Freeform: Shape 11"/>
          <p:cNvSpPr/>
          <p:nvPr/>
        </p:nvSpPr>
        <p:spPr>
          <a:xfrm>
            <a:off x="3936000" y="1973288"/>
            <a:ext cx="4320000" cy="684000"/>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39464" tIns="139464" rIns="139464" bIns="139464" numCol="1" spcCol="1270" anchor="ctr" anchorCtr="0">
            <a:noAutofit/>
          </a:bodyPr>
          <a:lstStyle/>
          <a:p>
            <a:pPr marL="514350" lvl="0" indent="-514350" algn="ctr" defTabSz="1244600">
              <a:lnSpc>
                <a:spcPct val="90000"/>
              </a:lnSpc>
              <a:spcBef>
                <a:spcPct val="0"/>
              </a:spcBef>
              <a:spcAft>
                <a:spcPct val="35000"/>
              </a:spcAft>
            </a:pPr>
            <a:r>
              <a:rPr lang="en-IN" sz="2800" kern="1200" dirty="0"/>
              <a:t> Singular </a:t>
            </a:r>
            <a:r>
              <a:rPr lang="en-IN" sz="2800" b="1" kern="1200" dirty="0"/>
              <a:t>or </a:t>
            </a:r>
            <a:r>
              <a:rPr lang="en-IN" sz="2800" kern="1200" dirty="0"/>
              <a:t>Plural</a:t>
            </a:r>
            <a:endParaRPr lang="en-US" sz="2800" kern="1200" dirty="0"/>
          </a:p>
        </p:txBody>
      </p:sp>
      <p:sp>
        <p:nvSpPr>
          <p:cNvPr id="46" name="TextBox 45"/>
          <p:cNvSpPr txBox="1"/>
          <p:nvPr/>
        </p:nvSpPr>
        <p:spPr>
          <a:xfrm>
            <a:off x="4739250" y="1186508"/>
            <a:ext cx="2713500" cy="523220"/>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r="100000" b="100000"/>
            </a:path>
            <a:tileRect l="-100000" t="-100000"/>
          </a:gradFill>
          <a:scene3d>
            <a:camera prst="orthographicFront"/>
            <a:lightRig rig="threePt" dir="t"/>
          </a:scene3d>
          <a:sp3d>
            <a:bevelT/>
          </a:sp3d>
        </p:spPr>
        <p:txBody>
          <a:bodyPr wrap="none" rtlCol="0">
            <a:spAutoFit/>
          </a:bodyPr>
          <a:lstStyle/>
          <a:p>
            <a:r>
              <a:rPr lang="en-IN" sz="2800" dirty="0"/>
              <a:t>Pronouns can be:</a:t>
            </a:r>
            <a:endParaRPr lang="en-US" sz="2800" dirty="0"/>
          </a:p>
        </p:txBody>
      </p:sp>
      <p:sp>
        <p:nvSpPr>
          <p:cNvPr id="47" name="TextBox 46"/>
          <p:cNvSpPr txBox="1"/>
          <p:nvPr/>
        </p:nvSpPr>
        <p:spPr>
          <a:xfrm>
            <a:off x="1810949" y="4172612"/>
            <a:ext cx="8570103" cy="523220"/>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r="100000" b="100000"/>
            </a:path>
            <a:tileRect l="-100000" t="-100000"/>
          </a:gradFill>
        </p:spPr>
        <p:txBody>
          <a:bodyPr wrap="none" rtlCol="0">
            <a:spAutoFit/>
          </a:bodyPr>
          <a:lstStyle/>
          <a:p>
            <a:r>
              <a:rPr lang="en-IN" sz="2800" dirty="0"/>
              <a:t>Pronouns do the same work as nouns to </a:t>
            </a:r>
            <a:r>
              <a:rPr lang="en-IN" sz="2800" b="1" dirty="0"/>
              <a:t>avoid repetition</a:t>
            </a:r>
            <a:endParaRPr lang="en-US" sz="2800" b="1" dirty="0"/>
          </a:p>
        </p:txBody>
      </p:sp>
      <p:sp>
        <p:nvSpPr>
          <p:cNvPr id="48" name="Freeform: Shape 8"/>
          <p:cNvSpPr/>
          <p:nvPr/>
        </p:nvSpPr>
        <p:spPr>
          <a:xfrm>
            <a:off x="3517092" y="4967296"/>
            <a:ext cx="5157816" cy="684000"/>
          </a:xfrm>
          <a:prstGeom prst="homePlate">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139464" tIns="139464" rIns="139464" bIns="139464" numCol="1" spcCol="1270" anchor="ctr" anchorCtr="0">
            <a:noAutofit/>
          </a:bodyPr>
          <a:lstStyle/>
          <a:p>
            <a:pPr marL="514350" lvl="0" indent="-514350" algn="ctr" defTabSz="1244600">
              <a:lnSpc>
                <a:spcPct val="90000"/>
              </a:lnSpc>
              <a:spcBef>
                <a:spcPct val="0"/>
              </a:spcBef>
              <a:spcAft>
                <a:spcPct val="35000"/>
              </a:spcAft>
            </a:pPr>
            <a:r>
              <a:rPr lang="en-IN" sz="2800" kern="1200" dirty="0"/>
              <a:t>Pronouns are </a:t>
            </a:r>
            <a:r>
              <a:rPr lang="en-IN" sz="2800" b="1" kern="1200" dirty="0"/>
              <a:t>substitute words</a:t>
            </a:r>
            <a:endParaRPr lang="en-US" sz="2800" b="1" kern="1200" dirty="0"/>
          </a:p>
        </p:txBody>
      </p:sp>
      <p:sp>
        <p:nvSpPr>
          <p:cNvPr id="10" name="Title 26">
            <a:extLst>
              <a:ext uri="{FF2B5EF4-FFF2-40B4-BE49-F238E27FC236}">
                <a16:creationId xmlns:a16="http://schemas.microsoft.com/office/drawing/2014/main" id="{C9FE1292-93CA-42DA-8DDF-D511B560D435}"/>
              </a:ext>
            </a:extLst>
          </p:cNvPr>
          <p:cNvSpPr>
            <a:spLocks noGrp="1"/>
          </p:cNvSpPr>
          <p:nvPr>
            <p:ph type="title"/>
          </p:nvPr>
        </p:nvSpPr>
        <p:spPr>
          <a:xfrm>
            <a:off x="3645696" y="71414"/>
            <a:ext cx="4900608" cy="654032"/>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r="100000" b="100000"/>
            </a:path>
            <a:tileRect l="-100000" t="-100000"/>
          </a:gradFill>
          <a:scene3d>
            <a:camera prst="orthographicFront"/>
            <a:lightRig rig="threePt" dir="t"/>
          </a:scene3d>
          <a:sp3d>
            <a:bevelT w="165100" prst="coolSlant"/>
          </a:sp3d>
        </p:spPr>
        <p:txBody>
          <a:bodyPr/>
          <a:lstStyle/>
          <a:p>
            <a:r>
              <a:rPr lang="en-IN" dirty="0"/>
              <a:t>Types of Pronouns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lide(fromLeft)">
                                      <p:cBhvr>
                                        <p:cTn id="7" dur="1000"/>
                                        <p:tgtEl>
                                          <p:spTgt spid="4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10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slide(fromLeft)">
                                      <p:cBhvr>
                                        <p:cTn id="21" dur="10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6910392" y="4719200"/>
            <a:ext cx="2986104" cy="97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IN" sz="2400" b="1" dirty="0">
                <a:solidFill>
                  <a:schemeClr val="tx1"/>
                </a:solidFill>
              </a:rPr>
              <a:t>My mother </a:t>
            </a:r>
            <a:r>
              <a:rPr lang="en-IN" sz="2400" dirty="0">
                <a:solidFill>
                  <a:schemeClr val="tx1"/>
                </a:solidFill>
              </a:rPr>
              <a:t>loves me.</a:t>
            </a:r>
          </a:p>
          <a:p>
            <a:r>
              <a:rPr lang="en-IN" sz="2400" b="1" dirty="0">
                <a:solidFill>
                  <a:schemeClr val="tx1"/>
                </a:solidFill>
              </a:rPr>
              <a:t>She</a:t>
            </a:r>
            <a:r>
              <a:rPr lang="en-IN" sz="2400" dirty="0">
                <a:solidFill>
                  <a:schemeClr val="tx1"/>
                </a:solidFill>
              </a:rPr>
              <a:t> loves me.</a:t>
            </a:r>
          </a:p>
        </p:txBody>
      </p:sp>
      <p:sp>
        <p:nvSpPr>
          <p:cNvPr id="24" name="Rectangle: Rounded Corners 22">
            <a:extLst>
              <a:ext uri="{FF2B5EF4-FFF2-40B4-BE49-F238E27FC236}">
                <a16:creationId xmlns:a16="http://schemas.microsoft.com/office/drawing/2014/main" id="{ED41B29A-E341-4EFA-979A-95C27F11191A}"/>
              </a:ext>
            </a:extLst>
          </p:cNvPr>
          <p:cNvSpPr/>
          <p:nvPr/>
        </p:nvSpPr>
        <p:spPr>
          <a:xfrm>
            <a:off x="484256" y="4695832"/>
            <a:ext cx="3160312" cy="99536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John </a:t>
            </a:r>
            <a:r>
              <a:rPr lang="en-IN" sz="2400" dirty="0">
                <a:solidFill>
                  <a:schemeClr val="tx1"/>
                </a:solidFill>
              </a:rPr>
              <a:t>waters the plants.</a:t>
            </a:r>
          </a:p>
          <a:p>
            <a:r>
              <a:rPr lang="en-IN" sz="2400" b="1" dirty="0">
                <a:solidFill>
                  <a:schemeClr val="tx1"/>
                </a:solidFill>
              </a:rPr>
              <a:t>He</a:t>
            </a:r>
            <a:r>
              <a:rPr lang="en-IN" sz="2400" dirty="0">
                <a:solidFill>
                  <a:schemeClr val="tx1"/>
                </a:solidFill>
              </a:rPr>
              <a:t> waters the plants.</a:t>
            </a:r>
          </a:p>
        </p:txBody>
      </p:sp>
      <p:sp>
        <p:nvSpPr>
          <p:cNvPr id="28"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7305472" y="2457000"/>
            <a:ext cx="2772000" cy="97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IN" sz="2400" b="1" dirty="0">
                <a:solidFill>
                  <a:schemeClr val="tx1"/>
                </a:solidFill>
              </a:rPr>
              <a:t>Kavitha </a:t>
            </a:r>
            <a:r>
              <a:rPr lang="en-IN" sz="2400" dirty="0">
                <a:solidFill>
                  <a:schemeClr val="tx1"/>
                </a:solidFill>
              </a:rPr>
              <a:t>has a cat.</a:t>
            </a:r>
          </a:p>
          <a:p>
            <a:r>
              <a:rPr lang="en-IN" sz="2400" b="1" dirty="0">
                <a:solidFill>
                  <a:schemeClr val="tx1"/>
                </a:solidFill>
              </a:rPr>
              <a:t>She</a:t>
            </a:r>
            <a:r>
              <a:rPr lang="en-IN" sz="2400" dirty="0">
                <a:solidFill>
                  <a:schemeClr val="tx1"/>
                </a:solidFill>
              </a:rPr>
              <a:t> has a cat.</a:t>
            </a:r>
          </a:p>
        </p:txBody>
      </p:sp>
      <p:sp>
        <p:nvSpPr>
          <p:cNvPr id="23"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880824" y="2433632"/>
            <a:ext cx="2772000" cy="972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Raju</a:t>
            </a:r>
            <a:r>
              <a:rPr lang="en-IN" sz="2400" dirty="0">
                <a:solidFill>
                  <a:schemeClr val="tx1"/>
                </a:solidFill>
              </a:rPr>
              <a:t> is my friend.</a:t>
            </a:r>
          </a:p>
          <a:p>
            <a:r>
              <a:rPr lang="en-IN" sz="2400" b="1" dirty="0">
                <a:solidFill>
                  <a:schemeClr val="tx1"/>
                </a:solidFill>
              </a:rPr>
              <a:t>He</a:t>
            </a:r>
            <a:r>
              <a:rPr lang="en-IN" sz="2400" dirty="0">
                <a:solidFill>
                  <a:schemeClr val="tx1"/>
                </a:solidFill>
              </a:rPr>
              <a:t> is my friend.</a:t>
            </a:r>
          </a:p>
        </p:txBody>
      </p:sp>
      <p:grpSp>
        <p:nvGrpSpPr>
          <p:cNvPr id="12" name="Group 11">
            <a:extLst>
              <a:ext uri="{FF2B5EF4-FFF2-40B4-BE49-F238E27FC236}">
                <a16:creationId xmlns:a16="http://schemas.microsoft.com/office/drawing/2014/main" id="{C8E81E26-C6E1-41EA-B618-FADCE872C808}"/>
              </a:ext>
            </a:extLst>
          </p:cNvPr>
          <p:cNvGrpSpPr/>
          <p:nvPr/>
        </p:nvGrpSpPr>
        <p:grpSpPr>
          <a:xfrm rot="16200000">
            <a:off x="51793" y="1188216"/>
            <a:ext cx="684000" cy="540000"/>
            <a:chOff x="1217532" y="3417314"/>
            <a:chExt cx="2855012" cy="2331798"/>
          </a:xfrm>
        </p:grpSpPr>
        <p:sp>
          <p:nvSpPr>
            <p:cNvPr id="13"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14"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15"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dirty="0">
                <a:solidFill>
                  <a:srgbClr val="747994"/>
                </a:solidFill>
                <a:latin typeface="Poppins"/>
                <a:ea typeface="Poppins"/>
                <a:cs typeface="Poppins"/>
                <a:sym typeface="Poppins"/>
              </a:endParaRPr>
            </a:p>
          </p:txBody>
        </p:sp>
      </p:grpSp>
      <p:sp>
        <p:nvSpPr>
          <p:cNvPr id="16" name="Rectangle: Rounded Corners 22">
            <a:extLst>
              <a:ext uri="{FF2B5EF4-FFF2-40B4-BE49-F238E27FC236}">
                <a16:creationId xmlns:a16="http://schemas.microsoft.com/office/drawing/2014/main" id="{ED41B29A-E341-4EFA-979A-95C27F11191A}"/>
              </a:ext>
            </a:extLst>
          </p:cNvPr>
          <p:cNvSpPr/>
          <p:nvPr/>
        </p:nvSpPr>
        <p:spPr>
          <a:xfrm>
            <a:off x="858656" y="1151610"/>
            <a:ext cx="4875391" cy="58397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Pronoun ‘He’ is used for </a:t>
            </a:r>
            <a:r>
              <a:rPr lang="en-IN" sz="2400" b="1" dirty="0">
                <a:solidFill>
                  <a:schemeClr val="tx1"/>
                </a:solidFill>
              </a:rPr>
              <a:t>male </a:t>
            </a:r>
            <a:r>
              <a:rPr lang="en-IN" sz="2400" dirty="0">
                <a:solidFill>
                  <a:schemeClr val="tx1"/>
                </a:solidFill>
              </a:rPr>
              <a:t>nouns.</a:t>
            </a:r>
          </a:p>
        </p:txBody>
      </p:sp>
      <p:grpSp>
        <p:nvGrpSpPr>
          <p:cNvPr id="17" name="Group 16">
            <a:extLst>
              <a:ext uri="{FF2B5EF4-FFF2-40B4-BE49-F238E27FC236}">
                <a16:creationId xmlns:a16="http://schemas.microsoft.com/office/drawing/2014/main" id="{C8E81E26-C6E1-41EA-B618-FADCE872C808}"/>
              </a:ext>
            </a:extLst>
          </p:cNvPr>
          <p:cNvGrpSpPr/>
          <p:nvPr/>
        </p:nvGrpSpPr>
        <p:grpSpPr>
          <a:xfrm rot="16200000">
            <a:off x="6024000" y="1188216"/>
            <a:ext cx="684000" cy="540000"/>
            <a:chOff x="1217532" y="3417314"/>
            <a:chExt cx="2855012" cy="2331798"/>
          </a:xfrm>
        </p:grpSpPr>
        <p:sp>
          <p:nvSpPr>
            <p:cNvPr id="18"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F47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19"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a:solidFill>
                  <a:srgbClr val="747994"/>
                </a:solidFill>
                <a:latin typeface="Poppins"/>
                <a:ea typeface="Poppins"/>
                <a:cs typeface="Poppins"/>
                <a:sym typeface="Poppins"/>
              </a:endParaRPr>
            </a:p>
          </p:txBody>
        </p:sp>
        <p:sp>
          <p:nvSpPr>
            <p:cNvPr id="20"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F47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699" dirty="0">
                <a:solidFill>
                  <a:srgbClr val="747994"/>
                </a:solidFill>
                <a:latin typeface="Poppins"/>
                <a:ea typeface="Poppins"/>
                <a:cs typeface="Poppins"/>
                <a:sym typeface="Poppins"/>
              </a:endParaRPr>
            </a:p>
          </p:txBody>
        </p:sp>
      </p:grpSp>
      <p:sp>
        <p:nvSpPr>
          <p:cNvPr id="21" name="Rectangle: Rounded Corners 22">
            <a:extLst>
              <a:ext uri="{FF2B5EF4-FFF2-40B4-BE49-F238E27FC236}">
                <a16:creationId xmlns:a16="http://schemas.microsoft.com/office/drawing/2014/main" id="{ED41B29A-E341-4EFA-979A-95C27F11191A}"/>
              </a:ext>
            </a:extLst>
          </p:cNvPr>
          <p:cNvSpPr/>
          <p:nvPr/>
        </p:nvSpPr>
        <p:spPr>
          <a:xfrm>
            <a:off x="6808448" y="1151610"/>
            <a:ext cx="5179618" cy="583979"/>
          </a:xfrm>
          <a:prstGeom prst="roundRect">
            <a:avLst/>
          </a:prstGeom>
          <a:gradFill flip="none" rotWithShape="1">
            <a:gsLst>
              <a:gs pos="0">
                <a:srgbClr val="F47CEB">
                  <a:tint val="66000"/>
                  <a:satMod val="160000"/>
                </a:srgbClr>
              </a:gs>
              <a:gs pos="50000">
                <a:srgbClr val="F47CEB">
                  <a:tint val="44500"/>
                  <a:satMod val="160000"/>
                </a:srgbClr>
              </a:gs>
              <a:gs pos="100000">
                <a:srgbClr val="F47CEB">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Pronoun ‘She’ is used for </a:t>
            </a:r>
            <a:r>
              <a:rPr lang="en-IN" sz="2400" b="1" dirty="0">
                <a:solidFill>
                  <a:schemeClr val="tx1"/>
                </a:solidFill>
              </a:rPr>
              <a:t>female </a:t>
            </a:r>
            <a:r>
              <a:rPr lang="en-IN" sz="2400" dirty="0">
                <a:solidFill>
                  <a:schemeClr val="tx1"/>
                </a:solidFill>
              </a:rPr>
              <a:t>nouns.</a:t>
            </a:r>
          </a:p>
        </p:txBody>
      </p:sp>
      <p:pic>
        <p:nvPicPr>
          <p:cNvPr id="12290" name="Picture 2" descr="Kids, Smile, Children, Indian, Baby"/>
          <p:cNvPicPr preferRelativeResize="0">
            <a:picLocks noChangeAspect="1" noChangeArrowheads="1"/>
          </p:cNvPicPr>
          <p:nvPr/>
        </p:nvPicPr>
        <p:blipFill>
          <a:blip r:embed="rId3"/>
          <a:srcRect/>
          <a:stretch>
            <a:fillRect/>
          </a:stretch>
        </p:blipFill>
        <p:spPr bwMode="auto">
          <a:xfrm>
            <a:off x="3471848" y="2162167"/>
            <a:ext cx="2016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Google Shape;82;p5" descr="Watering, Watering Can, Man, Vietnam, Farmer"/>
          <p:cNvPicPr preferRelativeResize="0">
            <a:picLocks noChangeAspect="1"/>
          </p:cNvPicPr>
          <p:nvPr/>
        </p:nvPicPr>
        <p:blipFill rotWithShape="1">
          <a:blip r:embed="rId4" cstate="print">
            <a:alphaModFix/>
          </a:blip>
          <a:srcRect/>
          <a:stretch/>
        </p:blipFill>
        <p:spPr>
          <a:xfrm>
            <a:off x="3583608" y="4333880"/>
            <a:ext cx="2016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2" name="Picture 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8519" r="8519"/>
          <a:stretch/>
        </p:blipFill>
        <p:spPr bwMode="auto">
          <a:xfrm>
            <a:off x="9806008" y="2162168"/>
            <a:ext cx="2016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6" name="Picture 8" descr="Indian, Mother, Child, Woman, Mom, India"/>
          <p:cNvPicPr preferRelativeResize="0">
            <a:picLocks noChangeAspect="1" noChangeArrowheads="1"/>
          </p:cNvPicPr>
          <p:nvPr/>
        </p:nvPicPr>
        <p:blipFill>
          <a:blip r:embed="rId6"/>
          <a:srcRect l="20611" t="13971" r="19428" b="7794"/>
          <a:stretch>
            <a:fillRect/>
          </a:stretch>
        </p:blipFill>
        <p:spPr bwMode="auto">
          <a:xfrm>
            <a:off x="9780744" y="4333880"/>
            <a:ext cx="2016000"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itle 26">
            <a:extLst>
              <a:ext uri="{FF2B5EF4-FFF2-40B4-BE49-F238E27FC236}">
                <a16:creationId xmlns:a16="http://schemas.microsoft.com/office/drawing/2014/main" id="{22B489A5-8C01-40B8-95F0-4A93BF6F9E66}"/>
              </a:ext>
            </a:extLst>
          </p:cNvPr>
          <p:cNvSpPr>
            <a:spLocks noGrp="1"/>
          </p:cNvSpPr>
          <p:nvPr>
            <p:ph type="title"/>
          </p:nvPr>
        </p:nvSpPr>
        <p:spPr>
          <a:xfrm>
            <a:off x="3400666" y="71414"/>
            <a:ext cx="5390669" cy="654032"/>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r="100000" b="100000"/>
            </a:path>
            <a:tileRect l="-100000" t="-100000"/>
          </a:gradFill>
          <a:scene3d>
            <a:camera prst="orthographicFront"/>
            <a:lightRig rig="threePt" dir="t"/>
          </a:scene3d>
          <a:sp3d>
            <a:bevelT w="165100" prst="coolSlant"/>
          </a:sp3d>
        </p:spPr>
        <p:txBody>
          <a:bodyPr>
            <a:noAutofit/>
          </a:bodyPr>
          <a:lstStyle/>
          <a:p>
            <a:r>
              <a:rPr lang="en-IN" dirty="0"/>
              <a:t>Pronouns - ‘He’ and ‘She’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8" presetClass="emph" presetSubtype="0" fill="hold" nodeType="withEffect">
                                  <p:stCondLst>
                                    <p:cond delay="0"/>
                                  </p:stCondLst>
                                  <p:childTnLst>
                                    <p:animRot by="5400000">
                                      <p:cBhvr>
                                        <p:cTn id="9" dur="1000" fill="hold"/>
                                        <p:tgtEl>
                                          <p:spTgt spid="12"/>
                                        </p:tgtEl>
                                        <p:attrNameLst>
                                          <p:attrName>r</p:attrName>
                                        </p:attrNameLst>
                                      </p:cBhvr>
                                    </p:animRo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Left)">
                                      <p:cBhvr>
                                        <p:cTn id="13" dur="1000"/>
                                        <p:tgtEl>
                                          <p:spTgt spid="16"/>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Left)">
                                      <p:cBhvr>
                                        <p:cTn id="17" dur="1000"/>
                                        <p:tgtEl>
                                          <p:spTgt spid="23"/>
                                        </p:tgtEl>
                                      </p:cBhvr>
                                    </p:animEffect>
                                  </p:childTnLst>
                                </p:cTn>
                              </p:par>
                            </p:childTnLst>
                          </p:cTn>
                        </p:par>
                        <p:par>
                          <p:cTn id="18" fill="hold">
                            <p:stCondLst>
                              <p:cond delay="3000"/>
                            </p:stCondLst>
                            <p:childTnLst>
                              <p:par>
                                <p:cTn id="19" presetID="18" presetClass="entr" presetSubtype="6"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strips(downRight)">
                                      <p:cBhvr>
                                        <p:cTn id="21" dur="1000"/>
                                        <p:tgtEl>
                                          <p:spTgt spid="12290"/>
                                        </p:tgtEl>
                                      </p:cBhvr>
                                    </p:animEffect>
                                  </p:childTnLst>
                                </p:cTn>
                              </p:par>
                            </p:childTnLst>
                          </p:cTn>
                        </p:par>
                        <p:par>
                          <p:cTn id="22" fill="hold">
                            <p:stCondLst>
                              <p:cond delay="4000"/>
                            </p:stCondLst>
                            <p:childTnLst>
                              <p:par>
                                <p:cTn id="23" presetID="1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slide(fromLeft)">
                                      <p:cBhvr>
                                        <p:cTn id="25" dur="1000"/>
                                        <p:tgtEl>
                                          <p:spTgt spid="24"/>
                                        </p:tgtEl>
                                      </p:cBhvr>
                                    </p:animEffect>
                                  </p:childTnLst>
                                </p:cTn>
                              </p:par>
                            </p:childTnLst>
                          </p:cTn>
                        </p:par>
                        <p:par>
                          <p:cTn id="26" fill="hold">
                            <p:stCondLst>
                              <p:cond delay="5000"/>
                            </p:stCondLst>
                            <p:childTnLst>
                              <p:par>
                                <p:cTn id="27" presetID="18" presetClass="entr" presetSubtype="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Right)">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par>
                          <p:cTn id="35" fill="hold">
                            <p:stCondLst>
                              <p:cond delay="1000"/>
                            </p:stCondLst>
                            <p:childTnLst>
                              <p:par>
                                <p:cTn id="36" presetID="8" presetClass="emph" presetSubtype="0" fill="hold" nodeType="afterEffect">
                                  <p:stCondLst>
                                    <p:cond delay="0"/>
                                  </p:stCondLst>
                                  <p:childTnLst>
                                    <p:animRot by="5400000">
                                      <p:cBhvr>
                                        <p:cTn id="37" dur="1000" fill="hold"/>
                                        <p:tgtEl>
                                          <p:spTgt spid="17"/>
                                        </p:tgtEl>
                                        <p:attrNameLst>
                                          <p:attrName>r</p:attrName>
                                        </p:attrNameLst>
                                      </p:cBhvr>
                                    </p:animRo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Left)">
                                      <p:cBhvr>
                                        <p:cTn id="41" dur="1000"/>
                                        <p:tgtEl>
                                          <p:spTgt spid="21"/>
                                        </p:tgtEl>
                                      </p:cBhvr>
                                    </p:animEffect>
                                  </p:childTnLst>
                                </p:cTn>
                              </p:par>
                            </p:childTnLst>
                          </p:cTn>
                        </p:par>
                        <p:par>
                          <p:cTn id="42" fill="hold">
                            <p:stCondLst>
                              <p:cond delay="3000"/>
                            </p:stCondLst>
                            <p:childTnLst>
                              <p:par>
                                <p:cTn id="43" presetID="1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slide(fromLeft)">
                                      <p:cBhvr>
                                        <p:cTn id="45" dur="1000"/>
                                        <p:tgtEl>
                                          <p:spTgt spid="28"/>
                                        </p:tgtEl>
                                      </p:cBhvr>
                                    </p:animEffect>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12292"/>
                                        </p:tgtEl>
                                        <p:attrNameLst>
                                          <p:attrName>style.visibility</p:attrName>
                                        </p:attrNameLst>
                                      </p:cBhvr>
                                      <p:to>
                                        <p:strVal val="visible"/>
                                      </p:to>
                                    </p:set>
                                    <p:animEffect transition="in" filter="strips(downRight)">
                                      <p:cBhvr>
                                        <p:cTn id="49" dur="1000"/>
                                        <p:tgtEl>
                                          <p:spTgt spid="12292"/>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slide(fromLeft)">
                                      <p:cBhvr>
                                        <p:cTn id="53" dur="1000"/>
                                        <p:tgtEl>
                                          <p:spTgt spid="30"/>
                                        </p:tgtEl>
                                      </p:cBhvr>
                                    </p:animEffect>
                                  </p:childTnLst>
                                </p:cTn>
                              </p:par>
                            </p:childTnLst>
                          </p:cTn>
                        </p:par>
                        <p:par>
                          <p:cTn id="54" fill="hold">
                            <p:stCondLst>
                              <p:cond delay="6000"/>
                            </p:stCondLst>
                            <p:childTnLst>
                              <p:par>
                                <p:cTn id="55" presetID="18" presetClass="entr" presetSubtype="6" fill="hold" nodeType="after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strips(downRight)">
                                      <p:cBhvr>
                                        <p:cTn id="57" dur="1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P spid="28" grpId="0" animBg="1"/>
      <p:bldP spid="23" grpId="0" animBg="1"/>
      <p:bldP spid="16"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6570552" y="2795584"/>
            <a:ext cx="3089224" cy="90230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Cats </a:t>
            </a:r>
            <a:r>
              <a:rPr lang="en-IN" sz="2400" dirty="0">
                <a:solidFill>
                  <a:schemeClr val="tx1"/>
                </a:solidFill>
              </a:rPr>
              <a:t>like to drink milk.</a:t>
            </a:r>
          </a:p>
          <a:p>
            <a:r>
              <a:rPr lang="en-IN" sz="2400" b="1" dirty="0">
                <a:solidFill>
                  <a:schemeClr val="tx1"/>
                </a:solidFill>
              </a:rPr>
              <a:t>They </a:t>
            </a:r>
            <a:r>
              <a:rPr lang="en-IN" sz="2400" dirty="0">
                <a:solidFill>
                  <a:schemeClr val="tx1"/>
                </a:solidFill>
              </a:rPr>
              <a:t>like to drink milk.</a:t>
            </a:r>
          </a:p>
        </p:txBody>
      </p:sp>
      <p:grpSp>
        <p:nvGrpSpPr>
          <p:cNvPr id="11" name="Group 10">
            <a:extLst>
              <a:ext uri="{FF2B5EF4-FFF2-40B4-BE49-F238E27FC236}">
                <a16:creationId xmlns:a16="http://schemas.microsoft.com/office/drawing/2014/main" id="{C8E81E26-C6E1-41EA-B618-FADCE872C808}"/>
              </a:ext>
            </a:extLst>
          </p:cNvPr>
          <p:cNvGrpSpPr/>
          <p:nvPr/>
        </p:nvGrpSpPr>
        <p:grpSpPr>
          <a:xfrm rot="16200000">
            <a:off x="51793" y="1188216"/>
            <a:ext cx="684000" cy="540000"/>
            <a:chOff x="1217532" y="3417314"/>
            <a:chExt cx="2855012" cy="2331798"/>
          </a:xfrm>
        </p:grpSpPr>
        <p:sp>
          <p:nvSpPr>
            <p:cNvPr id="12"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9C19D7"/>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3"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4"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9C19D7"/>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15" name="Rectangle: Rounded Corners 22">
            <a:extLst>
              <a:ext uri="{FF2B5EF4-FFF2-40B4-BE49-F238E27FC236}">
                <a16:creationId xmlns:a16="http://schemas.microsoft.com/office/drawing/2014/main" id="{ED41B29A-E341-4EFA-979A-95C27F11191A}"/>
              </a:ext>
            </a:extLst>
          </p:cNvPr>
          <p:cNvSpPr/>
          <p:nvPr/>
        </p:nvSpPr>
        <p:spPr>
          <a:xfrm>
            <a:off x="858657" y="1026704"/>
            <a:ext cx="4716000" cy="864000"/>
          </a:xfrm>
          <a:prstGeom prst="roundRect">
            <a:avLst/>
          </a:prstGeom>
          <a:gradFill flip="none" rotWithShape="1">
            <a:gsLst>
              <a:gs pos="0">
                <a:srgbClr val="9C19D7">
                  <a:tint val="66000"/>
                  <a:satMod val="160000"/>
                </a:srgbClr>
              </a:gs>
              <a:gs pos="50000">
                <a:srgbClr val="9C19D7">
                  <a:tint val="44500"/>
                  <a:satMod val="160000"/>
                </a:srgbClr>
              </a:gs>
              <a:gs pos="100000">
                <a:srgbClr val="9C19D7">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Pronoun ‘it’ is used instead of </a:t>
            </a:r>
            <a:r>
              <a:rPr lang="en-IN" sz="2400" b="1" dirty="0">
                <a:solidFill>
                  <a:schemeClr val="tx1"/>
                </a:solidFill>
              </a:rPr>
              <a:t>an animal, a place or a thing.</a:t>
            </a:r>
          </a:p>
        </p:txBody>
      </p:sp>
      <p:sp>
        <p:nvSpPr>
          <p:cNvPr id="17"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752440" y="2795584"/>
            <a:ext cx="2772000" cy="972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The bag </a:t>
            </a:r>
            <a:r>
              <a:rPr lang="en-IN" sz="2400" dirty="0">
                <a:solidFill>
                  <a:schemeClr val="tx1"/>
                </a:solidFill>
              </a:rPr>
              <a:t>is blue.</a:t>
            </a:r>
          </a:p>
          <a:p>
            <a:r>
              <a:rPr lang="en-IN" sz="2400" b="1" dirty="0">
                <a:solidFill>
                  <a:schemeClr val="tx1"/>
                </a:solidFill>
              </a:rPr>
              <a:t>It </a:t>
            </a:r>
            <a:r>
              <a:rPr lang="en-IN" sz="2400" dirty="0">
                <a:solidFill>
                  <a:schemeClr val="tx1"/>
                </a:solidFill>
              </a:rPr>
              <a:t>is blue.</a:t>
            </a:r>
          </a:p>
        </p:txBody>
      </p:sp>
      <p:pic>
        <p:nvPicPr>
          <p:cNvPr id="16" name="Picture 4" descr="Colored cotton eco bags, fabric tote different shapes. vector realistic mockup of textile reusable ecobags for shopping and beach with handles and blank labels isolated on white background Free Vector"/>
          <p:cNvPicPr preferRelativeResize="0">
            <a:picLocks noChangeArrowheads="1"/>
          </p:cNvPicPr>
          <p:nvPr/>
        </p:nvPicPr>
        <p:blipFill>
          <a:blip r:embed="rId3">
            <a:clrChange>
              <a:clrFrom>
                <a:srgbClr val="FFFFFF"/>
              </a:clrFrom>
              <a:clrTo>
                <a:srgbClr val="FFFFFF">
                  <a:alpha val="0"/>
                </a:srgbClr>
              </a:clrTo>
            </a:clrChange>
          </a:blip>
          <a:srcRect l="28134" t="13862" r="53888" b="51396"/>
          <a:stretch>
            <a:fillRect/>
          </a:stretch>
        </p:blipFill>
        <p:spPr bwMode="auto">
          <a:xfrm>
            <a:off x="3652824" y="1981192"/>
            <a:ext cx="2016000" cy="1900248"/>
          </a:xfrm>
          <a:prstGeom prst="rect">
            <a:avLst/>
          </a:prstGeom>
          <a:ln>
            <a:noFill/>
          </a:ln>
          <a:effectLst>
            <a:outerShdw blurRad="292100" dist="139700" dir="2700000" algn="tl" rotWithShape="0">
              <a:srgbClr val="333333">
                <a:alpha val="65000"/>
              </a:srgbClr>
            </a:outerShdw>
          </a:effectLst>
        </p:spPr>
      </p:pic>
      <p:sp>
        <p:nvSpPr>
          <p:cNvPr id="19"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395256" y="4514856"/>
            <a:ext cx="3257568" cy="972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The goat </a:t>
            </a:r>
            <a:r>
              <a:rPr lang="en-IN" sz="2400" dirty="0">
                <a:solidFill>
                  <a:schemeClr val="tx1"/>
                </a:solidFill>
              </a:rPr>
              <a:t>is eating grass.</a:t>
            </a:r>
          </a:p>
          <a:p>
            <a:r>
              <a:rPr lang="en-IN" sz="2400" b="1" dirty="0">
                <a:solidFill>
                  <a:schemeClr val="tx1"/>
                </a:solidFill>
              </a:rPr>
              <a:t>It </a:t>
            </a:r>
            <a:r>
              <a:rPr lang="en-IN" sz="2400" dirty="0">
                <a:solidFill>
                  <a:schemeClr val="tx1"/>
                </a:solidFill>
              </a:rPr>
              <a:t>is eating grass.</a:t>
            </a:r>
          </a:p>
        </p:txBody>
      </p:sp>
      <p:pic>
        <p:nvPicPr>
          <p:cNvPr id="8" name="Google Shape;107;p7" descr="Goat, Lamb, Little, Grass, Livestock, Grazing, Animal"/>
          <p:cNvPicPr preferRelativeResize="0">
            <a:picLocks noChangeAspect="1"/>
          </p:cNvPicPr>
          <p:nvPr/>
        </p:nvPicPr>
        <p:blipFill rotWithShape="1">
          <a:blip r:embed="rId4" cstate="print">
            <a:alphaModFix/>
          </a:blip>
          <a:srcRect/>
          <a:stretch/>
        </p:blipFill>
        <p:spPr>
          <a:xfrm>
            <a:off x="3743311" y="4243392"/>
            <a:ext cx="2016000" cy="1620000"/>
          </a:xfrm>
          <a:prstGeom prst="rect">
            <a:avLst/>
          </a:prstGeom>
          <a:ln>
            <a:noFill/>
          </a:ln>
          <a:effectLst>
            <a:outerShdw blurRad="292100" dist="139700" dir="2700000" algn="tl" rotWithShape="0">
              <a:srgbClr val="333333">
                <a:alpha val="65000"/>
              </a:srgbClr>
            </a:outerShdw>
          </a:effectLst>
        </p:spPr>
      </p:pic>
      <p:grpSp>
        <p:nvGrpSpPr>
          <p:cNvPr id="20" name="Group 19">
            <a:extLst>
              <a:ext uri="{FF2B5EF4-FFF2-40B4-BE49-F238E27FC236}">
                <a16:creationId xmlns:a16="http://schemas.microsoft.com/office/drawing/2014/main" id="{C8E81E26-C6E1-41EA-B618-FADCE872C808}"/>
              </a:ext>
            </a:extLst>
          </p:cNvPr>
          <p:cNvGrpSpPr/>
          <p:nvPr/>
        </p:nvGrpSpPr>
        <p:grpSpPr>
          <a:xfrm rot="16200000">
            <a:off x="5922552" y="1188216"/>
            <a:ext cx="684000" cy="540000"/>
            <a:chOff x="1217532" y="3417314"/>
            <a:chExt cx="2855012" cy="2331798"/>
          </a:xfrm>
        </p:grpSpPr>
        <p:sp>
          <p:nvSpPr>
            <p:cNvPr id="21"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5AABBE"/>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2"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3"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73A1C7"/>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24" name="Rectangle: Rounded Corners 22">
            <a:extLst>
              <a:ext uri="{FF2B5EF4-FFF2-40B4-BE49-F238E27FC236}">
                <a16:creationId xmlns:a16="http://schemas.microsoft.com/office/drawing/2014/main" id="{ED41B29A-E341-4EFA-979A-95C27F11191A}"/>
              </a:ext>
            </a:extLst>
          </p:cNvPr>
          <p:cNvSpPr/>
          <p:nvPr/>
        </p:nvSpPr>
        <p:spPr>
          <a:xfrm>
            <a:off x="6899768" y="1026704"/>
            <a:ext cx="4716000" cy="864000"/>
          </a:xfrm>
          <a:prstGeom prst="roundRect">
            <a:avLst/>
          </a:prstGeom>
          <a:gradFill flip="none" rotWithShape="1">
            <a:gsLst>
              <a:gs pos="0">
                <a:srgbClr val="5AABBE">
                  <a:tint val="66000"/>
                  <a:satMod val="160000"/>
                </a:srgbClr>
              </a:gs>
              <a:gs pos="50000">
                <a:srgbClr val="5AABBE">
                  <a:tint val="44500"/>
                  <a:satMod val="160000"/>
                </a:srgbClr>
              </a:gs>
              <a:gs pos="100000">
                <a:srgbClr val="5AABBE">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Pronoun ‘they’ is used instead of </a:t>
            </a:r>
            <a:r>
              <a:rPr lang="en-IN" sz="2400" b="1" dirty="0">
                <a:solidFill>
                  <a:schemeClr val="tx1"/>
                </a:solidFill>
              </a:rPr>
              <a:t>plural nouns.</a:t>
            </a:r>
          </a:p>
        </p:txBody>
      </p:sp>
      <p:pic>
        <p:nvPicPr>
          <p:cNvPr id="27" name="Google Shape;117;p8" descr="Girls, Beach, India, Kids, Ocean, Water, Sand, Young"/>
          <p:cNvPicPr preferRelativeResize="0">
            <a:picLocks noChangeAspect="1"/>
          </p:cNvPicPr>
          <p:nvPr/>
        </p:nvPicPr>
        <p:blipFill rotWithShape="1">
          <a:blip r:embed="rId5">
            <a:alphaModFix/>
          </a:blip>
          <a:srcRect l="20527" t="18269" r="8497" b="20377"/>
          <a:stretch/>
        </p:blipFill>
        <p:spPr>
          <a:xfrm>
            <a:off x="9690256" y="4243392"/>
            <a:ext cx="2016000" cy="1620000"/>
          </a:xfrm>
          <a:prstGeom prst="rect">
            <a:avLst/>
          </a:prstGeom>
          <a:ln>
            <a:noFill/>
          </a:ln>
          <a:effectLst>
            <a:outerShdw blurRad="292100" dist="139700" dir="2700000" algn="tl" rotWithShape="0">
              <a:srgbClr val="333333">
                <a:alpha val="65000"/>
              </a:srgbClr>
            </a:outerShdw>
          </a:effectLst>
        </p:spPr>
      </p:pic>
      <p:pic>
        <p:nvPicPr>
          <p:cNvPr id="28" name="Google Shape;118;p8" descr="Jules Gustave Leroy - Cat and Kittens with a Plate of Milk"/>
          <p:cNvPicPr preferRelativeResize="0">
            <a:picLocks noChangeAspect="1"/>
          </p:cNvPicPr>
          <p:nvPr/>
        </p:nvPicPr>
        <p:blipFill rotWithShape="1">
          <a:blip r:embed="rId6">
            <a:alphaModFix/>
          </a:blip>
          <a:srcRect/>
          <a:stretch/>
        </p:blipFill>
        <p:spPr>
          <a:xfrm>
            <a:off x="9690256" y="2261440"/>
            <a:ext cx="2016000" cy="1620000"/>
          </a:xfrm>
          <a:prstGeom prst="rect">
            <a:avLst/>
          </a:prstGeom>
          <a:ln>
            <a:noFill/>
          </a:ln>
          <a:effectLst>
            <a:outerShdw blurRad="292100" dist="139700" dir="2700000" algn="tl" rotWithShape="0">
              <a:srgbClr val="333333">
                <a:alpha val="65000"/>
              </a:srgbClr>
            </a:outerShdw>
          </a:effectLst>
        </p:spPr>
      </p:pic>
      <p:sp>
        <p:nvSpPr>
          <p:cNvPr id="30"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6601032" y="4370488"/>
            <a:ext cx="3024000" cy="14112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Tina and Sonia </a:t>
            </a:r>
            <a:r>
              <a:rPr lang="en-IN" sz="2400" dirty="0">
                <a:solidFill>
                  <a:schemeClr val="tx1"/>
                </a:solidFill>
              </a:rPr>
              <a:t>enjoy playing together.</a:t>
            </a:r>
          </a:p>
          <a:p>
            <a:r>
              <a:rPr lang="en-IN" sz="2400" b="1" dirty="0">
                <a:solidFill>
                  <a:schemeClr val="tx1"/>
                </a:solidFill>
              </a:rPr>
              <a:t>They </a:t>
            </a:r>
            <a:r>
              <a:rPr lang="en-IN" sz="2400" dirty="0">
                <a:solidFill>
                  <a:schemeClr val="tx1"/>
                </a:solidFill>
              </a:rPr>
              <a:t>enjoy playing together.</a:t>
            </a:r>
          </a:p>
        </p:txBody>
      </p:sp>
      <p:sp>
        <p:nvSpPr>
          <p:cNvPr id="25" name="Title 26">
            <a:extLst>
              <a:ext uri="{FF2B5EF4-FFF2-40B4-BE49-F238E27FC236}">
                <a16:creationId xmlns:a16="http://schemas.microsoft.com/office/drawing/2014/main" id="{9892F5CC-1812-45E4-B993-56485A49403D}"/>
              </a:ext>
            </a:extLst>
          </p:cNvPr>
          <p:cNvSpPr>
            <a:spLocks noGrp="1"/>
          </p:cNvSpPr>
          <p:nvPr>
            <p:ph type="title"/>
          </p:nvPr>
        </p:nvSpPr>
        <p:spPr>
          <a:xfrm>
            <a:off x="3400666" y="71414"/>
            <a:ext cx="5390669" cy="654032"/>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r="100000" b="100000"/>
            </a:path>
            <a:tileRect l="-100000" t="-100000"/>
          </a:gradFill>
          <a:scene3d>
            <a:camera prst="orthographicFront"/>
            <a:lightRig rig="threePt" dir="t"/>
          </a:scene3d>
          <a:sp3d>
            <a:bevelT w="165100" prst="coolSlant"/>
          </a:sp3d>
        </p:spPr>
        <p:txBody>
          <a:bodyPr>
            <a:noAutofit/>
          </a:bodyPr>
          <a:lstStyle/>
          <a:p>
            <a:r>
              <a:rPr lang="en-IN" dirty="0"/>
              <a:t>Pronouns - ‘It’ and ‘They’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5400000">
                                      <p:cBhvr>
                                        <p:cTn id="10" dur="1000" fill="hold"/>
                                        <p:tgtEl>
                                          <p:spTgt spid="11"/>
                                        </p:tgtEl>
                                        <p:attrNameLst>
                                          <p:attrName>r</p:attrName>
                                        </p:attrNameLst>
                                      </p:cBhvr>
                                    </p:animRot>
                                  </p:childTnLst>
                                </p:cTn>
                              </p:par>
                            </p:childTnLst>
                          </p:cTn>
                        </p:par>
                        <p:par>
                          <p:cTn id="11" fill="hold">
                            <p:stCondLst>
                              <p:cond delay="2000"/>
                            </p:stCondLst>
                            <p:childTnLst>
                              <p:par>
                                <p:cTn id="12" presetID="1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slide(fromLeft)">
                                      <p:cBhvr>
                                        <p:cTn id="14" dur="1000"/>
                                        <p:tgtEl>
                                          <p:spTgt spid="15"/>
                                        </p:tgtEl>
                                      </p:cBhvr>
                                    </p:animEffect>
                                  </p:childTnLst>
                                </p:cTn>
                              </p:par>
                            </p:childTnLst>
                          </p:cTn>
                        </p:par>
                        <p:par>
                          <p:cTn id="15" fill="hold">
                            <p:stCondLst>
                              <p:cond delay="3000"/>
                            </p:stCondLst>
                            <p:childTnLst>
                              <p:par>
                                <p:cTn id="16" presetID="1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Left)">
                                      <p:cBhvr>
                                        <p:cTn id="18" dur="1000"/>
                                        <p:tgtEl>
                                          <p:spTgt spid="17"/>
                                        </p:tgtEl>
                                      </p:cBhvr>
                                    </p:animEffect>
                                  </p:childTnLst>
                                </p:cTn>
                              </p:par>
                            </p:childTnLst>
                          </p:cTn>
                        </p:par>
                        <p:par>
                          <p:cTn id="19" fill="hold">
                            <p:stCondLst>
                              <p:cond delay="4000"/>
                            </p:stCondLst>
                            <p:childTnLst>
                              <p:par>
                                <p:cTn id="20" presetID="18" presetClass="entr" presetSubtype="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Right)">
                                      <p:cBhvr>
                                        <p:cTn id="22" dur="1000"/>
                                        <p:tgtEl>
                                          <p:spTgt spid="16"/>
                                        </p:tgtEl>
                                      </p:cBhvr>
                                    </p:animEffect>
                                  </p:childTnLst>
                                </p:cTn>
                              </p:par>
                            </p:childTnLst>
                          </p:cTn>
                        </p:par>
                        <p:par>
                          <p:cTn id="23" fill="hold">
                            <p:stCondLst>
                              <p:cond delay="5000"/>
                            </p:stCondLst>
                            <p:childTnLst>
                              <p:par>
                                <p:cTn id="24" presetID="1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lide(fromLeft)">
                                      <p:cBhvr>
                                        <p:cTn id="26" dur="1000"/>
                                        <p:tgtEl>
                                          <p:spTgt spid="19"/>
                                        </p:tgtEl>
                                      </p:cBhvr>
                                    </p:animEffect>
                                  </p:childTnLst>
                                </p:cTn>
                              </p:par>
                            </p:childTnLst>
                          </p:cTn>
                        </p:par>
                        <p:par>
                          <p:cTn id="27" fill="hold">
                            <p:stCondLst>
                              <p:cond delay="6000"/>
                            </p:stCondLst>
                            <p:childTnLst>
                              <p:par>
                                <p:cTn id="28" presetID="18" presetClass="entr" presetSubtype="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Right)">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1000"/>
                            </p:stCondLst>
                            <p:childTnLst>
                              <p:par>
                                <p:cTn id="37" presetID="8" presetClass="emph" presetSubtype="0" fill="hold" nodeType="afterEffect">
                                  <p:stCondLst>
                                    <p:cond delay="0"/>
                                  </p:stCondLst>
                                  <p:childTnLst>
                                    <p:animRot by="5400000">
                                      <p:cBhvr>
                                        <p:cTn id="38" dur="1000" fill="hold"/>
                                        <p:tgtEl>
                                          <p:spTgt spid="20"/>
                                        </p:tgtEl>
                                        <p:attrNameLst>
                                          <p:attrName>r</p:attrName>
                                        </p:attrNameLst>
                                      </p:cBhvr>
                                    </p:animRo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Left)">
                                      <p:cBhvr>
                                        <p:cTn id="42" dur="1000"/>
                                        <p:tgtEl>
                                          <p:spTgt spid="24"/>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lide(fromLeft)">
                                      <p:cBhvr>
                                        <p:cTn id="46" dur="1000"/>
                                        <p:tgtEl>
                                          <p:spTgt spid="29"/>
                                        </p:tgtEl>
                                      </p:cBhvr>
                                    </p:animEffect>
                                  </p:childTnLst>
                                </p:cTn>
                              </p:par>
                            </p:childTnLst>
                          </p:cTn>
                        </p:par>
                        <p:par>
                          <p:cTn id="47" fill="hold">
                            <p:stCondLst>
                              <p:cond delay="4000"/>
                            </p:stCondLst>
                            <p:childTnLst>
                              <p:par>
                                <p:cTn id="48" presetID="18" presetClass="entr" presetSubtype="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1000"/>
                                        <p:tgtEl>
                                          <p:spTgt spid="28"/>
                                        </p:tgtEl>
                                      </p:cBhvr>
                                    </p:animEffect>
                                  </p:childTnLst>
                                </p:cTn>
                              </p:par>
                            </p:childTnLst>
                          </p:cTn>
                        </p:par>
                        <p:par>
                          <p:cTn id="51" fill="hold">
                            <p:stCondLst>
                              <p:cond delay="5000"/>
                            </p:stCondLst>
                            <p:childTnLst>
                              <p:par>
                                <p:cTn id="52" presetID="1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Left)">
                                      <p:cBhvr>
                                        <p:cTn id="54" dur="1000"/>
                                        <p:tgtEl>
                                          <p:spTgt spid="30"/>
                                        </p:tgtEl>
                                      </p:cBhvr>
                                    </p:animEffect>
                                  </p:childTnLst>
                                </p:cTn>
                              </p:par>
                            </p:childTnLst>
                          </p:cTn>
                        </p:par>
                        <p:par>
                          <p:cTn id="55" fill="hold">
                            <p:stCondLst>
                              <p:cond delay="6000"/>
                            </p:stCondLst>
                            <p:childTnLst>
                              <p:par>
                                <p:cTn id="56" presetID="18" presetClass="entr" presetSubtype="6"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trips(downRight)">
                                      <p:cBhvr>
                                        <p:cTn id="5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7" grpId="0" animBg="1"/>
      <p:bldP spid="19" grpId="0" animBg="1"/>
      <p:bldP spid="24"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29;p9" descr="Silhouette, Child, Mother, Daughter, Parent, Winter"/>
          <p:cNvPicPr preferRelativeResize="0"/>
          <p:nvPr/>
        </p:nvPicPr>
        <p:blipFill rotWithShape="1">
          <a:blip r:embed="rId3">
            <a:alphaModFix/>
          </a:blip>
          <a:srcRect/>
          <a:stretch/>
        </p:blipFill>
        <p:spPr>
          <a:xfrm>
            <a:off x="7826984" y="1950712"/>
            <a:ext cx="2160000" cy="2160000"/>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C8E81E26-C6E1-41EA-B618-FADCE872C808}"/>
              </a:ext>
            </a:extLst>
          </p:cNvPr>
          <p:cNvGrpSpPr/>
          <p:nvPr/>
        </p:nvGrpSpPr>
        <p:grpSpPr>
          <a:xfrm rot="16200000">
            <a:off x="2694360" y="1188216"/>
            <a:ext cx="684000" cy="540000"/>
            <a:chOff x="1217532" y="3417314"/>
            <a:chExt cx="2855012" cy="2331798"/>
          </a:xfrm>
        </p:grpSpPr>
        <p:sp>
          <p:nvSpPr>
            <p:cNvPr id="11" name="Google Shape;1367;p33">
              <a:extLst>
                <a:ext uri="{FF2B5EF4-FFF2-40B4-BE49-F238E27FC236}">
                  <a16:creationId xmlns:a16="http://schemas.microsoft.com/office/drawing/2014/main" id="{B94E153D-E6CA-40AB-8671-71F4A6C2F556}"/>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FF0000"/>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2" name="Google Shape;1368;p33">
              <a:extLst>
                <a:ext uri="{FF2B5EF4-FFF2-40B4-BE49-F238E27FC236}">
                  <a16:creationId xmlns:a16="http://schemas.microsoft.com/office/drawing/2014/main" id="{CDEA76BE-4AF5-45DF-9287-8FFC5AA443B5}"/>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13" name="Google Shape;1369;p33">
              <a:extLst>
                <a:ext uri="{FF2B5EF4-FFF2-40B4-BE49-F238E27FC236}">
                  <a16:creationId xmlns:a16="http://schemas.microsoft.com/office/drawing/2014/main" id="{1807CF78-85C2-40DB-8DF7-93305A3F54B2}"/>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FF0000"/>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14" name="Rectangle: Rounded Corners 22">
            <a:extLst>
              <a:ext uri="{FF2B5EF4-FFF2-40B4-BE49-F238E27FC236}">
                <a16:creationId xmlns:a16="http://schemas.microsoft.com/office/drawing/2014/main" id="{ED41B29A-E341-4EFA-979A-95C27F11191A}"/>
              </a:ext>
            </a:extLst>
          </p:cNvPr>
          <p:cNvSpPr/>
          <p:nvPr/>
        </p:nvSpPr>
        <p:spPr>
          <a:xfrm>
            <a:off x="3748176" y="1026704"/>
            <a:ext cx="4716000" cy="864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solidFill>
                  <a:schemeClr val="tx1"/>
                </a:solidFill>
              </a:rPr>
              <a:t>Pronoun ‘we’ is used to refer to a group of people that includes us.</a:t>
            </a:r>
            <a:endParaRPr lang="en-IN" sz="2400" b="1" dirty="0">
              <a:solidFill>
                <a:schemeClr val="tx1"/>
              </a:solidFill>
            </a:endParaRPr>
          </a:p>
        </p:txBody>
      </p:sp>
      <p:pic>
        <p:nvPicPr>
          <p:cNvPr id="6146" name="Picture 2"/>
          <p:cNvPicPr preferRelativeResize="0">
            <a:picLocks noChangeAspect="1" noChangeArrowheads="1"/>
          </p:cNvPicPr>
          <p:nvPr/>
        </p:nvPicPr>
        <p:blipFill rotWithShape="1">
          <a:blip r:embed="rId4" cstate="print">
            <a:extLst>
              <a:ext uri="{28A0092B-C50C-407E-A947-70E740481C1C}">
                <a14:useLocalDpi xmlns:a14="http://schemas.microsoft.com/office/drawing/2010/main" val="0"/>
              </a:ext>
            </a:extLst>
          </a:blip>
          <a:srcRect t="1449" b="2439"/>
          <a:stretch/>
        </p:blipFill>
        <p:spPr bwMode="auto">
          <a:xfrm>
            <a:off x="7826984" y="4217360"/>
            <a:ext cx="2160000" cy="2528880"/>
          </a:xfrm>
          <a:prstGeom prst="rect">
            <a:avLst/>
          </a:prstGeom>
          <a:ln>
            <a:noFill/>
          </a:ln>
          <a:effectLst>
            <a:outerShdw blurRad="292100" dist="139700" dir="2700000" algn="tl" rotWithShape="0">
              <a:srgbClr val="333333">
                <a:alpha val="65000"/>
              </a:srgbClr>
            </a:outerShdw>
          </a:effectLst>
        </p:spPr>
      </p:pic>
      <p:sp>
        <p:nvSpPr>
          <p:cNvPr id="18"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2024040" y="2795584"/>
            <a:ext cx="4976840" cy="972000"/>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a:solidFill>
                  <a:schemeClr val="tx1"/>
                </a:solidFill>
              </a:rPr>
              <a:t>My mother and I </a:t>
            </a:r>
            <a:r>
              <a:rPr lang="en-IN" sz="2400" dirty="0">
                <a:solidFill>
                  <a:schemeClr val="tx1"/>
                </a:solidFill>
              </a:rPr>
              <a:t>sat on the bench.</a:t>
            </a:r>
          </a:p>
          <a:p>
            <a:r>
              <a:rPr lang="en-IN" sz="2400" b="1" dirty="0">
                <a:solidFill>
                  <a:schemeClr val="tx1"/>
                </a:solidFill>
              </a:rPr>
              <a:t>We</a:t>
            </a:r>
            <a:r>
              <a:rPr lang="en-IN" sz="2400" dirty="0">
                <a:solidFill>
                  <a:schemeClr val="tx1"/>
                </a:solidFill>
              </a:rPr>
              <a:t> sat on the bench.</a:t>
            </a:r>
          </a:p>
        </p:txBody>
      </p:sp>
      <p:sp>
        <p:nvSpPr>
          <p:cNvPr id="19" name="Rectangle: Rounded Corners 22">
            <a:extLst>
              <a:ext uri="{FF2B5EF4-FFF2-40B4-BE49-F238E27FC236}">
                <a16:creationId xmlns:a16="http://schemas.microsoft.com/office/drawing/2014/main" id="{ED41B29A-E341-4EFA-979A-95C27F11191A}"/>
              </a:ext>
            </a:extLst>
          </p:cNvPr>
          <p:cNvSpPr>
            <a:spLocks noChangeAspect="1"/>
          </p:cNvSpPr>
          <p:nvPr/>
        </p:nvSpPr>
        <p:spPr>
          <a:xfrm>
            <a:off x="2024040" y="5171640"/>
            <a:ext cx="4976840" cy="972000"/>
          </a:xfrm>
          <a:prstGeom prst="round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IN" sz="2400" b="1" dirty="0" err="1">
                <a:solidFill>
                  <a:schemeClr val="tx1"/>
                </a:solidFill>
              </a:rPr>
              <a:t>Pinky</a:t>
            </a:r>
            <a:r>
              <a:rPr lang="en-IN" sz="2400" b="1" dirty="0">
                <a:solidFill>
                  <a:schemeClr val="tx1"/>
                </a:solidFill>
              </a:rPr>
              <a:t> and I </a:t>
            </a:r>
            <a:r>
              <a:rPr lang="en-IN" sz="2400" dirty="0">
                <a:solidFill>
                  <a:schemeClr val="tx1"/>
                </a:solidFill>
              </a:rPr>
              <a:t>are reading a book.</a:t>
            </a:r>
          </a:p>
          <a:p>
            <a:r>
              <a:rPr lang="en-IN" sz="2400" b="1" dirty="0">
                <a:solidFill>
                  <a:schemeClr val="tx1"/>
                </a:solidFill>
              </a:rPr>
              <a:t>We </a:t>
            </a:r>
            <a:r>
              <a:rPr lang="en-IN" sz="2400" dirty="0">
                <a:solidFill>
                  <a:schemeClr val="tx1"/>
                </a:solidFill>
              </a:rPr>
              <a:t>are reading a book.</a:t>
            </a:r>
          </a:p>
        </p:txBody>
      </p:sp>
      <p:sp>
        <p:nvSpPr>
          <p:cNvPr id="16" name="Title 26">
            <a:extLst>
              <a:ext uri="{FF2B5EF4-FFF2-40B4-BE49-F238E27FC236}">
                <a16:creationId xmlns:a16="http://schemas.microsoft.com/office/drawing/2014/main" id="{60B99578-0B0B-4904-ADB1-94374AC71DEB}"/>
              </a:ext>
            </a:extLst>
          </p:cNvPr>
          <p:cNvSpPr>
            <a:spLocks noGrp="1"/>
          </p:cNvSpPr>
          <p:nvPr>
            <p:ph type="title"/>
          </p:nvPr>
        </p:nvSpPr>
        <p:spPr>
          <a:xfrm>
            <a:off x="3645696" y="71414"/>
            <a:ext cx="4900608" cy="654032"/>
          </a:xfr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r="100000" b="100000"/>
            </a:path>
            <a:tileRect l="-100000" t="-100000"/>
          </a:gradFill>
          <a:scene3d>
            <a:camera prst="orthographicFront"/>
            <a:lightRig rig="threePt" dir="t"/>
          </a:scene3d>
          <a:sp3d>
            <a:bevelT w="165100" prst="coolSlant"/>
          </a:sp3d>
        </p:spPr>
        <p:txBody>
          <a:bodyPr/>
          <a:lstStyle/>
          <a:p>
            <a:r>
              <a:rPr lang="en-IN" dirty="0"/>
              <a:t>Pronouns – ‘we’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5400000">
                                      <p:cBhvr>
                                        <p:cTn id="10" dur="1000" fill="hold"/>
                                        <p:tgtEl>
                                          <p:spTgt spid="10"/>
                                        </p:tgtEl>
                                        <p:attrNameLst>
                                          <p:attrName>r</p:attrName>
                                        </p:attrNameLst>
                                      </p:cBhvr>
                                    </p:animRot>
                                  </p:childTnLst>
                                </p:cTn>
                              </p:par>
                            </p:childTnLst>
                          </p:cTn>
                        </p:par>
                        <p:par>
                          <p:cTn id="11" fill="hold">
                            <p:stCondLst>
                              <p:cond delay="20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1000"/>
                                        <p:tgtEl>
                                          <p:spTgt spid="14"/>
                                        </p:tgtEl>
                                      </p:cBhvr>
                                    </p:animEffect>
                                  </p:childTnLst>
                                </p:cTn>
                              </p:par>
                            </p:childTnLst>
                          </p:cTn>
                        </p:par>
                        <p:par>
                          <p:cTn id="15" fill="hold">
                            <p:stCondLst>
                              <p:cond delay="3000"/>
                            </p:stCondLst>
                            <p:childTnLst>
                              <p:par>
                                <p:cTn id="16" presetID="1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Left)">
                                      <p:cBhvr>
                                        <p:cTn id="18" dur="1000"/>
                                        <p:tgtEl>
                                          <p:spTgt spid="18"/>
                                        </p:tgtEl>
                                      </p:cBhvr>
                                    </p:animEffect>
                                  </p:childTnLst>
                                </p:cTn>
                              </p:par>
                            </p:childTnLst>
                          </p:cTn>
                        </p:par>
                        <p:par>
                          <p:cTn id="19" fill="hold">
                            <p:stCondLst>
                              <p:cond delay="4000"/>
                            </p:stCondLst>
                            <p:childTnLst>
                              <p:par>
                                <p:cTn id="20" presetID="18" presetClass="entr" presetSubtype="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par>
                          <p:cTn id="23" fill="hold">
                            <p:stCondLst>
                              <p:cond delay="5000"/>
                            </p:stCondLst>
                            <p:childTnLst>
                              <p:par>
                                <p:cTn id="24" presetID="1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lide(fromLeft)">
                                      <p:cBhvr>
                                        <p:cTn id="26" dur="1000"/>
                                        <p:tgtEl>
                                          <p:spTgt spid="19"/>
                                        </p:tgtEl>
                                      </p:cBhvr>
                                    </p:animEffect>
                                  </p:childTnLst>
                                </p:cTn>
                              </p:par>
                            </p:childTnLst>
                          </p:cTn>
                        </p:par>
                        <p:par>
                          <p:cTn id="27" fill="hold">
                            <p:stCondLst>
                              <p:cond delay="6000"/>
                            </p:stCondLst>
                            <p:childTnLst>
                              <p:par>
                                <p:cTn id="28" presetID="18" presetClass="entr" presetSubtype="6"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strips(downRight)">
                                      <p:cBhvr>
                                        <p:cTn id="3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729888350"/>
              </p:ext>
            </p:extLst>
          </p:nvPr>
        </p:nvGraphicFramePr>
        <p:xfrm>
          <a:off x="1127448" y="700345"/>
          <a:ext cx="9937104" cy="414528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777650">
                  <a:extLst>
                    <a:ext uri="{9D8B030D-6E8A-4147-A177-3AD203B41FA5}">
                      <a16:colId xmlns:a16="http://schemas.microsoft.com/office/drawing/2014/main" val="20001"/>
                    </a:ext>
                  </a:extLst>
                </a:gridCol>
                <a:gridCol w="723075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He: https://pixabay.com/vectors/virat-kohli-cricketer-player-man-5835741/</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She: https://pixabay.com/photos/nature-summer-beautiful-outdoors-3119178/</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It: https://pixabay.com/photos/a-tiger-indian-beast-feline-4044938/</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They: https://pixabay.com/photos/children-fun-playing-happy-254287/</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We: https://pixabay.com/photos/indians-children-guys-india-112610/</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900" b="0" i="0" u="none" strike="noStrike" dirty="0">
                          <a:solidFill>
                            <a:schemeClr val="dk1"/>
                          </a:solidFill>
                          <a:latin typeface="+mn-lt"/>
                          <a:ea typeface="Calibri"/>
                          <a:cs typeface="Calibri"/>
                          <a:sym typeface="Calibri"/>
                        </a:rPr>
                        <a:t>People: </a:t>
                      </a:r>
                      <a:r>
                        <a:rPr lang="en-US" sz="900" u="sng" dirty="0">
                          <a:solidFill>
                            <a:schemeClr val="hlink"/>
                          </a:solidFill>
                        </a:rPr>
                        <a:t>https://pixabay.com/photos/street-road-people-crowd-buildings-5703332/</a:t>
                      </a:r>
                      <a:endParaRPr lang="en-US" sz="900" dirty="0"/>
                    </a:p>
                    <a:p>
                      <a:pPr marL="0" lvl="0" indent="0" algn="l" rtl="0">
                        <a:spcBef>
                          <a:spcPts val="0"/>
                        </a:spcBef>
                        <a:spcAft>
                          <a:spcPts val="0"/>
                        </a:spcAft>
                        <a:buFont typeface="Arial" panose="020B0604020202020204" pitchFamily="34" charset="0"/>
                        <a:buNone/>
                      </a:pPr>
                      <a:r>
                        <a:rPr lang="en-US" sz="900" dirty="0"/>
                        <a:t>Animals: </a:t>
                      </a:r>
                      <a:r>
                        <a:rPr lang="en-US" sz="900" u="sng" dirty="0">
                          <a:solidFill>
                            <a:schemeClr val="hlink"/>
                          </a:solidFill>
                        </a:rPr>
                        <a:t>https://pixabay.com/photos/african-elephants-herd-approaching-4905544/</a:t>
                      </a:r>
                    </a:p>
                    <a:p>
                      <a:pPr marL="0" lvl="0" indent="0" algn="l" rtl="0">
                        <a:spcBef>
                          <a:spcPts val="0"/>
                        </a:spcBef>
                        <a:spcAft>
                          <a:spcPts val="0"/>
                        </a:spcAft>
                        <a:buFont typeface="Arial" panose="020B0604020202020204" pitchFamily="34" charset="0"/>
                        <a:buNone/>
                      </a:pPr>
                      <a:r>
                        <a:rPr lang="en-US" sz="900" dirty="0"/>
                        <a:t>Places: </a:t>
                      </a:r>
                      <a:r>
                        <a:rPr lang="en-US" sz="900" dirty="0">
                          <a:hlinkClick r:id="rId3"/>
                        </a:rPr>
                        <a:t>https://pixabay.com/photos/earth-planet-space-world-universe-11009/</a:t>
                      </a:r>
                      <a:endParaRPr lang="en-US" sz="900" dirty="0"/>
                    </a:p>
                    <a:p>
                      <a:pPr marL="0" lvl="0" indent="0" algn="l" rtl="0">
                        <a:spcBef>
                          <a:spcPts val="0"/>
                        </a:spcBef>
                        <a:spcAft>
                          <a:spcPts val="0"/>
                        </a:spcAft>
                        <a:buFont typeface="Arial" panose="020B0604020202020204" pitchFamily="34" charset="0"/>
                        <a:buNone/>
                      </a:pPr>
                      <a:r>
                        <a:rPr lang="en-US" sz="900" b="0" dirty="0"/>
                        <a:t>Things: </a:t>
                      </a:r>
                      <a:r>
                        <a:rPr lang="en-US" sz="900" u="sng" dirty="0">
                          <a:solidFill>
                            <a:schemeClr val="hlink"/>
                          </a:solidFill>
                          <a:hlinkClick r:id="rId4"/>
                        </a:rPr>
                        <a:t>https://pixabay.com/illustrations/art-objects-stuff-things-everyday-5002506/</a:t>
                      </a:r>
                      <a:endParaRPr lang="en-US" sz="900" dirty="0"/>
                    </a:p>
                    <a:p>
                      <a:pPr marL="0" indent="0">
                        <a:buFont typeface="Arial" panose="020B0604020202020204" pitchFamily="34" charset="0"/>
                        <a:buNone/>
                      </a:pPr>
                      <a:r>
                        <a:rPr lang="en-IN" sz="900" dirty="0"/>
                        <a:t> </a:t>
                      </a: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2 boys: https://pixabay.com/photos/kids-smile-children-indian-baby-2277827/</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Watering: https://pixabay.com/photos/watering-watering-can-man-vietnam-1501209/</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Girl: https://pixabay.com/photos/people-girl-lady-woman-animals-2570587/</a:t>
                      </a:r>
                    </a:p>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Mother: https://pixabay.com/photos/indian-mother-child-woman-mom-4419624/</a:t>
                      </a:r>
                    </a:p>
                    <a:p>
                      <a:pPr marL="0" indent="0">
                        <a:buFont typeface="Arial" panose="020B0604020202020204" pitchFamily="34" charset="0"/>
                        <a:buNone/>
                      </a:pPr>
                      <a:endParaRPr lang="en-IN" sz="900" dirty="0"/>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p>
                      <a:endParaRPr lang="en-IN" sz="900" dirty="0"/>
                    </a:p>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900" b="0" i="0" u="none" strike="noStrike" kern="1200" baseline="0" dirty="0">
                          <a:solidFill>
                            <a:schemeClr val="tx1"/>
                          </a:solidFill>
                          <a:latin typeface="+mn-lt"/>
                          <a:ea typeface="+mn-ea"/>
                          <a:cs typeface="+mn-cs"/>
                        </a:rPr>
                        <a:t>Bag: https://www.freepik.com/free-vector/colored-cotton-eco-bags-fabric-tote-different-shapes-vector-realistic-mockup-textile-reusable-ecobags-shopping-beach-with-handles-blank-labels-isolated-white-background_21614306.htm#query=blue%20bag&amp;position=21&amp;from_view=search (Attribution: </a:t>
                      </a:r>
                      <a:r>
                        <a:rPr lang="en-IN" sz="900" b="0" i="0" u="none" strike="noStrike" kern="1200" baseline="0" dirty="0" err="1">
                          <a:solidFill>
                            <a:schemeClr val="tx1"/>
                          </a:solidFill>
                          <a:latin typeface="+mn-lt"/>
                          <a:ea typeface="+mn-ea"/>
                          <a:cs typeface="+mn-cs"/>
                        </a:rPr>
                        <a:t>upklyak</a:t>
                      </a:r>
                      <a:r>
                        <a:rPr lang="en-IN" sz="9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t>Goat : </a:t>
                      </a:r>
                      <a:r>
                        <a:rPr lang="en-US" sz="900" b="0" i="0" u="sng" dirty="0">
                          <a:solidFill>
                            <a:schemeClr val="dk1"/>
                          </a:solidFill>
                          <a:latin typeface="+mn-lt"/>
                          <a:ea typeface="Calibri"/>
                          <a:cs typeface="Calibri"/>
                          <a:sym typeface="Calibri"/>
                          <a:hlinkClick r:id="rId5">
                            <a:extLst>
                              <a:ext uri="{A12FA001-AC4F-418D-AE19-62706E023703}">
                                <ahyp:hlinkClr xmlns:ahyp="http://schemas.microsoft.com/office/drawing/2018/hyperlinkcolor" val="tx"/>
                              </a:ext>
                            </a:extLst>
                          </a:hlinkClick>
                        </a:rPr>
                        <a:t>https://pixabay.com/photos/goat-lamb-little-grass-livestock-1596880/</a:t>
                      </a:r>
                      <a:endParaRPr lang="en-US" sz="900" b="0" i="0" u="sng" dirty="0">
                        <a:solidFill>
                          <a:schemeClr val="dk1"/>
                        </a:solidFill>
                        <a:latin typeface="+mn-lt"/>
                        <a:ea typeface="Calibri"/>
                        <a:cs typeface="Calibri"/>
                        <a:sym typeface="Calibri"/>
                      </a:endParaRPr>
                    </a:p>
                    <a:p>
                      <a:pPr marL="0" lvl="0" indent="0" algn="l" rtl="0">
                        <a:spcBef>
                          <a:spcPts val="0"/>
                        </a:spcBef>
                        <a:spcAft>
                          <a:spcPts val="0"/>
                        </a:spcAft>
                        <a:buFont typeface="Arial" panose="020B0604020202020204" pitchFamily="34" charset="0"/>
                        <a:buNone/>
                      </a:pPr>
                      <a:r>
                        <a:rPr lang="en-US" sz="900" b="0" i="0" u="none" strike="noStrike" dirty="0">
                          <a:solidFill>
                            <a:schemeClr val="dk1"/>
                          </a:solidFill>
                          <a:latin typeface="+mn-lt"/>
                          <a:ea typeface="Calibri"/>
                          <a:cs typeface="Calibri"/>
                          <a:sym typeface="Calibri"/>
                        </a:rPr>
                        <a:t>Cats: </a:t>
                      </a:r>
                      <a:r>
                        <a:rPr lang="en-US" sz="900" u="none" dirty="0">
                          <a:solidFill>
                            <a:schemeClr val="hlink"/>
                          </a:solidFill>
                        </a:rPr>
                        <a:t>https://www.flickr.com/photos/38205659@N03/49717160533  (Attribution: Irina)</a:t>
                      </a:r>
                    </a:p>
                    <a:p>
                      <a:pPr marL="0" lvl="0" indent="0" algn="l" rtl="0">
                        <a:spcBef>
                          <a:spcPts val="0"/>
                        </a:spcBef>
                        <a:spcAft>
                          <a:spcPts val="0"/>
                        </a:spcAft>
                        <a:buFont typeface="Arial" panose="020B0604020202020204" pitchFamily="34" charset="0"/>
                        <a:buNone/>
                      </a:pPr>
                      <a:r>
                        <a:rPr lang="en-US" sz="900" dirty="0"/>
                        <a:t>Girl: </a:t>
                      </a:r>
                      <a:r>
                        <a:rPr lang="en-US" sz="900" u="sng" dirty="0">
                          <a:solidFill>
                            <a:schemeClr val="hlink"/>
                          </a:solidFill>
                          <a:hlinkClick r:id="rId6"/>
                        </a:rPr>
                        <a:t>https://pixabay.com/photos/girls-beach-india-kids-ocean-1006214/</a:t>
                      </a:r>
                      <a:endParaRPr lang="en-US" sz="900" dirty="0"/>
                    </a:p>
                  </a:txBody>
                  <a:tcPr/>
                </a:tc>
                <a:extLst>
                  <a:ext uri="{0D108BD9-81ED-4DB2-BD59-A6C34878D82A}">
                    <a16:rowId xmlns:a16="http://schemas.microsoft.com/office/drawing/2014/main" val="10004"/>
                  </a:ext>
                </a:extLst>
              </a:tr>
              <a:tr h="389313">
                <a:tc>
                  <a:txBody>
                    <a:bodyPr/>
                    <a:lstStyle/>
                    <a:p>
                      <a:r>
                        <a:rPr lang="en-IN" sz="900" dirty="0"/>
                        <a:t>6</a:t>
                      </a:r>
                    </a:p>
                  </a:txBody>
                  <a:tcPr/>
                </a:tc>
                <a:tc>
                  <a:txBody>
                    <a:bodyPr/>
                    <a:lstStyle/>
                    <a:p>
                      <a:endParaRPr lang="en-IN" sz="900" dirty="0"/>
                    </a:p>
                  </a:txBody>
                  <a:tcPr/>
                </a:tc>
                <a:tc>
                  <a:txBody>
                    <a:bodyPr/>
                    <a:lstStyle/>
                    <a:p>
                      <a:pPr marL="0" indent="0" rtl="0">
                        <a:buFont typeface="Arial" panose="020B0604020202020204" pitchFamily="34" charset="0"/>
                        <a:buNone/>
                      </a:pPr>
                      <a:r>
                        <a:rPr lang="en-IN" sz="900" b="0" i="0" u="none" strike="noStrike" kern="1200" dirty="0">
                          <a:solidFill>
                            <a:schemeClr val="tx1"/>
                          </a:solidFill>
                          <a:latin typeface="+mn-lt"/>
                          <a:ea typeface="+mn-ea"/>
                          <a:cs typeface="+mn-cs"/>
                        </a:rPr>
                        <a:t>Reading: SSSVV Image Gallery: Search Keyword “read”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900" b="0" i="0" u="none" strike="noStrike" kern="1200" dirty="0">
                          <a:solidFill>
                            <a:schemeClr val="tx1"/>
                          </a:solidFill>
                          <a:latin typeface="+mn-lt"/>
                          <a:ea typeface="+mn-ea"/>
                          <a:cs typeface="+mn-cs"/>
                        </a:rPr>
                        <a:t>Mother</a:t>
                      </a:r>
                      <a:r>
                        <a:rPr lang="en-US" sz="900" b="0" i="0" u="none" strike="noStrike" dirty="0">
                          <a:solidFill>
                            <a:schemeClr val="dk1"/>
                          </a:solidFill>
                          <a:latin typeface="+mn-lt"/>
                          <a:ea typeface="Calibri"/>
                          <a:cs typeface="Calibri"/>
                          <a:sym typeface="Calibri"/>
                        </a:rPr>
                        <a:t>: </a:t>
                      </a:r>
                      <a:r>
                        <a:rPr lang="en-US" sz="900" b="0" u="sng" dirty="0">
                          <a:solidFill>
                            <a:schemeClr val="hlink"/>
                          </a:solidFill>
                          <a:hlinkClick r:id="rId7"/>
                        </a:rPr>
                        <a:t>https://pixabay.com/vectors/silhouette-child-mother-daughter-3299372/</a:t>
                      </a:r>
                      <a:endParaRPr lang="en-US" sz="900" b="0" dirty="0"/>
                    </a:p>
                    <a:p>
                      <a:pPr marL="0" indent="0">
                        <a:buFont typeface="Arial" panose="020B0604020202020204" pitchFamily="34" charset="0"/>
                        <a:buNone/>
                      </a:pPr>
                      <a:endParaRPr lang="en-IN" sz="900" dirty="0"/>
                    </a:p>
                  </a:txBody>
                  <a:tcPr/>
                </a:tc>
                <a:extLst>
                  <a:ext uri="{0D108BD9-81ED-4DB2-BD59-A6C34878D82A}">
                    <a16:rowId xmlns:a16="http://schemas.microsoft.com/office/drawing/2014/main" val="10006"/>
                  </a:ext>
                </a:extLst>
              </a:tr>
            </a:tbl>
          </a:graphicData>
        </a:graphic>
      </p:graphicFrame>
      <p:pic>
        <p:nvPicPr>
          <p:cNvPr id="20" name="Google Shape;65;p3" descr="Art, Objects, Stuff, Things, Everyday, Household, Pen"/>
          <p:cNvPicPr preferRelativeResize="0"/>
          <p:nvPr/>
        </p:nvPicPr>
        <p:blipFill rotWithShape="1">
          <a:blip r:embed="rId8" cstate="print">
            <a:alphaModFix/>
          </a:blip>
          <a:srcRect/>
          <a:stretch/>
        </p:blipFill>
        <p:spPr>
          <a:xfrm>
            <a:off x="3377844" y="2286037"/>
            <a:ext cx="347871" cy="318881"/>
          </a:xfrm>
          <a:prstGeom prst="rect">
            <a:avLst/>
          </a:prstGeom>
          <a:ln>
            <a:noFill/>
          </a:ln>
          <a:effectLst/>
        </p:spPr>
      </p:pic>
      <p:pic>
        <p:nvPicPr>
          <p:cNvPr id="21" name="Picture 2" descr="Kids, Smile, Children, Indian, Baby"/>
          <p:cNvPicPr preferRelativeResize="0">
            <a:picLocks noChangeAspect="1" noChangeArrowheads="1"/>
          </p:cNvPicPr>
          <p:nvPr/>
        </p:nvPicPr>
        <p:blipFill>
          <a:blip r:embed="rId9" cstate="print"/>
          <a:srcRect/>
          <a:stretch>
            <a:fillRect/>
          </a:stretch>
        </p:blipFill>
        <p:spPr bwMode="auto">
          <a:xfrm>
            <a:off x="2082234" y="2789033"/>
            <a:ext cx="420924" cy="338241"/>
          </a:xfrm>
          <a:prstGeom prst="rect">
            <a:avLst/>
          </a:prstGeom>
        </p:spPr>
      </p:pic>
      <p:pic>
        <p:nvPicPr>
          <p:cNvPr id="22" name="Google Shape;82;p5" descr="Watering, Watering Can, Man, Vietnam, Farmer"/>
          <p:cNvPicPr preferRelativeResize="0">
            <a:picLocks noChangeAspect="1"/>
          </p:cNvPicPr>
          <p:nvPr/>
        </p:nvPicPr>
        <p:blipFill rotWithShape="1">
          <a:blip r:embed="rId10" cstate="print"/>
          <a:srcRect/>
          <a:stretch/>
        </p:blipFill>
        <p:spPr>
          <a:xfrm>
            <a:off x="2514354" y="2793261"/>
            <a:ext cx="420924" cy="338241"/>
          </a:xfrm>
          <a:prstGeom prst="rect">
            <a:avLst/>
          </a:prstGeom>
        </p:spPr>
      </p:pic>
      <p:pic>
        <p:nvPicPr>
          <p:cNvPr id="26" name="Picture 8" descr="Indian, Mother, Child, Woman, Mom, India"/>
          <p:cNvPicPr preferRelativeResize="0">
            <a:picLocks noChangeAspect="1" noChangeArrowheads="1"/>
          </p:cNvPicPr>
          <p:nvPr/>
        </p:nvPicPr>
        <p:blipFill>
          <a:blip r:embed="rId11" cstate="print"/>
          <a:srcRect l="20611" t="13971" r="19428" b="7794"/>
          <a:stretch>
            <a:fillRect/>
          </a:stretch>
        </p:blipFill>
        <p:spPr bwMode="auto">
          <a:xfrm>
            <a:off x="3455242" y="2823326"/>
            <a:ext cx="347871" cy="279538"/>
          </a:xfrm>
          <a:prstGeom prst="rect">
            <a:avLst/>
          </a:prstGeom>
        </p:spPr>
      </p:pic>
      <p:pic>
        <p:nvPicPr>
          <p:cNvPr id="27" name="Picture 4" descr="Colored cotton eco bags, fabric tote different shapes. vector realistic mockup of textile reusable ecobags for shopping and beach with handles and blank labels isolated on white background Free Vector"/>
          <p:cNvPicPr preferRelativeResize="0">
            <a:picLocks noChangeArrowheads="1"/>
          </p:cNvPicPr>
          <p:nvPr/>
        </p:nvPicPr>
        <p:blipFill>
          <a:blip r:embed="rId12" cstate="print">
            <a:clrChange>
              <a:clrFrom>
                <a:srgbClr val="FFFFFF"/>
              </a:clrFrom>
              <a:clrTo>
                <a:srgbClr val="FFFFFF">
                  <a:alpha val="0"/>
                </a:srgbClr>
              </a:clrTo>
            </a:clrChange>
          </a:blip>
          <a:srcRect l="28134" t="13862" r="53888" b="51396"/>
          <a:stretch>
            <a:fillRect/>
          </a:stretch>
        </p:blipFill>
        <p:spPr bwMode="auto">
          <a:xfrm>
            <a:off x="2599819" y="3580056"/>
            <a:ext cx="420924" cy="350769"/>
          </a:xfrm>
          <a:prstGeom prst="rect">
            <a:avLst/>
          </a:prstGeom>
          <a:ln>
            <a:noFill/>
          </a:ln>
          <a:effectLst/>
        </p:spPr>
      </p:pic>
      <p:pic>
        <p:nvPicPr>
          <p:cNvPr id="28" name="Google Shape;107;p7" descr="Goat, Lamb, Little, Grass, Livestock, Grazing, Animal"/>
          <p:cNvPicPr preferRelativeResize="0">
            <a:picLocks noChangeAspect="1"/>
          </p:cNvPicPr>
          <p:nvPr/>
        </p:nvPicPr>
        <p:blipFill rotWithShape="1">
          <a:blip r:embed="rId13" cstate="print">
            <a:alphaModFix/>
          </a:blip>
          <a:srcRect/>
          <a:stretch/>
        </p:blipFill>
        <p:spPr>
          <a:xfrm>
            <a:off x="2130652" y="3589514"/>
            <a:ext cx="382658" cy="307492"/>
          </a:xfrm>
          <a:prstGeom prst="rect">
            <a:avLst/>
          </a:prstGeom>
          <a:ln>
            <a:noFill/>
          </a:ln>
          <a:effectLst/>
        </p:spPr>
      </p:pic>
      <p:pic>
        <p:nvPicPr>
          <p:cNvPr id="29" name="Google Shape;117;p8" descr="Girls, Beach, India, Kids, Ocean, Water, Sand, Young"/>
          <p:cNvPicPr preferRelativeResize="0">
            <a:picLocks noChangeAspect="1"/>
          </p:cNvPicPr>
          <p:nvPr/>
        </p:nvPicPr>
        <p:blipFill rotWithShape="1">
          <a:blip r:embed="rId14" cstate="print">
            <a:alphaModFix/>
          </a:blip>
          <a:srcRect l="20527" t="18269" r="8497" b="20377"/>
          <a:stretch/>
        </p:blipFill>
        <p:spPr>
          <a:xfrm>
            <a:off x="2108215" y="4021574"/>
            <a:ext cx="420924" cy="338241"/>
          </a:xfrm>
          <a:prstGeom prst="rect">
            <a:avLst/>
          </a:prstGeom>
          <a:ln>
            <a:noFill/>
          </a:ln>
          <a:effectLst/>
        </p:spPr>
      </p:pic>
      <p:pic>
        <p:nvPicPr>
          <p:cNvPr id="30" name="Google Shape;118;p8" descr="Jules Gustave Leroy - Cat and Kittens with a Plate of Milk"/>
          <p:cNvPicPr preferRelativeResize="0">
            <a:picLocks noChangeAspect="1"/>
          </p:cNvPicPr>
          <p:nvPr/>
        </p:nvPicPr>
        <p:blipFill rotWithShape="1">
          <a:blip r:embed="rId15" cstate="print">
            <a:alphaModFix/>
          </a:blip>
          <a:srcRect/>
          <a:stretch/>
        </p:blipFill>
        <p:spPr>
          <a:xfrm>
            <a:off x="3193006" y="3600270"/>
            <a:ext cx="382658" cy="307492"/>
          </a:xfrm>
          <a:prstGeom prst="rect">
            <a:avLst/>
          </a:prstGeom>
          <a:ln>
            <a:noFill/>
          </a:ln>
          <a:effectLst/>
        </p:spPr>
      </p:pic>
      <p:pic>
        <p:nvPicPr>
          <p:cNvPr id="31" name="Google Shape;129;p9" descr="Silhouette, Child, Mother, Daughter, Parent, Winter"/>
          <p:cNvPicPr preferRelativeResize="0"/>
          <p:nvPr/>
        </p:nvPicPr>
        <p:blipFill rotWithShape="1">
          <a:blip r:embed="rId16" cstate="print">
            <a:alphaModFix/>
          </a:blip>
          <a:srcRect/>
          <a:stretch/>
        </p:blipFill>
        <p:spPr>
          <a:xfrm>
            <a:off x="2200357" y="4392822"/>
            <a:ext cx="420924" cy="385846"/>
          </a:xfrm>
          <a:prstGeom prst="rect">
            <a:avLst/>
          </a:prstGeom>
          <a:ln>
            <a:noFill/>
          </a:ln>
          <a:effectLst/>
        </p:spPr>
      </p:pic>
      <p:pic>
        <p:nvPicPr>
          <p:cNvPr id="33" name="Picture 2" descr="Virat Kohli, Cricketer, Player, Man"/>
          <p:cNvPicPr preferRelativeResize="0">
            <a:picLocks noChangeAspect="1" noChangeArrowheads="1"/>
          </p:cNvPicPr>
          <p:nvPr/>
        </p:nvPicPr>
        <p:blipFill>
          <a:blip r:embed="rId17" cstate="print"/>
          <a:srcRect/>
          <a:stretch>
            <a:fillRect/>
          </a:stretch>
        </p:blipFill>
        <p:spPr bwMode="auto">
          <a:xfrm>
            <a:off x="2087825" y="1131345"/>
            <a:ext cx="347871" cy="347871"/>
          </a:xfrm>
          <a:prstGeom prst="rect">
            <a:avLst/>
          </a:prstGeom>
          <a:noFill/>
        </p:spPr>
      </p:pic>
      <p:pic>
        <p:nvPicPr>
          <p:cNvPr id="34" name="Picture 6" descr="Nature, Summer, Beautiful, Outdoors"/>
          <p:cNvPicPr preferRelativeResize="0">
            <a:picLocks noChangeAspect="1" noChangeArrowheads="1"/>
          </p:cNvPicPr>
          <p:nvPr/>
        </p:nvPicPr>
        <p:blipFill>
          <a:blip r:embed="rId18" cstate="print"/>
          <a:srcRect/>
          <a:stretch>
            <a:fillRect/>
          </a:stretch>
        </p:blipFill>
        <p:spPr bwMode="auto">
          <a:xfrm>
            <a:off x="2815752" y="1491368"/>
            <a:ext cx="261360" cy="261360"/>
          </a:xfrm>
          <a:prstGeom prst="rect">
            <a:avLst/>
          </a:prstGeom>
          <a:noFill/>
        </p:spPr>
      </p:pic>
      <p:pic>
        <p:nvPicPr>
          <p:cNvPr id="35" name="Picture 8" descr="Indians, Children, Guys, India, Young People, Flower"/>
          <p:cNvPicPr preferRelativeResize="0">
            <a:picLocks noChangeAspect="1" noChangeArrowheads="1"/>
          </p:cNvPicPr>
          <p:nvPr/>
        </p:nvPicPr>
        <p:blipFill>
          <a:blip r:embed="rId19" cstate="print"/>
          <a:srcRect/>
          <a:stretch>
            <a:fillRect/>
          </a:stretch>
        </p:blipFill>
        <p:spPr bwMode="auto">
          <a:xfrm>
            <a:off x="3019408" y="1166800"/>
            <a:ext cx="216000" cy="216000"/>
          </a:xfrm>
          <a:prstGeom prst="rect">
            <a:avLst/>
          </a:prstGeom>
          <a:noFill/>
        </p:spPr>
      </p:pic>
      <p:pic>
        <p:nvPicPr>
          <p:cNvPr id="36" name="Picture 10" descr="Children, Fun, Playing, Happy, Hulukoppa"/>
          <p:cNvPicPr preferRelativeResize="0">
            <a:picLocks noChangeAspect="1" noChangeArrowheads="1"/>
          </p:cNvPicPr>
          <p:nvPr/>
        </p:nvPicPr>
        <p:blipFill>
          <a:blip r:embed="rId20" cstate="print"/>
          <a:srcRect/>
          <a:stretch>
            <a:fillRect/>
          </a:stretch>
        </p:blipFill>
        <p:spPr bwMode="auto">
          <a:xfrm>
            <a:off x="3471848" y="1166800"/>
            <a:ext cx="216000" cy="216000"/>
          </a:xfrm>
          <a:prstGeom prst="rect">
            <a:avLst/>
          </a:prstGeom>
          <a:noFill/>
        </p:spPr>
      </p:pic>
      <p:pic>
        <p:nvPicPr>
          <p:cNvPr id="37" name="Picture 12" descr="A Tiger, Indian, Beast, Feline, Sublime"/>
          <p:cNvPicPr preferRelativeResize="0">
            <a:picLocks noChangeAspect="1" noChangeArrowheads="1"/>
          </p:cNvPicPr>
          <p:nvPr/>
        </p:nvPicPr>
        <p:blipFill>
          <a:blip r:embed="rId21" cstate="print"/>
          <a:srcRect/>
          <a:stretch>
            <a:fillRect/>
          </a:stretch>
        </p:blipFill>
        <p:spPr bwMode="auto">
          <a:xfrm>
            <a:off x="2531220" y="1131052"/>
            <a:ext cx="287496" cy="287496"/>
          </a:xfrm>
          <a:prstGeom prst="rect">
            <a:avLst/>
          </a:prstGeom>
          <a:noFill/>
        </p:spPr>
      </p:pic>
      <p:pic>
        <p:nvPicPr>
          <p:cNvPr id="38" name="Picture 4">
            <a:extLst>
              <a:ext uri="{FF2B5EF4-FFF2-40B4-BE49-F238E27FC236}">
                <a16:creationId xmlns:a16="http://schemas.microsoft.com/office/drawing/2014/main" id="{3E435C36-C9E1-443F-81D0-4E6280408BD4}"/>
              </a:ext>
            </a:extLst>
          </p:cNvPr>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l="8519" r="8519"/>
          <a:stretch/>
        </p:blipFill>
        <p:spPr bwMode="auto">
          <a:xfrm>
            <a:off x="2955614" y="2778261"/>
            <a:ext cx="482614" cy="387815"/>
          </a:xfrm>
          <a:prstGeom prst="rect">
            <a:avLst/>
          </a:prstGeom>
        </p:spPr>
      </p:pic>
      <p:pic>
        <p:nvPicPr>
          <p:cNvPr id="23" name="Picture 2">
            <a:extLst>
              <a:ext uri="{FF2B5EF4-FFF2-40B4-BE49-F238E27FC236}">
                <a16:creationId xmlns:a16="http://schemas.microsoft.com/office/drawing/2014/main" id="{FD76A524-A8C8-40FA-A67A-3D70706B51CA}"/>
              </a:ext>
            </a:extLst>
          </p:cNvPr>
          <p:cNvPicPr preferRelativeResize="0">
            <a:picLocks noChangeAspect="1" noChangeArrowheads="1"/>
          </p:cNvPicPr>
          <p:nvPr/>
        </p:nvPicPr>
        <p:blipFill rotWithShape="1">
          <a:blip r:embed="rId23" cstate="print">
            <a:extLst>
              <a:ext uri="{28A0092B-C50C-407E-A947-70E740481C1C}">
                <a14:useLocalDpi xmlns:a14="http://schemas.microsoft.com/office/drawing/2010/main" val="0"/>
              </a:ext>
            </a:extLst>
          </a:blip>
          <a:srcRect t="1449" b="2439"/>
          <a:stretch/>
        </p:blipFill>
        <p:spPr bwMode="auto">
          <a:xfrm>
            <a:off x="3068644" y="4398977"/>
            <a:ext cx="321070" cy="375902"/>
          </a:xfrm>
          <a:prstGeom prst="rect">
            <a:avLst/>
          </a:prstGeom>
          <a:ln>
            <a:noFill/>
          </a:ln>
          <a:effectLst/>
        </p:spPr>
      </p:pic>
      <p:pic>
        <p:nvPicPr>
          <p:cNvPr id="24" name="Google Shape;64;p3">
            <a:extLst>
              <a:ext uri="{FF2B5EF4-FFF2-40B4-BE49-F238E27FC236}">
                <a16:creationId xmlns:a16="http://schemas.microsoft.com/office/drawing/2014/main" id="{372A8064-3233-4F7D-B7F8-55BDD3B8FAB7}"/>
              </a:ext>
            </a:extLst>
          </p:cNvPr>
          <p:cNvPicPr preferRelativeResize="0"/>
          <p:nvPr/>
        </p:nvPicPr>
        <p:blipFill>
          <a:blip r:embed="rId24" cstate="print">
            <a:extLst>
              <a:ext uri="{28A0092B-C50C-407E-A947-70E740481C1C}">
                <a14:useLocalDpi xmlns:a14="http://schemas.microsoft.com/office/drawing/2010/main" val="0"/>
              </a:ext>
            </a:extLst>
          </a:blip>
          <a:srcRect/>
          <a:stretch/>
        </p:blipFill>
        <p:spPr>
          <a:xfrm>
            <a:off x="2585532" y="1988808"/>
            <a:ext cx="508469" cy="418752"/>
          </a:xfrm>
          <a:prstGeom prst="rect">
            <a:avLst/>
          </a:prstGeom>
          <a:ln>
            <a:noFill/>
          </a:ln>
          <a:effectLst>
            <a:outerShdw blurRad="292100" dist="139700" dir="2700000" algn="tl" rotWithShape="0">
              <a:srgbClr val="333333">
                <a:alpha val="65000"/>
              </a:srgbClr>
            </a:outerShdw>
          </a:effectLst>
        </p:spPr>
      </p:pic>
      <p:pic>
        <p:nvPicPr>
          <p:cNvPr id="25" name="Google Shape;59;p3">
            <a:extLst>
              <a:ext uri="{FF2B5EF4-FFF2-40B4-BE49-F238E27FC236}">
                <a16:creationId xmlns:a16="http://schemas.microsoft.com/office/drawing/2014/main" id="{08194B6B-6C86-4FFA-B043-6F06B7F1DEA2}"/>
              </a:ext>
            </a:extLst>
          </p:cNvPr>
          <p:cNvPicPr preferRelativeResize="0"/>
          <p:nvPr/>
        </p:nvPicPr>
        <p:blipFill>
          <a:blip r:embed="rId25" cstate="print">
            <a:extLst>
              <a:ext uri="{28A0092B-C50C-407E-A947-70E740481C1C}">
                <a14:useLocalDpi xmlns:a14="http://schemas.microsoft.com/office/drawing/2010/main" val="0"/>
              </a:ext>
            </a:extLst>
          </a:blip>
          <a:srcRect/>
          <a:stretch/>
        </p:blipFill>
        <p:spPr>
          <a:xfrm>
            <a:off x="3308455" y="1895479"/>
            <a:ext cx="462245" cy="308163"/>
          </a:xfrm>
          <a:prstGeom prst="rect">
            <a:avLst/>
          </a:prstGeom>
          <a:ln>
            <a:noFill/>
          </a:ln>
          <a:effectLst>
            <a:outerShdw blurRad="292100" dist="139700" dir="2700000" algn="tl" rotWithShape="0">
              <a:srgbClr val="333333">
                <a:alpha val="65000"/>
              </a:srgbClr>
            </a:outerShdw>
          </a:effectLst>
        </p:spPr>
      </p:pic>
      <p:pic>
        <p:nvPicPr>
          <p:cNvPr id="39" name="Google Shape;58;p3">
            <a:extLst>
              <a:ext uri="{FF2B5EF4-FFF2-40B4-BE49-F238E27FC236}">
                <a16:creationId xmlns:a16="http://schemas.microsoft.com/office/drawing/2014/main" id="{F60DC16D-098D-485E-9119-1239FA75313A}"/>
              </a:ext>
            </a:extLst>
          </p:cNvPr>
          <p:cNvPicPr preferRelativeResize="0"/>
          <p:nvPr/>
        </p:nvPicPr>
        <p:blipFill>
          <a:blip r:embed="rId26" cstate="print">
            <a:extLst>
              <a:ext uri="{28A0092B-C50C-407E-A947-70E740481C1C}">
                <a14:useLocalDpi xmlns:a14="http://schemas.microsoft.com/office/drawing/2010/main" val="0"/>
              </a:ext>
            </a:extLst>
          </a:blip>
          <a:srcRect/>
          <a:stretch/>
        </p:blipFill>
        <p:spPr>
          <a:xfrm>
            <a:off x="2107954" y="2016494"/>
            <a:ext cx="430905" cy="3917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1132</Words>
  <Application>Microsoft Office PowerPoint</Application>
  <PresentationFormat>Widescreen</PresentationFormat>
  <Paragraphs>126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Poppins</vt:lpstr>
      <vt:lpstr>Wingdings</vt:lpstr>
      <vt:lpstr>DD</vt:lpstr>
      <vt:lpstr>Learning  with Pronouns</vt:lpstr>
      <vt:lpstr>Pronouns</vt:lpstr>
      <vt:lpstr>Types of Pronouns</vt:lpstr>
      <vt:lpstr>Pronouns - ‘He’ and ‘She’</vt:lpstr>
      <vt:lpstr>Pronouns - ‘It’ and ‘They’</vt:lpstr>
      <vt:lpstr>Pronouns – ‘we’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104</cp:revision>
  <dcterms:created xsi:type="dcterms:W3CDTF">2020-08-28T09:38:22Z</dcterms:created>
  <dcterms:modified xsi:type="dcterms:W3CDTF">2022-03-04T16:39:33Z</dcterms:modified>
</cp:coreProperties>
</file>