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63"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hT3CV4V1bjageG37MZqyeXDn9+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3ABB4C-CDF3-4B7C-AC7A-A20AD5838EAD}">
  <a:tblStyle styleId="{4E3ABB4C-CDF3-4B7C-AC7A-A20AD5838EA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EE8"/>
          </a:solidFill>
        </a:fill>
      </a:tcStyle>
    </a:wholeTbl>
    <a:band1H>
      <a:tcTxStyle/>
      <a:tcStyle>
        <a:tcBdr/>
        <a:fill>
          <a:solidFill>
            <a:srgbClr val="FCDCCE"/>
          </a:solidFill>
        </a:fill>
      </a:tcStyle>
    </a:band1H>
    <a:band2H>
      <a:tcTxStyle/>
      <a:tcStyle>
        <a:tcBdr/>
      </a:tcStyle>
    </a:band2H>
    <a:band1V>
      <a:tcTxStyle/>
      <a:tcStyle>
        <a:tcBdr/>
        <a:fill>
          <a:solidFill>
            <a:srgbClr val="FCDC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D6516E45-774E-4E57-9A60-8D7E9D7AE83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AF0"/>
          </a:solidFill>
        </a:fill>
      </a:tcStyle>
    </a:wholeTbl>
    <a:band1H>
      <a:tcTxStyle/>
      <a:tcStyle>
        <a:tcBdr/>
        <a:fill>
          <a:solidFill>
            <a:srgbClr val="D7D2DF"/>
          </a:solidFill>
        </a:fill>
      </a:tcStyle>
    </a:band1H>
    <a:band2H>
      <a:tcTxStyle/>
      <a:tcStyle>
        <a:tcBdr/>
      </a:tcStyle>
    </a:band2H>
    <a:band1V>
      <a:tcTxStyle/>
      <a:tcStyle>
        <a:tcBdr/>
        <a:fill>
          <a:solidFill>
            <a:srgbClr val="D7D2DF"/>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656F117B-A174-4B4B-8840-B8C09979AFFA}"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p:scale>
          <a:sx n="51" d="100"/>
          <a:sy n="51" d="100"/>
        </p:scale>
        <p:origin x="276" y="3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&lt;action&gt; &lt;https://pixabay.com/vectors/man-person-shouting-action-160088/&gt;</a:t>
            </a:r>
            <a:endParaRPr/>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IN" dirty="0"/>
              <a:t>&lt;palace&gt; &lt;https://pixabay.com/vectors/palace-parliament-huge-power-old-306126/&gt;</a:t>
            </a:r>
            <a:endParaRPr dirty="0"/>
          </a:p>
          <a:p>
            <a:pPr marL="0" lvl="0" indent="0" algn="l" rtl="0">
              <a:spcBef>
                <a:spcPts val="0"/>
              </a:spcBef>
              <a:spcAft>
                <a:spcPts val="0"/>
              </a:spcAft>
              <a:buNone/>
            </a:pPr>
            <a:r>
              <a:rPr lang="en-IN" dirty="0"/>
              <a:t>&lt;cake&gt; &lt;https://pixabay.com/vectors/cake-birthday-cake-chocolate-cake-5429757/&gt;</a:t>
            </a:r>
            <a:endParaRPr dirty="0"/>
          </a:p>
          <a:p>
            <a:pPr marL="0" lvl="0" indent="0" algn="l" rtl="0">
              <a:spcBef>
                <a:spcPts val="0"/>
              </a:spcBef>
              <a:spcAft>
                <a:spcPts val="0"/>
              </a:spcAft>
              <a:buNone/>
            </a:pPr>
            <a:r>
              <a:rPr lang="en-IN" dirty="0"/>
              <a:t>&lt;baking&gt; &lt;https://pixabay.com/vectors/bake-cake-comic-characters-2026382/&gt;</a:t>
            </a:r>
            <a:endParaRPr dirty="0"/>
          </a:p>
          <a:p>
            <a:pPr marL="0" lvl="0" indent="0" algn="l" rtl="0">
              <a:spcBef>
                <a:spcPts val="0"/>
              </a:spcBef>
              <a:spcAft>
                <a:spcPts val="0"/>
              </a:spcAft>
              <a:buNone/>
            </a:pPr>
            <a:r>
              <a:rPr lang="en-IN" dirty="0"/>
              <a:t>&lt;apple juice&gt; &lt;https://pixabay.com/vectors/juice-box-apple-straw-tetra-pack-306748/&gt;</a:t>
            </a:r>
            <a:endParaRPr dirty="0"/>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55" name="Google Shape;5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extLst>
      <p:ext uri="{BB962C8B-B14F-4D97-AF65-F5344CB8AC3E}">
        <p14:creationId xmlns:p14="http://schemas.microsoft.com/office/powerpoint/2010/main" val="368171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IN" dirty="0"/>
              <a:t>&lt;painter&gt; &lt;https://pixabay.com/vectors/artist-painter-painting-colors-154354/&gt;</a:t>
            </a:r>
            <a:endParaRPr dirty="0"/>
          </a:p>
          <a:p>
            <a:pPr marL="0" lvl="0" indent="0" algn="l" rtl="0">
              <a:spcBef>
                <a:spcPts val="0"/>
              </a:spcBef>
              <a:spcAft>
                <a:spcPts val="0"/>
              </a:spcAft>
              <a:buNone/>
            </a:pPr>
            <a:r>
              <a:rPr lang="en-IN" dirty="0"/>
              <a:t>&lt;sitar&gt; &lt;https://pixabay.com/photos/tambura-sitar-india-raga-4952939/&gt;</a:t>
            </a:r>
            <a:endParaRPr dirty="0"/>
          </a:p>
          <a:p>
            <a:pPr marL="0" lvl="0" indent="0" algn="l" rtl="0">
              <a:spcBef>
                <a:spcPts val="0"/>
              </a:spcBef>
              <a:spcAft>
                <a:spcPts val="0"/>
              </a:spcAft>
              <a:buNone/>
            </a:pPr>
            <a:r>
              <a:rPr lang="en-IN" dirty="0"/>
              <a:t>&lt;handwriting&gt; &lt;https://pixabay.com/illustrations/notes-pencil-abc-writing-card-5729126/&gt;</a:t>
            </a:r>
            <a:endParaRPr dirty="0"/>
          </a:p>
          <a:p>
            <a:pPr marL="0" lvl="0" indent="0" algn="l" rtl="0">
              <a:spcBef>
                <a:spcPts val="0"/>
              </a:spcBef>
              <a:spcAft>
                <a:spcPts val="0"/>
              </a:spcAft>
              <a:buNone/>
            </a:pPr>
            <a:r>
              <a:rPr lang="en-IN" dirty="0"/>
              <a:t>&lt;praying&gt; &lt;https://pixabay.com/illustrations/child-praying-prayer-religion-1929443/&gt;</a:t>
            </a:r>
            <a:endParaRPr dirty="0"/>
          </a:p>
          <a:p>
            <a:pPr marL="0" lvl="0" indent="0" algn="l" rtl="0">
              <a:spcBef>
                <a:spcPts val="0"/>
              </a:spcBef>
              <a:spcAft>
                <a:spcPts val="0"/>
              </a:spcAft>
              <a:buNone/>
            </a:pPr>
            <a:r>
              <a:rPr lang="en-IN" dirty="0"/>
              <a:t>&lt;tomatoes&gt; &lt;https://pixabay.com/photos/food-tomatoes-vegetables-harvest-2029900/&gt;</a:t>
            </a:r>
            <a:endParaRPr dirty="0"/>
          </a:p>
        </p:txBody>
      </p:sp>
      <p:sp>
        <p:nvSpPr>
          <p:cNvPr id="63" name="Google Shape;6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IN" dirty="0"/>
              <a:t>&lt;work&gt; &lt;https://pixabay.com/vectors/home-office-at-home-work-internet-4948054/&gt;</a:t>
            </a:r>
            <a:endParaRPr dirty="0"/>
          </a:p>
          <a:p>
            <a:pPr marL="0" lvl="0" indent="0" algn="l" rtl="0">
              <a:spcBef>
                <a:spcPts val="0"/>
              </a:spcBef>
              <a:spcAft>
                <a:spcPts val="0"/>
              </a:spcAft>
              <a:buNone/>
            </a:pPr>
            <a:r>
              <a:rPr lang="en-IN" dirty="0"/>
              <a:t>&lt;sit&gt; &lt;https://pixabay.com/vectors/man-sitting-chair-waiting-295475/&gt;</a:t>
            </a:r>
            <a:endParaRPr dirty="0"/>
          </a:p>
          <a:p>
            <a:pPr marL="0" lvl="0" indent="0" algn="l" rtl="0">
              <a:spcBef>
                <a:spcPts val="0"/>
              </a:spcBef>
              <a:spcAft>
                <a:spcPts val="0"/>
              </a:spcAft>
              <a:buNone/>
            </a:pPr>
            <a:r>
              <a:rPr lang="en-IN" dirty="0"/>
              <a:t>&lt;write&gt; &lt;https://pixabay.com/vectors/hand-pencil-pen-edit-eraser-write-160538/&gt;</a:t>
            </a:r>
            <a:endParaRPr dirty="0"/>
          </a:p>
        </p:txBody>
      </p:sp>
      <p:sp>
        <p:nvSpPr>
          <p:cNvPr id="78" name="Google Shape;7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97" name="Google Shape;9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105" name="Google Shape;10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9"/>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9"/>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9">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9"/>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9" descr="A picture containing text, clock&#10;&#10;Description automatically generated"/>
          <p:cNvPicPr preferRelativeResize="0"/>
          <p:nvPr/>
        </p:nvPicPr>
        <p:blipFill rotWithShape="1">
          <a:blip r:embed="rId3">
            <a:alphaModFix/>
          </a:blip>
          <a:srcRect/>
          <a:stretch/>
        </p:blipFill>
        <p:spPr>
          <a:xfrm>
            <a:off x="66539" y="47740"/>
            <a:ext cx="902286" cy="957155"/>
          </a:xfrm>
          <a:prstGeom prst="rect">
            <a:avLst/>
          </a:prstGeom>
          <a:noFill/>
          <a:ln>
            <a:noFill/>
          </a:ln>
        </p:spPr>
      </p:pic>
      <p:pic>
        <p:nvPicPr>
          <p:cNvPr id="16" name="Google Shape;16;p9" descr="A picture containing text, light&#10;&#10;Description automatically generated"/>
          <p:cNvPicPr preferRelativeResize="0"/>
          <p:nvPr/>
        </p:nvPicPr>
        <p:blipFill rotWithShape="1">
          <a:blip r:embed="rId4">
            <a:alphaModFix/>
          </a:blip>
          <a:srcRect/>
          <a:stretch/>
        </p:blipFill>
        <p:spPr>
          <a:xfrm>
            <a:off x="11064552" y="5924470"/>
            <a:ext cx="914479" cy="914479"/>
          </a:xfrm>
          <a:prstGeom prst="rect">
            <a:avLst/>
          </a:prstGeom>
          <a:noFill/>
          <a:ln>
            <a:noFill/>
          </a:ln>
        </p:spPr>
      </p:pic>
      <p:pic>
        <p:nvPicPr>
          <p:cNvPr id="17" name="Google Shape;17;p9" descr="Calendar&#10;&#10;Description automatically generated with low confidence"/>
          <p:cNvPicPr preferRelativeResize="0"/>
          <p:nvPr/>
        </p:nvPicPr>
        <p:blipFill rotWithShape="1">
          <a:blip r:embed="rId5">
            <a:alphaModFix/>
          </a:blip>
          <a:srcRect/>
          <a:stretch/>
        </p:blipFill>
        <p:spPr>
          <a:xfrm>
            <a:off x="11138893" y="66030"/>
            <a:ext cx="963251" cy="938865"/>
          </a:xfrm>
          <a:prstGeom prst="rect">
            <a:avLst/>
          </a:prstGeom>
          <a:noFill/>
          <a:ln>
            <a:noFill/>
          </a:ln>
        </p:spPr>
      </p:pic>
      <p:sp>
        <p:nvSpPr>
          <p:cNvPr id="18" name="Google Shape;18;p9"/>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10"/>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10">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10"/>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10" descr="A picture containing text, light&#10;&#10;Description automatically generated"/>
          <p:cNvPicPr preferRelativeResize="0"/>
          <p:nvPr/>
        </p:nvPicPr>
        <p:blipFill rotWithShape="1">
          <a:blip r:embed="rId3">
            <a:alphaModFix/>
          </a:blip>
          <a:srcRect/>
          <a:stretch/>
        </p:blipFill>
        <p:spPr>
          <a:xfrm>
            <a:off x="11064552" y="5924470"/>
            <a:ext cx="914479" cy="914479"/>
          </a:xfrm>
          <a:prstGeom prst="rect">
            <a:avLst/>
          </a:prstGeom>
          <a:noFill/>
          <a:ln>
            <a:noFill/>
          </a:ln>
        </p:spPr>
      </p:pic>
      <p:pic>
        <p:nvPicPr>
          <p:cNvPr id="24" name="Google Shape;24;p10" descr="Calendar&#10;&#10;Description automatically generated with low confidence"/>
          <p:cNvPicPr preferRelativeResize="0"/>
          <p:nvPr/>
        </p:nvPicPr>
        <p:blipFill rotWithShape="1">
          <a:blip r:embed="rId4">
            <a:alphaModFix/>
          </a:blip>
          <a:srcRect/>
          <a:stretch/>
        </p:blipFill>
        <p:spPr>
          <a:xfrm>
            <a:off x="11138893" y="66030"/>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11"/>
          <p:cNvSpPr txBox="1">
            <a:spLocks noGrp="1"/>
          </p:cNvSpPr>
          <p:nvPr>
            <p:ph type="title"/>
          </p:nvPr>
        </p:nvSpPr>
        <p:spPr>
          <a:xfrm>
            <a:off x="952464" y="-24"/>
            <a:ext cx="10363200" cy="50004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1">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11" descr="A picture containing text, light&#10;&#10;Description automatically generated"/>
          <p:cNvPicPr preferRelativeResize="0"/>
          <p:nvPr/>
        </p:nvPicPr>
        <p:blipFill rotWithShape="1">
          <a:blip r:embed="rId3">
            <a:alphaModFix/>
          </a:blip>
          <a:srcRect/>
          <a:stretch/>
        </p:blipFill>
        <p:spPr>
          <a:xfrm>
            <a:off x="11064552" y="5924470"/>
            <a:ext cx="914479" cy="914479"/>
          </a:xfrm>
          <a:prstGeom prst="rect">
            <a:avLst/>
          </a:prstGeom>
          <a:noFill/>
          <a:ln>
            <a:noFill/>
          </a:ln>
        </p:spPr>
      </p:pic>
      <p:pic>
        <p:nvPicPr>
          <p:cNvPr id="29" name="Google Shape;29;p11" descr="Calendar&#10;&#10;Description automatically generated with low confidence"/>
          <p:cNvPicPr preferRelativeResize="0"/>
          <p:nvPr/>
        </p:nvPicPr>
        <p:blipFill rotWithShape="1">
          <a:blip r:embed="rId4">
            <a:alphaModFix/>
          </a:blip>
          <a:srcRect/>
          <a:stretch/>
        </p:blipFill>
        <p:spPr>
          <a:xfrm>
            <a:off x="11138893" y="66030"/>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5094536" y="1656551"/>
            <a:ext cx="5037584" cy="24243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IN" b="1"/>
              <a:t>LEARNING MORE </a:t>
            </a:r>
            <a:br>
              <a:rPr lang="en-IN" b="1"/>
            </a:br>
            <a:r>
              <a:rPr lang="en-IN" b="1"/>
              <a:t>ABOUT VERBS</a:t>
            </a:r>
            <a:endParaRPr/>
          </a:p>
        </p:txBody>
      </p:sp>
      <p:pic>
        <p:nvPicPr>
          <p:cNvPr id="36" name="Google Shape;36;p1" descr="A picture containing text, container&#10;&#10;Description automatically generated"/>
          <p:cNvPicPr preferRelativeResize="0"/>
          <p:nvPr/>
        </p:nvPicPr>
        <p:blipFill rotWithShape="1">
          <a:blip r:embed="rId3">
            <a:alphaModFix/>
          </a:blip>
          <a:srcRect/>
          <a:stretch/>
        </p:blipFill>
        <p:spPr>
          <a:xfrm>
            <a:off x="1919536" y="836712"/>
            <a:ext cx="3175000" cy="4064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2"/>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dirty="0"/>
              <a:t>VERBS</a:t>
            </a:r>
            <a:endParaRPr dirty="0"/>
          </a:p>
        </p:txBody>
      </p:sp>
      <p:sp>
        <p:nvSpPr>
          <p:cNvPr id="43" name="Google Shape;43;p2"/>
          <p:cNvSpPr txBox="1">
            <a:spLocks noGrp="1"/>
          </p:cNvSpPr>
          <p:nvPr>
            <p:ph type="body" idx="1"/>
          </p:nvPr>
        </p:nvSpPr>
        <p:spPr>
          <a:xfrm>
            <a:off x="822961" y="790070"/>
            <a:ext cx="10500359" cy="1112851"/>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indent="-457200">
              <a:spcBef>
                <a:spcPts val="0"/>
              </a:spcBef>
            </a:pPr>
            <a:r>
              <a:rPr lang="en-IN" dirty="0"/>
              <a:t>Verbs are action words that explains what a noun is doing.</a:t>
            </a:r>
            <a:endParaRPr dirty="0"/>
          </a:p>
          <a:p>
            <a:pPr indent="-457200"/>
            <a:r>
              <a:rPr lang="en-IN" dirty="0"/>
              <a:t>We use ‘</a:t>
            </a:r>
            <a:r>
              <a:rPr lang="en-IN" i="1" dirty="0">
                <a:solidFill>
                  <a:srgbClr val="C00000"/>
                </a:solidFill>
              </a:rPr>
              <a:t>s</a:t>
            </a:r>
            <a:r>
              <a:rPr lang="en-IN" dirty="0"/>
              <a:t>’ and ‘</a:t>
            </a:r>
            <a:r>
              <a:rPr lang="en-IN" i="1" dirty="0" err="1">
                <a:solidFill>
                  <a:srgbClr val="C00000"/>
                </a:solidFill>
              </a:rPr>
              <a:t>ing</a:t>
            </a:r>
            <a:r>
              <a:rPr lang="en-IN" dirty="0"/>
              <a:t>’ form of verbs in our daily conversation.</a:t>
            </a:r>
            <a:endParaRPr dirty="0"/>
          </a:p>
        </p:txBody>
      </p:sp>
      <p:sp>
        <p:nvSpPr>
          <p:cNvPr id="44" name="Google Shape;44;p2"/>
          <p:cNvSpPr txBox="1"/>
          <p:nvPr/>
        </p:nvSpPr>
        <p:spPr>
          <a:xfrm>
            <a:off x="1097294" y="3577570"/>
            <a:ext cx="3990594"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IN" sz="2800" b="0" i="0" u="none" strike="noStrike" cap="none">
                <a:solidFill>
                  <a:schemeClr val="dk1"/>
                </a:solidFill>
                <a:latin typeface="Calibri"/>
                <a:ea typeface="Calibri"/>
                <a:cs typeface="Calibri"/>
                <a:sym typeface="Calibri"/>
              </a:rPr>
              <a:t>His uncle </a:t>
            </a:r>
            <a:r>
              <a:rPr lang="en-IN" sz="2800" b="0" i="0" u="sng" strike="noStrike" cap="none">
                <a:solidFill>
                  <a:schemeClr val="dk1"/>
                </a:solidFill>
                <a:latin typeface="Calibri"/>
                <a:ea typeface="Calibri"/>
                <a:cs typeface="Calibri"/>
                <a:sym typeface="Calibri"/>
              </a:rPr>
              <a:t>lives</a:t>
            </a:r>
            <a:r>
              <a:rPr lang="en-IN" sz="2800" b="0" i="0" u="none" strike="noStrike" cap="none">
                <a:solidFill>
                  <a:schemeClr val="dk1"/>
                </a:solidFill>
                <a:latin typeface="Calibri"/>
                <a:ea typeface="Calibri"/>
                <a:cs typeface="Calibri"/>
                <a:sym typeface="Calibri"/>
              </a:rPr>
              <a:t> in a palace. </a:t>
            </a:r>
            <a:endParaRPr/>
          </a:p>
        </p:txBody>
      </p:sp>
      <p:sp>
        <p:nvSpPr>
          <p:cNvPr id="45" name="Google Shape;45;p2"/>
          <p:cNvSpPr txBox="1"/>
          <p:nvPr/>
        </p:nvSpPr>
        <p:spPr>
          <a:xfrm>
            <a:off x="6722476" y="3577570"/>
            <a:ext cx="3410624"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IN" sz="2800" b="0" i="0" u="none" strike="noStrike" cap="none">
                <a:solidFill>
                  <a:schemeClr val="dk1"/>
                </a:solidFill>
                <a:latin typeface="Calibri"/>
                <a:ea typeface="Calibri"/>
                <a:cs typeface="Calibri"/>
                <a:sym typeface="Calibri"/>
              </a:rPr>
              <a:t>She </a:t>
            </a:r>
            <a:r>
              <a:rPr lang="en-IN" sz="2800" b="0" i="0" u="sng" strike="noStrike" cap="none">
                <a:solidFill>
                  <a:schemeClr val="dk1"/>
                </a:solidFill>
                <a:latin typeface="Calibri"/>
                <a:ea typeface="Calibri"/>
                <a:cs typeface="Calibri"/>
                <a:sym typeface="Calibri"/>
              </a:rPr>
              <a:t>bakes</a:t>
            </a:r>
            <a:r>
              <a:rPr lang="en-IN" sz="2800" b="0" i="0" u="none" strike="noStrike" cap="none">
                <a:solidFill>
                  <a:schemeClr val="dk1"/>
                </a:solidFill>
                <a:latin typeface="Calibri"/>
                <a:ea typeface="Calibri"/>
                <a:cs typeface="Calibri"/>
                <a:sym typeface="Calibri"/>
              </a:rPr>
              <a:t> tasty cakes.</a:t>
            </a:r>
            <a:endParaRPr/>
          </a:p>
        </p:txBody>
      </p:sp>
      <p:sp>
        <p:nvSpPr>
          <p:cNvPr id="46" name="Google Shape;46;p2"/>
          <p:cNvSpPr txBox="1"/>
          <p:nvPr/>
        </p:nvSpPr>
        <p:spPr>
          <a:xfrm>
            <a:off x="1466856" y="5734425"/>
            <a:ext cx="3246474"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IN" sz="2800" b="0" i="0" u="none" strike="noStrike" cap="none">
                <a:solidFill>
                  <a:schemeClr val="dk1"/>
                </a:solidFill>
                <a:latin typeface="Calibri"/>
                <a:ea typeface="Calibri"/>
                <a:cs typeface="Calibri"/>
                <a:sym typeface="Calibri"/>
              </a:rPr>
              <a:t>She is </a:t>
            </a:r>
            <a:r>
              <a:rPr lang="en-IN" sz="2800" b="0" i="0" u="sng" strike="noStrike" cap="none">
                <a:solidFill>
                  <a:schemeClr val="dk1"/>
                </a:solidFill>
                <a:latin typeface="Calibri"/>
                <a:ea typeface="Calibri"/>
                <a:cs typeface="Calibri"/>
                <a:sym typeface="Calibri"/>
              </a:rPr>
              <a:t>baking</a:t>
            </a:r>
            <a:r>
              <a:rPr lang="en-IN" sz="2800" b="0" i="0" u="none" strike="noStrike" cap="none">
                <a:solidFill>
                  <a:schemeClr val="dk1"/>
                </a:solidFill>
                <a:latin typeface="Calibri"/>
                <a:ea typeface="Calibri"/>
                <a:cs typeface="Calibri"/>
                <a:sym typeface="Calibri"/>
              </a:rPr>
              <a:t> a cake. </a:t>
            </a:r>
            <a:endParaRPr/>
          </a:p>
        </p:txBody>
      </p:sp>
      <p:sp>
        <p:nvSpPr>
          <p:cNvPr id="47" name="Google Shape;47;p2"/>
          <p:cNvSpPr txBox="1"/>
          <p:nvPr/>
        </p:nvSpPr>
        <p:spPr>
          <a:xfrm>
            <a:off x="6460921" y="5734425"/>
            <a:ext cx="3933734"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IN" sz="2800" b="0" i="0" u="none" strike="noStrike" cap="none" dirty="0">
                <a:solidFill>
                  <a:schemeClr val="dk1"/>
                </a:solidFill>
                <a:latin typeface="Calibri"/>
                <a:ea typeface="Calibri"/>
                <a:cs typeface="Calibri"/>
                <a:sym typeface="Calibri"/>
              </a:rPr>
              <a:t>He is </a:t>
            </a:r>
            <a:r>
              <a:rPr lang="en-IN" sz="2800" b="0" i="0" u="sng" strike="noStrike" cap="none" dirty="0">
                <a:solidFill>
                  <a:schemeClr val="dk1"/>
                </a:solidFill>
                <a:latin typeface="Calibri"/>
                <a:ea typeface="Calibri"/>
                <a:cs typeface="Calibri"/>
                <a:sym typeface="Calibri"/>
              </a:rPr>
              <a:t>drinking</a:t>
            </a:r>
            <a:r>
              <a:rPr lang="en-IN" sz="2800" b="0" i="0" u="none" strike="noStrike" cap="none" dirty="0">
                <a:solidFill>
                  <a:schemeClr val="dk1"/>
                </a:solidFill>
                <a:latin typeface="Calibri"/>
                <a:ea typeface="Calibri"/>
                <a:cs typeface="Calibri"/>
                <a:sym typeface="Calibri"/>
              </a:rPr>
              <a:t> apple juice.</a:t>
            </a:r>
            <a:endParaRPr dirty="0"/>
          </a:p>
        </p:txBody>
      </p:sp>
      <p:pic>
        <p:nvPicPr>
          <p:cNvPr id="48" name="Google Shape;48;p2" descr="A picture containing text&#10;&#10;Description automatically generated"/>
          <p:cNvPicPr preferRelativeResize="0"/>
          <p:nvPr/>
        </p:nvPicPr>
        <p:blipFill rotWithShape="1">
          <a:blip r:embed="rId3">
            <a:alphaModFix/>
          </a:blip>
          <a:srcRect/>
          <a:stretch/>
        </p:blipFill>
        <p:spPr>
          <a:xfrm>
            <a:off x="2148599" y="2240161"/>
            <a:ext cx="1887984" cy="1339289"/>
          </a:xfrm>
          <a:prstGeom prst="rect">
            <a:avLst/>
          </a:prstGeom>
          <a:noFill/>
          <a:ln w="9525" cap="flat" cmpd="sng">
            <a:solidFill>
              <a:schemeClr val="dk1"/>
            </a:solidFill>
            <a:prstDash val="solid"/>
            <a:round/>
            <a:headEnd type="none" w="sm" len="sm"/>
            <a:tailEnd type="none" w="sm" len="sm"/>
          </a:ln>
        </p:spPr>
      </p:pic>
      <p:pic>
        <p:nvPicPr>
          <p:cNvPr id="49" name="Google Shape;49;p2"/>
          <p:cNvPicPr preferRelativeResize="0"/>
          <p:nvPr/>
        </p:nvPicPr>
        <p:blipFill rotWithShape="1">
          <a:blip r:embed="rId4">
            <a:alphaModFix/>
          </a:blip>
          <a:srcRect/>
          <a:stretch/>
        </p:blipFill>
        <p:spPr>
          <a:xfrm>
            <a:off x="7680176" y="2257981"/>
            <a:ext cx="1495224" cy="1303648"/>
          </a:xfrm>
          <a:prstGeom prst="rect">
            <a:avLst/>
          </a:prstGeom>
          <a:noFill/>
          <a:ln w="9525" cap="flat" cmpd="sng">
            <a:solidFill>
              <a:schemeClr val="dk1"/>
            </a:solidFill>
            <a:prstDash val="solid"/>
            <a:round/>
            <a:headEnd type="none" w="sm" len="sm"/>
            <a:tailEnd type="none" w="sm" len="sm"/>
          </a:ln>
        </p:spPr>
      </p:pic>
      <p:pic>
        <p:nvPicPr>
          <p:cNvPr id="50" name="Google Shape;50;p2"/>
          <p:cNvPicPr preferRelativeResize="0"/>
          <p:nvPr/>
        </p:nvPicPr>
        <p:blipFill rotWithShape="1">
          <a:blip r:embed="rId5">
            <a:alphaModFix/>
          </a:blip>
          <a:srcRect/>
          <a:stretch/>
        </p:blipFill>
        <p:spPr>
          <a:xfrm>
            <a:off x="2584374" y="4439786"/>
            <a:ext cx="1011437" cy="1294639"/>
          </a:xfrm>
          <a:prstGeom prst="rect">
            <a:avLst/>
          </a:prstGeom>
          <a:noFill/>
          <a:ln w="9525" cap="flat" cmpd="sng">
            <a:solidFill>
              <a:schemeClr val="dk1"/>
            </a:solidFill>
            <a:prstDash val="solid"/>
            <a:round/>
            <a:headEnd type="none" w="sm" len="sm"/>
            <a:tailEnd type="none" w="sm" len="sm"/>
          </a:ln>
        </p:spPr>
      </p:pic>
      <p:pic>
        <p:nvPicPr>
          <p:cNvPr id="51" name="Google Shape;51;p2"/>
          <p:cNvPicPr preferRelativeResize="0"/>
          <p:nvPr/>
        </p:nvPicPr>
        <p:blipFill rotWithShape="1">
          <a:blip r:embed="rId6">
            <a:alphaModFix/>
          </a:blip>
          <a:srcRect/>
          <a:stretch/>
        </p:blipFill>
        <p:spPr>
          <a:xfrm>
            <a:off x="7922069" y="4256527"/>
            <a:ext cx="1011437" cy="1477898"/>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grpSp>
        <p:nvGrpSpPr>
          <p:cNvPr id="10" name="Group 9">
            <a:extLst>
              <a:ext uri="{FF2B5EF4-FFF2-40B4-BE49-F238E27FC236}">
                <a16:creationId xmlns:a16="http://schemas.microsoft.com/office/drawing/2014/main" id="{8D69C3D2-B9E2-4EB4-A2B0-3D06DC1C18F2}"/>
              </a:ext>
            </a:extLst>
          </p:cNvPr>
          <p:cNvGrpSpPr/>
          <p:nvPr/>
        </p:nvGrpSpPr>
        <p:grpSpPr>
          <a:xfrm>
            <a:off x="5663952" y="2638567"/>
            <a:ext cx="5795395" cy="2507882"/>
            <a:chOff x="5807968" y="3140968"/>
            <a:chExt cx="5795395" cy="2507882"/>
          </a:xfrm>
        </p:grpSpPr>
        <p:grpSp>
          <p:nvGrpSpPr>
            <p:cNvPr id="11" name="Group 10">
              <a:extLst>
                <a:ext uri="{FF2B5EF4-FFF2-40B4-BE49-F238E27FC236}">
                  <a16:creationId xmlns:a16="http://schemas.microsoft.com/office/drawing/2014/main" id="{82FD94E3-995F-4A94-B00A-ABF0F57099B4}"/>
                </a:ext>
              </a:extLst>
            </p:cNvPr>
            <p:cNvGrpSpPr/>
            <p:nvPr/>
          </p:nvGrpSpPr>
          <p:grpSpPr>
            <a:xfrm>
              <a:off x="5807968" y="3140968"/>
              <a:ext cx="5795395" cy="2507882"/>
              <a:chOff x="6346780" y="3129470"/>
              <a:chExt cx="5795395" cy="2507882"/>
            </a:xfrm>
          </p:grpSpPr>
          <p:sp>
            <p:nvSpPr>
              <p:cNvPr id="13" name="Hexagon 12">
                <a:extLst>
                  <a:ext uri="{FF2B5EF4-FFF2-40B4-BE49-F238E27FC236}">
                    <a16:creationId xmlns:a16="http://schemas.microsoft.com/office/drawing/2014/main" id="{9D26B286-BF53-4127-99EA-77FBB80811BC}"/>
                  </a:ext>
                </a:extLst>
              </p:cNvPr>
              <p:cNvSpPr/>
              <p:nvPr/>
            </p:nvSpPr>
            <p:spPr>
              <a:xfrm>
                <a:off x="6346780" y="3129470"/>
                <a:ext cx="2880320" cy="2507882"/>
              </a:xfrm>
              <a:prstGeom prst="hex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Freeform: Shape 13">
                <a:extLst>
                  <a:ext uri="{FF2B5EF4-FFF2-40B4-BE49-F238E27FC236}">
                    <a16:creationId xmlns:a16="http://schemas.microsoft.com/office/drawing/2014/main" id="{63B21559-DD50-49BD-9C44-707C37A39CCB}"/>
                  </a:ext>
                </a:extLst>
              </p:cNvPr>
              <p:cNvSpPr/>
              <p:nvPr/>
            </p:nvSpPr>
            <p:spPr>
              <a:xfrm flipH="1">
                <a:off x="6744072" y="3501008"/>
                <a:ext cx="5398103" cy="1764806"/>
              </a:xfrm>
              <a:custGeom>
                <a:avLst/>
                <a:gdLst>
                  <a:gd name="connsiteX0" fmla="*/ 0 w 4184838"/>
                  <a:gd name="connsiteY0" fmla="*/ 0 h 1368152"/>
                  <a:gd name="connsiteX1" fmla="*/ 2654668 w 4184838"/>
                  <a:gd name="connsiteY1" fmla="*/ 0 h 1368152"/>
                  <a:gd name="connsiteX2" fmla="*/ 3816424 w 4184838"/>
                  <a:gd name="connsiteY2" fmla="*/ 0 h 1368152"/>
                  <a:gd name="connsiteX3" fmla="*/ 3842800 w 4184838"/>
                  <a:gd name="connsiteY3" fmla="*/ 0 h 1368152"/>
                  <a:gd name="connsiteX4" fmla="*/ 4184838 w 4184838"/>
                  <a:gd name="connsiteY4" fmla="*/ 684076 h 1368152"/>
                  <a:gd name="connsiteX5" fmla="*/ 3842800 w 4184838"/>
                  <a:gd name="connsiteY5" fmla="*/ 1368152 h 1368152"/>
                  <a:gd name="connsiteX6" fmla="*/ 3816424 w 4184838"/>
                  <a:gd name="connsiteY6" fmla="*/ 1368152 h 1368152"/>
                  <a:gd name="connsiteX7" fmla="*/ 2654668 w 4184838"/>
                  <a:gd name="connsiteY7" fmla="*/ 1368152 h 1368152"/>
                  <a:gd name="connsiteX8" fmla="*/ 0 w 4184838"/>
                  <a:gd name="connsiteY8" fmla="*/ 1368152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838" h="1368152">
                    <a:moveTo>
                      <a:pt x="0" y="0"/>
                    </a:moveTo>
                    <a:lnTo>
                      <a:pt x="2654668" y="0"/>
                    </a:lnTo>
                    <a:lnTo>
                      <a:pt x="3816424" y="0"/>
                    </a:lnTo>
                    <a:lnTo>
                      <a:pt x="3842800" y="0"/>
                    </a:lnTo>
                    <a:lnTo>
                      <a:pt x="4184838" y="684076"/>
                    </a:lnTo>
                    <a:lnTo>
                      <a:pt x="3842800" y="1368152"/>
                    </a:lnTo>
                    <a:lnTo>
                      <a:pt x="3816424" y="1368152"/>
                    </a:lnTo>
                    <a:lnTo>
                      <a:pt x="2654668" y="1368152"/>
                    </a:lnTo>
                    <a:lnTo>
                      <a:pt x="0" y="1368152"/>
                    </a:ln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12" name="TextBox 11">
              <a:extLst>
                <a:ext uri="{FF2B5EF4-FFF2-40B4-BE49-F238E27FC236}">
                  <a16:creationId xmlns:a16="http://schemas.microsoft.com/office/drawing/2014/main" id="{BF9B27F6-3B6B-4E05-ADA7-9A9701169B1E}"/>
                </a:ext>
              </a:extLst>
            </p:cNvPr>
            <p:cNvSpPr txBox="1"/>
            <p:nvPr/>
          </p:nvSpPr>
          <p:spPr>
            <a:xfrm>
              <a:off x="6758177" y="3618278"/>
              <a:ext cx="4632960" cy="508794"/>
            </a:xfrm>
            <a:prstGeom prst="rect">
              <a:avLst/>
            </a:prstGeom>
            <a:noFill/>
          </p:spPr>
          <p:txBody>
            <a:bodyPr wrap="square" rtlCol="0">
              <a:spAutoFit/>
            </a:bodyPr>
            <a:lstStyle/>
            <a:p>
              <a:pPr lvl="0">
                <a:lnSpc>
                  <a:spcPct val="115000"/>
                </a:lnSpc>
              </a:pPr>
              <a:r>
                <a:rPr lang="en-IN" sz="2500" dirty="0">
                  <a:latin typeface="Calibri" panose="020F0502020204030204" pitchFamily="34" charset="0"/>
                  <a:cs typeface="Calibri" panose="020F0502020204030204" pitchFamily="34" charset="0"/>
                </a:rPr>
                <a:t>We use a Verb by adding ‘s’ with:</a:t>
              </a:r>
            </a:p>
          </p:txBody>
        </p:sp>
      </p:grpSp>
      <p:grpSp>
        <p:nvGrpSpPr>
          <p:cNvPr id="7" name="Group 6">
            <a:extLst>
              <a:ext uri="{FF2B5EF4-FFF2-40B4-BE49-F238E27FC236}">
                <a16:creationId xmlns:a16="http://schemas.microsoft.com/office/drawing/2014/main" id="{0B483157-93F2-4B0D-A801-B20E0B65E54B}"/>
              </a:ext>
            </a:extLst>
          </p:cNvPr>
          <p:cNvGrpSpPr/>
          <p:nvPr/>
        </p:nvGrpSpPr>
        <p:grpSpPr>
          <a:xfrm>
            <a:off x="479376" y="1039572"/>
            <a:ext cx="5795396" cy="2507882"/>
            <a:chOff x="300604" y="1628800"/>
            <a:chExt cx="5795396" cy="2507882"/>
          </a:xfrm>
        </p:grpSpPr>
        <p:sp>
          <p:nvSpPr>
            <p:cNvPr id="8" name="Hexagon 7">
              <a:extLst>
                <a:ext uri="{FF2B5EF4-FFF2-40B4-BE49-F238E27FC236}">
                  <a16:creationId xmlns:a16="http://schemas.microsoft.com/office/drawing/2014/main" id="{2E8C5641-2957-4421-87C7-B237DFF61D19}"/>
                </a:ext>
              </a:extLst>
            </p:cNvPr>
            <p:cNvSpPr/>
            <p:nvPr/>
          </p:nvSpPr>
          <p:spPr>
            <a:xfrm>
              <a:off x="3215680" y="1628800"/>
              <a:ext cx="2880320" cy="2507882"/>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reeform: Shape 8">
              <a:extLst>
                <a:ext uri="{FF2B5EF4-FFF2-40B4-BE49-F238E27FC236}">
                  <a16:creationId xmlns:a16="http://schemas.microsoft.com/office/drawing/2014/main" id="{B7EDE629-6404-463B-B34E-A3779F60F5D9}"/>
                </a:ext>
              </a:extLst>
            </p:cNvPr>
            <p:cNvSpPr/>
            <p:nvPr/>
          </p:nvSpPr>
          <p:spPr>
            <a:xfrm>
              <a:off x="300604" y="2000338"/>
              <a:ext cx="5398103" cy="1764806"/>
            </a:xfrm>
            <a:custGeom>
              <a:avLst/>
              <a:gdLst>
                <a:gd name="connsiteX0" fmla="*/ 0 w 4184838"/>
                <a:gd name="connsiteY0" fmla="*/ 0 h 1368152"/>
                <a:gd name="connsiteX1" fmla="*/ 2654668 w 4184838"/>
                <a:gd name="connsiteY1" fmla="*/ 0 h 1368152"/>
                <a:gd name="connsiteX2" fmla="*/ 3816424 w 4184838"/>
                <a:gd name="connsiteY2" fmla="*/ 0 h 1368152"/>
                <a:gd name="connsiteX3" fmla="*/ 3842800 w 4184838"/>
                <a:gd name="connsiteY3" fmla="*/ 0 h 1368152"/>
                <a:gd name="connsiteX4" fmla="*/ 4184838 w 4184838"/>
                <a:gd name="connsiteY4" fmla="*/ 684076 h 1368152"/>
                <a:gd name="connsiteX5" fmla="*/ 3842800 w 4184838"/>
                <a:gd name="connsiteY5" fmla="*/ 1368152 h 1368152"/>
                <a:gd name="connsiteX6" fmla="*/ 3816424 w 4184838"/>
                <a:gd name="connsiteY6" fmla="*/ 1368152 h 1368152"/>
                <a:gd name="connsiteX7" fmla="*/ 2654668 w 4184838"/>
                <a:gd name="connsiteY7" fmla="*/ 1368152 h 1368152"/>
                <a:gd name="connsiteX8" fmla="*/ 0 w 4184838"/>
                <a:gd name="connsiteY8" fmla="*/ 1368152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838" h="1368152">
                  <a:moveTo>
                    <a:pt x="0" y="0"/>
                  </a:moveTo>
                  <a:lnTo>
                    <a:pt x="2654668" y="0"/>
                  </a:lnTo>
                  <a:lnTo>
                    <a:pt x="3816424" y="0"/>
                  </a:lnTo>
                  <a:lnTo>
                    <a:pt x="3842800" y="0"/>
                  </a:lnTo>
                  <a:lnTo>
                    <a:pt x="4184838" y="684076"/>
                  </a:lnTo>
                  <a:lnTo>
                    <a:pt x="3842800" y="1368152"/>
                  </a:lnTo>
                  <a:lnTo>
                    <a:pt x="3816424" y="1368152"/>
                  </a:lnTo>
                  <a:lnTo>
                    <a:pt x="2654668" y="1368152"/>
                  </a:lnTo>
                  <a:lnTo>
                    <a:pt x="0" y="13681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2000" dirty="0">
                <a:solidFill>
                  <a:schemeClr val="tx1"/>
                </a:solidFill>
                <a:latin typeface="Calibri" panose="020F0502020204030204" pitchFamily="34" charset="0"/>
                <a:cs typeface="Calibri" panose="020F0502020204030204" pitchFamily="34" charset="0"/>
              </a:endParaRPr>
            </a:p>
          </p:txBody>
        </p:sp>
      </p:grpSp>
      <p:sp>
        <p:nvSpPr>
          <p:cNvPr id="17" name="TextBox 16">
            <a:extLst>
              <a:ext uri="{FF2B5EF4-FFF2-40B4-BE49-F238E27FC236}">
                <a16:creationId xmlns:a16="http://schemas.microsoft.com/office/drawing/2014/main" id="{70EF8C4B-5A2C-4B05-B352-E7E6AACF7D63}"/>
              </a:ext>
            </a:extLst>
          </p:cNvPr>
          <p:cNvSpPr txBox="1"/>
          <p:nvPr/>
        </p:nvSpPr>
        <p:spPr>
          <a:xfrm>
            <a:off x="448896" y="1485197"/>
            <a:ext cx="5174664"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We use a Verb without adding ‘s’ with:</a:t>
            </a:r>
          </a:p>
        </p:txBody>
      </p:sp>
      <p:sp>
        <p:nvSpPr>
          <p:cNvPr id="57" name="Google Shape;57;p3"/>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dirty="0"/>
              <a:t>VERB</a:t>
            </a:r>
            <a:endParaRPr dirty="0"/>
          </a:p>
        </p:txBody>
      </p:sp>
      <p:cxnSp>
        <p:nvCxnSpPr>
          <p:cNvPr id="15" name="Connector: Elbow 14">
            <a:extLst>
              <a:ext uri="{FF2B5EF4-FFF2-40B4-BE49-F238E27FC236}">
                <a16:creationId xmlns:a16="http://schemas.microsoft.com/office/drawing/2014/main" id="{212134F7-4132-426B-BAC0-B9F473294A18}"/>
              </a:ext>
            </a:extLst>
          </p:cNvPr>
          <p:cNvCxnSpPr>
            <a:cxnSpLocks/>
          </p:cNvCxnSpPr>
          <p:nvPr/>
        </p:nvCxnSpPr>
        <p:spPr>
          <a:xfrm rot="10800000" flipV="1">
            <a:off x="143084" y="3534333"/>
            <a:ext cx="4882896" cy="1661016"/>
          </a:xfrm>
          <a:prstGeom prst="bentConnector3">
            <a:avLst>
              <a:gd name="adj1" fmla="val 2665"/>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0B7C1D39-2342-43CF-B7B3-63B0FD4E1266}"/>
              </a:ext>
            </a:extLst>
          </p:cNvPr>
          <p:cNvCxnSpPr>
            <a:cxnSpLocks/>
          </p:cNvCxnSpPr>
          <p:nvPr/>
        </p:nvCxnSpPr>
        <p:spPr>
          <a:xfrm rot="10800000" flipV="1">
            <a:off x="6921952" y="996653"/>
            <a:ext cx="4151376" cy="1664208"/>
          </a:xfrm>
          <a:prstGeom prst="bentConnector3">
            <a:avLst>
              <a:gd name="adj1" fmla="val 97998"/>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195EE47-0386-4C7A-90DB-B795BFAB8414}"/>
              </a:ext>
            </a:extLst>
          </p:cNvPr>
          <p:cNvSpPr txBox="1"/>
          <p:nvPr/>
        </p:nvSpPr>
        <p:spPr>
          <a:xfrm>
            <a:off x="990337" y="2003357"/>
            <a:ext cx="434182"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I</a:t>
            </a:r>
          </a:p>
        </p:txBody>
      </p:sp>
      <p:sp>
        <p:nvSpPr>
          <p:cNvPr id="19" name="TextBox 18">
            <a:extLst>
              <a:ext uri="{FF2B5EF4-FFF2-40B4-BE49-F238E27FC236}">
                <a16:creationId xmlns:a16="http://schemas.microsoft.com/office/drawing/2014/main" id="{D22EEE9B-76CF-4DC3-941E-8CB6BCA08BBD}"/>
              </a:ext>
            </a:extLst>
          </p:cNvPr>
          <p:cNvSpPr txBox="1"/>
          <p:nvPr/>
        </p:nvSpPr>
        <p:spPr>
          <a:xfrm>
            <a:off x="1722555" y="2003357"/>
            <a:ext cx="859855"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You</a:t>
            </a:r>
          </a:p>
        </p:txBody>
      </p:sp>
      <p:sp>
        <p:nvSpPr>
          <p:cNvPr id="20" name="TextBox 19">
            <a:extLst>
              <a:ext uri="{FF2B5EF4-FFF2-40B4-BE49-F238E27FC236}">
                <a16:creationId xmlns:a16="http://schemas.microsoft.com/office/drawing/2014/main" id="{6C85CF33-B139-4F42-83CC-12E469AEB51F}"/>
              </a:ext>
            </a:extLst>
          </p:cNvPr>
          <p:cNvSpPr txBox="1"/>
          <p:nvPr/>
        </p:nvSpPr>
        <p:spPr>
          <a:xfrm>
            <a:off x="2880446" y="2003357"/>
            <a:ext cx="859855"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We</a:t>
            </a:r>
          </a:p>
        </p:txBody>
      </p:sp>
      <p:sp>
        <p:nvSpPr>
          <p:cNvPr id="21" name="TextBox 20">
            <a:extLst>
              <a:ext uri="{FF2B5EF4-FFF2-40B4-BE49-F238E27FC236}">
                <a16:creationId xmlns:a16="http://schemas.microsoft.com/office/drawing/2014/main" id="{2312DD9C-8E98-45C5-97A7-C02D656392EE}"/>
              </a:ext>
            </a:extLst>
          </p:cNvPr>
          <p:cNvSpPr txBox="1"/>
          <p:nvPr/>
        </p:nvSpPr>
        <p:spPr>
          <a:xfrm>
            <a:off x="4038336" y="2003357"/>
            <a:ext cx="859855"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They</a:t>
            </a:r>
          </a:p>
        </p:txBody>
      </p:sp>
      <p:sp>
        <p:nvSpPr>
          <p:cNvPr id="22" name="TextBox 21">
            <a:extLst>
              <a:ext uri="{FF2B5EF4-FFF2-40B4-BE49-F238E27FC236}">
                <a16:creationId xmlns:a16="http://schemas.microsoft.com/office/drawing/2014/main" id="{7A1C55CD-B13C-4684-B62B-8D759BBBE044}"/>
              </a:ext>
            </a:extLst>
          </p:cNvPr>
          <p:cNvSpPr txBox="1"/>
          <p:nvPr/>
        </p:nvSpPr>
        <p:spPr>
          <a:xfrm>
            <a:off x="1097280" y="2567237"/>
            <a:ext cx="3694232"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Plural Nouns and Pronouns</a:t>
            </a:r>
          </a:p>
        </p:txBody>
      </p:sp>
      <p:sp>
        <p:nvSpPr>
          <p:cNvPr id="23" name="TextBox 22">
            <a:extLst>
              <a:ext uri="{FF2B5EF4-FFF2-40B4-BE49-F238E27FC236}">
                <a16:creationId xmlns:a16="http://schemas.microsoft.com/office/drawing/2014/main" id="{C7E5F3D5-A675-437A-975F-0440C310EEC0}"/>
              </a:ext>
            </a:extLst>
          </p:cNvPr>
          <p:cNvSpPr txBox="1"/>
          <p:nvPr/>
        </p:nvSpPr>
        <p:spPr>
          <a:xfrm>
            <a:off x="1655983" y="3374957"/>
            <a:ext cx="1723386" cy="508794"/>
          </a:xfrm>
          <a:prstGeom prst="rect">
            <a:avLst/>
          </a:prstGeom>
          <a:noFill/>
        </p:spPr>
        <p:txBody>
          <a:bodyPr wrap="square" rtlCol="0">
            <a:spAutoFit/>
          </a:bodyPr>
          <a:lstStyle/>
          <a:p>
            <a:pPr lvl="0" algn="ctr">
              <a:lnSpc>
                <a:spcPct val="115000"/>
              </a:lnSpc>
            </a:pPr>
            <a:r>
              <a:rPr lang="en-IN" sz="2500" u="sng" dirty="0">
                <a:latin typeface="Calibri" panose="020F0502020204030204" pitchFamily="34" charset="0"/>
                <a:cs typeface="Calibri" panose="020F0502020204030204" pitchFamily="34" charset="0"/>
              </a:rPr>
              <a:t>Examples:</a:t>
            </a:r>
          </a:p>
        </p:txBody>
      </p:sp>
      <p:sp>
        <p:nvSpPr>
          <p:cNvPr id="24" name="TextBox 23">
            <a:extLst>
              <a:ext uri="{FF2B5EF4-FFF2-40B4-BE49-F238E27FC236}">
                <a16:creationId xmlns:a16="http://schemas.microsoft.com/office/drawing/2014/main" id="{7218DC85-C9CF-401F-BE4A-074EBD6C5509}"/>
              </a:ext>
            </a:extLst>
          </p:cNvPr>
          <p:cNvSpPr txBox="1"/>
          <p:nvPr/>
        </p:nvSpPr>
        <p:spPr>
          <a:xfrm>
            <a:off x="246692" y="3917378"/>
            <a:ext cx="1033292"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I play.</a:t>
            </a:r>
          </a:p>
        </p:txBody>
      </p:sp>
      <p:sp>
        <p:nvSpPr>
          <p:cNvPr id="25" name="TextBox 24">
            <a:extLst>
              <a:ext uri="{FF2B5EF4-FFF2-40B4-BE49-F238E27FC236}">
                <a16:creationId xmlns:a16="http://schemas.microsoft.com/office/drawing/2014/main" id="{4168355B-BDA5-40C1-BF68-1637F804AB93}"/>
              </a:ext>
            </a:extLst>
          </p:cNvPr>
          <p:cNvSpPr txBox="1"/>
          <p:nvPr/>
        </p:nvSpPr>
        <p:spPr>
          <a:xfrm>
            <a:off x="1279984" y="3917378"/>
            <a:ext cx="1424286"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You play.</a:t>
            </a:r>
          </a:p>
        </p:txBody>
      </p:sp>
      <p:sp>
        <p:nvSpPr>
          <p:cNvPr id="26" name="TextBox 25">
            <a:extLst>
              <a:ext uri="{FF2B5EF4-FFF2-40B4-BE49-F238E27FC236}">
                <a16:creationId xmlns:a16="http://schemas.microsoft.com/office/drawing/2014/main" id="{C8596C79-E0DE-46B8-818D-5F8CEBEE86EE}"/>
              </a:ext>
            </a:extLst>
          </p:cNvPr>
          <p:cNvSpPr txBox="1"/>
          <p:nvPr/>
        </p:nvSpPr>
        <p:spPr>
          <a:xfrm>
            <a:off x="2723714" y="3917378"/>
            <a:ext cx="1314622"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We play.</a:t>
            </a:r>
          </a:p>
        </p:txBody>
      </p:sp>
      <p:sp>
        <p:nvSpPr>
          <p:cNvPr id="27" name="TextBox 26">
            <a:extLst>
              <a:ext uri="{FF2B5EF4-FFF2-40B4-BE49-F238E27FC236}">
                <a16:creationId xmlns:a16="http://schemas.microsoft.com/office/drawing/2014/main" id="{6827BE14-EF49-4A8A-9CE5-C2F04D265090}"/>
              </a:ext>
            </a:extLst>
          </p:cNvPr>
          <p:cNvSpPr txBox="1"/>
          <p:nvPr/>
        </p:nvSpPr>
        <p:spPr>
          <a:xfrm>
            <a:off x="113893" y="4517634"/>
            <a:ext cx="1542090"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They play.</a:t>
            </a:r>
          </a:p>
        </p:txBody>
      </p:sp>
      <p:sp>
        <p:nvSpPr>
          <p:cNvPr id="28" name="TextBox 27">
            <a:extLst>
              <a:ext uri="{FF2B5EF4-FFF2-40B4-BE49-F238E27FC236}">
                <a16:creationId xmlns:a16="http://schemas.microsoft.com/office/drawing/2014/main" id="{741460E4-2116-47B2-9372-78EB69DF8D74}"/>
              </a:ext>
            </a:extLst>
          </p:cNvPr>
          <p:cNvSpPr txBox="1"/>
          <p:nvPr/>
        </p:nvSpPr>
        <p:spPr>
          <a:xfrm>
            <a:off x="1998590" y="4517634"/>
            <a:ext cx="2775533"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Boys and girls play.</a:t>
            </a:r>
          </a:p>
        </p:txBody>
      </p:sp>
      <p:sp>
        <p:nvSpPr>
          <p:cNvPr id="29" name="TextBox 28">
            <a:extLst>
              <a:ext uri="{FF2B5EF4-FFF2-40B4-BE49-F238E27FC236}">
                <a16:creationId xmlns:a16="http://schemas.microsoft.com/office/drawing/2014/main" id="{0D2D4492-C361-4DC2-871F-58861D729B5F}"/>
              </a:ext>
            </a:extLst>
          </p:cNvPr>
          <p:cNvSpPr txBox="1"/>
          <p:nvPr/>
        </p:nvSpPr>
        <p:spPr>
          <a:xfrm>
            <a:off x="7253097" y="3557837"/>
            <a:ext cx="587293"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He</a:t>
            </a:r>
          </a:p>
        </p:txBody>
      </p:sp>
      <p:sp>
        <p:nvSpPr>
          <p:cNvPr id="30" name="TextBox 29">
            <a:extLst>
              <a:ext uri="{FF2B5EF4-FFF2-40B4-BE49-F238E27FC236}">
                <a16:creationId xmlns:a16="http://schemas.microsoft.com/office/drawing/2014/main" id="{C9386D97-3ECB-4240-AEED-8F1456206B83}"/>
              </a:ext>
            </a:extLst>
          </p:cNvPr>
          <p:cNvSpPr txBox="1"/>
          <p:nvPr/>
        </p:nvSpPr>
        <p:spPr>
          <a:xfrm>
            <a:off x="8449552" y="3557837"/>
            <a:ext cx="710624"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She</a:t>
            </a:r>
          </a:p>
        </p:txBody>
      </p:sp>
      <p:sp>
        <p:nvSpPr>
          <p:cNvPr id="31" name="TextBox 30">
            <a:extLst>
              <a:ext uri="{FF2B5EF4-FFF2-40B4-BE49-F238E27FC236}">
                <a16:creationId xmlns:a16="http://schemas.microsoft.com/office/drawing/2014/main" id="{38CD1E24-7FE1-4224-9303-AF245E0DE951}"/>
              </a:ext>
            </a:extLst>
          </p:cNvPr>
          <p:cNvSpPr txBox="1"/>
          <p:nvPr/>
        </p:nvSpPr>
        <p:spPr>
          <a:xfrm>
            <a:off x="9769339" y="3557837"/>
            <a:ext cx="401129"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It</a:t>
            </a:r>
          </a:p>
        </p:txBody>
      </p:sp>
      <p:sp>
        <p:nvSpPr>
          <p:cNvPr id="32" name="TextBox 31">
            <a:extLst>
              <a:ext uri="{FF2B5EF4-FFF2-40B4-BE49-F238E27FC236}">
                <a16:creationId xmlns:a16="http://schemas.microsoft.com/office/drawing/2014/main" id="{8BF636AF-5AFE-4F76-BB6E-E92841CF5194}"/>
              </a:ext>
            </a:extLst>
          </p:cNvPr>
          <p:cNvSpPr txBox="1"/>
          <p:nvPr/>
        </p:nvSpPr>
        <p:spPr>
          <a:xfrm>
            <a:off x="6722882" y="4075997"/>
            <a:ext cx="4094333"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Singular Nouns and Pronouns</a:t>
            </a:r>
          </a:p>
        </p:txBody>
      </p:sp>
      <p:sp>
        <p:nvSpPr>
          <p:cNvPr id="33" name="TextBox 32">
            <a:extLst>
              <a:ext uri="{FF2B5EF4-FFF2-40B4-BE49-F238E27FC236}">
                <a16:creationId xmlns:a16="http://schemas.microsoft.com/office/drawing/2014/main" id="{A944D4F7-74D4-4C53-A808-B0DFBB1239B7}"/>
              </a:ext>
            </a:extLst>
          </p:cNvPr>
          <p:cNvSpPr txBox="1"/>
          <p:nvPr/>
        </p:nvSpPr>
        <p:spPr>
          <a:xfrm>
            <a:off x="8239663" y="921317"/>
            <a:ext cx="1723386" cy="508794"/>
          </a:xfrm>
          <a:prstGeom prst="rect">
            <a:avLst/>
          </a:prstGeom>
          <a:noFill/>
        </p:spPr>
        <p:txBody>
          <a:bodyPr wrap="square" rtlCol="0">
            <a:spAutoFit/>
          </a:bodyPr>
          <a:lstStyle/>
          <a:p>
            <a:pPr lvl="0" algn="ctr">
              <a:lnSpc>
                <a:spcPct val="115000"/>
              </a:lnSpc>
            </a:pPr>
            <a:r>
              <a:rPr lang="en-IN" sz="2500" u="sng" dirty="0">
                <a:latin typeface="Calibri" panose="020F0502020204030204" pitchFamily="34" charset="0"/>
                <a:cs typeface="Calibri" panose="020F0502020204030204" pitchFamily="34" charset="0"/>
              </a:rPr>
              <a:t>Examples:</a:t>
            </a:r>
          </a:p>
        </p:txBody>
      </p:sp>
      <p:sp>
        <p:nvSpPr>
          <p:cNvPr id="34" name="TextBox 33">
            <a:extLst>
              <a:ext uri="{FF2B5EF4-FFF2-40B4-BE49-F238E27FC236}">
                <a16:creationId xmlns:a16="http://schemas.microsoft.com/office/drawing/2014/main" id="{179D408D-0CD3-413B-A6AD-BF13D015A265}"/>
              </a:ext>
            </a:extLst>
          </p:cNvPr>
          <p:cNvSpPr txBox="1"/>
          <p:nvPr/>
        </p:nvSpPr>
        <p:spPr>
          <a:xfrm>
            <a:off x="7196132" y="1336373"/>
            <a:ext cx="1375812"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He plays.</a:t>
            </a:r>
          </a:p>
        </p:txBody>
      </p:sp>
      <p:sp>
        <p:nvSpPr>
          <p:cNvPr id="35" name="TextBox 34">
            <a:extLst>
              <a:ext uri="{FF2B5EF4-FFF2-40B4-BE49-F238E27FC236}">
                <a16:creationId xmlns:a16="http://schemas.microsoft.com/office/drawing/2014/main" id="{CF4F336C-3926-4636-9C2C-2E8242764A48}"/>
              </a:ext>
            </a:extLst>
          </p:cNvPr>
          <p:cNvSpPr txBox="1"/>
          <p:nvPr/>
        </p:nvSpPr>
        <p:spPr>
          <a:xfrm>
            <a:off x="8560106" y="1351610"/>
            <a:ext cx="1610362"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She plays.</a:t>
            </a:r>
          </a:p>
        </p:txBody>
      </p:sp>
      <p:sp>
        <p:nvSpPr>
          <p:cNvPr id="36" name="TextBox 35">
            <a:extLst>
              <a:ext uri="{FF2B5EF4-FFF2-40B4-BE49-F238E27FC236}">
                <a16:creationId xmlns:a16="http://schemas.microsoft.com/office/drawing/2014/main" id="{E92AB48E-EEE4-487B-950F-40221BACD8CD}"/>
              </a:ext>
            </a:extLst>
          </p:cNvPr>
          <p:cNvSpPr txBox="1"/>
          <p:nvPr/>
        </p:nvSpPr>
        <p:spPr>
          <a:xfrm>
            <a:off x="9924080" y="1366847"/>
            <a:ext cx="1610362"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It plays.</a:t>
            </a:r>
          </a:p>
        </p:txBody>
      </p:sp>
      <p:sp>
        <p:nvSpPr>
          <p:cNvPr id="37" name="TextBox 36">
            <a:extLst>
              <a:ext uri="{FF2B5EF4-FFF2-40B4-BE49-F238E27FC236}">
                <a16:creationId xmlns:a16="http://schemas.microsoft.com/office/drawing/2014/main" id="{3D7BA400-D571-45A9-8497-2E93B0D118BF}"/>
              </a:ext>
            </a:extLst>
          </p:cNvPr>
          <p:cNvSpPr txBox="1"/>
          <p:nvPr/>
        </p:nvSpPr>
        <p:spPr>
          <a:xfrm>
            <a:off x="7382266" y="1911135"/>
            <a:ext cx="1610362"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Ajay plays.</a:t>
            </a:r>
          </a:p>
        </p:txBody>
      </p:sp>
      <p:sp>
        <p:nvSpPr>
          <p:cNvPr id="38" name="TextBox 37">
            <a:extLst>
              <a:ext uri="{FF2B5EF4-FFF2-40B4-BE49-F238E27FC236}">
                <a16:creationId xmlns:a16="http://schemas.microsoft.com/office/drawing/2014/main" id="{E32D0362-19B2-4625-B5DA-98B9FC59BEC0}"/>
              </a:ext>
            </a:extLst>
          </p:cNvPr>
          <p:cNvSpPr txBox="1"/>
          <p:nvPr/>
        </p:nvSpPr>
        <p:spPr>
          <a:xfrm>
            <a:off x="7983689" y="2406440"/>
            <a:ext cx="3919835"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The dog plays with the bone.</a:t>
            </a:r>
          </a:p>
        </p:txBody>
      </p:sp>
      <p:sp>
        <p:nvSpPr>
          <p:cNvPr id="39" name="TextBox 38">
            <a:extLst>
              <a:ext uri="{FF2B5EF4-FFF2-40B4-BE49-F238E27FC236}">
                <a16:creationId xmlns:a16="http://schemas.microsoft.com/office/drawing/2014/main" id="{1F4194AE-BF40-4A0D-B267-DC34CB907704}"/>
              </a:ext>
            </a:extLst>
          </p:cNvPr>
          <p:cNvSpPr txBox="1"/>
          <p:nvPr/>
        </p:nvSpPr>
        <p:spPr>
          <a:xfrm>
            <a:off x="9624721" y="1916578"/>
            <a:ext cx="2010174" cy="508794"/>
          </a:xfrm>
          <a:prstGeom prst="rect">
            <a:avLst/>
          </a:prstGeom>
          <a:noFill/>
        </p:spPr>
        <p:txBody>
          <a:bodyPr wrap="square" rtlCol="0">
            <a:spAutoFit/>
          </a:bodyPr>
          <a:lstStyle/>
          <a:p>
            <a:pPr lvl="0" algn="ctr">
              <a:lnSpc>
                <a:spcPct val="115000"/>
              </a:lnSpc>
            </a:pPr>
            <a:r>
              <a:rPr lang="en-IN" sz="2500" dirty="0">
                <a:latin typeface="Calibri" panose="020F0502020204030204" pitchFamily="34" charset="0"/>
                <a:cs typeface="Calibri" panose="020F0502020204030204" pitchFamily="34" charset="0"/>
              </a:rPr>
              <a:t>Kavita plays.</a:t>
            </a:r>
          </a:p>
        </p:txBody>
      </p:sp>
      <p:sp>
        <p:nvSpPr>
          <p:cNvPr id="40" name="Google Shape;58;p3">
            <a:extLst>
              <a:ext uri="{FF2B5EF4-FFF2-40B4-BE49-F238E27FC236}">
                <a16:creationId xmlns:a16="http://schemas.microsoft.com/office/drawing/2014/main" id="{BF597F14-B75E-4B21-9BAE-A89BCEB02897}"/>
              </a:ext>
            </a:extLst>
          </p:cNvPr>
          <p:cNvSpPr txBox="1">
            <a:spLocks noGrp="1"/>
          </p:cNvSpPr>
          <p:nvPr>
            <p:ph type="body" idx="1"/>
          </p:nvPr>
        </p:nvSpPr>
        <p:spPr>
          <a:xfrm>
            <a:off x="1293674" y="5447987"/>
            <a:ext cx="9564819" cy="9259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None/>
            </a:pPr>
            <a:r>
              <a:rPr lang="en-IN" sz="2800" dirty="0"/>
              <a:t>Above ‘</a:t>
            </a:r>
            <a:r>
              <a:rPr lang="en-IN" sz="2800" i="1" dirty="0">
                <a:solidFill>
                  <a:srgbClr val="0070C0"/>
                </a:solidFill>
              </a:rPr>
              <a:t>play</a:t>
            </a:r>
            <a:r>
              <a:rPr lang="en-IN" sz="2800" dirty="0"/>
              <a:t>’ is the verb and we have seen how this verb changes its form according to the </a:t>
            </a:r>
            <a:r>
              <a:rPr lang="en-IN" sz="2800" i="1" dirty="0">
                <a:solidFill>
                  <a:srgbClr val="0070C0"/>
                </a:solidFill>
              </a:rPr>
              <a:t>Singular and Plural</a:t>
            </a:r>
            <a:r>
              <a:rPr lang="en-IN" sz="2800" dirty="0"/>
              <a:t> form of the nouns. </a:t>
            </a:r>
            <a:endParaRPr sz="2800" dirty="0"/>
          </a:p>
        </p:txBody>
      </p:sp>
    </p:spTree>
    <p:extLst>
      <p:ext uri="{BB962C8B-B14F-4D97-AF65-F5344CB8AC3E}">
        <p14:creationId xmlns:p14="http://schemas.microsoft.com/office/powerpoint/2010/main" val="360827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p:tgtEl>
                                          <p:spTgt spid="18"/>
                                        </p:tgtEl>
                                        <p:attrNameLst>
                                          <p:attrName>ppt_y</p:attrName>
                                        </p:attrNameLst>
                                      </p:cBhvr>
                                      <p:tavLst>
                                        <p:tav tm="0">
                                          <p:val>
                                            <p:strVal val="#ppt_y+#ppt_h*1.125000"/>
                                          </p:val>
                                        </p:tav>
                                        <p:tav tm="100000">
                                          <p:val>
                                            <p:strVal val="#ppt_y"/>
                                          </p:val>
                                        </p:tav>
                                      </p:tavLst>
                                    </p:anim>
                                    <p:animEffect transition="in" filter="wipe(up)">
                                      <p:cBhvr>
                                        <p:cTn id="8" dur="1000"/>
                                        <p:tgtEl>
                                          <p:spTgt spid="18"/>
                                        </p:tgtEl>
                                      </p:cBhvr>
                                    </p:animEffect>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p:tgtEl>
                                          <p:spTgt spid="19"/>
                                        </p:tgtEl>
                                        <p:attrNameLst>
                                          <p:attrName>ppt_y</p:attrName>
                                        </p:attrNameLst>
                                      </p:cBhvr>
                                      <p:tavLst>
                                        <p:tav tm="0">
                                          <p:val>
                                            <p:strVal val="#ppt_y+#ppt_h*1.125000"/>
                                          </p:val>
                                        </p:tav>
                                        <p:tav tm="100000">
                                          <p:val>
                                            <p:strVal val="#ppt_y"/>
                                          </p:val>
                                        </p:tav>
                                      </p:tavLst>
                                    </p:anim>
                                    <p:animEffect transition="in" filter="wipe(up)">
                                      <p:cBhvr>
                                        <p:cTn id="13" dur="1000"/>
                                        <p:tgtEl>
                                          <p:spTgt spid="19"/>
                                        </p:tgtEl>
                                      </p:cBhvr>
                                    </p:animEffect>
                                  </p:childTnLst>
                                </p:cTn>
                              </p:par>
                            </p:childTnLst>
                          </p:cTn>
                        </p:par>
                        <p:par>
                          <p:cTn id="14" fill="hold">
                            <p:stCondLst>
                              <p:cond delay="2000"/>
                            </p:stCondLst>
                            <p:childTnLst>
                              <p:par>
                                <p:cTn id="15" presetID="12" presetClass="entr" presetSubtype="4"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p:tgtEl>
                                          <p:spTgt spid="20"/>
                                        </p:tgtEl>
                                        <p:attrNameLst>
                                          <p:attrName>ppt_y</p:attrName>
                                        </p:attrNameLst>
                                      </p:cBhvr>
                                      <p:tavLst>
                                        <p:tav tm="0">
                                          <p:val>
                                            <p:strVal val="#ppt_y+#ppt_h*1.125000"/>
                                          </p:val>
                                        </p:tav>
                                        <p:tav tm="100000">
                                          <p:val>
                                            <p:strVal val="#ppt_y"/>
                                          </p:val>
                                        </p:tav>
                                      </p:tavLst>
                                    </p:anim>
                                    <p:animEffect transition="in" filter="wipe(up)">
                                      <p:cBhvr>
                                        <p:cTn id="18" dur="1000"/>
                                        <p:tgtEl>
                                          <p:spTgt spid="20"/>
                                        </p:tgtEl>
                                      </p:cBhvr>
                                    </p:animEffect>
                                  </p:childTnLst>
                                </p:cTn>
                              </p:par>
                            </p:childTnLst>
                          </p:cTn>
                        </p:par>
                        <p:par>
                          <p:cTn id="19" fill="hold">
                            <p:stCondLst>
                              <p:cond delay="3000"/>
                            </p:stCondLst>
                            <p:childTnLst>
                              <p:par>
                                <p:cTn id="20" presetID="12" presetClass="entr" presetSubtype="4"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1000"/>
                                        <p:tgtEl>
                                          <p:spTgt spid="21"/>
                                        </p:tgtEl>
                                        <p:attrNameLst>
                                          <p:attrName>ppt_y</p:attrName>
                                        </p:attrNameLst>
                                      </p:cBhvr>
                                      <p:tavLst>
                                        <p:tav tm="0">
                                          <p:val>
                                            <p:strVal val="#ppt_y+#ppt_h*1.125000"/>
                                          </p:val>
                                        </p:tav>
                                        <p:tav tm="100000">
                                          <p:val>
                                            <p:strVal val="#ppt_y"/>
                                          </p:val>
                                        </p:tav>
                                      </p:tavLst>
                                    </p:anim>
                                    <p:animEffect transition="in" filter="wipe(up)">
                                      <p:cBhvr>
                                        <p:cTn id="23" dur="1000"/>
                                        <p:tgtEl>
                                          <p:spTgt spid="21"/>
                                        </p:tgtEl>
                                      </p:cBhvr>
                                    </p:animEffect>
                                  </p:childTnLst>
                                </p:cTn>
                              </p:par>
                            </p:childTnLst>
                          </p:cTn>
                        </p:par>
                        <p:par>
                          <p:cTn id="24" fill="hold">
                            <p:stCondLst>
                              <p:cond delay="4000"/>
                            </p:stCondLst>
                            <p:childTnLst>
                              <p:par>
                                <p:cTn id="25" presetID="1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p:tgtEl>
                                          <p:spTgt spid="22"/>
                                        </p:tgtEl>
                                        <p:attrNameLst>
                                          <p:attrName>ppt_y</p:attrName>
                                        </p:attrNameLst>
                                      </p:cBhvr>
                                      <p:tavLst>
                                        <p:tav tm="0">
                                          <p:val>
                                            <p:strVal val="#ppt_y+#ppt_h*1.125000"/>
                                          </p:val>
                                        </p:tav>
                                        <p:tav tm="100000">
                                          <p:val>
                                            <p:strVal val="#ppt_y"/>
                                          </p:val>
                                        </p:tav>
                                      </p:tavLst>
                                    </p:anim>
                                    <p:animEffect transition="in" filter="wipe(up)">
                                      <p:cBhvr>
                                        <p:cTn id="28" dur="1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750"/>
                                        <p:tgtEl>
                                          <p:spTgt spid="15"/>
                                        </p:tgtEl>
                                      </p:cBhvr>
                                    </p:animEffect>
                                  </p:childTnLst>
                                </p:cTn>
                              </p:par>
                            </p:childTnLst>
                          </p:cTn>
                        </p:par>
                        <p:par>
                          <p:cTn id="34" fill="hold">
                            <p:stCondLst>
                              <p:cond delay="750"/>
                            </p:stCondLst>
                            <p:childTnLst>
                              <p:par>
                                <p:cTn id="35" presetID="12" presetClass="entr" presetSubtype="4"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p:tgtEl>
                                          <p:spTgt spid="23"/>
                                        </p:tgtEl>
                                        <p:attrNameLst>
                                          <p:attrName>ppt_y</p:attrName>
                                        </p:attrNameLst>
                                      </p:cBhvr>
                                      <p:tavLst>
                                        <p:tav tm="0">
                                          <p:val>
                                            <p:strVal val="#ppt_y+#ppt_h*1.125000"/>
                                          </p:val>
                                        </p:tav>
                                        <p:tav tm="100000">
                                          <p:val>
                                            <p:strVal val="#ppt_y"/>
                                          </p:val>
                                        </p:tav>
                                      </p:tavLst>
                                    </p:anim>
                                    <p:animEffect transition="in" filter="wipe(up)">
                                      <p:cBhvr>
                                        <p:cTn id="38" dur="1000"/>
                                        <p:tgtEl>
                                          <p:spTgt spid="23"/>
                                        </p:tgtEl>
                                      </p:cBhvr>
                                    </p:animEffect>
                                  </p:childTnLst>
                                </p:cTn>
                              </p:par>
                            </p:childTnLst>
                          </p:cTn>
                        </p:par>
                        <p:par>
                          <p:cTn id="39" fill="hold">
                            <p:stCondLst>
                              <p:cond delay="1750"/>
                            </p:stCondLst>
                            <p:childTnLst>
                              <p:par>
                                <p:cTn id="40" presetID="1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000"/>
                                        <p:tgtEl>
                                          <p:spTgt spid="24"/>
                                        </p:tgtEl>
                                        <p:attrNameLst>
                                          <p:attrName>ppt_y</p:attrName>
                                        </p:attrNameLst>
                                      </p:cBhvr>
                                      <p:tavLst>
                                        <p:tav tm="0">
                                          <p:val>
                                            <p:strVal val="#ppt_y+#ppt_h*1.125000"/>
                                          </p:val>
                                        </p:tav>
                                        <p:tav tm="100000">
                                          <p:val>
                                            <p:strVal val="#ppt_y"/>
                                          </p:val>
                                        </p:tav>
                                      </p:tavLst>
                                    </p:anim>
                                    <p:animEffect transition="in" filter="wipe(up)">
                                      <p:cBhvr>
                                        <p:cTn id="43" dur="1000"/>
                                        <p:tgtEl>
                                          <p:spTgt spid="24"/>
                                        </p:tgtEl>
                                      </p:cBhvr>
                                    </p:animEffect>
                                  </p:childTnLst>
                                </p:cTn>
                              </p:par>
                            </p:childTnLst>
                          </p:cTn>
                        </p:par>
                        <p:par>
                          <p:cTn id="44" fill="hold">
                            <p:stCondLst>
                              <p:cond delay="2750"/>
                            </p:stCondLst>
                            <p:childTnLst>
                              <p:par>
                                <p:cTn id="45" presetID="12" presetClass="entr" presetSubtype="4"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1000"/>
                                        <p:tgtEl>
                                          <p:spTgt spid="25"/>
                                        </p:tgtEl>
                                        <p:attrNameLst>
                                          <p:attrName>ppt_y</p:attrName>
                                        </p:attrNameLst>
                                      </p:cBhvr>
                                      <p:tavLst>
                                        <p:tav tm="0">
                                          <p:val>
                                            <p:strVal val="#ppt_y+#ppt_h*1.125000"/>
                                          </p:val>
                                        </p:tav>
                                        <p:tav tm="100000">
                                          <p:val>
                                            <p:strVal val="#ppt_y"/>
                                          </p:val>
                                        </p:tav>
                                      </p:tavLst>
                                    </p:anim>
                                    <p:animEffect transition="in" filter="wipe(up)">
                                      <p:cBhvr>
                                        <p:cTn id="48" dur="1000"/>
                                        <p:tgtEl>
                                          <p:spTgt spid="25"/>
                                        </p:tgtEl>
                                      </p:cBhvr>
                                    </p:animEffect>
                                  </p:childTnLst>
                                </p:cTn>
                              </p:par>
                            </p:childTnLst>
                          </p:cTn>
                        </p:par>
                        <p:par>
                          <p:cTn id="49" fill="hold">
                            <p:stCondLst>
                              <p:cond delay="3750"/>
                            </p:stCondLst>
                            <p:childTnLst>
                              <p:par>
                                <p:cTn id="50" presetID="12" presetClass="entr" presetSubtype="4"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1000"/>
                                        <p:tgtEl>
                                          <p:spTgt spid="26"/>
                                        </p:tgtEl>
                                        <p:attrNameLst>
                                          <p:attrName>ppt_y</p:attrName>
                                        </p:attrNameLst>
                                      </p:cBhvr>
                                      <p:tavLst>
                                        <p:tav tm="0">
                                          <p:val>
                                            <p:strVal val="#ppt_y+#ppt_h*1.125000"/>
                                          </p:val>
                                        </p:tav>
                                        <p:tav tm="100000">
                                          <p:val>
                                            <p:strVal val="#ppt_y"/>
                                          </p:val>
                                        </p:tav>
                                      </p:tavLst>
                                    </p:anim>
                                    <p:animEffect transition="in" filter="wipe(up)">
                                      <p:cBhvr>
                                        <p:cTn id="53" dur="1000"/>
                                        <p:tgtEl>
                                          <p:spTgt spid="26"/>
                                        </p:tgtEl>
                                      </p:cBhvr>
                                    </p:animEffect>
                                  </p:childTnLst>
                                </p:cTn>
                              </p:par>
                            </p:childTnLst>
                          </p:cTn>
                        </p:par>
                        <p:par>
                          <p:cTn id="54" fill="hold">
                            <p:stCondLst>
                              <p:cond delay="4750"/>
                            </p:stCondLst>
                            <p:childTnLst>
                              <p:par>
                                <p:cTn id="55" presetID="12" presetClass="entr" presetSubtype="4"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1000"/>
                                        <p:tgtEl>
                                          <p:spTgt spid="27"/>
                                        </p:tgtEl>
                                        <p:attrNameLst>
                                          <p:attrName>ppt_y</p:attrName>
                                        </p:attrNameLst>
                                      </p:cBhvr>
                                      <p:tavLst>
                                        <p:tav tm="0">
                                          <p:val>
                                            <p:strVal val="#ppt_y+#ppt_h*1.125000"/>
                                          </p:val>
                                        </p:tav>
                                        <p:tav tm="100000">
                                          <p:val>
                                            <p:strVal val="#ppt_y"/>
                                          </p:val>
                                        </p:tav>
                                      </p:tavLst>
                                    </p:anim>
                                    <p:animEffect transition="in" filter="wipe(up)">
                                      <p:cBhvr>
                                        <p:cTn id="58" dur="1000"/>
                                        <p:tgtEl>
                                          <p:spTgt spid="27"/>
                                        </p:tgtEl>
                                      </p:cBhvr>
                                    </p:animEffect>
                                  </p:childTnLst>
                                </p:cTn>
                              </p:par>
                            </p:childTnLst>
                          </p:cTn>
                        </p:par>
                        <p:par>
                          <p:cTn id="59" fill="hold">
                            <p:stCondLst>
                              <p:cond delay="5750"/>
                            </p:stCondLst>
                            <p:childTnLst>
                              <p:par>
                                <p:cTn id="60" presetID="12" presetClass="entr" presetSubtype="4"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1000"/>
                                        <p:tgtEl>
                                          <p:spTgt spid="28"/>
                                        </p:tgtEl>
                                        <p:attrNameLst>
                                          <p:attrName>ppt_y</p:attrName>
                                        </p:attrNameLst>
                                      </p:cBhvr>
                                      <p:tavLst>
                                        <p:tav tm="0">
                                          <p:val>
                                            <p:strVal val="#ppt_y+#ppt_h*1.125000"/>
                                          </p:val>
                                        </p:tav>
                                        <p:tav tm="100000">
                                          <p:val>
                                            <p:strVal val="#ppt_y"/>
                                          </p:val>
                                        </p:tav>
                                      </p:tavLst>
                                    </p:anim>
                                    <p:animEffect transition="in" filter="wipe(up)">
                                      <p:cBhvr>
                                        <p:cTn id="63" dur="10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10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1000"/>
                                        <p:tgtEl>
                                          <p:spTgt spid="29"/>
                                        </p:tgtEl>
                                        <p:attrNameLst>
                                          <p:attrName>ppt_y</p:attrName>
                                        </p:attrNameLst>
                                      </p:cBhvr>
                                      <p:tavLst>
                                        <p:tav tm="0">
                                          <p:val>
                                            <p:strVal val="#ppt_y+#ppt_h*1.125000"/>
                                          </p:val>
                                        </p:tav>
                                        <p:tav tm="100000">
                                          <p:val>
                                            <p:strVal val="#ppt_y"/>
                                          </p:val>
                                        </p:tav>
                                      </p:tavLst>
                                    </p:anim>
                                    <p:animEffect transition="in" filter="wipe(up)">
                                      <p:cBhvr>
                                        <p:cTn id="74" dur="1000"/>
                                        <p:tgtEl>
                                          <p:spTgt spid="29"/>
                                        </p:tgtEl>
                                      </p:cBhvr>
                                    </p:animEffect>
                                  </p:childTnLst>
                                </p:cTn>
                              </p:par>
                            </p:childTnLst>
                          </p:cTn>
                        </p:par>
                        <p:par>
                          <p:cTn id="75" fill="hold">
                            <p:stCondLst>
                              <p:cond delay="1000"/>
                            </p:stCondLst>
                            <p:childTnLst>
                              <p:par>
                                <p:cTn id="76" presetID="12" presetClass="entr" presetSubtype="4"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1000"/>
                                        <p:tgtEl>
                                          <p:spTgt spid="30"/>
                                        </p:tgtEl>
                                        <p:attrNameLst>
                                          <p:attrName>ppt_y</p:attrName>
                                        </p:attrNameLst>
                                      </p:cBhvr>
                                      <p:tavLst>
                                        <p:tav tm="0">
                                          <p:val>
                                            <p:strVal val="#ppt_y+#ppt_h*1.125000"/>
                                          </p:val>
                                        </p:tav>
                                        <p:tav tm="100000">
                                          <p:val>
                                            <p:strVal val="#ppt_y"/>
                                          </p:val>
                                        </p:tav>
                                      </p:tavLst>
                                    </p:anim>
                                    <p:animEffect transition="in" filter="wipe(up)">
                                      <p:cBhvr>
                                        <p:cTn id="79" dur="1000"/>
                                        <p:tgtEl>
                                          <p:spTgt spid="30"/>
                                        </p:tgtEl>
                                      </p:cBhvr>
                                    </p:animEffect>
                                  </p:childTnLst>
                                </p:cTn>
                              </p:par>
                            </p:childTnLst>
                          </p:cTn>
                        </p:par>
                        <p:par>
                          <p:cTn id="80" fill="hold">
                            <p:stCondLst>
                              <p:cond delay="2000"/>
                            </p:stCondLst>
                            <p:childTnLst>
                              <p:par>
                                <p:cTn id="81" presetID="12" presetClass="entr" presetSubtype="4"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p:tgtEl>
                                          <p:spTgt spid="31"/>
                                        </p:tgtEl>
                                        <p:attrNameLst>
                                          <p:attrName>ppt_y</p:attrName>
                                        </p:attrNameLst>
                                      </p:cBhvr>
                                      <p:tavLst>
                                        <p:tav tm="0">
                                          <p:val>
                                            <p:strVal val="#ppt_y+#ppt_h*1.125000"/>
                                          </p:val>
                                        </p:tav>
                                        <p:tav tm="100000">
                                          <p:val>
                                            <p:strVal val="#ppt_y"/>
                                          </p:val>
                                        </p:tav>
                                      </p:tavLst>
                                    </p:anim>
                                    <p:animEffect transition="in" filter="wipe(up)">
                                      <p:cBhvr>
                                        <p:cTn id="84" dur="1000"/>
                                        <p:tgtEl>
                                          <p:spTgt spid="31"/>
                                        </p:tgtEl>
                                      </p:cBhvr>
                                    </p:animEffect>
                                  </p:childTnLst>
                                </p:cTn>
                              </p:par>
                            </p:childTnLst>
                          </p:cTn>
                        </p:par>
                        <p:par>
                          <p:cTn id="85" fill="hold">
                            <p:stCondLst>
                              <p:cond delay="3000"/>
                            </p:stCondLst>
                            <p:childTnLst>
                              <p:par>
                                <p:cTn id="86" presetID="12" presetClass="entr" presetSubtype="4"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additive="base">
                                        <p:cTn id="88" dur="1000"/>
                                        <p:tgtEl>
                                          <p:spTgt spid="32"/>
                                        </p:tgtEl>
                                        <p:attrNameLst>
                                          <p:attrName>ppt_y</p:attrName>
                                        </p:attrNameLst>
                                      </p:cBhvr>
                                      <p:tavLst>
                                        <p:tav tm="0">
                                          <p:val>
                                            <p:strVal val="#ppt_y+#ppt_h*1.125000"/>
                                          </p:val>
                                        </p:tav>
                                        <p:tav tm="100000">
                                          <p:val>
                                            <p:strVal val="#ppt_y"/>
                                          </p:val>
                                        </p:tav>
                                      </p:tavLst>
                                    </p:anim>
                                    <p:animEffect transition="in" filter="wipe(up)">
                                      <p:cBhvr>
                                        <p:cTn id="89" dur="10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1000"/>
                                        <p:tgtEl>
                                          <p:spTgt spid="16"/>
                                        </p:tgtEl>
                                      </p:cBhvr>
                                    </p:animEffect>
                                  </p:childTnLst>
                                </p:cTn>
                              </p:par>
                            </p:childTnLst>
                          </p:cTn>
                        </p:par>
                        <p:par>
                          <p:cTn id="95" fill="hold">
                            <p:stCondLst>
                              <p:cond delay="1000"/>
                            </p:stCondLst>
                            <p:childTnLst>
                              <p:par>
                                <p:cTn id="96" presetID="12" presetClass="entr" presetSubtype="4" fill="hold" grpId="0" nodeType="after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additive="base">
                                        <p:cTn id="98" dur="1000"/>
                                        <p:tgtEl>
                                          <p:spTgt spid="33"/>
                                        </p:tgtEl>
                                        <p:attrNameLst>
                                          <p:attrName>ppt_y</p:attrName>
                                        </p:attrNameLst>
                                      </p:cBhvr>
                                      <p:tavLst>
                                        <p:tav tm="0">
                                          <p:val>
                                            <p:strVal val="#ppt_y+#ppt_h*1.125000"/>
                                          </p:val>
                                        </p:tav>
                                        <p:tav tm="100000">
                                          <p:val>
                                            <p:strVal val="#ppt_y"/>
                                          </p:val>
                                        </p:tav>
                                      </p:tavLst>
                                    </p:anim>
                                    <p:animEffect transition="in" filter="wipe(up)">
                                      <p:cBhvr>
                                        <p:cTn id="99" dur="1000"/>
                                        <p:tgtEl>
                                          <p:spTgt spid="33"/>
                                        </p:tgtEl>
                                      </p:cBhvr>
                                    </p:animEffect>
                                  </p:childTnLst>
                                </p:cTn>
                              </p:par>
                            </p:childTnLst>
                          </p:cTn>
                        </p:par>
                        <p:par>
                          <p:cTn id="100" fill="hold">
                            <p:stCondLst>
                              <p:cond delay="2000"/>
                            </p:stCondLst>
                            <p:childTnLst>
                              <p:par>
                                <p:cTn id="101" presetID="12" presetClass="entr" presetSubtype="4"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1000"/>
                                        <p:tgtEl>
                                          <p:spTgt spid="34"/>
                                        </p:tgtEl>
                                        <p:attrNameLst>
                                          <p:attrName>ppt_y</p:attrName>
                                        </p:attrNameLst>
                                      </p:cBhvr>
                                      <p:tavLst>
                                        <p:tav tm="0">
                                          <p:val>
                                            <p:strVal val="#ppt_y+#ppt_h*1.125000"/>
                                          </p:val>
                                        </p:tav>
                                        <p:tav tm="100000">
                                          <p:val>
                                            <p:strVal val="#ppt_y"/>
                                          </p:val>
                                        </p:tav>
                                      </p:tavLst>
                                    </p:anim>
                                    <p:animEffect transition="in" filter="wipe(up)">
                                      <p:cBhvr>
                                        <p:cTn id="104" dur="1000"/>
                                        <p:tgtEl>
                                          <p:spTgt spid="34"/>
                                        </p:tgtEl>
                                      </p:cBhvr>
                                    </p:animEffect>
                                  </p:childTnLst>
                                </p:cTn>
                              </p:par>
                            </p:childTnLst>
                          </p:cTn>
                        </p:par>
                        <p:par>
                          <p:cTn id="105" fill="hold">
                            <p:stCondLst>
                              <p:cond delay="3000"/>
                            </p:stCondLst>
                            <p:childTnLst>
                              <p:par>
                                <p:cTn id="106" presetID="12" presetClass="entr" presetSubtype="4"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additive="base">
                                        <p:cTn id="108" dur="1000"/>
                                        <p:tgtEl>
                                          <p:spTgt spid="35"/>
                                        </p:tgtEl>
                                        <p:attrNameLst>
                                          <p:attrName>ppt_y</p:attrName>
                                        </p:attrNameLst>
                                      </p:cBhvr>
                                      <p:tavLst>
                                        <p:tav tm="0">
                                          <p:val>
                                            <p:strVal val="#ppt_y+#ppt_h*1.125000"/>
                                          </p:val>
                                        </p:tav>
                                        <p:tav tm="100000">
                                          <p:val>
                                            <p:strVal val="#ppt_y"/>
                                          </p:val>
                                        </p:tav>
                                      </p:tavLst>
                                    </p:anim>
                                    <p:animEffect transition="in" filter="wipe(up)">
                                      <p:cBhvr>
                                        <p:cTn id="109" dur="1000"/>
                                        <p:tgtEl>
                                          <p:spTgt spid="35"/>
                                        </p:tgtEl>
                                      </p:cBhvr>
                                    </p:animEffect>
                                  </p:childTnLst>
                                </p:cTn>
                              </p:par>
                            </p:childTnLst>
                          </p:cTn>
                        </p:par>
                        <p:par>
                          <p:cTn id="110" fill="hold">
                            <p:stCondLst>
                              <p:cond delay="4000"/>
                            </p:stCondLst>
                            <p:childTnLst>
                              <p:par>
                                <p:cTn id="111" presetID="12" presetClass="entr" presetSubtype="4"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 calcmode="lin" valueType="num">
                                      <p:cBhvr additive="base">
                                        <p:cTn id="113" dur="1000"/>
                                        <p:tgtEl>
                                          <p:spTgt spid="36"/>
                                        </p:tgtEl>
                                        <p:attrNameLst>
                                          <p:attrName>ppt_y</p:attrName>
                                        </p:attrNameLst>
                                      </p:cBhvr>
                                      <p:tavLst>
                                        <p:tav tm="0">
                                          <p:val>
                                            <p:strVal val="#ppt_y+#ppt_h*1.125000"/>
                                          </p:val>
                                        </p:tav>
                                        <p:tav tm="100000">
                                          <p:val>
                                            <p:strVal val="#ppt_y"/>
                                          </p:val>
                                        </p:tav>
                                      </p:tavLst>
                                    </p:anim>
                                    <p:animEffect transition="in" filter="wipe(up)">
                                      <p:cBhvr>
                                        <p:cTn id="114" dur="1000"/>
                                        <p:tgtEl>
                                          <p:spTgt spid="36"/>
                                        </p:tgtEl>
                                      </p:cBhvr>
                                    </p:animEffect>
                                  </p:childTnLst>
                                </p:cTn>
                              </p:par>
                            </p:childTnLst>
                          </p:cTn>
                        </p:par>
                        <p:par>
                          <p:cTn id="115" fill="hold">
                            <p:stCondLst>
                              <p:cond delay="5000"/>
                            </p:stCondLst>
                            <p:childTnLst>
                              <p:par>
                                <p:cTn id="116" presetID="12" presetClass="entr" presetSubtype="4" fill="hold" grpId="0"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additive="base">
                                        <p:cTn id="118" dur="1000"/>
                                        <p:tgtEl>
                                          <p:spTgt spid="37"/>
                                        </p:tgtEl>
                                        <p:attrNameLst>
                                          <p:attrName>ppt_y</p:attrName>
                                        </p:attrNameLst>
                                      </p:cBhvr>
                                      <p:tavLst>
                                        <p:tav tm="0">
                                          <p:val>
                                            <p:strVal val="#ppt_y+#ppt_h*1.125000"/>
                                          </p:val>
                                        </p:tav>
                                        <p:tav tm="100000">
                                          <p:val>
                                            <p:strVal val="#ppt_y"/>
                                          </p:val>
                                        </p:tav>
                                      </p:tavLst>
                                    </p:anim>
                                    <p:animEffect transition="in" filter="wipe(up)">
                                      <p:cBhvr>
                                        <p:cTn id="119" dur="1000"/>
                                        <p:tgtEl>
                                          <p:spTgt spid="37"/>
                                        </p:tgtEl>
                                      </p:cBhvr>
                                    </p:animEffect>
                                  </p:childTnLst>
                                </p:cTn>
                              </p:par>
                            </p:childTnLst>
                          </p:cTn>
                        </p:par>
                        <p:par>
                          <p:cTn id="120" fill="hold">
                            <p:stCondLst>
                              <p:cond delay="6000"/>
                            </p:stCondLst>
                            <p:childTnLst>
                              <p:par>
                                <p:cTn id="121" presetID="12" presetClass="entr" presetSubtype="4"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 calcmode="lin" valueType="num">
                                      <p:cBhvr additive="base">
                                        <p:cTn id="123" dur="1000"/>
                                        <p:tgtEl>
                                          <p:spTgt spid="39"/>
                                        </p:tgtEl>
                                        <p:attrNameLst>
                                          <p:attrName>ppt_y</p:attrName>
                                        </p:attrNameLst>
                                      </p:cBhvr>
                                      <p:tavLst>
                                        <p:tav tm="0">
                                          <p:val>
                                            <p:strVal val="#ppt_y+#ppt_h*1.125000"/>
                                          </p:val>
                                        </p:tav>
                                        <p:tav tm="100000">
                                          <p:val>
                                            <p:strVal val="#ppt_y"/>
                                          </p:val>
                                        </p:tav>
                                      </p:tavLst>
                                    </p:anim>
                                    <p:animEffect transition="in" filter="wipe(up)">
                                      <p:cBhvr>
                                        <p:cTn id="124" dur="1000"/>
                                        <p:tgtEl>
                                          <p:spTgt spid="39"/>
                                        </p:tgtEl>
                                      </p:cBhvr>
                                    </p:animEffect>
                                  </p:childTnLst>
                                </p:cTn>
                              </p:par>
                            </p:childTnLst>
                          </p:cTn>
                        </p:par>
                        <p:par>
                          <p:cTn id="125" fill="hold">
                            <p:stCondLst>
                              <p:cond delay="7000"/>
                            </p:stCondLst>
                            <p:childTnLst>
                              <p:par>
                                <p:cTn id="126" presetID="12" presetClass="entr" presetSubtype="4" fill="hold" grpId="0" nodeType="afterEffect">
                                  <p:stCondLst>
                                    <p:cond delay="0"/>
                                  </p:stCondLst>
                                  <p:childTnLst>
                                    <p:set>
                                      <p:cBhvr>
                                        <p:cTn id="127" dur="1" fill="hold">
                                          <p:stCondLst>
                                            <p:cond delay="0"/>
                                          </p:stCondLst>
                                        </p:cTn>
                                        <p:tgtEl>
                                          <p:spTgt spid="38"/>
                                        </p:tgtEl>
                                        <p:attrNameLst>
                                          <p:attrName>style.visibility</p:attrName>
                                        </p:attrNameLst>
                                      </p:cBhvr>
                                      <p:to>
                                        <p:strVal val="visible"/>
                                      </p:to>
                                    </p:set>
                                    <p:anim calcmode="lin" valueType="num">
                                      <p:cBhvr additive="base">
                                        <p:cTn id="128" dur="1000"/>
                                        <p:tgtEl>
                                          <p:spTgt spid="38"/>
                                        </p:tgtEl>
                                        <p:attrNameLst>
                                          <p:attrName>ppt_y</p:attrName>
                                        </p:attrNameLst>
                                      </p:cBhvr>
                                      <p:tavLst>
                                        <p:tav tm="0">
                                          <p:val>
                                            <p:strVal val="#ppt_y+#ppt_h*1.125000"/>
                                          </p:val>
                                        </p:tav>
                                        <p:tav tm="100000">
                                          <p:val>
                                            <p:strVal val="#ppt_y"/>
                                          </p:val>
                                        </p:tav>
                                      </p:tavLst>
                                    </p:anim>
                                    <p:animEffect transition="in" filter="wipe(up)">
                                      <p:cBhvr>
                                        <p:cTn id="129" dur="1000"/>
                                        <p:tgtEl>
                                          <p:spTgt spid="38"/>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p:nvPr>
        </p:nvSpPr>
        <p:spPr>
          <a:xfrm>
            <a:off x="1466856" y="16285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dirty="0"/>
              <a:t>VERB - EXAMPLES</a:t>
            </a:r>
            <a:endParaRPr dirty="0"/>
          </a:p>
        </p:txBody>
      </p:sp>
      <p:sp>
        <p:nvSpPr>
          <p:cNvPr id="66" name="Google Shape;66;p4"/>
          <p:cNvSpPr txBox="1">
            <a:spLocks noGrp="1"/>
          </p:cNvSpPr>
          <p:nvPr>
            <p:ph type="body" idx="1"/>
          </p:nvPr>
        </p:nvSpPr>
        <p:spPr>
          <a:xfrm>
            <a:off x="6172200" y="1341999"/>
            <a:ext cx="3487057" cy="106031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IN" dirty="0"/>
              <a:t>He can </a:t>
            </a:r>
            <a:r>
              <a:rPr lang="en-IN" u="sng" dirty="0"/>
              <a:t>draw</a:t>
            </a:r>
            <a:r>
              <a:rPr lang="en-IN" dirty="0"/>
              <a:t> beautiful pictures</a:t>
            </a:r>
            <a:r>
              <a:rPr lang="en-IN" b="1" dirty="0"/>
              <a:t>.</a:t>
            </a:r>
            <a:endParaRPr dirty="0"/>
          </a:p>
        </p:txBody>
      </p:sp>
      <p:sp>
        <p:nvSpPr>
          <p:cNvPr id="67" name="Google Shape;67;p4"/>
          <p:cNvSpPr txBox="1"/>
          <p:nvPr/>
        </p:nvSpPr>
        <p:spPr>
          <a:xfrm>
            <a:off x="516712" y="3678202"/>
            <a:ext cx="3312368" cy="6540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3200" dirty="0">
                <a:solidFill>
                  <a:schemeClr val="dk1"/>
                </a:solidFill>
                <a:latin typeface="Calibri"/>
                <a:ea typeface="Calibri"/>
                <a:cs typeface="Calibri"/>
                <a:sym typeface="Calibri"/>
              </a:rPr>
              <a:t>They </a:t>
            </a:r>
            <a:r>
              <a:rPr lang="en-IN" sz="3200" b="0" i="0" u="sng" strike="noStrike" cap="none" dirty="0">
                <a:solidFill>
                  <a:schemeClr val="dk1"/>
                </a:solidFill>
                <a:latin typeface="Calibri"/>
                <a:ea typeface="Calibri"/>
                <a:cs typeface="Calibri"/>
                <a:sym typeface="Calibri"/>
              </a:rPr>
              <a:t>write</a:t>
            </a:r>
            <a:r>
              <a:rPr lang="en-IN" sz="3200" b="0" i="0" u="none" strike="noStrike" cap="none" dirty="0">
                <a:solidFill>
                  <a:schemeClr val="dk1"/>
                </a:solidFill>
                <a:latin typeface="Calibri"/>
                <a:ea typeface="Calibri"/>
                <a:cs typeface="Calibri"/>
                <a:sym typeface="Calibri"/>
              </a:rPr>
              <a:t> neatly.</a:t>
            </a:r>
            <a:r>
              <a:rPr lang="en-IN" sz="3200" b="0" i="0" u="sng" strike="noStrike" cap="none" dirty="0">
                <a:solidFill>
                  <a:schemeClr val="dk1"/>
                </a:solidFill>
                <a:latin typeface="Calibri"/>
                <a:ea typeface="Calibri"/>
                <a:cs typeface="Calibri"/>
                <a:sym typeface="Calibri"/>
              </a:rPr>
              <a:t> </a:t>
            </a:r>
            <a:endParaRPr sz="3200" b="0" i="0" u="none" strike="noStrike" cap="none" dirty="0">
              <a:solidFill>
                <a:schemeClr val="dk1"/>
              </a:solidFill>
              <a:latin typeface="Calibri"/>
              <a:ea typeface="Calibri"/>
              <a:cs typeface="Calibri"/>
              <a:sym typeface="Calibri"/>
            </a:endParaRPr>
          </a:p>
        </p:txBody>
      </p:sp>
      <p:sp>
        <p:nvSpPr>
          <p:cNvPr id="68" name="Google Shape;68;p4"/>
          <p:cNvSpPr txBox="1"/>
          <p:nvPr/>
        </p:nvSpPr>
        <p:spPr>
          <a:xfrm>
            <a:off x="501472" y="1341999"/>
            <a:ext cx="3312368" cy="106166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3200" b="0" i="0" u="none" strike="noStrike" cap="none" dirty="0">
                <a:solidFill>
                  <a:schemeClr val="dk1"/>
                </a:solidFill>
                <a:latin typeface="Calibri"/>
                <a:ea typeface="Calibri"/>
                <a:cs typeface="Calibri"/>
                <a:sym typeface="Calibri"/>
              </a:rPr>
              <a:t>She </a:t>
            </a:r>
            <a:r>
              <a:rPr lang="en-IN" sz="3200" b="0" i="0" u="sng" strike="noStrike" cap="none" dirty="0">
                <a:solidFill>
                  <a:schemeClr val="dk1"/>
                </a:solidFill>
                <a:latin typeface="Calibri"/>
                <a:ea typeface="Calibri"/>
                <a:cs typeface="Calibri"/>
                <a:sym typeface="Calibri"/>
              </a:rPr>
              <a:t>plays</a:t>
            </a:r>
            <a:r>
              <a:rPr lang="en-IN" sz="3200" b="0" i="0" strike="noStrike" cap="none" dirty="0">
                <a:solidFill>
                  <a:schemeClr val="dk1"/>
                </a:solidFill>
                <a:latin typeface="Calibri"/>
                <a:ea typeface="Calibri"/>
                <a:cs typeface="Calibri"/>
                <a:sym typeface="Calibri"/>
              </a:rPr>
              <a:t> </a:t>
            </a:r>
            <a:r>
              <a:rPr lang="en-IN" sz="3200" b="0" i="0" u="none" strike="noStrike" cap="none" dirty="0">
                <a:solidFill>
                  <a:schemeClr val="dk1"/>
                </a:solidFill>
                <a:latin typeface="Calibri"/>
                <a:ea typeface="Calibri"/>
                <a:cs typeface="Calibri"/>
                <a:sym typeface="Calibri"/>
              </a:rPr>
              <a:t>the sitar very well.</a:t>
            </a:r>
            <a:endParaRPr dirty="0"/>
          </a:p>
        </p:txBody>
      </p:sp>
      <p:sp>
        <p:nvSpPr>
          <p:cNvPr id="69" name="Google Shape;69;p4"/>
          <p:cNvSpPr txBox="1"/>
          <p:nvPr/>
        </p:nvSpPr>
        <p:spPr>
          <a:xfrm>
            <a:off x="2927648" y="5085764"/>
            <a:ext cx="4198305" cy="106166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3200" b="0" i="0" u="none" strike="noStrike" cap="none" dirty="0">
                <a:solidFill>
                  <a:schemeClr val="dk1"/>
                </a:solidFill>
                <a:latin typeface="Calibri"/>
                <a:ea typeface="Calibri"/>
                <a:cs typeface="Calibri"/>
                <a:sym typeface="Calibri"/>
              </a:rPr>
              <a:t>The girl </a:t>
            </a:r>
            <a:r>
              <a:rPr lang="en-IN" sz="3200" b="0" i="0" u="sng" strike="noStrike" cap="none" dirty="0">
                <a:solidFill>
                  <a:schemeClr val="dk1"/>
                </a:solidFill>
                <a:latin typeface="Calibri"/>
                <a:ea typeface="Calibri"/>
                <a:cs typeface="Calibri"/>
                <a:sym typeface="Calibri"/>
              </a:rPr>
              <a:t>buys</a:t>
            </a:r>
            <a:r>
              <a:rPr lang="en-IN" sz="3200" b="0" i="0" u="none" strike="noStrike" cap="none" dirty="0">
                <a:solidFill>
                  <a:schemeClr val="dk1"/>
                </a:solidFill>
                <a:latin typeface="Calibri"/>
                <a:ea typeface="Calibri"/>
                <a:cs typeface="Calibri"/>
                <a:sym typeface="Calibri"/>
              </a:rPr>
              <a:t> tomatoes from the green grocer.</a:t>
            </a:r>
            <a:r>
              <a:rPr lang="en-IN" sz="3200" b="1" i="0" u="none" strike="noStrike" cap="none" dirty="0">
                <a:solidFill>
                  <a:schemeClr val="dk1"/>
                </a:solidFill>
                <a:latin typeface="Calibri"/>
                <a:ea typeface="Calibri"/>
                <a:cs typeface="Calibri"/>
                <a:sym typeface="Calibri"/>
              </a:rPr>
              <a:t> </a:t>
            </a:r>
            <a:endParaRPr sz="3200" b="0" i="0" u="none" strike="noStrike" cap="none" dirty="0">
              <a:solidFill>
                <a:schemeClr val="dk1"/>
              </a:solidFill>
              <a:latin typeface="Calibri"/>
              <a:ea typeface="Calibri"/>
              <a:cs typeface="Calibri"/>
              <a:sym typeface="Calibri"/>
            </a:endParaRPr>
          </a:p>
        </p:txBody>
      </p:sp>
      <p:pic>
        <p:nvPicPr>
          <p:cNvPr id="70" name="Google Shape;70;p4"/>
          <p:cNvPicPr preferRelativeResize="0"/>
          <p:nvPr/>
        </p:nvPicPr>
        <p:blipFill rotWithShape="1">
          <a:blip r:embed="rId3">
            <a:alphaModFix/>
          </a:blip>
          <a:srcRect/>
          <a:stretch/>
        </p:blipFill>
        <p:spPr>
          <a:xfrm>
            <a:off x="10280739" y="1141037"/>
            <a:ext cx="1485240" cy="1835046"/>
          </a:xfrm>
          <a:prstGeom prst="rect">
            <a:avLst/>
          </a:prstGeom>
          <a:noFill/>
          <a:ln w="9525" cap="flat" cmpd="sng">
            <a:solidFill>
              <a:schemeClr val="dk1"/>
            </a:solidFill>
            <a:prstDash val="solid"/>
            <a:round/>
            <a:headEnd type="none" w="sm" len="sm"/>
            <a:tailEnd type="none" w="sm" len="sm"/>
          </a:ln>
        </p:spPr>
      </p:pic>
      <p:pic>
        <p:nvPicPr>
          <p:cNvPr id="71" name="Google Shape;71;p4"/>
          <p:cNvPicPr preferRelativeResize="0"/>
          <p:nvPr/>
        </p:nvPicPr>
        <p:blipFill rotWithShape="1">
          <a:blip r:embed="rId4">
            <a:alphaModFix/>
          </a:blip>
          <a:srcRect/>
          <a:stretch/>
        </p:blipFill>
        <p:spPr>
          <a:xfrm>
            <a:off x="3884143" y="954046"/>
            <a:ext cx="1435877" cy="1961078"/>
          </a:xfrm>
          <a:prstGeom prst="rect">
            <a:avLst/>
          </a:prstGeom>
          <a:noFill/>
          <a:ln>
            <a:noFill/>
          </a:ln>
        </p:spPr>
      </p:pic>
      <p:pic>
        <p:nvPicPr>
          <p:cNvPr id="72" name="Google Shape;72;p4"/>
          <p:cNvPicPr preferRelativeResize="0"/>
          <p:nvPr/>
        </p:nvPicPr>
        <p:blipFill rotWithShape="1">
          <a:blip r:embed="rId5">
            <a:alphaModFix/>
          </a:blip>
          <a:srcRect/>
          <a:stretch/>
        </p:blipFill>
        <p:spPr>
          <a:xfrm>
            <a:off x="3884143" y="3394103"/>
            <a:ext cx="1935942" cy="1222064"/>
          </a:xfrm>
          <a:prstGeom prst="rect">
            <a:avLst/>
          </a:prstGeom>
          <a:noFill/>
          <a:ln w="9525" cap="flat" cmpd="sng">
            <a:solidFill>
              <a:schemeClr val="dk1"/>
            </a:solidFill>
            <a:prstDash val="solid"/>
            <a:round/>
            <a:headEnd type="none" w="sm" len="sm"/>
            <a:tailEnd type="none" w="sm" len="sm"/>
          </a:ln>
        </p:spPr>
      </p:pic>
      <p:pic>
        <p:nvPicPr>
          <p:cNvPr id="73" name="Google Shape;73;p4"/>
          <p:cNvPicPr preferRelativeResize="0"/>
          <p:nvPr/>
        </p:nvPicPr>
        <p:blipFill rotWithShape="1">
          <a:blip r:embed="rId6">
            <a:alphaModFix/>
          </a:blip>
          <a:srcRect/>
          <a:stretch/>
        </p:blipFill>
        <p:spPr>
          <a:xfrm>
            <a:off x="10415039" y="3182285"/>
            <a:ext cx="1369318" cy="1678857"/>
          </a:xfrm>
          <a:prstGeom prst="rect">
            <a:avLst/>
          </a:prstGeom>
          <a:noFill/>
          <a:ln w="9525" cap="flat" cmpd="sng">
            <a:solidFill>
              <a:schemeClr val="dk1"/>
            </a:solidFill>
            <a:prstDash val="solid"/>
            <a:round/>
            <a:headEnd type="none" w="sm" len="sm"/>
            <a:tailEnd type="none" w="sm" len="sm"/>
          </a:ln>
        </p:spPr>
      </p:pic>
      <p:pic>
        <p:nvPicPr>
          <p:cNvPr id="74" name="Google Shape;74;p4"/>
          <p:cNvPicPr preferRelativeResize="0"/>
          <p:nvPr/>
        </p:nvPicPr>
        <p:blipFill rotWithShape="1">
          <a:blip r:embed="rId7">
            <a:alphaModFix/>
          </a:blip>
          <a:srcRect/>
          <a:stretch/>
        </p:blipFill>
        <p:spPr>
          <a:xfrm>
            <a:off x="7171673" y="4953655"/>
            <a:ext cx="1943100" cy="1295400"/>
          </a:xfrm>
          <a:prstGeom prst="rect">
            <a:avLst/>
          </a:prstGeom>
          <a:noFill/>
          <a:ln w="9525" cap="flat" cmpd="sng">
            <a:solidFill>
              <a:schemeClr val="dk1"/>
            </a:solidFill>
            <a:prstDash val="solid"/>
            <a:round/>
            <a:headEnd type="none" w="sm" len="sm"/>
            <a:tailEnd type="none" w="sm" len="sm"/>
          </a:ln>
        </p:spPr>
      </p:pic>
      <p:sp>
        <p:nvSpPr>
          <p:cNvPr id="12" name="Google Shape;66;p4">
            <a:extLst>
              <a:ext uri="{FF2B5EF4-FFF2-40B4-BE49-F238E27FC236}">
                <a16:creationId xmlns:a16="http://schemas.microsoft.com/office/drawing/2014/main" id="{26990352-7D2F-4345-8EEC-2872E313B421}"/>
              </a:ext>
            </a:extLst>
          </p:cNvPr>
          <p:cNvSpPr txBox="1">
            <a:spLocks/>
          </p:cNvSpPr>
          <p:nvPr/>
        </p:nvSpPr>
        <p:spPr>
          <a:xfrm>
            <a:off x="6172200" y="3602002"/>
            <a:ext cx="4108539" cy="6596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en-IN" dirty="0"/>
              <a:t>I </a:t>
            </a:r>
            <a:r>
              <a:rPr lang="en-IN" u="sng" dirty="0"/>
              <a:t>pray</a:t>
            </a:r>
            <a:r>
              <a:rPr lang="en-IN" dirty="0"/>
              <a:t> to God everyday</a:t>
            </a:r>
            <a:r>
              <a:rPr lang="en-IN" b="1" dirty="0"/>
              <a:t>.</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par>
                                <p:cTn id="22" presetID="10" presetClass="entr" presetSubtype="0" fill="hold" nodeType="with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dirty="0"/>
              <a:t>VERB (USING ‘ING’)</a:t>
            </a:r>
            <a:endParaRPr dirty="0"/>
          </a:p>
        </p:txBody>
      </p:sp>
      <p:sp>
        <p:nvSpPr>
          <p:cNvPr id="81" name="Google Shape;81;p5"/>
          <p:cNvSpPr txBox="1">
            <a:spLocks noGrp="1"/>
          </p:cNvSpPr>
          <p:nvPr>
            <p:ph type="body" idx="1"/>
          </p:nvPr>
        </p:nvSpPr>
        <p:spPr>
          <a:xfrm>
            <a:off x="992349" y="1127627"/>
            <a:ext cx="10207301" cy="113444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IN"/>
              <a:t>The usage of ‘ing’  form of the verb for showing actions that are in progress  and have not finished.</a:t>
            </a:r>
            <a:endParaRPr/>
          </a:p>
          <a:p>
            <a:pPr marL="0" lvl="0" indent="0" algn="l" rtl="0">
              <a:lnSpc>
                <a:spcPct val="100000"/>
              </a:lnSpc>
              <a:spcBef>
                <a:spcPts val="640"/>
              </a:spcBef>
              <a:spcAft>
                <a:spcPts val="0"/>
              </a:spcAft>
              <a:buClr>
                <a:schemeClr val="dk1"/>
              </a:buClr>
              <a:buSzPts val="3200"/>
              <a:buNone/>
            </a:pPr>
            <a:endParaRPr/>
          </a:p>
        </p:txBody>
      </p:sp>
      <p:sp>
        <p:nvSpPr>
          <p:cNvPr id="82" name="Google Shape;82;p5"/>
          <p:cNvSpPr txBox="1"/>
          <p:nvPr/>
        </p:nvSpPr>
        <p:spPr>
          <a:xfrm>
            <a:off x="4204724" y="2883970"/>
            <a:ext cx="1080120"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3200" b="0" i="0" u="none" strike="noStrike" cap="none">
                <a:solidFill>
                  <a:schemeClr val="dk1"/>
                </a:solidFill>
                <a:latin typeface="Calibri"/>
                <a:ea typeface="Calibri"/>
                <a:cs typeface="Calibri"/>
                <a:sym typeface="Calibri"/>
              </a:rPr>
              <a:t>work</a:t>
            </a:r>
            <a:endParaRPr/>
          </a:p>
        </p:txBody>
      </p:sp>
      <p:cxnSp>
        <p:nvCxnSpPr>
          <p:cNvPr id="83" name="Google Shape;83;p5"/>
          <p:cNvCxnSpPr/>
          <p:nvPr/>
        </p:nvCxnSpPr>
        <p:spPr>
          <a:xfrm>
            <a:off x="5572876" y="3172002"/>
            <a:ext cx="1387221" cy="0"/>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84" name="Google Shape;84;p5"/>
          <p:cNvSpPr txBox="1"/>
          <p:nvPr/>
        </p:nvSpPr>
        <p:spPr>
          <a:xfrm>
            <a:off x="7248128" y="2883970"/>
            <a:ext cx="1565107"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3200" b="0" i="0" u="none" strike="noStrike" cap="none">
                <a:solidFill>
                  <a:schemeClr val="dk1"/>
                </a:solidFill>
                <a:latin typeface="Calibri"/>
                <a:ea typeface="Calibri"/>
                <a:cs typeface="Calibri"/>
                <a:sym typeface="Calibri"/>
              </a:rPr>
              <a:t>working</a:t>
            </a:r>
            <a:endParaRPr/>
          </a:p>
        </p:txBody>
      </p:sp>
      <p:sp>
        <p:nvSpPr>
          <p:cNvPr id="85" name="Google Shape;85;p5"/>
          <p:cNvSpPr txBox="1"/>
          <p:nvPr/>
        </p:nvSpPr>
        <p:spPr>
          <a:xfrm>
            <a:off x="4204724" y="4221088"/>
            <a:ext cx="1080120"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r>
              <a:rPr lang="en-IN" sz="3200" b="0" i="0" u="none" strike="noStrike" cap="none">
                <a:solidFill>
                  <a:schemeClr val="dk1"/>
                </a:solidFill>
                <a:latin typeface="Calibri"/>
                <a:ea typeface="Calibri"/>
                <a:cs typeface="Calibri"/>
                <a:sym typeface="Calibri"/>
              </a:rPr>
              <a:t>sit</a:t>
            </a:r>
            <a:endParaRPr/>
          </a:p>
        </p:txBody>
      </p:sp>
      <p:cxnSp>
        <p:nvCxnSpPr>
          <p:cNvPr id="86" name="Google Shape;86;p5"/>
          <p:cNvCxnSpPr/>
          <p:nvPr/>
        </p:nvCxnSpPr>
        <p:spPr>
          <a:xfrm>
            <a:off x="5572876" y="4509120"/>
            <a:ext cx="1387221" cy="0"/>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87" name="Google Shape;87;p5"/>
          <p:cNvSpPr txBox="1"/>
          <p:nvPr/>
        </p:nvSpPr>
        <p:spPr>
          <a:xfrm>
            <a:off x="7248128" y="4221088"/>
            <a:ext cx="1565107"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r>
              <a:rPr lang="en-IN" sz="3200" b="0" i="0" u="none" strike="noStrike" cap="none">
                <a:solidFill>
                  <a:schemeClr val="dk1"/>
                </a:solidFill>
                <a:latin typeface="Calibri"/>
                <a:ea typeface="Calibri"/>
                <a:cs typeface="Calibri"/>
                <a:sym typeface="Calibri"/>
              </a:rPr>
              <a:t>sitting</a:t>
            </a:r>
            <a:endParaRPr/>
          </a:p>
        </p:txBody>
      </p:sp>
      <p:sp>
        <p:nvSpPr>
          <p:cNvPr id="88" name="Google Shape;88;p5"/>
          <p:cNvSpPr txBox="1"/>
          <p:nvPr/>
        </p:nvSpPr>
        <p:spPr>
          <a:xfrm>
            <a:off x="4204724" y="5676051"/>
            <a:ext cx="1080120"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3200" b="0" i="0" u="none" strike="noStrike" cap="none">
                <a:solidFill>
                  <a:schemeClr val="dk1"/>
                </a:solidFill>
                <a:latin typeface="Calibri"/>
                <a:ea typeface="Calibri"/>
                <a:cs typeface="Calibri"/>
                <a:sym typeface="Calibri"/>
              </a:rPr>
              <a:t>write</a:t>
            </a:r>
            <a:endParaRPr/>
          </a:p>
        </p:txBody>
      </p:sp>
      <p:cxnSp>
        <p:nvCxnSpPr>
          <p:cNvPr id="89" name="Google Shape;89;p5"/>
          <p:cNvCxnSpPr/>
          <p:nvPr/>
        </p:nvCxnSpPr>
        <p:spPr>
          <a:xfrm>
            <a:off x="5572876" y="5964083"/>
            <a:ext cx="1387221" cy="0"/>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901"/>
              </a:srgbClr>
            </a:outerShdw>
          </a:effectLst>
        </p:spPr>
      </p:cxnSp>
      <p:sp>
        <p:nvSpPr>
          <p:cNvPr id="90" name="Google Shape;90;p5"/>
          <p:cNvSpPr txBox="1"/>
          <p:nvPr/>
        </p:nvSpPr>
        <p:spPr>
          <a:xfrm>
            <a:off x="7248128" y="5676051"/>
            <a:ext cx="1565107" cy="5760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r>
              <a:rPr lang="en-IN" sz="3200" b="0" i="0" u="none" strike="noStrike" cap="none">
                <a:solidFill>
                  <a:schemeClr val="dk1"/>
                </a:solidFill>
                <a:latin typeface="Calibri"/>
                <a:ea typeface="Calibri"/>
                <a:cs typeface="Calibri"/>
                <a:sym typeface="Calibri"/>
              </a:rPr>
              <a:t>writing</a:t>
            </a:r>
            <a:endParaRPr/>
          </a:p>
        </p:txBody>
      </p:sp>
      <p:pic>
        <p:nvPicPr>
          <p:cNvPr id="91" name="Google Shape;91;p5"/>
          <p:cNvPicPr preferRelativeResize="0"/>
          <p:nvPr/>
        </p:nvPicPr>
        <p:blipFill rotWithShape="1">
          <a:blip r:embed="rId3">
            <a:alphaModFix/>
          </a:blip>
          <a:srcRect/>
          <a:stretch/>
        </p:blipFill>
        <p:spPr>
          <a:xfrm>
            <a:off x="2241440" y="2523909"/>
            <a:ext cx="1387221" cy="1296185"/>
          </a:xfrm>
          <a:prstGeom prst="rect">
            <a:avLst/>
          </a:prstGeom>
          <a:noFill/>
          <a:ln>
            <a:noFill/>
          </a:ln>
        </p:spPr>
      </p:pic>
      <p:pic>
        <p:nvPicPr>
          <p:cNvPr id="92" name="Google Shape;92;p5"/>
          <p:cNvPicPr preferRelativeResize="0"/>
          <p:nvPr/>
        </p:nvPicPr>
        <p:blipFill rotWithShape="1">
          <a:blip r:embed="rId4">
            <a:alphaModFix/>
          </a:blip>
          <a:srcRect/>
          <a:stretch/>
        </p:blipFill>
        <p:spPr>
          <a:xfrm>
            <a:off x="2708767" y="4069064"/>
            <a:ext cx="514315" cy="880112"/>
          </a:xfrm>
          <a:prstGeom prst="rect">
            <a:avLst/>
          </a:prstGeom>
          <a:noFill/>
          <a:ln>
            <a:noFill/>
          </a:ln>
        </p:spPr>
      </p:pic>
      <p:pic>
        <p:nvPicPr>
          <p:cNvPr id="93" name="Google Shape;93;p5" descr="A close-up of a cell phone&#10;&#10;Description automatically generated with medium confidence"/>
          <p:cNvPicPr preferRelativeResize="0"/>
          <p:nvPr/>
        </p:nvPicPr>
        <p:blipFill rotWithShape="1">
          <a:blip r:embed="rId5">
            <a:alphaModFix/>
          </a:blip>
          <a:srcRect/>
          <a:stretch/>
        </p:blipFill>
        <p:spPr>
          <a:xfrm>
            <a:off x="2212166" y="5158596"/>
            <a:ext cx="1445223" cy="12961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500"/>
                                        <p:tgtEl>
                                          <p:spTgt spid="86"/>
                                        </p:tgtEl>
                                      </p:cBhvr>
                                    </p:animEffect>
                                  </p:childTnLst>
                                </p:cTn>
                              </p:par>
                              <p:par>
                                <p:cTn id="14" presetID="10" presetClass="entr" presetSubtype="0" fill="hold"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500"/>
                                        <p:tgtEl>
                                          <p:spTgt spid="87"/>
                                        </p:tgtEl>
                                      </p:cBhvr>
                                    </p:animEffect>
                                  </p:childTnLst>
                                </p:cTn>
                              </p:par>
                              <p:par>
                                <p:cTn id="17" presetID="10" presetClass="entr" presetSubtype="0" fill="hold" nodeType="with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500"/>
                                        <p:tgtEl>
                                          <p:spTgt spid="89"/>
                                        </p:tgtEl>
                                      </p:cBhvr>
                                    </p:animEffect>
                                  </p:childTnLst>
                                </p:cTn>
                              </p:par>
                              <p:par>
                                <p:cTn id="20" presetID="10" presetClass="entr" presetSubtype="0" fill="hold" nodeType="with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a:t>VERB (USING ‘ING’) - EXAMPLES</a:t>
            </a:r>
            <a:endParaRPr/>
          </a:p>
        </p:txBody>
      </p:sp>
      <p:graphicFrame>
        <p:nvGraphicFramePr>
          <p:cNvPr id="100" name="Google Shape;100;p6"/>
          <p:cNvGraphicFramePr/>
          <p:nvPr/>
        </p:nvGraphicFramePr>
        <p:xfrm>
          <a:off x="1451558" y="1484784"/>
          <a:ext cx="6264700" cy="3627190"/>
        </p:xfrm>
        <a:graphic>
          <a:graphicData uri="http://schemas.openxmlformats.org/drawingml/2006/table">
            <a:tbl>
              <a:tblPr firstRow="1" bandRow="1">
                <a:noFill/>
                <a:tableStyleId>{4E3ABB4C-CDF3-4B7C-AC7A-A20AD5838EAD}</a:tableStyleId>
              </a:tblPr>
              <a:tblGrid>
                <a:gridCol w="6264700">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IN" sz="2800" u="none" strike="noStrike" cap="none"/>
                        <a:t>Sentences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IN" sz="2800" u="none" strike="noStrike" cap="none">
                          <a:solidFill>
                            <a:schemeClr val="dk1"/>
                          </a:solidFill>
                        </a:rPr>
                        <a:t>My friends are </a:t>
                      </a:r>
                      <a:r>
                        <a:rPr lang="en-IN" sz="2800" u="sng" strike="noStrike" cap="none">
                          <a:solidFill>
                            <a:srgbClr val="C00000"/>
                          </a:solidFill>
                        </a:rPr>
                        <a:t>playing</a:t>
                      </a:r>
                      <a:r>
                        <a:rPr lang="en-IN" sz="2800" u="sng" strike="noStrike" cap="none">
                          <a:solidFill>
                            <a:schemeClr val="dk1"/>
                          </a:solidFill>
                        </a:rPr>
                        <a:t> </a:t>
                      </a:r>
                      <a:r>
                        <a:rPr lang="en-IN" sz="2800" u="none" strike="noStrike" cap="none">
                          <a:solidFill>
                            <a:schemeClr val="dk1"/>
                          </a:solidFill>
                        </a:rPr>
                        <a:t>in the park.</a:t>
                      </a:r>
                      <a:r>
                        <a:rPr lang="en-IN" sz="2800" u="none" strike="noStrike" cap="none"/>
                        <a:t> </a:t>
                      </a:r>
                      <a:endParaRPr sz="2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IN" sz="2800" u="none" strike="noStrike" cap="none">
                          <a:solidFill>
                            <a:schemeClr val="dk1"/>
                          </a:solidFill>
                        </a:rPr>
                        <a:t>The girls are </a:t>
                      </a:r>
                      <a:r>
                        <a:rPr lang="en-IN" sz="2800" u="sng" strike="noStrike" cap="none">
                          <a:solidFill>
                            <a:srgbClr val="C00000"/>
                          </a:solidFill>
                        </a:rPr>
                        <a:t>singing</a:t>
                      </a:r>
                      <a:r>
                        <a:rPr lang="en-IN" sz="2800" u="none" strike="noStrike" cap="none">
                          <a:solidFill>
                            <a:schemeClr val="dk1"/>
                          </a:solidFill>
                        </a:rPr>
                        <a:t> a song. </a:t>
                      </a:r>
                      <a:endParaRPr sz="2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n-IN" sz="2800" u="none" strike="noStrike" cap="none">
                          <a:solidFill>
                            <a:schemeClr val="dk1"/>
                          </a:solidFill>
                        </a:rPr>
                        <a:t>They are </a:t>
                      </a:r>
                      <a:r>
                        <a:rPr lang="en-IN" sz="2800" u="sng" strike="noStrike" cap="none">
                          <a:solidFill>
                            <a:srgbClr val="C00000"/>
                          </a:solidFill>
                        </a:rPr>
                        <a:t>reading</a:t>
                      </a:r>
                      <a:r>
                        <a:rPr lang="en-IN" sz="2800" u="none" strike="noStrike" cap="none">
                          <a:solidFill>
                            <a:schemeClr val="dk1"/>
                          </a:solidFill>
                        </a:rPr>
                        <a:t> story books.</a:t>
                      </a:r>
                      <a:r>
                        <a:rPr lang="en-IN" sz="2800" u="none" strike="noStrike" cap="none"/>
                        <a:t> </a:t>
                      </a:r>
                      <a:endParaRPr sz="2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n-IN" sz="2800" u="none" strike="noStrike" cap="none">
                          <a:solidFill>
                            <a:schemeClr val="dk1"/>
                          </a:solidFill>
                        </a:rPr>
                        <a:t>My father is </a:t>
                      </a:r>
                      <a:r>
                        <a:rPr lang="en-IN" sz="2800" u="sng" strike="noStrike" cap="none">
                          <a:solidFill>
                            <a:srgbClr val="C00000"/>
                          </a:solidFill>
                        </a:rPr>
                        <a:t>watering</a:t>
                      </a:r>
                      <a:r>
                        <a:rPr lang="en-IN" sz="2800" u="none" strike="noStrike" cap="none">
                          <a:solidFill>
                            <a:schemeClr val="dk1"/>
                          </a:solidFill>
                        </a:rPr>
                        <a:t> the plants. </a:t>
                      </a:r>
                      <a:endParaRPr sz="2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ctr" rtl="0">
                        <a:spcBef>
                          <a:spcPts val="0"/>
                        </a:spcBef>
                        <a:spcAft>
                          <a:spcPts val="0"/>
                        </a:spcAft>
                        <a:buNone/>
                      </a:pPr>
                      <a:r>
                        <a:rPr lang="en-IN" sz="2800" u="none" strike="noStrike" cap="none">
                          <a:solidFill>
                            <a:schemeClr val="dk1"/>
                          </a:solidFill>
                        </a:rPr>
                        <a:t>I am </a:t>
                      </a:r>
                      <a:r>
                        <a:rPr lang="en-IN" sz="2800" u="sng" strike="noStrike" cap="none">
                          <a:solidFill>
                            <a:srgbClr val="C00000"/>
                          </a:solidFill>
                        </a:rPr>
                        <a:t>waiting</a:t>
                      </a:r>
                      <a:r>
                        <a:rPr lang="en-IN" sz="2800" u="none" strike="noStrike" cap="none">
                          <a:solidFill>
                            <a:schemeClr val="dk1"/>
                          </a:solidFill>
                        </a:rPr>
                        <a:t> for the bus at the bus stand.</a:t>
                      </a:r>
                      <a:r>
                        <a:rPr lang="en-IN" sz="2800" u="none" strike="noStrike" cap="none"/>
                        <a:t> </a:t>
                      </a:r>
                      <a:endParaRPr sz="2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ctr" rtl="0">
                        <a:spcBef>
                          <a:spcPts val="0"/>
                        </a:spcBef>
                        <a:spcAft>
                          <a:spcPts val="0"/>
                        </a:spcAft>
                        <a:buNone/>
                      </a:pPr>
                      <a:r>
                        <a:rPr lang="en-IN" sz="2800" u="none" strike="noStrike" cap="none">
                          <a:solidFill>
                            <a:schemeClr val="dk1"/>
                          </a:solidFill>
                        </a:rPr>
                        <a:t>She is </a:t>
                      </a:r>
                      <a:r>
                        <a:rPr lang="en-IN" sz="2800" u="sng" strike="noStrike" cap="none">
                          <a:solidFill>
                            <a:srgbClr val="C00000"/>
                          </a:solidFill>
                        </a:rPr>
                        <a:t>writing</a:t>
                      </a:r>
                      <a:r>
                        <a:rPr lang="en-IN" sz="2800" u="none" strike="noStrike" cap="none">
                          <a:solidFill>
                            <a:schemeClr val="dk1"/>
                          </a:solidFill>
                        </a:rPr>
                        <a:t> a letter to her grandfather.</a:t>
                      </a:r>
                      <a:r>
                        <a:rPr lang="en-IN" sz="2800" u="none" strike="noStrike" cap="none"/>
                        <a:t> </a:t>
                      </a:r>
                      <a:endParaRPr sz="2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101" name="Google Shape;101;p6"/>
          <p:cNvGraphicFramePr/>
          <p:nvPr/>
        </p:nvGraphicFramePr>
        <p:xfrm>
          <a:off x="8328248" y="1484784"/>
          <a:ext cx="2412200" cy="3627190"/>
        </p:xfrm>
        <a:graphic>
          <a:graphicData uri="http://schemas.openxmlformats.org/drawingml/2006/table">
            <a:tbl>
              <a:tblPr firstRow="1" bandRow="1">
                <a:noFill/>
                <a:tableStyleId>{D6516E45-774E-4E57-9A60-8D7E9D7AE831}</a:tableStyleId>
              </a:tblPr>
              <a:tblGrid>
                <a:gridCol w="2412200">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IN" sz="2800" u="none" strike="noStrike" cap="none"/>
                        <a:t>Verb + ing</a:t>
                      </a:r>
                      <a:endParaRPr sz="2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IN" sz="2800" u="none" strike="noStrike" cap="none"/>
                        <a:t>play + ing</a:t>
                      </a:r>
                      <a:endParaRPr sz="2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IN" sz="2800" u="none" strike="noStrike" cap="none"/>
                        <a:t>sing + ing</a:t>
                      </a:r>
                      <a:endParaRPr sz="2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n-IN" sz="2800" u="none" strike="noStrike" cap="none"/>
                        <a:t>read + ing</a:t>
                      </a:r>
                      <a:endParaRPr sz="2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n-IN" sz="2800" u="none" strike="noStrike" cap="none"/>
                        <a:t>water + ing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ctr" rtl="0">
                        <a:spcBef>
                          <a:spcPts val="0"/>
                        </a:spcBef>
                        <a:spcAft>
                          <a:spcPts val="0"/>
                        </a:spcAft>
                        <a:buNone/>
                      </a:pPr>
                      <a:r>
                        <a:rPr lang="en-IN" sz="2800" u="none" strike="noStrike" cap="none"/>
                        <a:t>wait + ing</a:t>
                      </a:r>
                      <a:endParaRPr sz="2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ctr" rtl="0">
                        <a:spcBef>
                          <a:spcPts val="0"/>
                        </a:spcBef>
                        <a:spcAft>
                          <a:spcPts val="0"/>
                        </a:spcAft>
                        <a:buNone/>
                      </a:pPr>
                      <a:r>
                        <a:rPr lang="en-IN" sz="2800" u="none" strike="noStrike" cap="none"/>
                        <a:t>write + ing</a:t>
                      </a:r>
                      <a:endParaRPr sz="2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7"/>
          <p:cNvSpPr txBox="1">
            <a:spLocks noGrp="1"/>
          </p:cNvSpPr>
          <p:nvPr>
            <p:ph type="title"/>
          </p:nvPr>
        </p:nvSpPr>
        <p:spPr>
          <a:xfrm>
            <a:off x="4483047" y="325652"/>
            <a:ext cx="3302035"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dirty="0"/>
              <a:t>MM INDEX</a:t>
            </a:r>
            <a:endParaRPr dirty="0"/>
          </a:p>
        </p:txBody>
      </p:sp>
      <p:graphicFrame>
        <p:nvGraphicFramePr>
          <p:cNvPr id="108" name="Google Shape;108;p7"/>
          <p:cNvGraphicFramePr/>
          <p:nvPr>
            <p:extLst>
              <p:ext uri="{D42A27DB-BD31-4B8C-83A1-F6EECF244321}">
                <p14:modId xmlns:p14="http://schemas.microsoft.com/office/powerpoint/2010/main" val="1422747598"/>
              </p:ext>
            </p:extLst>
          </p:nvPr>
        </p:nvGraphicFramePr>
        <p:xfrm>
          <a:off x="1127448" y="1145870"/>
          <a:ext cx="9937100" cy="3952810"/>
        </p:xfrm>
        <a:graphic>
          <a:graphicData uri="http://schemas.openxmlformats.org/drawingml/2006/table">
            <a:tbl>
              <a:tblPr firstRow="1" bandRow="1">
                <a:noFill/>
                <a:tableStyleId>{656F117B-A174-4B4B-8840-B8C09979AFFA}</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 and Attribution</a:t>
                      </a:r>
                      <a:endParaRPr/>
                    </a:p>
                  </a:txBody>
                  <a:tcPr marL="91450" marR="91450" marT="45725" marB="45725"/>
                </a:tc>
                <a:extLst>
                  <a:ext uri="{0D108BD9-81ED-4DB2-BD59-A6C34878D82A}">
                    <a16:rowId xmlns:a16="http://schemas.microsoft.com/office/drawing/2014/main" val="10000"/>
                  </a:ext>
                </a:extLst>
              </a:tr>
              <a:tr h="316200">
                <a:tc>
                  <a:txBody>
                    <a:bodyPr/>
                    <a:lstStyle/>
                    <a:p>
                      <a:pPr marL="0" marR="0" lvl="0" indent="0" algn="l" rtl="0">
                        <a:spcBef>
                          <a:spcPts val="0"/>
                        </a:spcBef>
                        <a:spcAft>
                          <a:spcPts val="0"/>
                        </a:spcAft>
                        <a:buNone/>
                      </a:pPr>
                      <a:r>
                        <a:rPr lang="en-IN" sz="900" u="none" strike="noStrike" cap="none"/>
                        <a:t>1</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a:t>&lt;action&gt; &lt;https://pixabay.com/vectors/man-person-shouting-action-160088/&gt;</a:t>
                      </a:r>
                      <a:endParaRPr/>
                    </a:p>
                  </a:txBody>
                  <a:tcPr marL="91450" marR="91450" marT="45725" marB="45725"/>
                </a:tc>
                <a:extLst>
                  <a:ext uri="{0D108BD9-81ED-4DB2-BD59-A6C34878D82A}">
                    <a16:rowId xmlns:a16="http://schemas.microsoft.com/office/drawing/2014/main" val="10001"/>
                  </a:ext>
                </a:extLst>
              </a:tr>
              <a:tr h="288025">
                <a:tc>
                  <a:txBody>
                    <a:bodyPr/>
                    <a:lstStyle/>
                    <a:p>
                      <a:pPr marL="0" marR="0" lvl="0" indent="0" algn="l" rtl="0">
                        <a:spcBef>
                          <a:spcPts val="0"/>
                        </a:spcBef>
                        <a:spcAft>
                          <a:spcPts val="0"/>
                        </a:spcAft>
                        <a:buNone/>
                      </a:pPr>
                      <a:r>
                        <a:rPr lang="en-IN" sz="900"/>
                        <a:t>2</a:t>
                      </a:r>
                      <a:endParaRPr/>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a:t>&lt;palace&gt; &lt;https://pixabay.com/vectors/palace-parliament-huge-power-old-306126/&gt;</a:t>
                      </a:r>
                      <a:endParaRPr/>
                    </a:p>
                  </a:txBody>
                  <a:tcPr marL="91450" marR="91450" marT="45725" marB="45725"/>
                </a:tc>
                <a:extLst>
                  <a:ext uri="{0D108BD9-81ED-4DB2-BD59-A6C34878D82A}">
                    <a16:rowId xmlns:a16="http://schemas.microsoft.com/office/drawing/2014/main" val="10002"/>
                  </a:ext>
                </a:extLst>
              </a:tr>
              <a:tr h="288025">
                <a:tc>
                  <a:txBody>
                    <a:bodyPr/>
                    <a:lstStyle/>
                    <a:p>
                      <a:pPr marL="0" marR="0" lvl="0" indent="0" algn="l" rtl="0">
                        <a:spcBef>
                          <a:spcPts val="0"/>
                        </a:spcBef>
                        <a:spcAft>
                          <a:spcPts val="0"/>
                        </a:spcAft>
                        <a:buNone/>
                      </a:pPr>
                      <a:r>
                        <a:rPr lang="en-IN" sz="900"/>
                        <a:t>2</a:t>
                      </a:r>
                      <a:endParaRPr/>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a:t>&lt;cake&gt; &lt;https://pixabay.com/vectors/cake-birthday-cake-chocolate-cake-5429757/&gt;</a:t>
                      </a:r>
                      <a:endParaRPr/>
                    </a:p>
                    <a:p>
                      <a:pPr marL="0" marR="0" lvl="0" indent="0" algn="l" rtl="0">
                        <a:spcBef>
                          <a:spcPts val="0"/>
                        </a:spcBef>
                        <a:spcAft>
                          <a:spcPts val="0"/>
                        </a:spcAft>
                        <a:buNone/>
                      </a:pPr>
                      <a:endParaRPr sz="900"/>
                    </a:p>
                  </a:txBody>
                  <a:tcPr marL="91450" marR="91450" marT="45725" marB="45725"/>
                </a:tc>
                <a:extLst>
                  <a:ext uri="{0D108BD9-81ED-4DB2-BD59-A6C34878D82A}">
                    <a16:rowId xmlns:a16="http://schemas.microsoft.com/office/drawing/2014/main" val="10003"/>
                  </a:ext>
                </a:extLst>
              </a:tr>
              <a:tr h="282300">
                <a:tc>
                  <a:txBody>
                    <a:bodyPr/>
                    <a:lstStyle/>
                    <a:p>
                      <a:pPr marL="0" marR="0" lvl="0" indent="0" algn="l" rtl="0">
                        <a:spcBef>
                          <a:spcPts val="0"/>
                        </a:spcBef>
                        <a:spcAft>
                          <a:spcPts val="0"/>
                        </a:spcAft>
                        <a:buNone/>
                      </a:pPr>
                      <a:r>
                        <a:rPr lang="en-IN" sz="900"/>
                        <a:t>2</a:t>
                      </a:r>
                      <a:endParaRPr/>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a:t>&lt;baking&gt; &lt;https://pixabay.com/vectors/bake-cake-comic-characters-2026382/&gt;</a:t>
                      </a:r>
                      <a:endParaRPr/>
                    </a:p>
                  </a:txBody>
                  <a:tcPr marL="91450" marR="91450" marT="45725" marB="45725"/>
                </a:tc>
                <a:extLst>
                  <a:ext uri="{0D108BD9-81ED-4DB2-BD59-A6C34878D82A}">
                    <a16:rowId xmlns:a16="http://schemas.microsoft.com/office/drawing/2014/main" val="10004"/>
                  </a:ext>
                </a:extLst>
              </a:tr>
              <a:tr h="288025">
                <a:tc>
                  <a:txBody>
                    <a:bodyPr/>
                    <a:lstStyle/>
                    <a:p>
                      <a:pPr marL="0" marR="0" lvl="0" indent="0" algn="l" rtl="0">
                        <a:spcBef>
                          <a:spcPts val="0"/>
                        </a:spcBef>
                        <a:spcAft>
                          <a:spcPts val="0"/>
                        </a:spcAft>
                        <a:buNone/>
                      </a:pPr>
                      <a:r>
                        <a:rPr lang="en-IN" sz="900"/>
                        <a:t>2</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a:t>&lt;apple juice&gt; &lt;https://pixabay.com/vectors/juice-box-apple-straw-tetra-pack-306748/&gt;</a:t>
                      </a:r>
                      <a:endParaRPr/>
                    </a:p>
                  </a:txBody>
                  <a:tcPr marL="91450" marR="91450" marT="45725" marB="45725"/>
                </a:tc>
                <a:extLst>
                  <a:ext uri="{0D108BD9-81ED-4DB2-BD59-A6C34878D82A}">
                    <a16:rowId xmlns:a16="http://schemas.microsoft.com/office/drawing/2014/main" val="10005"/>
                  </a:ext>
                </a:extLst>
              </a:tr>
              <a:tr h="288025">
                <a:tc>
                  <a:txBody>
                    <a:bodyPr/>
                    <a:lstStyle/>
                    <a:p>
                      <a:pPr marL="0" marR="0" lvl="0" indent="0" algn="l" rtl="0">
                        <a:spcBef>
                          <a:spcPts val="0"/>
                        </a:spcBef>
                        <a:spcAft>
                          <a:spcPts val="0"/>
                        </a:spcAft>
                        <a:buNone/>
                      </a:pPr>
                      <a:r>
                        <a:rPr lang="en-IN" sz="900" dirty="0"/>
                        <a:t>4</a:t>
                      </a:r>
                      <a:endParaRPr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&lt;painter&gt; &lt;https://pixabay.com/vectors/artist-painter-painting-colors-154354/&gt;</a:t>
                      </a:r>
                      <a:endParaRPr dirty="0"/>
                    </a:p>
                  </a:txBody>
                  <a:tcPr marL="91450" marR="91450" marT="45725" marB="45725"/>
                </a:tc>
                <a:extLst>
                  <a:ext uri="{0D108BD9-81ED-4DB2-BD59-A6C34878D82A}">
                    <a16:rowId xmlns:a16="http://schemas.microsoft.com/office/drawing/2014/main" val="10006"/>
                  </a:ext>
                </a:extLst>
              </a:tr>
              <a:tr h="288025">
                <a:tc>
                  <a:txBody>
                    <a:bodyPr/>
                    <a:lstStyle/>
                    <a:p>
                      <a:pPr marL="0" marR="0" lvl="0" indent="0" algn="l" rtl="0">
                        <a:spcBef>
                          <a:spcPts val="0"/>
                        </a:spcBef>
                        <a:spcAft>
                          <a:spcPts val="0"/>
                        </a:spcAft>
                        <a:buNone/>
                      </a:pPr>
                      <a:r>
                        <a:rPr lang="en-IN" sz="900" dirty="0"/>
                        <a:t>4</a:t>
                      </a:r>
                      <a:endParaRPr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&lt;sitar&gt; &lt;https://pixabay.com/photos/tambura-sitar-india-raga-4952939/&gt;</a:t>
                      </a:r>
                      <a:endParaRPr dirty="0"/>
                    </a:p>
                  </a:txBody>
                  <a:tcPr marL="91450" marR="91450" marT="45725" marB="45725"/>
                </a:tc>
                <a:extLst>
                  <a:ext uri="{0D108BD9-81ED-4DB2-BD59-A6C34878D82A}">
                    <a16:rowId xmlns:a16="http://schemas.microsoft.com/office/drawing/2014/main" val="10007"/>
                  </a:ext>
                </a:extLst>
              </a:tr>
              <a:tr h="216025">
                <a:tc>
                  <a:txBody>
                    <a:bodyPr/>
                    <a:lstStyle/>
                    <a:p>
                      <a:pPr marL="0" marR="0" lvl="0" indent="0" algn="l" rtl="0">
                        <a:spcBef>
                          <a:spcPts val="0"/>
                        </a:spcBef>
                        <a:spcAft>
                          <a:spcPts val="0"/>
                        </a:spcAft>
                        <a:buNone/>
                      </a:pPr>
                      <a:r>
                        <a:rPr lang="en-IN" sz="900" dirty="0"/>
                        <a:t>4</a:t>
                      </a:r>
                      <a:endParaRPr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IN" sz="900" dirty="0"/>
                        <a:t>&lt;handwriting&gt; &lt;https://pixabay.com/illustrations/notes-pencil-abc-writing-card-5729126/&gt;</a:t>
                      </a:r>
                      <a:endParaRPr dirty="0"/>
                    </a:p>
                  </a:txBody>
                  <a:tcPr marL="91450" marR="91450" marT="45725" marB="45725"/>
                </a:tc>
                <a:extLst>
                  <a:ext uri="{0D108BD9-81ED-4DB2-BD59-A6C34878D82A}">
                    <a16:rowId xmlns:a16="http://schemas.microsoft.com/office/drawing/2014/main" val="10008"/>
                  </a:ext>
                </a:extLst>
              </a:tr>
              <a:tr h="275450">
                <a:tc>
                  <a:txBody>
                    <a:bodyPr/>
                    <a:lstStyle/>
                    <a:p>
                      <a:pPr marL="0" marR="0" lvl="0" indent="0" algn="l" rtl="0">
                        <a:spcBef>
                          <a:spcPts val="0"/>
                        </a:spcBef>
                        <a:spcAft>
                          <a:spcPts val="0"/>
                        </a:spcAft>
                        <a:buNone/>
                      </a:pPr>
                      <a:r>
                        <a:rPr lang="en-IN" sz="900" dirty="0"/>
                        <a:t>4</a:t>
                      </a:r>
                      <a:endParaRPr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&lt;praying&gt; &lt;https://pixabay.com/illustrations/child-praying-prayer-religion-1929443/&gt;</a:t>
                      </a:r>
                      <a:endParaRPr dirty="0"/>
                    </a:p>
                  </a:txBody>
                  <a:tcPr marL="91450" marR="91450" marT="45725" marB="45725"/>
                </a:tc>
                <a:extLst>
                  <a:ext uri="{0D108BD9-81ED-4DB2-BD59-A6C34878D82A}">
                    <a16:rowId xmlns:a16="http://schemas.microsoft.com/office/drawing/2014/main" val="10009"/>
                  </a:ext>
                </a:extLst>
              </a:tr>
              <a:tr h="216025">
                <a:tc>
                  <a:txBody>
                    <a:bodyPr/>
                    <a:lstStyle/>
                    <a:p>
                      <a:pPr marL="0" marR="0" lvl="0" indent="0" algn="l" rtl="0">
                        <a:spcBef>
                          <a:spcPts val="0"/>
                        </a:spcBef>
                        <a:spcAft>
                          <a:spcPts val="0"/>
                        </a:spcAft>
                        <a:buNone/>
                      </a:pPr>
                      <a:r>
                        <a:rPr lang="en-IN" sz="900" dirty="0"/>
                        <a:t>4</a:t>
                      </a:r>
                      <a:endParaRPr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&lt;tomatoes&gt; &lt;https://pixabay.com/photos/food-tomatoes-vegetables-harvest-2029900/&gt;</a:t>
                      </a:r>
                      <a:endParaRPr dirty="0"/>
                    </a:p>
                  </a:txBody>
                  <a:tcPr marL="91450" marR="91450" marT="45725" marB="45725"/>
                </a:tc>
                <a:extLst>
                  <a:ext uri="{0D108BD9-81ED-4DB2-BD59-A6C34878D82A}">
                    <a16:rowId xmlns:a16="http://schemas.microsoft.com/office/drawing/2014/main" val="10010"/>
                  </a:ext>
                </a:extLst>
              </a:tr>
              <a:tr h="203450">
                <a:tc>
                  <a:txBody>
                    <a:bodyPr/>
                    <a:lstStyle/>
                    <a:p>
                      <a:pPr marL="0" marR="0" lvl="0" indent="0" algn="l" rtl="0">
                        <a:spcBef>
                          <a:spcPts val="0"/>
                        </a:spcBef>
                        <a:spcAft>
                          <a:spcPts val="0"/>
                        </a:spcAft>
                        <a:buNone/>
                      </a:pPr>
                      <a:r>
                        <a:rPr lang="en-IN" sz="900"/>
                        <a:t>5</a:t>
                      </a:r>
                      <a:endParaRPr/>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&lt;work&gt; &lt;https://pixabay.com/vectors/home-office-at-home-work-internet-4948054/&gt;</a:t>
                      </a:r>
                      <a:endParaRPr dirty="0"/>
                    </a:p>
                  </a:txBody>
                  <a:tcPr marL="91450" marR="91450" marT="45725" marB="45725"/>
                </a:tc>
                <a:extLst>
                  <a:ext uri="{0D108BD9-81ED-4DB2-BD59-A6C34878D82A}">
                    <a16:rowId xmlns:a16="http://schemas.microsoft.com/office/drawing/2014/main" val="10011"/>
                  </a:ext>
                </a:extLst>
              </a:tr>
              <a:tr h="185150">
                <a:tc>
                  <a:txBody>
                    <a:bodyPr/>
                    <a:lstStyle/>
                    <a:p>
                      <a:pPr marL="0" marR="0" lvl="0" indent="0" algn="l" rtl="0">
                        <a:spcBef>
                          <a:spcPts val="0"/>
                        </a:spcBef>
                        <a:spcAft>
                          <a:spcPts val="0"/>
                        </a:spcAft>
                        <a:buNone/>
                      </a:pPr>
                      <a:r>
                        <a:rPr lang="en-IN" sz="900"/>
                        <a:t>5</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&lt;sit&gt; &lt;https://pixabay.com/vectors/man-sitting-chair-waiting-295475/&gt;</a:t>
                      </a:r>
                      <a:endParaRPr dirty="0"/>
                    </a:p>
                  </a:txBody>
                  <a:tcPr marL="91450" marR="91450" marT="45725" marB="45725"/>
                </a:tc>
                <a:extLst>
                  <a:ext uri="{0D108BD9-81ED-4DB2-BD59-A6C34878D82A}">
                    <a16:rowId xmlns:a16="http://schemas.microsoft.com/office/drawing/2014/main" val="10012"/>
                  </a:ext>
                </a:extLst>
              </a:tr>
              <a:tr h="250300">
                <a:tc>
                  <a:txBody>
                    <a:bodyPr/>
                    <a:lstStyle/>
                    <a:p>
                      <a:pPr marL="0" marR="0" lvl="0" indent="0" algn="l" rtl="0">
                        <a:spcBef>
                          <a:spcPts val="0"/>
                        </a:spcBef>
                        <a:spcAft>
                          <a:spcPts val="0"/>
                        </a:spcAft>
                        <a:buNone/>
                      </a:pPr>
                      <a:r>
                        <a:rPr lang="en-IN" sz="900"/>
                        <a:t>5</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&lt;write&gt; &lt;https://pixabay.com/vectors/hand-pencil-pen-edit-eraser-write-160538/&gt;</a:t>
                      </a:r>
                      <a:endParaRPr dirty="0"/>
                    </a:p>
                  </a:txBody>
                  <a:tcPr marL="91450" marR="91450" marT="45725" marB="45725"/>
                </a:tc>
                <a:extLst>
                  <a:ext uri="{0D108BD9-81ED-4DB2-BD59-A6C34878D82A}">
                    <a16:rowId xmlns:a16="http://schemas.microsoft.com/office/drawing/2014/main" val="10013"/>
                  </a:ext>
                </a:extLst>
              </a:tr>
            </a:tbl>
          </a:graphicData>
        </a:graphic>
      </p:graphicFrame>
      <p:pic>
        <p:nvPicPr>
          <p:cNvPr id="109" name="Google Shape;109;p7" descr="A picture containing text, container&#10;&#10;Description automatically generated"/>
          <p:cNvPicPr preferRelativeResize="0"/>
          <p:nvPr/>
        </p:nvPicPr>
        <p:blipFill rotWithShape="1">
          <a:blip r:embed="rId3">
            <a:alphaModFix/>
          </a:blip>
          <a:srcRect/>
          <a:stretch/>
        </p:blipFill>
        <p:spPr>
          <a:xfrm>
            <a:off x="2523232" y="1583004"/>
            <a:ext cx="243274" cy="212683"/>
          </a:xfrm>
          <a:prstGeom prst="rect">
            <a:avLst/>
          </a:prstGeom>
          <a:noFill/>
          <a:ln>
            <a:noFill/>
          </a:ln>
        </p:spPr>
      </p:pic>
      <p:pic>
        <p:nvPicPr>
          <p:cNvPr id="110" name="Google Shape;110;p7" descr="A picture containing text&#10;&#10;Description automatically generated"/>
          <p:cNvPicPr preferRelativeResize="0"/>
          <p:nvPr/>
        </p:nvPicPr>
        <p:blipFill rotWithShape="1">
          <a:blip r:embed="rId4">
            <a:alphaModFix/>
          </a:blip>
          <a:srcRect/>
          <a:stretch/>
        </p:blipFill>
        <p:spPr>
          <a:xfrm>
            <a:off x="2547417" y="1889383"/>
            <a:ext cx="233951" cy="220892"/>
          </a:xfrm>
          <a:prstGeom prst="rect">
            <a:avLst/>
          </a:prstGeom>
          <a:noFill/>
          <a:ln>
            <a:noFill/>
          </a:ln>
        </p:spPr>
      </p:pic>
      <p:pic>
        <p:nvPicPr>
          <p:cNvPr id="111" name="Google Shape;111;p7" descr="A picture containing candelabrum&#10;&#10;Description automatically generated"/>
          <p:cNvPicPr preferRelativeResize="0"/>
          <p:nvPr/>
        </p:nvPicPr>
        <p:blipFill rotWithShape="1">
          <a:blip r:embed="rId5">
            <a:alphaModFix/>
          </a:blip>
          <a:srcRect/>
          <a:stretch/>
        </p:blipFill>
        <p:spPr>
          <a:xfrm>
            <a:off x="2534303" y="2212110"/>
            <a:ext cx="260179" cy="226843"/>
          </a:xfrm>
          <a:prstGeom prst="rect">
            <a:avLst/>
          </a:prstGeom>
          <a:noFill/>
          <a:ln>
            <a:noFill/>
          </a:ln>
        </p:spPr>
      </p:pic>
      <p:pic>
        <p:nvPicPr>
          <p:cNvPr id="112" name="Google Shape;112;p7"/>
          <p:cNvPicPr preferRelativeResize="0"/>
          <p:nvPr/>
        </p:nvPicPr>
        <p:blipFill rotWithShape="1">
          <a:blip r:embed="rId6">
            <a:alphaModFix/>
          </a:blip>
          <a:srcRect/>
          <a:stretch/>
        </p:blipFill>
        <p:spPr>
          <a:xfrm>
            <a:off x="2587125" y="2579101"/>
            <a:ext cx="162074" cy="207455"/>
          </a:xfrm>
          <a:prstGeom prst="rect">
            <a:avLst/>
          </a:prstGeom>
          <a:noFill/>
          <a:ln>
            <a:noFill/>
          </a:ln>
        </p:spPr>
      </p:pic>
      <p:pic>
        <p:nvPicPr>
          <p:cNvPr id="113" name="Google Shape;113;p7" descr="Icon&#10;&#10;Description automatically generated"/>
          <p:cNvPicPr preferRelativeResize="0"/>
          <p:nvPr/>
        </p:nvPicPr>
        <p:blipFill rotWithShape="1">
          <a:blip r:embed="rId7">
            <a:alphaModFix/>
          </a:blip>
          <a:srcRect/>
          <a:stretch/>
        </p:blipFill>
        <p:spPr>
          <a:xfrm>
            <a:off x="2577039" y="2823676"/>
            <a:ext cx="158638" cy="231800"/>
          </a:xfrm>
          <a:prstGeom prst="rect">
            <a:avLst/>
          </a:prstGeom>
          <a:noFill/>
          <a:ln>
            <a:noFill/>
          </a:ln>
        </p:spPr>
      </p:pic>
      <p:pic>
        <p:nvPicPr>
          <p:cNvPr id="114" name="Google Shape;114;p7" descr="A picture containing text, toy, vector graphics, doll&#10;&#10;Description automatically generated"/>
          <p:cNvPicPr preferRelativeResize="0"/>
          <p:nvPr/>
        </p:nvPicPr>
        <p:blipFill rotWithShape="1">
          <a:blip r:embed="rId8">
            <a:alphaModFix/>
          </a:blip>
          <a:srcRect/>
          <a:stretch/>
        </p:blipFill>
        <p:spPr>
          <a:xfrm>
            <a:off x="2525266" y="3098592"/>
            <a:ext cx="204490" cy="252651"/>
          </a:xfrm>
          <a:prstGeom prst="rect">
            <a:avLst/>
          </a:prstGeom>
          <a:noFill/>
          <a:ln>
            <a:noFill/>
          </a:ln>
        </p:spPr>
      </p:pic>
      <p:pic>
        <p:nvPicPr>
          <p:cNvPr id="115" name="Google Shape;115;p7" descr="A picture containing person, music, mandolin, bowed instrument&#10;&#10;Description automatically generated"/>
          <p:cNvPicPr preferRelativeResize="0"/>
          <p:nvPr/>
        </p:nvPicPr>
        <p:blipFill rotWithShape="1">
          <a:blip r:embed="rId9">
            <a:alphaModFix/>
          </a:blip>
          <a:srcRect/>
          <a:stretch/>
        </p:blipFill>
        <p:spPr>
          <a:xfrm>
            <a:off x="2565578" y="3426717"/>
            <a:ext cx="116998" cy="175771"/>
          </a:xfrm>
          <a:prstGeom prst="rect">
            <a:avLst/>
          </a:prstGeom>
          <a:noFill/>
          <a:ln>
            <a:noFill/>
          </a:ln>
        </p:spPr>
      </p:pic>
      <p:pic>
        <p:nvPicPr>
          <p:cNvPr id="116" name="Google Shape;116;p7" descr="A picture containing text&#10;&#10;Description automatically generated"/>
          <p:cNvPicPr preferRelativeResize="0"/>
          <p:nvPr/>
        </p:nvPicPr>
        <p:blipFill rotWithShape="1">
          <a:blip r:embed="rId10">
            <a:alphaModFix/>
          </a:blip>
          <a:srcRect/>
          <a:stretch/>
        </p:blipFill>
        <p:spPr>
          <a:xfrm>
            <a:off x="2540242" y="3695595"/>
            <a:ext cx="254980" cy="160956"/>
          </a:xfrm>
          <a:prstGeom prst="rect">
            <a:avLst/>
          </a:prstGeom>
          <a:noFill/>
          <a:ln>
            <a:noFill/>
          </a:ln>
        </p:spPr>
      </p:pic>
      <p:pic>
        <p:nvPicPr>
          <p:cNvPr id="117" name="Google Shape;117;p7" descr="A picture containing vector graphics&#10;&#10;Description automatically generated"/>
          <p:cNvPicPr preferRelativeResize="0"/>
          <p:nvPr/>
        </p:nvPicPr>
        <p:blipFill rotWithShape="1">
          <a:blip r:embed="rId11">
            <a:alphaModFix/>
          </a:blip>
          <a:srcRect/>
          <a:stretch/>
        </p:blipFill>
        <p:spPr>
          <a:xfrm>
            <a:off x="2554663" y="3929933"/>
            <a:ext cx="152290" cy="186716"/>
          </a:xfrm>
          <a:prstGeom prst="rect">
            <a:avLst/>
          </a:prstGeom>
          <a:noFill/>
          <a:ln>
            <a:noFill/>
          </a:ln>
        </p:spPr>
      </p:pic>
      <p:pic>
        <p:nvPicPr>
          <p:cNvPr id="118" name="Google Shape;118;p7" descr="A group of tomatoes&#10;&#10;Description automatically generated with medium confidence"/>
          <p:cNvPicPr preferRelativeResize="0"/>
          <p:nvPr/>
        </p:nvPicPr>
        <p:blipFill rotWithShape="1">
          <a:blip r:embed="rId12">
            <a:alphaModFix/>
          </a:blip>
          <a:srcRect/>
          <a:stretch/>
        </p:blipFill>
        <p:spPr>
          <a:xfrm>
            <a:off x="2553292" y="4225926"/>
            <a:ext cx="215466" cy="143644"/>
          </a:xfrm>
          <a:prstGeom prst="rect">
            <a:avLst/>
          </a:prstGeom>
          <a:noFill/>
          <a:ln>
            <a:noFill/>
          </a:ln>
        </p:spPr>
      </p:pic>
      <p:pic>
        <p:nvPicPr>
          <p:cNvPr id="119" name="Google Shape;119;p7" descr="A picture containing dark, light, night sky&#10;&#10;Description automatically generated"/>
          <p:cNvPicPr preferRelativeResize="0"/>
          <p:nvPr/>
        </p:nvPicPr>
        <p:blipFill rotWithShape="1">
          <a:blip r:embed="rId13">
            <a:alphaModFix/>
          </a:blip>
          <a:srcRect/>
          <a:stretch/>
        </p:blipFill>
        <p:spPr>
          <a:xfrm>
            <a:off x="2521749" y="4437506"/>
            <a:ext cx="182430" cy="170458"/>
          </a:xfrm>
          <a:prstGeom prst="rect">
            <a:avLst/>
          </a:prstGeom>
          <a:noFill/>
          <a:ln>
            <a:noFill/>
          </a:ln>
        </p:spPr>
      </p:pic>
      <p:pic>
        <p:nvPicPr>
          <p:cNvPr id="120" name="Google Shape;120;p7" descr="A picture containing black&#10;&#10;Description automatically generated"/>
          <p:cNvPicPr preferRelativeResize="0"/>
          <p:nvPr/>
        </p:nvPicPr>
        <p:blipFill rotWithShape="1">
          <a:blip r:embed="rId14">
            <a:alphaModFix/>
          </a:blip>
          <a:srcRect/>
          <a:stretch/>
        </p:blipFill>
        <p:spPr>
          <a:xfrm>
            <a:off x="2573322" y="4685834"/>
            <a:ext cx="93378" cy="159792"/>
          </a:xfrm>
          <a:prstGeom prst="rect">
            <a:avLst/>
          </a:prstGeom>
          <a:noFill/>
          <a:ln>
            <a:noFill/>
          </a:ln>
        </p:spPr>
      </p:pic>
      <p:pic>
        <p:nvPicPr>
          <p:cNvPr id="121" name="Google Shape;121;p7" descr="A close-up of a cell phone&#10;&#10;Description automatically generated with medium confidence"/>
          <p:cNvPicPr preferRelativeResize="0"/>
          <p:nvPr/>
        </p:nvPicPr>
        <p:blipFill rotWithShape="1">
          <a:blip r:embed="rId15">
            <a:alphaModFix/>
          </a:blip>
          <a:srcRect/>
          <a:stretch/>
        </p:blipFill>
        <p:spPr>
          <a:xfrm>
            <a:off x="2527948" y="4894374"/>
            <a:ext cx="159792" cy="143313"/>
          </a:xfrm>
          <a:prstGeom prst="rect">
            <a:avLst/>
          </a:prstGeom>
          <a:noFill/>
          <a:ln>
            <a:noFill/>
          </a:ln>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1102</Words>
  <Application>Microsoft Office PowerPoint</Application>
  <PresentationFormat>Widescreen</PresentationFormat>
  <Paragraphs>134</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Noto Sans Symbols</vt:lpstr>
      <vt:lpstr>Arial</vt:lpstr>
      <vt:lpstr>Calibri</vt:lpstr>
      <vt:lpstr>DD</vt:lpstr>
      <vt:lpstr>LEARNING MORE  ABOUT VERBS</vt:lpstr>
      <vt:lpstr>VERBS</vt:lpstr>
      <vt:lpstr>VERB</vt:lpstr>
      <vt:lpstr>VERB - EXAMPLES</vt:lpstr>
      <vt:lpstr>VERB (USING ‘ING’)</vt:lpstr>
      <vt:lpstr>VERB (USING ‘ING’) - EXAMPLES</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MORE  ABOUT VERBS</dc:title>
  <dc:creator>sssvv</dc:creator>
  <cp:lastModifiedBy>Mahesh Mahadevan</cp:lastModifiedBy>
  <cp:revision>18</cp:revision>
  <dcterms:created xsi:type="dcterms:W3CDTF">2020-08-28T09:38:22Z</dcterms:created>
  <dcterms:modified xsi:type="dcterms:W3CDTF">2021-11-13T22:00:32Z</dcterms:modified>
</cp:coreProperties>
</file>