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i1Uu2wfGmxYBkbtVzECZHS+dXo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sh Mahadevan" initials="MM" lastIdx="1" clrIdx="0">
    <p:extLst>
      <p:ext uri="{19B8F6BF-5375-455C-9EA6-DF929625EA0E}">
        <p15:presenceInfo xmlns:p15="http://schemas.microsoft.com/office/powerpoint/2012/main" userId="S::mahesh.mahadevan@nxp.com::285adda9-f88a-4698-a031-6d824a7c5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C0E81F-E986-4B30-B74E-9A3C2323BB9B}">
  <a:tblStyle styleId="{39C0E81F-E986-4B30-B74E-9A3C2323BB9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p:scale>
          <a:sx n="66" d="100"/>
          <a:sy n="66" d="100"/>
        </p:scale>
        <p:origin x="2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&lt;charades&gt; &lt;https://pixabay.com/illustrations/people-man-women-grandma-grandpa-4035403/&gt;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&lt;cardboard box&gt; &lt;https://pixabay.com/vectors/box-cardboard-packing-office-23649/&gt;</a:t>
            </a:r>
            <a:endParaRPr/>
          </a:p>
          <a:p>
            <a:pPr marL="0" lvl="0" indent="0" algn="l" rtl="0">
              <a:spcBef>
                <a:spcPts val="0"/>
              </a:spcBef>
              <a:spcAft>
                <a:spcPts val="0"/>
              </a:spcAft>
              <a:buNone/>
            </a:pPr>
            <a:r>
              <a:rPr lang="en-IN"/>
              <a:t>&lt;paper&gt; &lt;https://pixabay.com/illustrations/paper-paper-clip-torn-lined-paper-5615944/&gt;</a:t>
            </a:r>
            <a:endParaRPr/>
          </a:p>
          <a:p>
            <a:pPr marL="0" lvl="0" indent="0" algn="l" rtl="0">
              <a:spcBef>
                <a:spcPts val="0"/>
              </a:spcBef>
              <a:spcAft>
                <a:spcPts val="0"/>
              </a:spcAft>
              <a:buNone/>
            </a:pPr>
            <a:r>
              <a:rPr lang="en-IN"/>
              <a:t>&lt;boy and girl&gt; &lt;https://pixabay.com/illustrations/children-kids-child-girl-boy-163541/&gt;</a:t>
            </a:r>
            <a:endParaRPr/>
          </a:p>
        </p:txBody>
      </p:sp>
      <p:sp>
        <p:nvSpPr>
          <p:cNvPr id="41" name="Google Shape;4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&lt;dancing&gt; &lt;https://pixabay.com/vectors/silhouette-indian-dancer-beautiful-3837379/&gt;</a:t>
            </a:r>
            <a:endParaRPr dirty="0"/>
          </a:p>
          <a:p>
            <a:pPr marL="0" lvl="0" indent="0" algn="l" rtl="0">
              <a:spcBef>
                <a:spcPts val="0"/>
              </a:spcBef>
              <a:spcAft>
                <a:spcPts val="0"/>
              </a:spcAft>
              <a:buNone/>
            </a:pPr>
            <a:r>
              <a:rPr lang="en-IN" dirty="0"/>
              <a:t>&lt;paper&gt; &lt;https://pixabay.com/illustrations/paper-paper-clip-torn-lined-paper-5615944/&gt;</a:t>
            </a:r>
            <a:endParaRPr dirty="0"/>
          </a:p>
          <a:p>
            <a:pPr marL="0" lvl="0" indent="0" algn="l" rtl="0">
              <a:spcBef>
                <a:spcPts val="0"/>
              </a:spcBef>
              <a:spcAft>
                <a:spcPts val="0"/>
              </a:spcAft>
              <a:buNone/>
            </a:pPr>
            <a:r>
              <a:rPr lang="en-IN" dirty="0"/>
              <a:t>&lt;classroom&gt; &lt;https://pixabay.com/illustrations/school-children-desks-school-4321808/&gt;</a:t>
            </a:r>
            <a:endParaRPr dirty="0"/>
          </a:p>
          <a:p>
            <a:pPr marL="0" lvl="0" indent="0" algn="l" rtl="0">
              <a:spcBef>
                <a:spcPts val="0"/>
              </a:spcBef>
              <a:spcAft>
                <a:spcPts val="0"/>
              </a:spcAft>
              <a:buNone/>
            </a:pPr>
            <a:endParaRPr dirty="0"/>
          </a:p>
        </p:txBody>
      </p:sp>
      <p:sp>
        <p:nvSpPr>
          <p:cNvPr id="62" name="Google Shape;6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73" name="Google Shape;7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6"/>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6"/>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6"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6"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6"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6"/>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7"/>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7"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7"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8">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8"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8"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illustrations/little-boy-boy-black-boy-4255616/" TargetMode="External"/><Relationship Id="rId13" Type="http://schemas.openxmlformats.org/officeDocument/2006/relationships/image" Target="../media/image7.jpg"/><Relationship Id="rId3" Type="http://schemas.openxmlformats.org/officeDocument/2006/relationships/hyperlink" Target="https://pixabay.com/illustrations/people-man-women-grandma-grandpa-4035403/" TargetMode="External"/><Relationship Id="rId7" Type="http://schemas.openxmlformats.org/officeDocument/2006/relationships/hyperlink" Target="https://pixabay.com/illustrations/school-children-desks-school-4321808/" TargetMode="External"/><Relationship Id="rId12"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pixabay.com/illustrations/children-kids-child-girl-boy-163541/" TargetMode="External"/><Relationship Id="rId11" Type="http://schemas.openxmlformats.org/officeDocument/2006/relationships/image" Target="../media/image5.png"/><Relationship Id="rId5" Type="http://schemas.openxmlformats.org/officeDocument/2006/relationships/hyperlink" Target="https://pixabay.com/illustrations/paper-paper-clip-torn-lined-paper-5615944/" TargetMode="External"/><Relationship Id="rId1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hyperlink" Target="https://pixabay.com/vectors/box-cardboard-packing-office-23649/" TargetMode="External"/><Relationship Id="rId9" Type="http://schemas.openxmlformats.org/officeDocument/2006/relationships/hyperlink" Target="https://pixabay.com/vectors/check-mark-tick-mark-check-correct-1292787/"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983432" y="1573979"/>
            <a:ext cx="4104456" cy="24424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Game of Dumb Charades</a:t>
            </a:r>
            <a:endParaRPr dirty="0"/>
          </a:p>
        </p:txBody>
      </p:sp>
      <p:pic>
        <p:nvPicPr>
          <p:cNvPr id="37" name="Google Shape;37;p1"/>
          <p:cNvPicPr preferRelativeResize="0"/>
          <p:nvPr/>
        </p:nvPicPr>
        <p:blipFill rotWithShape="1">
          <a:blip r:embed="rId3">
            <a:alphaModFix/>
          </a:blip>
          <a:srcRect/>
          <a:stretch/>
        </p:blipFill>
        <p:spPr>
          <a:xfrm>
            <a:off x="5087888" y="1556792"/>
            <a:ext cx="6230376" cy="245963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Dumb Charades</a:t>
            </a:r>
            <a:endParaRPr u="sng" dirty="0"/>
          </a:p>
        </p:txBody>
      </p:sp>
      <p:grpSp>
        <p:nvGrpSpPr>
          <p:cNvPr id="44" name="Google Shape;44;p2"/>
          <p:cNvGrpSpPr/>
          <p:nvPr/>
        </p:nvGrpSpPr>
        <p:grpSpPr>
          <a:xfrm>
            <a:off x="407368" y="1956274"/>
            <a:ext cx="4064000" cy="2914176"/>
            <a:chOff x="407368" y="1956274"/>
            <a:chExt cx="4064000" cy="2914176"/>
          </a:xfrm>
        </p:grpSpPr>
        <p:pic>
          <p:nvPicPr>
            <p:cNvPr id="45" name="Google Shape;45;p2"/>
            <p:cNvPicPr preferRelativeResize="0"/>
            <p:nvPr/>
          </p:nvPicPr>
          <p:blipFill rotWithShape="1">
            <a:blip r:embed="rId3">
              <a:alphaModFix/>
            </a:blip>
            <a:srcRect/>
            <a:stretch/>
          </p:blipFill>
          <p:spPr>
            <a:xfrm>
              <a:off x="407368" y="1987550"/>
              <a:ext cx="4064000" cy="2882900"/>
            </a:xfrm>
            <a:prstGeom prst="rect">
              <a:avLst/>
            </a:prstGeom>
            <a:noFill/>
            <a:ln w="9525" cap="flat" cmpd="sng">
              <a:solidFill>
                <a:schemeClr val="dk1"/>
              </a:solidFill>
              <a:prstDash val="solid"/>
              <a:round/>
              <a:headEnd type="none" w="sm" len="sm"/>
              <a:tailEnd type="none" w="sm" len="sm"/>
            </a:ln>
          </p:spPr>
        </p:pic>
        <p:pic>
          <p:nvPicPr>
            <p:cNvPr id="46" name="Google Shape;46;p2"/>
            <p:cNvPicPr preferRelativeResize="0"/>
            <p:nvPr/>
          </p:nvPicPr>
          <p:blipFill rotWithShape="1">
            <a:blip r:embed="rId4">
              <a:alphaModFix/>
            </a:blip>
            <a:srcRect l="7476" t="11020" r="7476" b="16333"/>
            <a:stretch/>
          </p:blipFill>
          <p:spPr>
            <a:xfrm>
              <a:off x="1575272" y="1964700"/>
              <a:ext cx="1728192" cy="1476164"/>
            </a:xfrm>
            <a:prstGeom prst="rect">
              <a:avLst/>
            </a:prstGeom>
            <a:noFill/>
            <a:ln>
              <a:noFill/>
            </a:ln>
          </p:spPr>
        </p:pic>
        <p:pic>
          <p:nvPicPr>
            <p:cNvPr id="47" name="Google Shape;47;p2"/>
            <p:cNvPicPr preferRelativeResize="0"/>
            <p:nvPr/>
          </p:nvPicPr>
          <p:blipFill rotWithShape="1">
            <a:blip r:embed="rId4">
              <a:alphaModFix/>
            </a:blip>
            <a:srcRect l="7476" t="11020" r="7476" b="16333"/>
            <a:stretch/>
          </p:blipFill>
          <p:spPr>
            <a:xfrm>
              <a:off x="2279576" y="1956274"/>
              <a:ext cx="1728192" cy="1476164"/>
            </a:xfrm>
            <a:prstGeom prst="rect">
              <a:avLst/>
            </a:prstGeom>
            <a:noFill/>
            <a:ln>
              <a:noFill/>
            </a:ln>
          </p:spPr>
        </p:pic>
      </p:grpSp>
      <p:pic>
        <p:nvPicPr>
          <p:cNvPr id="48" name="Google Shape;48;p2"/>
          <p:cNvPicPr preferRelativeResize="0"/>
          <p:nvPr/>
        </p:nvPicPr>
        <p:blipFill rotWithShape="1">
          <a:blip r:embed="rId5">
            <a:alphaModFix/>
          </a:blip>
          <a:srcRect r="48616"/>
          <a:stretch/>
        </p:blipFill>
        <p:spPr>
          <a:xfrm>
            <a:off x="7567672" y="2342765"/>
            <a:ext cx="1725812" cy="3348182"/>
          </a:xfrm>
          <a:prstGeom prst="rect">
            <a:avLst/>
          </a:prstGeom>
          <a:noFill/>
          <a:ln>
            <a:noFill/>
          </a:ln>
        </p:spPr>
      </p:pic>
      <p:sp>
        <p:nvSpPr>
          <p:cNvPr id="49" name="Google Shape;49;p2"/>
          <p:cNvSpPr txBox="1"/>
          <p:nvPr/>
        </p:nvSpPr>
        <p:spPr>
          <a:xfrm>
            <a:off x="1480419" y="4870450"/>
            <a:ext cx="1917897"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0" i="0" u="none" strike="noStrike" cap="none">
                <a:solidFill>
                  <a:schemeClr val="dk1"/>
                </a:solidFill>
                <a:latin typeface="Calibri"/>
                <a:ea typeface="Calibri"/>
                <a:cs typeface="Calibri"/>
                <a:sym typeface="Calibri"/>
              </a:rPr>
              <a:t>Box with chits</a:t>
            </a:r>
            <a:endParaRPr/>
          </a:p>
        </p:txBody>
      </p:sp>
      <p:grpSp>
        <p:nvGrpSpPr>
          <p:cNvPr id="50" name="Google Shape;50;p2"/>
          <p:cNvGrpSpPr/>
          <p:nvPr/>
        </p:nvGrpSpPr>
        <p:grpSpPr>
          <a:xfrm>
            <a:off x="5089665" y="1882118"/>
            <a:ext cx="2023249" cy="1728192"/>
            <a:chOff x="5089665" y="1882118"/>
            <a:chExt cx="2023249" cy="1728192"/>
          </a:xfrm>
        </p:grpSpPr>
        <p:pic>
          <p:nvPicPr>
            <p:cNvPr id="51" name="Google Shape;51;p2"/>
            <p:cNvPicPr preferRelativeResize="0"/>
            <p:nvPr/>
          </p:nvPicPr>
          <p:blipFill rotWithShape="1">
            <a:blip r:embed="rId4">
              <a:alphaModFix/>
            </a:blip>
            <a:srcRect l="7476" t="11020" r="7476" b="16333"/>
            <a:stretch/>
          </p:blipFill>
          <p:spPr>
            <a:xfrm>
              <a:off x="5089665" y="1882118"/>
              <a:ext cx="2023249" cy="1728192"/>
            </a:xfrm>
            <a:prstGeom prst="rect">
              <a:avLst/>
            </a:prstGeom>
            <a:noFill/>
            <a:ln>
              <a:noFill/>
            </a:ln>
          </p:spPr>
        </p:pic>
        <p:sp>
          <p:nvSpPr>
            <p:cNvPr id="52" name="Google Shape;52;p2"/>
            <p:cNvSpPr txBox="1"/>
            <p:nvPr/>
          </p:nvSpPr>
          <p:spPr>
            <a:xfrm>
              <a:off x="5576507" y="2517569"/>
              <a:ext cx="939681"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dance</a:t>
              </a:r>
              <a:endParaRPr/>
            </a:p>
          </p:txBody>
        </p:sp>
      </p:grpSp>
      <p:grpSp>
        <p:nvGrpSpPr>
          <p:cNvPr id="53" name="Google Shape;53;p2"/>
          <p:cNvGrpSpPr/>
          <p:nvPr/>
        </p:nvGrpSpPr>
        <p:grpSpPr>
          <a:xfrm>
            <a:off x="5084375" y="4006354"/>
            <a:ext cx="2023249" cy="1728192"/>
            <a:chOff x="5084375" y="4006354"/>
            <a:chExt cx="2023249" cy="1728192"/>
          </a:xfrm>
        </p:grpSpPr>
        <p:pic>
          <p:nvPicPr>
            <p:cNvPr id="54" name="Google Shape;54;p2"/>
            <p:cNvPicPr preferRelativeResize="0"/>
            <p:nvPr/>
          </p:nvPicPr>
          <p:blipFill rotWithShape="1">
            <a:blip r:embed="rId4">
              <a:alphaModFix/>
            </a:blip>
            <a:srcRect l="7476" t="11020" r="7476" b="16333"/>
            <a:stretch/>
          </p:blipFill>
          <p:spPr>
            <a:xfrm>
              <a:off x="5084375" y="4006354"/>
              <a:ext cx="2023249" cy="1728192"/>
            </a:xfrm>
            <a:prstGeom prst="rect">
              <a:avLst/>
            </a:prstGeom>
            <a:noFill/>
            <a:ln>
              <a:noFill/>
            </a:ln>
          </p:spPr>
        </p:pic>
        <p:sp>
          <p:nvSpPr>
            <p:cNvPr id="55" name="Google Shape;55;p2"/>
            <p:cNvSpPr txBox="1"/>
            <p:nvPr/>
          </p:nvSpPr>
          <p:spPr>
            <a:xfrm>
              <a:off x="5738190" y="4618422"/>
              <a:ext cx="585738"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eat</a:t>
              </a:r>
              <a:endParaRPr/>
            </a:p>
          </p:txBody>
        </p:sp>
      </p:grpSp>
      <p:sp>
        <p:nvSpPr>
          <p:cNvPr id="56" name="Google Shape;56;p2"/>
          <p:cNvSpPr txBox="1"/>
          <p:nvPr/>
        </p:nvSpPr>
        <p:spPr>
          <a:xfrm>
            <a:off x="7836293" y="1648368"/>
            <a:ext cx="1230069"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dirty="0">
                <a:solidFill>
                  <a:schemeClr val="dk1"/>
                </a:solidFill>
                <a:latin typeface="Calibri"/>
                <a:ea typeface="Calibri"/>
                <a:cs typeface="Calibri"/>
                <a:sym typeface="Calibri"/>
              </a:rPr>
              <a:t>Team A</a:t>
            </a:r>
            <a:endParaRPr dirty="0"/>
          </a:p>
        </p:txBody>
      </p:sp>
      <p:sp>
        <p:nvSpPr>
          <p:cNvPr id="57" name="Google Shape;57;p2"/>
          <p:cNvSpPr txBox="1"/>
          <p:nvPr/>
        </p:nvSpPr>
        <p:spPr>
          <a:xfrm>
            <a:off x="10106974" y="1648368"/>
            <a:ext cx="1219509"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dk1"/>
                </a:solidFill>
                <a:latin typeface="Calibri"/>
                <a:ea typeface="Calibri"/>
                <a:cs typeface="Calibri"/>
                <a:sym typeface="Calibri"/>
              </a:rPr>
              <a:t>Team B</a:t>
            </a:r>
            <a:endParaRPr/>
          </a:p>
        </p:txBody>
      </p:sp>
      <p:pic>
        <p:nvPicPr>
          <p:cNvPr id="58" name="Google Shape;58;p2"/>
          <p:cNvPicPr preferRelativeResize="0"/>
          <p:nvPr/>
        </p:nvPicPr>
        <p:blipFill rotWithShape="1">
          <a:blip r:embed="rId5">
            <a:alphaModFix/>
          </a:blip>
          <a:srcRect l="52568"/>
          <a:stretch/>
        </p:blipFill>
        <p:spPr>
          <a:xfrm>
            <a:off x="9847508" y="2342765"/>
            <a:ext cx="1593090" cy="3348182"/>
          </a:xfrm>
          <a:prstGeom prst="rect">
            <a:avLst/>
          </a:prstGeom>
          <a:noFill/>
          <a:ln>
            <a:noFill/>
          </a:ln>
        </p:spPr>
      </p:pic>
      <p:sp>
        <p:nvSpPr>
          <p:cNvPr id="18" name="Google Shape;56;p2">
            <a:extLst>
              <a:ext uri="{FF2B5EF4-FFF2-40B4-BE49-F238E27FC236}">
                <a16:creationId xmlns:a16="http://schemas.microsoft.com/office/drawing/2014/main" id="{76786527-D0BE-4F62-A938-8CCB0EA40689}"/>
              </a:ext>
            </a:extLst>
          </p:cNvPr>
          <p:cNvSpPr txBox="1"/>
          <p:nvPr/>
        </p:nvSpPr>
        <p:spPr>
          <a:xfrm>
            <a:off x="5103253" y="1343568"/>
            <a:ext cx="2023249"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u="sng" dirty="0">
                <a:solidFill>
                  <a:schemeClr val="dk1"/>
                </a:solidFill>
                <a:latin typeface="Calibri"/>
                <a:ea typeface="Calibri"/>
                <a:cs typeface="Calibri"/>
                <a:sym typeface="Calibri"/>
              </a:rPr>
              <a:t>Example Chits </a:t>
            </a:r>
            <a:endParaRP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nodeType="withEffect">
                                  <p:stCondLst>
                                    <p:cond delay="5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Let’s Play Dumb Charades</a:t>
            </a:r>
            <a:endParaRPr u="sng" dirty="0"/>
          </a:p>
        </p:txBody>
      </p:sp>
      <p:sp>
        <p:nvSpPr>
          <p:cNvPr id="65" name="Google Shape;65;p3"/>
          <p:cNvSpPr txBox="1"/>
          <p:nvPr/>
        </p:nvSpPr>
        <p:spPr>
          <a:xfrm>
            <a:off x="2516923" y="3858219"/>
            <a:ext cx="1217680"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dirty="0">
                <a:solidFill>
                  <a:schemeClr val="dk1"/>
                </a:solidFill>
                <a:latin typeface="Calibri"/>
                <a:ea typeface="Calibri"/>
                <a:cs typeface="Calibri"/>
                <a:sym typeface="Calibri"/>
              </a:rPr>
              <a:t>Team A</a:t>
            </a:r>
            <a:endParaRPr dirty="0"/>
          </a:p>
        </p:txBody>
      </p:sp>
      <p:pic>
        <p:nvPicPr>
          <p:cNvPr id="66" name="Google Shape;66;p3"/>
          <p:cNvPicPr preferRelativeResize="0"/>
          <p:nvPr/>
        </p:nvPicPr>
        <p:blipFill rotWithShape="1">
          <a:blip r:embed="rId3"/>
          <a:srcRect t="56001" r="67066"/>
          <a:stretch/>
        </p:blipFill>
        <p:spPr>
          <a:xfrm>
            <a:off x="6587488" y="2618346"/>
            <a:ext cx="1831445" cy="1782937"/>
          </a:xfrm>
          <a:prstGeom prst="rect">
            <a:avLst/>
          </a:prstGeom>
          <a:noFill/>
          <a:ln w="9525" cap="flat" cmpd="sng">
            <a:solidFill>
              <a:schemeClr val="dk1"/>
            </a:solidFill>
            <a:prstDash val="solid"/>
            <a:round/>
            <a:headEnd type="none" w="sm" len="sm"/>
            <a:tailEnd type="none" w="sm" len="sm"/>
          </a:ln>
        </p:spPr>
      </p:pic>
      <p:pic>
        <p:nvPicPr>
          <p:cNvPr id="67" name="Class 1" descr="A group of figurines on a shelf&#10;&#10;Description automatically generated with low confidence"/>
          <p:cNvPicPr preferRelativeResize="0"/>
          <p:nvPr/>
        </p:nvPicPr>
        <p:blipFill rotWithShape="1">
          <a:blip r:embed="rId4">
            <a:alphaModFix/>
          </a:blip>
          <a:srcRect b="53833"/>
          <a:stretch/>
        </p:blipFill>
        <p:spPr>
          <a:xfrm>
            <a:off x="569166" y="2702835"/>
            <a:ext cx="4967358" cy="1125144"/>
          </a:xfrm>
          <a:prstGeom prst="rect">
            <a:avLst/>
          </a:prstGeom>
          <a:noFill/>
          <a:ln w="9525" cap="flat" cmpd="sng">
            <a:solidFill>
              <a:schemeClr val="dk1"/>
            </a:solidFill>
            <a:prstDash val="solid"/>
            <a:round/>
            <a:headEnd type="none" w="sm" len="sm"/>
            <a:tailEnd type="none" w="sm" len="sm"/>
          </a:ln>
        </p:spPr>
      </p:pic>
      <p:sp>
        <p:nvSpPr>
          <p:cNvPr id="68" name="Google Shape;68;p3"/>
          <p:cNvSpPr/>
          <p:nvPr/>
        </p:nvSpPr>
        <p:spPr>
          <a:xfrm>
            <a:off x="9925475" y="2030801"/>
            <a:ext cx="2016224" cy="1008112"/>
          </a:xfrm>
          <a:prstGeom prst="cloudCallout">
            <a:avLst>
              <a:gd name="adj1" fmla="val -117206"/>
              <a:gd name="adj2" fmla="val 34155"/>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dirty="0">
                <a:solidFill>
                  <a:schemeClr val="dk1"/>
                </a:solidFill>
                <a:latin typeface="Calibri"/>
                <a:ea typeface="Calibri"/>
                <a:cs typeface="Calibri"/>
                <a:sym typeface="Calibri"/>
              </a:rPr>
              <a:t>????</a:t>
            </a:r>
            <a:endParaRPr dirty="0"/>
          </a:p>
        </p:txBody>
      </p:sp>
      <p:pic>
        <p:nvPicPr>
          <p:cNvPr id="1026" name="Picture 2" descr="Check Mark, Tick Mark, Check, Correct, Ok, Yes, Green">
            <a:extLst>
              <a:ext uri="{FF2B5EF4-FFF2-40B4-BE49-F238E27FC236}">
                <a16:creationId xmlns:a16="http://schemas.microsoft.com/office/drawing/2014/main" id="{0472E4E7-C704-42A8-9DD8-8266D00F2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734" y="4826482"/>
            <a:ext cx="1838533" cy="1805925"/>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5F254BF9-EA25-4F92-A550-489E95AF85C5}"/>
              </a:ext>
            </a:extLst>
          </p:cNvPr>
          <p:cNvSpPr/>
          <p:nvPr/>
        </p:nvSpPr>
        <p:spPr>
          <a:xfrm>
            <a:off x="3034485" y="1804427"/>
            <a:ext cx="1582436" cy="780355"/>
          </a:xfrm>
          <a:prstGeom prst="wedgeEllipseCallou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Jump</a:t>
            </a:r>
          </a:p>
        </p:txBody>
      </p:sp>
      <p:pic>
        <p:nvPicPr>
          <p:cNvPr id="10" name="Class 2" descr="A group of figurines on a shelf&#10;&#10;Description automatically generated with low confidence">
            <a:extLst>
              <a:ext uri="{FF2B5EF4-FFF2-40B4-BE49-F238E27FC236}">
                <a16:creationId xmlns:a16="http://schemas.microsoft.com/office/drawing/2014/main" id="{1B5C057C-5A66-4776-9352-6B2D523ACAC0}"/>
              </a:ext>
            </a:extLst>
          </p:cNvPr>
          <p:cNvPicPr preferRelativeResize="0"/>
          <p:nvPr/>
        </p:nvPicPr>
        <p:blipFill rotWithShape="1">
          <a:blip r:embed="rId4">
            <a:alphaModFix/>
          </a:blip>
          <a:srcRect l="11826" b="53833"/>
          <a:stretch/>
        </p:blipFill>
        <p:spPr>
          <a:xfrm>
            <a:off x="1155030" y="2710860"/>
            <a:ext cx="4379893" cy="1125144"/>
          </a:xfrm>
          <a:prstGeom prst="rect">
            <a:avLst/>
          </a:prstGeom>
          <a:noFill/>
          <a:ln w="9525" cap="flat" cmpd="sng">
            <a:solidFill>
              <a:schemeClr val="dk1"/>
            </a:solidFill>
            <a:prstDash val="solid"/>
            <a:round/>
            <a:headEnd type="none" w="sm" len="sm"/>
            <a:tailEnd type="none" w="sm" len="sm"/>
          </a:ln>
        </p:spPr>
      </p:pic>
      <p:pic>
        <p:nvPicPr>
          <p:cNvPr id="11" name="Class Boy" descr="A group of figurines on a shelf&#10;&#10;Description automatically generated with low confidence">
            <a:extLst>
              <a:ext uri="{FF2B5EF4-FFF2-40B4-BE49-F238E27FC236}">
                <a16:creationId xmlns:a16="http://schemas.microsoft.com/office/drawing/2014/main" id="{DFC63A57-0E96-4FFC-9208-241E236E3943}"/>
              </a:ext>
            </a:extLst>
          </p:cNvPr>
          <p:cNvPicPr preferRelativeResize="0"/>
          <p:nvPr/>
        </p:nvPicPr>
        <p:blipFill rotWithShape="1">
          <a:blip r:embed="rId4">
            <a:alphaModFix/>
          </a:blip>
          <a:srcRect r="88173" b="53833"/>
          <a:stretch/>
        </p:blipFill>
        <p:spPr>
          <a:xfrm>
            <a:off x="567561" y="2701237"/>
            <a:ext cx="587469" cy="1125144"/>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57" presetClass="path" presetSubtype="0" accel="50000" decel="50000" fill="hold" nodeType="afterEffect">
                                  <p:stCondLst>
                                    <p:cond delay="0"/>
                                  </p:stCondLst>
                                  <p:childTnLst>
                                    <p:animMotion origin="layout" path="M -0.00078 4.07407E-6 L -0.00078 -0.125 C -0.00078 -0.18102 0.14258 -0.25 0.25912 -0.25 L 0.51901 -0.25 " pathEditMode="relative" rAng="0" ptsTypes="AAAA">
                                      <p:cBhvr>
                                        <p:cTn id="19" dur="2000" fill="hold"/>
                                        <p:tgtEl>
                                          <p:spTgt spid="11"/>
                                        </p:tgtEl>
                                        <p:attrNameLst>
                                          <p:attrName>ppt_x</p:attrName>
                                          <p:attrName>ppt_y</p:attrName>
                                        </p:attrNameLst>
                                      </p:cBhvr>
                                      <p:rCtr x="25990" y="-12500"/>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0" presetClass="entr" presetSubtype="0" fill="hold" nodeType="afterEffect">
                                  <p:stCondLst>
                                    <p:cond delay="100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par>
                                <p:cTn id="27" presetID="10" presetClass="entr" presetSubtype="0" fill="hold" nodeType="withEffect">
                                  <p:stCondLst>
                                    <p:cond delay="100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p:tgtEl>
                                          <p:spTgt spid="2"/>
                                        </p:tgtEl>
                                        <p:attrNameLst>
                                          <p:attrName>ppt_y</p:attrName>
                                        </p:attrNameLst>
                                      </p:cBhvr>
                                      <p:tavLst>
                                        <p:tav tm="0">
                                          <p:val>
                                            <p:strVal val="#ppt_y+#ppt_h*1.125000"/>
                                          </p:val>
                                        </p:tav>
                                        <p:tav tm="100000">
                                          <p:val>
                                            <p:strVal val="#ppt_y"/>
                                          </p:val>
                                        </p:tav>
                                      </p:tavLst>
                                    </p:anim>
                                    <p:animEffect transition="in" filter="wipe(up)">
                                      <p:cBhvr>
                                        <p:cTn id="35" dur="500"/>
                                        <p:tgtEl>
                                          <p:spTgt spid="2"/>
                                        </p:tgtEl>
                                      </p:cBhvr>
                                    </p:animEffect>
                                  </p:childTnLst>
                                </p:cTn>
                              </p:par>
                            </p:childTnLst>
                          </p:cTn>
                        </p:par>
                        <p:par>
                          <p:cTn id="36" fill="hold">
                            <p:stCondLst>
                              <p:cond delay="500"/>
                            </p:stCondLst>
                            <p:childTnLst>
                              <p:par>
                                <p:cTn id="37" presetID="55" presetClass="entr" presetSubtype="0" fill="hold" nodeType="afterEffect">
                                  <p:stCondLst>
                                    <p:cond delay="150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strVal val="#ppt_w*0.70"/>
                                          </p:val>
                                        </p:tav>
                                        <p:tav tm="100000">
                                          <p:val>
                                            <p:strVal val="#ppt_w"/>
                                          </p:val>
                                        </p:tav>
                                      </p:tavLst>
                                    </p:anim>
                                    <p:anim calcmode="lin" valueType="num">
                                      <p:cBhvr>
                                        <p:cTn id="40" dur="1000" fill="hold"/>
                                        <p:tgtEl>
                                          <p:spTgt spid="1026"/>
                                        </p:tgtEl>
                                        <p:attrNameLst>
                                          <p:attrName>ppt_h</p:attrName>
                                        </p:attrNameLst>
                                      </p:cBhvr>
                                      <p:tavLst>
                                        <p:tav tm="0">
                                          <p:val>
                                            <p:strVal val="#ppt_h"/>
                                          </p:val>
                                        </p:tav>
                                        <p:tav tm="100000">
                                          <p:val>
                                            <p:strVal val="#ppt_h"/>
                                          </p:val>
                                        </p:tav>
                                      </p:tavLst>
                                    </p:anim>
                                    <p:animEffect transition="in" filter="fade">
                                      <p:cBhvr>
                                        <p:cTn id="4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76" name="Google Shape;76;p4"/>
          <p:cNvGraphicFramePr/>
          <p:nvPr>
            <p:extLst>
              <p:ext uri="{D42A27DB-BD31-4B8C-83A1-F6EECF244321}">
                <p14:modId xmlns:p14="http://schemas.microsoft.com/office/powerpoint/2010/main" val="477650669"/>
              </p:ext>
            </p:extLst>
          </p:nvPr>
        </p:nvGraphicFramePr>
        <p:xfrm>
          <a:off x="1127448" y="1085355"/>
          <a:ext cx="9937100" cy="1859645"/>
        </p:xfrm>
        <a:graphic>
          <a:graphicData uri="http://schemas.openxmlformats.org/drawingml/2006/table">
            <a:tbl>
              <a:tblPr firstRow="1" bandRow="1">
                <a:noFill/>
                <a:tableStyleId>{39C0E81F-E986-4B30-B74E-9A3C2323BB9B}</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dirty="0"/>
                        <a:t>Source link and Attribution</a:t>
                      </a:r>
                      <a:endParaRPr dirty="0"/>
                    </a:p>
                  </a:txBody>
                  <a:tcPr marL="91450" marR="91450" marT="45725" marB="45725"/>
                </a:tc>
                <a:extLst>
                  <a:ext uri="{0D108BD9-81ED-4DB2-BD59-A6C34878D82A}">
                    <a16:rowId xmlns:a16="http://schemas.microsoft.com/office/drawing/2014/main" val="10000"/>
                  </a:ext>
                </a:extLst>
              </a:tr>
              <a:tr h="244175">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&lt;charades&gt; </a:t>
                      </a:r>
                      <a:r>
                        <a:rPr lang="en-IN" sz="900" dirty="0">
                          <a:hlinkClick r:id="rId3"/>
                        </a:rPr>
                        <a:t>https://pixabay.com/illustrations/people-man-women-grandma-grandpa-4035403</a:t>
                      </a:r>
                      <a:endParaRPr dirty="0"/>
                    </a:p>
                  </a:txBody>
                  <a:tcPr marL="91450" marR="91450" marT="45725" marB="45725"/>
                </a:tc>
                <a:extLst>
                  <a:ext uri="{0D108BD9-81ED-4DB2-BD59-A6C34878D82A}">
                    <a16:rowId xmlns:a16="http://schemas.microsoft.com/office/drawing/2014/main" val="10001"/>
                  </a:ext>
                </a:extLst>
              </a:tr>
              <a:tr h="2880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&lt;cardboard box&gt; </a:t>
                      </a:r>
                      <a:r>
                        <a:rPr lang="en-IN" sz="900" dirty="0">
                          <a:hlinkClick r:id="rId4"/>
                        </a:rPr>
                        <a:t>https://pixabay.com/vectors/box-cardboard-packing-office-23649/</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dirty="0"/>
                        <a:t>&lt;paper&gt; </a:t>
                      </a:r>
                      <a:r>
                        <a:rPr lang="en-IN" sz="900" dirty="0">
                          <a:hlinkClick r:id="rId5"/>
                        </a:rPr>
                        <a:t>https://pixabay.com/illustrations/paper-paper-clip-torn-lined-paper-5615944/</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&lt;boy and girl&gt; </a:t>
                      </a:r>
                      <a:r>
                        <a:rPr lang="en-US" sz="900" dirty="0">
                          <a:hlinkClick r:id="rId6"/>
                        </a:rPr>
                        <a:t>https://pixabay.com/illustrations/children-kids-child-girl-boy-163541/</a:t>
                      </a:r>
                      <a:endParaRPr dirty="0"/>
                    </a:p>
                  </a:txBody>
                  <a:tcPr marL="91450" marR="91450" marT="45725" marB="45725"/>
                </a:tc>
                <a:extLst>
                  <a:ext uri="{0D108BD9-81ED-4DB2-BD59-A6C34878D82A}">
                    <a16:rowId xmlns:a16="http://schemas.microsoft.com/office/drawing/2014/main" val="10002"/>
                  </a:ext>
                </a:extLst>
              </a:tr>
              <a:tr h="185150">
                <a:tc>
                  <a:txBody>
                    <a:bodyPr/>
                    <a:lstStyle/>
                    <a:p>
                      <a:pPr marL="0" marR="0" lvl="0" indent="0" algn="l" rtl="0">
                        <a:spcBef>
                          <a:spcPts val="0"/>
                        </a:spcBef>
                        <a:spcAft>
                          <a:spcPts val="0"/>
                        </a:spcAft>
                        <a:buNone/>
                      </a:pPr>
                      <a:r>
                        <a:rPr lang="en-IN" sz="900" dirty="0"/>
                        <a:t>3</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&lt;classroom&gt; </a:t>
                      </a:r>
                      <a:r>
                        <a:rPr lang="en-IN" sz="900" dirty="0">
                          <a:hlinkClick r:id="rId7"/>
                        </a:rPr>
                        <a:t>https://pixabay.com/illustrations/school-children-desks-school-4321808/</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&lt;child&gt; </a:t>
                      </a:r>
                      <a:r>
                        <a:rPr lang="en-US" sz="900" dirty="0">
                          <a:hlinkClick r:id="rId8"/>
                        </a:rPr>
                        <a:t>https://pixabay.com/illustrations/little-boy-boy-black-boy-4255616/</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&lt;tick&gt; </a:t>
                      </a:r>
                      <a:r>
                        <a:rPr lang="en-US" sz="900" dirty="0">
                          <a:hlinkClick r:id="rId9"/>
                        </a:rPr>
                        <a:t>https://pixabay.com/vectors/check-mark-tick-mark-check-correct-1292787/</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endParaRPr dirty="0"/>
                    </a:p>
                  </a:txBody>
                  <a:tcPr marL="91450" marR="91450" marT="45725" marB="45725"/>
                </a:tc>
                <a:extLst>
                  <a:ext uri="{0D108BD9-81ED-4DB2-BD59-A6C34878D82A}">
                    <a16:rowId xmlns:a16="http://schemas.microsoft.com/office/drawing/2014/main" val="10005"/>
                  </a:ext>
                </a:extLst>
              </a:tr>
            </a:tbl>
          </a:graphicData>
        </a:graphic>
      </p:graphicFrame>
      <p:pic>
        <p:nvPicPr>
          <p:cNvPr id="77" name="Google Shape;77;p4" descr="A picture containing toy, doll&#10;&#10;Description automatically generated"/>
          <p:cNvPicPr preferRelativeResize="0"/>
          <p:nvPr/>
        </p:nvPicPr>
        <p:blipFill rotWithShape="1">
          <a:blip r:embed="rId10">
            <a:alphaModFix/>
          </a:blip>
          <a:srcRect/>
          <a:stretch/>
        </p:blipFill>
        <p:spPr>
          <a:xfrm>
            <a:off x="2456139" y="1519695"/>
            <a:ext cx="454738" cy="167684"/>
          </a:xfrm>
          <a:prstGeom prst="rect">
            <a:avLst/>
          </a:prstGeom>
          <a:noFill/>
          <a:ln>
            <a:noFill/>
          </a:ln>
        </p:spPr>
      </p:pic>
      <p:pic>
        <p:nvPicPr>
          <p:cNvPr id="78" name="Google Shape;78;p4" descr="A picture containing text, stationary, envelope, box&#10;&#10;Description automatically generated"/>
          <p:cNvPicPr preferRelativeResize="0"/>
          <p:nvPr/>
        </p:nvPicPr>
        <p:blipFill rotWithShape="1">
          <a:blip r:embed="rId11">
            <a:alphaModFix/>
          </a:blip>
          <a:srcRect/>
          <a:stretch/>
        </p:blipFill>
        <p:spPr>
          <a:xfrm>
            <a:off x="2100903" y="1797018"/>
            <a:ext cx="451714" cy="352476"/>
          </a:xfrm>
          <a:prstGeom prst="rect">
            <a:avLst/>
          </a:prstGeom>
          <a:noFill/>
          <a:ln>
            <a:noFill/>
          </a:ln>
        </p:spPr>
      </p:pic>
      <p:pic>
        <p:nvPicPr>
          <p:cNvPr id="79" name="Google Shape;79;p4" descr="A picture containing text&#10;&#10;Description automatically generated"/>
          <p:cNvPicPr preferRelativeResize="0"/>
          <p:nvPr/>
        </p:nvPicPr>
        <p:blipFill rotWithShape="1">
          <a:blip r:embed="rId12">
            <a:alphaModFix/>
          </a:blip>
          <a:srcRect/>
          <a:stretch/>
        </p:blipFill>
        <p:spPr>
          <a:xfrm>
            <a:off x="2645826" y="1813693"/>
            <a:ext cx="395391" cy="326769"/>
          </a:xfrm>
          <a:prstGeom prst="rect">
            <a:avLst/>
          </a:prstGeom>
          <a:noFill/>
          <a:ln>
            <a:noFill/>
          </a:ln>
        </p:spPr>
      </p:pic>
      <p:pic>
        <p:nvPicPr>
          <p:cNvPr id="80" name="Google Shape;80;p4" descr="Shape, circle&#10;&#10;Description automatically generated"/>
          <p:cNvPicPr preferRelativeResize="0"/>
          <p:nvPr/>
        </p:nvPicPr>
        <p:blipFill rotWithShape="1">
          <a:blip r:embed="rId13">
            <a:alphaModFix/>
          </a:blip>
          <a:srcRect/>
          <a:stretch/>
        </p:blipFill>
        <p:spPr>
          <a:xfrm>
            <a:off x="3098599" y="1784093"/>
            <a:ext cx="388940" cy="387724"/>
          </a:xfrm>
          <a:prstGeom prst="rect">
            <a:avLst/>
          </a:prstGeom>
          <a:noFill/>
          <a:ln>
            <a:noFill/>
          </a:ln>
        </p:spPr>
      </p:pic>
      <p:pic>
        <p:nvPicPr>
          <p:cNvPr id="81" name="Google Shape;81;p4" descr="A group of figurines on a shelf&#10;&#10;Description automatically generated with low confidence"/>
          <p:cNvPicPr preferRelativeResize="0"/>
          <p:nvPr/>
        </p:nvPicPr>
        <p:blipFill rotWithShape="1">
          <a:blip r:embed="rId14">
            <a:alphaModFix/>
          </a:blip>
          <a:srcRect/>
          <a:stretch/>
        </p:blipFill>
        <p:spPr>
          <a:xfrm>
            <a:off x="2139746" y="2259319"/>
            <a:ext cx="542475" cy="292763"/>
          </a:xfrm>
          <a:prstGeom prst="rect">
            <a:avLst/>
          </a:prstGeom>
          <a:noFill/>
          <a:ln>
            <a:noFill/>
          </a:ln>
        </p:spPr>
      </p:pic>
      <p:pic>
        <p:nvPicPr>
          <p:cNvPr id="11" name="Google Shape;66;p3">
            <a:extLst>
              <a:ext uri="{FF2B5EF4-FFF2-40B4-BE49-F238E27FC236}">
                <a16:creationId xmlns:a16="http://schemas.microsoft.com/office/drawing/2014/main" id="{E6EAE602-00CD-4BF1-B261-E29D58CC496E}"/>
              </a:ext>
            </a:extLst>
          </p:cNvPr>
          <p:cNvPicPr preferRelativeResize="0"/>
          <p:nvPr/>
        </p:nvPicPr>
        <p:blipFill rotWithShape="1">
          <a:blip r:embed="rId15"/>
          <a:srcRect t="56001" r="67066"/>
          <a:stretch/>
        </p:blipFill>
        <p:spPr>
          <a:xfrm>
            <a:off x="2986200" y="2262821"/>
            <a:ext cx="299456" cy="291525"/>
          </a:xfrm>
          <a:prstGeom prst="rect">
            <a:avLst/>
          </a:prstGeom>
          <a:noFill/>
          <a:ln w="9525" cap="flat" cmpd="sng">
            <a:solidFill>
              <a:schemeClr val="dk1"/>
            </a:solidFill>
            <a:prstDash val="solid"/>
            <a:round/>
            <a:headEnd type="none" w="sm" len="sm"/>
            <a:tailEnd type="none" w="sm" len="sm"/>
          </a:ln>
        </p:spPr>
      </p:pic>
      <p:pic>
        <p:nvPicPr>
          <p:cNvPr id="12" name="Picture 2" descr="Check Mark, Tick Mark, Check, Correct, Ok, Yes, Green">
            <a:extLst>
              <a:ext uri="{FF2B5EF4-FFF2-40B4-BE49-F238E27FC236}">
                <a16:creationId xmlns:a16="http://schemas.microsoft.com/office/drawing/2014/main" id="{42504FD5-CE2C-438F-968D-5FAFAD07ED4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7132" y="2569171"/>
            <a:ext cx="363745" cy="357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459</Words>
  <Application>Microsoft Office PowerPoint</Application>
  <PresentationFormat>Widescreen</PresentationFormat>
  <Paragraphs>49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Noto Sans Symbols</vt:lpstr>
      <vt:lpstr>Arial</vt:lpstr>
      <vt:lpstr>Calibri</vt:lpstr>
      <vt:lpstr>DD</vt:lpstr>
      <vt:lpstr>Game of Dumb Charades</vt:lpstr>
      <vt:lpstr>Dumb Charades</vt:lpstr>
      <vt:lpstr>Let’s Play Dumb Charades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OF DUMB CHARADES</dc:title>
  <dc:creator>sssvv</dc:creator>
  <cp:lastModifiedBy>Mahesh Mahadevan</cp:lastModifiedBy>
  <cp:revision>14</cp:revision>
  <dcterms:created xsi:type="dcterms:W3CDTF">2020-08-28T09:38:22Z</dcterms:created>
  <dcterms:modified xsi:type="dcterms:W3CDTF">2021-11-29T17:12:00Z</dcterms:modified>
</cp:coreProperties>
</file>