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9" r:id="rId3"/>
    <p:sldId id="260" r:id="rId4"/>
    <p:sldId id="261" r:id="rId5"/>
    <p:sldId id="262" r:id="rId6"/>
    <p:sldId id="25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65047" autoAdjust="0"/>
  </p:normalViewPr>
  <p:slideViewPr>
    <p:cSldViewPr>
      <p:cViewPr varScale="1">
        <p:scale>
          <a:sx n="40" d="100"/>
          <a:sy n="40" d="100"/>
        </p:scale>
        <p:origin x="1588" y="40"/>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DF657F-02CC-4965-8C08-F347D6717137}" type="datetimeFigureOut">
              <a:rPr lang="en-US" smtClean="0"/>
              <a:pPr/>
              <a:t>11/11/2021</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E69404-76F5-4205-AB8A-DE608B1B0BD3}"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&lt;black board&gt; &lt;https://</a:t>
            </a:r>
            <a:r>
              <a:rPr lang="en-IN" dirty="0" err="1"/>
              <a:t>pixabay.com</a:t>
            </a:r>
            <a:r>
              <a:rPr lang="en-IN" dirty="0"/>
              <a:t>/illustrations/blackboard-board-school-chalkboard-5639925/&gt;</a:t>
            </a:r>
          </a:p>
        </p:txBody>
      </p:sp>
      <p:sp>
        <p:nvSpPr>
          <p:cNvPr id="4" name="Slide Number Placeholder 3"/>
          <p:cNvSpPr>
            <a:spLocks noGrp="1"/>
          </p:cNvSpPr>
          <p:nvPr>
            <p:ph type="sldNum" sz="quarter" idx="10"/>
          </p:nvPr>
        </p:nvSpPr>
        <p:spPr/>
        <p:txBody>
          <a:bodyPr/>
          <a:lstStyle/>
          <a:p>
            <a:fld id="{21E69404-76F5-4205-AB8A-DE608B1B0BD3}" type="slidenum">
              <a:rPr lang="en-IN" smtClean="0"/>
              <a:pPr/>
              <a:t>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&lt;jumps</a:t>
            </a:r>
            <a:r>
              <a:rPr lang="en-IN"/>
              <a:t>&gt; &lt;https://pixabay.com/vectors/people-jump-silhouette-group-male-4894818/&gt;</a:t>
            </a:r>
            <a:endParaRPr lang="en-IN" dirty="0"/>
          </a:p>
        </p:txBody>
      </p:sp>
      <p:sp>
        <p:nvSpPr>
          <p:cNvPr id="4" name="Slide Number Placeholder 3"/>
          <p:cNvSpPr>
            <a:spLocks noGrp="1"/>
          </p:cNvSpPr>
          <p:nvPr>
            <p:ph type="sldNum" sz="quarter" idx="10"/>
          </p:nvPr>
        </p:nvSpPr>
        <p:spPr/>
        <p:txBody>
          <a:bodyPr/>
          <a:lstStyle/>
          <a:p>
            <a:fld id="{21E69404-76F5-4205-AB8A-DE608B1B0BD3}" type="slidenum">
              <a:rPr lang="en-IN" smtClean="0"/>
              <a:pPr/>
              <a:t>2</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&lt;furniture&gt; &lt;https://</a:t>
            </a:r>
            <a:r>
              <a:rPr lang="en-IN" dirty="0" err="1"/>
              <a:t>pixabay.com</a:t>
            </a:r>
            <a:r>
              <a:rPr lang="en-IN" dirty="0"/>
              <a:t>/illustrations/living-room-windows-sofa-cat-5112176/&gt;</a:t>
            </a:r>
          </a:p>
        </p:txBody>
      </p:sp>
      <p:sp>
        <p:nvSpPr>
          <p:cNvPr id="4" name="Slide Number Placeholder 3"/>
          <p:cNvSpPr>
            <a:spLocks noGrp="1"/>
          </p:cNvSpPr>
          <p:nvPr>
            <p:ph type="sldNum" sz="quarter" idx="10"/>
          </p:nvPr>
        </p:nvSpPr>
        <p:spPr/>
        <p:txBody>
          <a:bodyPr/>
          <a:lstStyle/>
          <a:p>
            <a:fld id="{21E69404-76F5-4205-AB8A-DE608B1B0BD3}" type="slidenum">
              <a:rPr lang="en-IN" smtClean="0"/>
              <a:pPr/>
              <a:t>3</a:t>
            </a:fld>
            <a:endParaRPr lang="en-IN"/>
          </a:p>
        </p:txBody>
      </p:sp>
    </p:spTree>
    <p:extLst>
      <p:ext uri="{BB962C8B-B14F-4D97-AF65-F5344CB8AC3E}">
        <p14:creationId xmlns:p14="http://schemas.microsoft.com/office/powerpoint/2010/main" val="708251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&lt;sports&gt; &lt;https://</a:t>
            </a:r>
            <a:r>
              <a:rPr lang="en-IN" dirty="0" err="1"/>
              <a:t>pixabay.com</a:t>
            </a:r>
            <a:r>
              <a:rPr lang="en-IN" dirty="0"/>
              <a:t>/vectors/tokyo-summer-olympics-silhouettes-4770145/&gt;</a:t>
            </a:r>
          </a:p>
        </p:txBody>
      </p:sp>
      <p:sp>
        <p:nvSpPr>
          <p:cNvPr id="4" name="Slide Number Placeholder 3"/>
          <p:cNvSpPr>
            <a:spLocks noGrp="1"/>
          </p:cNvSpPr>
          <p:nvPr>
            <p:ph type="sldNum" sz="quarter" idx="10"/>
          </p:nvPr>
        </p:nvSpPr>
        <p:spPr/>
        <p:txBody>
          <a:bodyPr/>
          <a:lstStyle/>
          <a:p>
            <a:fld id="{21E69404-76F5-4205-AB8A-DE608B1B0BD3}" type="slidenum">
              <a:rPr lang="en-IN" smtClean="0"/>
              <a:pPr/>
              <a:t>4</a:t>
            </a:fld>
            <a:endParaRPr lang="en-IN"/>
          </a:p>
        </p:txBody>
      </p:sp>
    </p:spTree>
    <p:extLst>
      <p:ext uri="{BB962C8B-B14F-4D97-AF65-F5344CB8AC3E}">
        <p14:creationId xmlns:p14="http://schemas.microsoft.com/office/powerpoint/2010/main" val="4256725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21E69404-76F5-4205-AB8A-DE608B1B0BD3}" type="slidenum">
              <a:rPr lang="en-IN" smtClean="0"/>
              <a:pPr/>
              <a:t>5</a:t>
            </a:fld>
            <a:endParaRPr lang="en-IN"/>
          </a:p>
        </p:txBody>
      </p:sp>
    </p:spTree>
    <p:extLst>
      <p:ext uri="{BB962C8B-B14F-4D97-AF65-F5344CB8AC3E}">
        <p14:creationId xmlns:p14="http://schemas.microsoft.com/office/powerpoint/2010/main" val="1538315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21E69404-76F5-4205-AB8A-DE608B1B0BD3}" type="slidenum">
              <a:rPr lang="en-IN" smtClean="0"/>
              <a:pPr/>
              <a:t>6</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60701" y="899649"/>
            <a:ext cx="10363200" cy="1752600"/>
          </a:xfrm>
          <a:prstGeom prst="rect">
            <a:avLst/>
          </a:prstGeom>
        </p:spPr>
        <p:txBody>
          <a:bodyPr anchor="ctr">
            <a:noAutofit/>
          </a:bodyPr>
          <a:lstStyle>
            <a:lvl1pPr>
              <a:defRPr sz="5400"/>
            </a:lvl1pPr>
          </a:lstStyle>
          <a:p>
            <a:r>
              <a:rPr lang="en-US" dirty="0"/>
              <a:t>Click to add Asset Title </a:t>
            </a:r>
            <a:br>
              <a:rPr lang="en-US" dirty="0"/>
            </a:br>
            <a:r>
              <a:rPr lang="en-US" dirty="0"/>
              <a:t>(Size 54)</a:t>
            </a:r>
            <a:endParaRPr lang="en-IN" dirty="0"/>
          </a:p>
        </p:txBody>
      </p:sp>
      <p:sp>
        <p:nvSpPr>
          <p:cNvPr id="3" name="Subtitle 2"/>
          <p:cNvSpPr>
            <a:spLocks noGrp="1"/>
          </p:cNvSpPr>
          <p:nvPr>
            <p:ph type="subTitle" idx="1" hasCustomPrompt="1"/>
          </p:nvPr>
        </p:nvSpPr>
        <p:spPr>
          <a:xfrm>
            <a:off x="1828800" y="3009900"/>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endParaRPr lang="en-IN" dirty="0"/>
          </a:p>
        </p:txBody>
      </p:sp>
      <p:sp>
        <p:nvSpPr>
          <p:cNvPr id="8"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8"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picture containing text, clock&#10;&#10;Description automatically generated">
            <a:extLst>
              <a:ext uri="{FF2B5EF4-FFF2-40B4-BE49-F238E27FC236}">
                <a16:creationId xmlns:a16="http://schemas.microsoft.com/office/drawing/2014/main" id="{32B2550C-E334-410C-A8D5-BDCC3B12752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055" y="57149"/>
            <a:ext cx="902286" cy="957155"/>
          </a:xfrm>
          <a:prstGeom prst="rect">
            <a:avLst/>
          </a:prstGeom>
        </p:spPr>
      </p:pic>
      <p:pic>
        <p:nvPicPr>
          <p:cNvPr id="19" name="Picture 18" descr="Graphical user interface, application&#10;&#10;Description automatically generated">
            <a:extLst>
              <a:ext uri="{FF2B5EF4-FFF2-40B4-BE49-F238E27FC236}">
                <a16:creationId xmlns:a16="http://schemas.microsoft.com/office/drawing/2014/main" id="{B692E92C-8302-4BEF-A74B-2A7EADDBDD3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4" y="5884332"/>
            <a:ext cx="914479" cy="914479"/>
          </a:xfrm>
          <a:prstGeom prst="rect">
            <a:avLst/>
          </a:prstGeom>
        </p:spPr>
      </p:pic>
      <p:pic>
        <p:nvPicPr>
          <p:cNvPr id="21" name="Picture 20" descr="Calendar&#10;&#10;Description automatically generated with low confidence">
            <a:extLst>
              <a:ext uri="{FF2B5EF4-FFF2-40B4-BE49-F238E27FC236}">
                <a16:creationId xmlns:a16="http://schemas.microsoft.com/office/drawing/2014/main" id="{51B7FA20-1129-4EFF-895B-7ACDF3A101E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39694" y="87392"/>
            <a:ext cx="963251" cy="938865"/>
          </a:xfrm>
          <a:prstGeom prst="rect">
            <a:avLst/>
          </a:prstGeom>
        </p:spPr>
      </p:pic>
      <p:sp>
        <p:nvSpPr>
          <p:cNvPr id="9" name="TextBox 8">
            <a:extLst>
              <a:ext uri="{FF2B5EF4-FFF2-40B4-BE49-F238E27FC236}">
                <a16:creationId xmlns:a16="http://schemas.microsoft.com/office/drawing/2014/main" id="{53C1298D-35CF-4F13-B213-DB27DF936D37}"/>
              </a:ext>
            </a:extLst>
          </p:cNvPr>
          <p:cNvSpPr txBox="1"/>
          <p:nvPr userDrawn="1"/>
        </p:nvSpPr>
        <p:spPr>
          <a:xfrm>
            <a:off x="1550132" y="5293602"/>
            <a:ext cx="9091736" cy="1215717"/>
          </a:xfrm>
          <a:prstGeom prst="rect">
            <a:avLst/>
          </a:prstGeom>
          <a:noFill/>
          <a:ln>
            <a:solidFill>
              <a:schemeClr val="tx1"/>
            </a:solidFill>
          </a:ln>
        </p:spPr>
        <p:txBody>
          <a:bodyPr wrap="square">
            <a:spAutoFit/>
          </a:bodyPr>
          <a:lstStyle/>
          <a:p>
            <a:pPr algn="ctr">
              <a:spcAft>
                <a:spcPts val="600"/>
              </a:spcAft>
            </a:pPr>
            <a:r>
              <a:rPr lang="en-US" sz="800" u="sng" dirty="0">
                <a:solidFill>
                  <a:schemeClr val="tx1"/>
                </a:solidFill>
              </a:rPr>
              <a:t>COPYRIGHT NOTICE</a:t>
            </a:r>
            <a:endParaRPr lang="en-US" sz="800" dirty="0">
              <a:solidFill>
                <a:schemeClr val="tx1"/>
              </a:solidFill>
            </a:endParaRPr>
          </a:p>
          <a:p>
            <a:pPr algn="ctr">
              <a:spcAft>
                <a:spcPts val="600"/>
              </a:spcAft>
              <a:buFont typeface="Wingdings" pitchFamily="2" charset="2"/>
              <a:buChar char="ü"/>
            </a:pPr>
            <a:r>
              <a:rPr lang="en-US" sz="800" dirty="0">
                <a:solidFill>
                  <a:schemeClr val="tx1"/>
                </a:solidFill>
              </a:rPr>
              <a:t>Strictly not for Commercial use. </a:t>
            </a:r>
          </a:p>
          <a:p>
            <a:pPr algn="ctr">
              <a:spcAft>
                <a:spcPts val="600"/>
              </a:spcAft>
              <a:buFont typeface="Wingdings" pitchFamily="2" charset="2"/>
              <a:buChar char="ü"/>
            </a:pPr>
            <a:r>
              <a:rPr lang="en-US" sz="800" dirty="0">
                <a:solidFill>
                  <a:schemeClr val="tx1"/>
                </a:solidFill>
              </a:rPr>
              <a:t>Provided on ‘as is’ basis with no warranties of any kind. </a:t>
            </a:r>
          </a:p>
          <a:p>
            <a:pPr algn="ctr">
              <a:spcAft>
                <a:spcPts val="600"/>
              </a:spcAft>
              <a:buFont typeface="Wingdings" pitchFamily="2" charset="2"/>
              <a:buChar char="ü"/>
            </a:pPr>
            <a:r>
              <a:rPr lang="en-US" sz="800" dirty="0">
                <a:solidFill>
                  <a:schemeClr val="tx1"/>
                </a:solidFill>
              </a:rPr>
              <a:t>Content that falls in Public Domain or common Knowledge facts can be used freely. </a:t>
            </a:r>
          </a:p>
          <a:p>
            <a:pPr algn="ctr">
              <a:spcAft>
                <a:spcPts val="600"/>
              </a:spcAft>
              <a:buFont typeface="Wingdings" pitchFamily="2" charset="2"/>
              <a:buChar char="ü"/>
            </a:pPr>
            <a:r>
              <a:rPr lang="en-US" sz="800" dirty="0">
                <a:solidFill>
                  <a:schemeClr val="tx1"/>
                </a:solidFill>
              </a:rPr>
              <a:t>Some of the contents are owned by the Third parties and are used in compliance with their licensing conditions. Any one infringing the Copyright of such Third parties will be doing so at their own risks and costs. </a:t>
            </a:r>
          </a:p>
          <a:p>
            <a:pPr algn="ctr">
              <a:spcAft>
                <a:spcPts val="600"/>
              </a:spcAft>
              <a:buFont typeface="Wingdings" pitchFamily="2" charset="2"/>
              <a:buChar char="ü"/>
            </a:pPr>
            <a:r>
              <a:rPr lang="en-US" sz="800" dirty="0">
                <a:solidFill>
                  <a:schemeClr val="tx1"/>
                </a:solidFill>
              </a:rPr>
              <a:t>Content can be downloaded and used for Personal, educational and informational purposes only.  Any attempt to remove, alter, circumvent or  distort  the data that is accessed Is Illegal and strictly prohibited.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7" y="71414"/>
            <a:ext cx="9296427" cy="654032"/>
          </a:xfrm>
          <a:prstGeom prst="rect">
            <a:avLst/>
          </a:prstGeom>
        </p:spPr>
        <p:txBody>
          <a:bodyPr>
            <a:normAutofit/>
          </a:bodyPr>
          <a:lstStyle>
            <a:lvl1pPr>
              <a:defRPr sz="3600" baseline="0"/>
            </a:lvl1pPr>
          </a:lstStyle>
          <a:p>
            <a:r>
              <a:rPr lang="en-US" dirty="0"/>
              <a:t>Click to add slide title (Size 36)</a:t>
            </a:r>
            <a:endParaRPr lang="en-IN" dirty="0"/>
          </a:p>
        </p:txBody>
      </p:sp>
      <p:sp>
        <p:nvSpPr>
          <p:cNvPr id="9"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857251" y="1214438"/>
            <a:ext cx="10668000" cy="478631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IN" dirty="0"/>
          </a:p>
        </p:txBody>
      </p:sp>
      <p:pic>
        <p:nvPicPr>
          <p:cNvPr id="7" name="Picture 6" descr="Graphical user interface, application&#10;&#10;Description automatically generated">
            <a:extLst>
              <a:ext uri="{FF2B5EF4-FFF2-40B4-BE49-F238E27FC236}">
                <a16:creationId xmlns:a16="http://schemas.microsoft.com/office/drawing/2014/main" id="{9D81579E-00DA-4798-BDD1-D15D5C767B5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39694" y="5884332"/>
            <a:ext cx="914479" cy="914479"/>
          </a:xfrm>
          <a:prstGeom prst="rect">
            <a:avLst/>
          </a:prstGeom>
        </p:spPr>
      </p:pic>
      <p:pic>
        <p:nvPicPr>
          <p:cNvPr id="10" name="Picture 9" descr="Calendar&#10;&#10;Description automatically generated with low confidence">
            <a:extLst>
              <a:ext uri="{FF2B5EF4-FFF2-40B4-BE49-F238E27FC236}">
                <a16:creationId xmlns:a16="http://schemas.microsoft.com/office/drawing/2014/main" id="{57A42AAF-D943-43DC-BC30-BFB93833B1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4" y="87392"/>
            <a:ext cx="963251" cy="9388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88328" y="85779"/>
            <a:ext cx="3415344" cy="500042"/>
          </a:xfrm>
          <a:prstGeom prst="rect">
            <a:avLst/>
          </a:prstGeom>
        </p:spPr>
        <p:txBody>
          <a:bodyPr anchor="t">
            <a:normAutofit/>
          </a:bodyPr>
          <a:lstStyle>
            <a:lvl1pPr algn="ctr">
              <a:defRPr sz="3600" b="1" cap="all"/>
            </a:lvl1pPr>
          </a:lstStyle>
          <a:p>
            <a:r>
              <a:rPr lang="en-US" dirty="0"/>
              <a:t>MM Index</a:t>
            </a:r>
            <a:endParaRPr lang="en-IN" dirty="0"/>
          </a:p>
        </p:txBody>
      </p:sp>
      <p:sp>
        <p:nvSpPr>
          <p:cNvPr id="10"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6" name="Picture 5" descr="Graphical user interface, application&#10;&#10;Description automatically generated">
            <a:extLst>
              <a:ext uri="{FF2B5EF4-FFF2-40B4-BE49-F238E27FC236}">
                <a16:creationId xmlns:a16="http://schemas.microsoft.com/office/drawing/2014/main" id="{4EB87868-EA43-4610-9B75-91ECD0733A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39694" y="5884332"/>
            <a:ext cx="914479" cy="914479"/>
          </a:xfrm>
          <a:prstGeom prst="rect">
            <a:avLst/>
          </a:prstGeom>
        </p:spPr>
      </p:pic>
      <p:pic>
        <p:nvPicPr>
          <p:cNvPr id="7" name="Picture 6" descr="Calendar&#10;&#10;Description automatically generated with low confidence">
            <a:extLst>
              <a:ext uri="{FF2B5EF4-FFF2-40B4-BE49-F238E27FC236}">
                <a16:creationId xmlns:a16="http://schemas.microsoft.com/office/drawing/2014/main" id="{91823326-A623-4232-9434-FB98ECDCE1E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4" y="87392"/>
            <a:ext cx="963251" cy="9388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665F19-6655-854A-90A1-F1F099B2CC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0419" y="260648"/>
            <a:ext cx="7171160" cy="4773303"/>
          </a:xfrm>
          <a:prstGeom prst="rect">
            <a:avLst/>
          </a:prstGeom>
        </p:spPr>
      </p:pic>
      <p:sp>
        <p:nvSpPr>
          <p:cNvPr id="2" name="Title 1"/>
          <p:cNvSpPr>
            <a:spLocks noGrp="1"/>
          </p:cNvSpPr>
          <p:nvPr>
            <p:ph type="ctrTitle"/>
          </p:nvPr>
        </p:nvSpPr>
        <p:spPr>
          <a:xfrm>
            <a:off x="2379920" y="1916832"/>
            <a:ext cx="7432157" cy="1233207"/>
          </a:xfrm>
        </p:spPr>
        <p:txBody>
          <a:bodyPr/>
          <a:lstStyle/>
          <a:p>
            <a:r>
              <a:rPr lang="en-IN" b="1" dirty="0">
                <a:solidFill>
                  <a:schemeClr val="bg1"/>
                </a:solidFill>
              </a:rPr>
              <a:t>APPLICATION </a:t>
            </a:r>
            <a:br>
              <a:rPr lang="en-IN" b="1" dirty="0">
                <a:solidFill>
                  <a:schemeClr val="bg1"/>
                </a:solidFill>
              </a:rPr>
            </a:br>
            <a:r>
              <a:rPr lang="en-IN" b="1" dirty="0">
                <a:solidFill>
                  <a:schemeClr val="bg1"/>
                </a:solidFill>
              </a:rPr>
              <a:t>OF VERBS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3572" y="71414"/>
            <a:ext cx="7682997" cy="654032"/>
          </a:xfrm>
          <a:solidFill>
            <a:srgbClr val="FFFFCC"/>
          </a:solidFill>
        </p:spPr>
        <p:txBody>
          <a:bodyPr/>
          <a:lstStyle/>
          <a:p>
            <a:r>
              <a:rPr lang="en-IN" b="1" u="sng" dirty="0"/>
              <a:t>EXERCISE 1</a:t>
            </a:r>
          </a:p>
        </p:txBody>
      </p:sp>
      <p:sp>
        <p:nvSpPr>
          <p:cNvPr id="3" name="Text Placeholder 2"/>
          <p:cNvSpPr>
            <a:spLocks noGrp="1"/>
          </p:cNvSpPr>
          <p:nvPr>
            <p:ph type="body" sz="quarter" idx="10"/>
          </p:nvPr>
        </p:nvSpPr>
        <p:spPr>
          <a:xfrm>
            <a:off x="1218888" y="766086"/>
            <a:ext cx="9775253" cy="1062434"/>
          </a:xfrm>
          <a:ln>
            <a:solidFill>
              <a:schemeClr val="tx1"/>
            </a:solidFill>
          </a:ln>
        </p:spPr>
        <p:txBody>
          <a:bodyPr/>
          <a:lstStyle/>
          <a:p>
            <a:pPr marL="0" indent="0">
              <a:buNone/>
            </a:pPr>
            <a:r>
              <a:rPr lang="en-IN" sz="2800" dirty="0"/>
              <a:t>Add ‘s’ and ‘</a:t>
            </a:r>
            <a:r>
              <a:rPr lang="en-IN" sz="2800" dirty="0" err="1"/>
              <a:t>ing</a:t>
            </a:r>
            <a:r>
              <a:rPr lang="en-IN" sz="2800" dirty="0"/>
              <a:t>’ at the end of each verb and make a new word.</a:t>
            </a:r>
          </a:p>
          <a:p>
            <a:pPr marL="0" indent="0">
              <a:buNone/>
            </a:pPr>
            <a:r>
              <a:rPr lang="en-IN" sz="2800" dirty="0"/>
              <a:t>Example</a:t>
            </a:r>
            <a:r>
              <a:rPr lang="en-IN" sz="2800" i="1" dirty="0"/>
              <a:t> </a:t>
            </a:r>
            <a:r>
              <a:rPr lang="en-IN" sz="2800" dirty="0"/>
              <a:t>-  </a:t>
            </a:r>
            <a:r>
              <a:rPr lang="en-IN" sz="2800" i="1" dirty="0"/>
              <a:t>finish </a:t>
            </a:r>
            <a:r>
              <a:rPr lang="en-IN" sz="2800" dirty="0"/>
              <a:t> -  </a:t>
            </a:r>
            <a:r>
              <a:rPr lang="en-IN" sz="2800" i="1" u="sng" dirty="0"/>
              <a:t>finishes</a:t>
            </a:r>
            <a:r>
              <a:rPr lang="en-IN" sz="2800" i="1" dirty="0"/>
              <a:t>     </a:t>
            </a:r>
            <a:r>
              <a:rPr lang="en-IN" sz="2800" i="1" u="sng" dirty="0"/>
              <a:t>finishing</a:t>
            </a:r>
            <a:endParaRPr lang="en-IN" sz="2800" i="1" dirty="0"/>
          </a:p>
        </p:txBody>
      </p:sp>
      <p:sp>
        <p:nvSpPr>
          <p:cNvPr id="4" name="Rectangle 3">
            <a:extLst>
              <a:ext uri="{FF2B5EF4-FFF2-40B4-BE49-F238E27FC236}">
                <a16:creationId xmlns:a16="http://schemas.microsoft.com/office/drawing/2014/main" id="{BDBE9F88-8613-174A-8A6F-8EF733530113}"/>
              </a:ext>
            </a:extLst>
          </p:cNvPr>
          <p:cNvSpPr/>
          <p:nvPr/>
        </p:nvSpPr>
        <p:spPr>
          <a:xfrm>
            <a:off x="1271464" y="1945893"/>
            <a:ext cx="6096000" cy="4301306"/>
          </a:xfrm>
          <a:prstGeom prst="rect">
            <a:avLst/>
          </a:prstGeom>
          <a:ln>
            <a:solidFill>
              <a:schemeClr val="tx1"/>
            </a:solidFill>
          </a:ln>
        </p:spPr>
        <p:txBody>
          <a:bodyPr>
            <a:spAutoFit/>
          </a:bodyPr>
          <a:lstStyle/>
          <a:p>
            <a:pPr>
              <a:lnSpc>
                <a:spcPct val="115000"/>
              </a:lnSpc>
              <a:spcAft>
                <a:spcPts val="1000"/>
              </a:spcAft>
            </a:pPr>
            <a:r>
              <a:rPr lang="en-IN" sz="2800" dirty="0">
                <a:latin typeface="Calibri" panose="020F0502020204030204" pitchFamily="34" charset="0"/>
                <a:ea typeface="Calibri" panose="020F0502020204030204" pitchFamily="34" charset="0"/>
              </a:rPr>
              <a:t>1. sleep    __________   __________ </a:t>
            </a:r>
          </a:p>
          <a:p>
            <a:pPr>
              <a:lnSpc>
                <a:spcPct val="115000"/>
              </a:lnSpc>
              <a:spcAft>
                <a:spcPts val="1000"/>
              </a:spcAft>
            </a:pPr>
            <a:r>
              <a:rPr lang="en-IN" sz="2800" dirty="0">
                <a:latin typeface="Calibri" panose="020F0502020204030204" pitchFamily="34" charset="0"/>
                <a:ea typeface="Calibri" panose="020F0502020204030204" pitchFamily="34" charset="0"/>
              </a:rPr>
              <a:t>2. run       __________   __________ </a:t>
            </a:r>
          </a:p>
          <a:p>
            <a:pPr>
              <a:lnSpc>
                <a:spcPct val="115000"/>
              </a:lnSpc>
              <a:spcAft>
                <a:spcPts val="1000"/>
              </a:spcAft>
            </a:pPr>
            <a:r>
              <a:rPr lang="en-IN" sz="2800" dirty="0">
                <a:latin typeface="Calibri" panose="020F0502020204030204" pitchFamily="34" charset="0"/>
                <a:ea typeface="Calibri" panose="020F0502020204030204" pitchFamily="34" charset="0"/>
              </a:rPr>
              <a:t>3. jump    __________   __________ </a:t>
            </a:r>
          </a:p>
          <a:p>
            <a:pPr>
              <a:lnSpc>
                <a:spcPct val="115000"/>
              </a:lnSpc>
              <a:spcAft>
                <a:spcPts val="1000"/>
              </a:spcAft>
            </a:pPr>
            <a:r>
              <a:rPr lang="en-IN" sz="2800" dirty="0">
                <a:latin typeface="Calibri" panose="020F0502020204030204" pitchFamily="34" charset="0"/>
                <a:ea typeface="Calibri" panose="020F0502020204030204" pitchFamily="34" charset="0"/>
              </a:rPr>
              <a:t>4. hit        __________    __________ </a:t>
            </a:r>
          </a:p>
          <a:p>
            <a:pPr>
              <a:lnSpc>
                <a:spcPct val="115000"/>
              </a:lnSpc>
              <a:spcAft>
                <a:spcPts val="1000"/>
              </a:spcAft>
            </a:pPr>
            <a:r>
              <a:rPr lang="en-IN" sz="2800" dirty="0">
                <a:latin typeface="Calibri" panose="020F0502020204030204" pitchFamily="34" charset="0"/>
                <a:ea typeface="Calibri" panose="020F0502020204030204" pitchFamily="34" charset="0"/>
              </a:rPr>
              <a:t>5. look     __________    __________ </a:t>
            </a:r>
          </a:p>
          <a:p>
            <a:pPr>
              <a:lnSpc>
                <a:spcPct val="115000"/>
              </a:lnSpc>
              <a:spcAft>
                <a:spcPts val="1000"/>
              </a:spcAft>
            </a:pPr>
            <a:r>
              <a:rPr lang="en-IN" sz="2800" dirty="0">
                <a:latin typeface="Calibri" panose="020F0502020204030204" pitchFamily="34" charset="0"/>
                <a:ea typeface="Calibri" panose="020F0502020204030204" pitchFamily="34" charset="0"/>
              </a:rPr>
              <a:t>6. climb   __________   __________ </a:t>
            </a:r>
          </a:p>
          <a:p>
            <a:pPr>
              <a:lnSpc>
                <a:spcPct val="115000"/>
              </a:lnSpc>
              <a:spcAft>
                <a:spcPts val="1000"/>
              </a:spcAft>
            </a:pPr>
            <a:r>
              <a:rPr lang="en-IN" sz="2800" dirty="0">
                <a:latin typeface="Calibri" panose="020F0502020204030204" pitchFamily="34" charset="0"/>
                <a:ea typeface="Calibri" panose="020F0502020204030204" pitchFamily="34" charset="0"/>
              </a:rPr>
              <a:t>7.  talk     __________   __________ </a:t>
            </a:r>
            <a:endParaRPr lang="en-IN" sz="2800" dirty="0">
              <a:effectLst/>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3BF6DB2C-9E63-614C-97A7-B5C7A2EDBEF9}"/>
              </a:ext>
            </a:extLst>
          </p:cNvPr>
          <p:cNvSpPr txBox="1"/>
          <p:nvPr/>
        </p:nvSpPr>
        <p:spPr>
          <a:xfrm>
            <a:off x="2888222" y="2017901"/>
            <a:ext cx="1152128" cy="523220"/>
          </a:xfrm>
          <a:prstGeom prst="rect">
            <a:avLst/>
          </a:prstGeom>
          <a:noFill/>
        </p:spPr>
        <p:txBody>
          <a:bodyPr wrap="square" rtlCol="0">
            <a:spAutoFit/>
          </a:bodyPr>
          <a:lstStyle/>
          <a:p>
            <a:r>
              <a:rPr lang="en-US" sz="2800" i="1" dirty="0">
                <a:solidFill>
                  <a:srgbClr val="C00000"/>
                </a:solidFill>
              </a:rPr>
              <a:t>sleeps</a:t>
            </a:r>
          </a:p>
        </p:txBody>
      </p:sp>
      <p:sp>
        <p:nvSpPr>
          <p:cNvPr id="6" name="TextBox 5">
            <a:extLst>
              <a:ext uri="{FF2B5EF4-FFF2-40B4-BE49-F238E27FC236}">
                <a16:creationId xmlns:a16="http://schemas.microsoft.com/office/drawing/2014/main" id="{1FC0B53A-F9B6-6F46-94BA-36A99BDFFBBC}"/>
              </a:ext>
            </a:extLst>
          </p:cNvPr>
          <p:cNvSpPr txBox="1"/>
          <p:nvPr/>
        </p:nvSpPr>
        <p:spPr>
          <a:xfrm>
            <a:off x="5060871" y="2017901"/>
            <a:ext cx="1432787" cy="523220"/>
          </a:xfrm>
          <a:prstGeom prst="rect">
            <a:avLst/>
          </a:prstGeom>
          <a:noFill/>
        </p:spPr>
        <p:txBody>
          <a:bodyPr wrap="square" rtlCol="0">
            <a:spAutoFit/>
          </a:bodyPr>
          <a:lstStyle/>
          <a:p>
            <a:r>
              <a:rPr lang="en-US" sz="2800" i="1" dirty="0">
                <a:solidFill>
                  <a:srgbClr val="002060"/>
                </a:solidFill>
              </a:rPr>
              <a:t>sleeping</a:t>
            </a:r>
          </a:p>
        </p:txBody>
      </p:sp>
      <p:sp>
        <p:nvSpPr>
          <p:cNvPr id="7" name="TextBox 6">
            <a:extLst>
              <a:ext uri="{FF2B5EF4-FFF2-40B4-BE49-F238E27FC236}">
                <a16:creationId xmlns:a16="http://schemas.microsoft.com/office/drawing/2014/main" id="{1E1678E7-AB7C-B24D-947C-24AEEE204F39}"/>
              </a:ext>
            </a:extLst>
          </p:cNvPr>
          <p:cNvSpPr txBox="1"/>
          <p:nvPr/>
        </p:nvSpPr>
        <p:spPr>
          <a:xfrm>
            <a:off x="2885732" y="2613129"/>
            <a:ext cx="1152128" cy="523220"/>
          </a:xfrm>
          <a:prstGeom prst="rect">
            <a:avLst/>
          </a:prstGeom>
          <a:noFill/>
        </p:spPr>
        <p:txBody>
          <a:bodyPr wrap="square" rtlCol="0">
            <a:spAutoFit/>
          </a:bodyPr>
          <a:lstStyle/>
          <a:p>
            <a:r>
              <a:rPr lang="en-US" sz="2800" i="1" dirty="0">
                <a:solidFill>
                  <a:srgbClr val="C00000"/>
                </a:solidFill>
              </a:rPr>
              <a:t>runs</a:t>
            </a:r>
          </a:p>
        </p:txBody>
      </p:sp>
      <p:sp>
        <p:nvSpPr>
          <p:cNvPr id="8" name="TextBox 7">
            <a:extLst>
              <a:ext uri="{FF2B5EF4-FFF2-40B4-BE49-F238E27FC236}">
                <a16:creationId xmlns:a16="http://schemas.microsoft.com/office/drawing/2014/main" id="{813CF8B7-1EE8-DA4D-9137-3EE782DFF453}"/>
              </a:ext>
            </a:extLst>
          </p:cNvPr>
          <p:cNvSpPr txBox="1"/>
          <p:nvPr/>
        </p:nvSpPr>
        <p:spPr>
          <a:xfrm>
            <a:off x="5060872" y="2613129"/>
            <a:ext cx="1432786" cy="523220"/>
          </a:xfrm>
          <a:prstGeom prst="rect">
            <a:avLst/>
          </a:prstGeom>
          <a:noFill/>
        </p:spPr>
        <p:txBody>
          <a:bodyPr wrap="square" rtlCol="0">
            <a:spAutoFit/>
          </a:bodyPr>
          <a:lstStyle/>
          <a:p>
            <a:r>
              <a:rPr lang="en-US" sz="2800" i="1" dirty="0">
                <a:solidFill>
                  <a:srgbClr val="002060"/>
                </a:solidFill>
              </a:rPr>
              <a:t>running</a:t>
            </a:r>
          </a:p>
        </p:txBody>
      </p:sp>
      <p:sp>
        <p:nvSpPr>
          <p:cNvPr id="9" name="TextBox 8">
            <a:extLst>
              <a:ext uri="{FF2B5EF4-FFF2-40B4-BE49-F238E27FC236}">
                <a16:creationId xmlns:a16="http://schemas.microsoft.com/office/drawing/2014/main" id="{EDDCACAB-499C-7E4E-9146-8C4F8DBF93DE}"/>
              </a:ext>
            </a:extLst>
          </p:cNvPr>
          <p:cNvSpPr txBox="1"/>
          <p:nvPr/>
        </p:nvSpPr>
        <p:spPr>
          <a:xfrm>
            <a:off x="5054857" y="3208357"/>
            <a:ext cx="1432786" cy="523220"/>
          </a:xfrm>
          <a:prstGeom prst="rect">
            <a:avLst/>
          </a:prstGeom>
          <a:noFill/>
        </p:spPr>
        <p:txBody>
          <a:bodyPr wrap="square" rtlCol="0">
            <a:spAutoFit/>
          </a:bodyPr>
          <a:lstStyle/>
          <a:p>
            <a:r>
              <a:rPr lang="en-US" sz="2800" i="1" dirty="0">
                <a:solidFill>
                  <a:srgbClr val="002060"/>
                </a:solidFill>
              </a:rPr>
              <a:t>jumping</a:t>
            </a:r>
          </a:p>
        </p:txBody>
      </p:sp>
      <p:sp>
        <p:nvSpPr>
          <p:cNvPr id="10" name="TextBox 9">
            <a:extLst>
              <a:ext uri="{FF2B5EF4-FFF2-40B4-BE49-F238E27FC236}">
                <a16:creationId xmlns:a16="http://schemas.microsoft.com/office/drawing/2014/main" id="{F64F1A24-2BB4-794E-A7DE-E1E16223AAF4}"/>
              </a:ext>
            </a:extLst>
          </p:cNvPr>
          <p:cNvSpPr txBox="1"/>
          <p:nvPr/>
        </p:nvSpPr>
        <p:spPr>
          <a:xfrm>
            <a:off x="5054857" y="3859285"/>
            <a:ext cx="1432786" cy="523220"/>
          </a:xfrm>
          <a:prstGeom prst="rect">
            <a:avLst/>
          </a:prstGeom>
          <a:noFill/>
        </p:spPr>
        <p:txBody>
          <a:bodyPr wrap="square" rtlCol="0">
            <a:spAutoFit/>
          </a:bodyPr>
          <a:lstStyle/>
          <a:p>
            <a:r>
              <a:rPr lang="en-US" sz="2800" i="1" dirty="0">
                <a:solidFill>
                  <a:srgbClr val="002060"/>
                </a:solidFill>
              </a:rPr>
              <a:t>hitting</a:t>
            </a:r>
          </a:p>
        </p:txBody>
      </p:sp>
      <p:sp>
        <p:nvSpPr>
          <p:cNvPr id="11" name="TextBox 10">
            <a:extLst>
              <a:ext uri="{FF2B5EF4-FFF2-40B4-BE49-F238E27FC236}">
                <a16:creationId xmlns:a16="http://schemas.microsoft.com/office/drawing/2014/main" id="{986F4A7C-84CD-9C40-9427-75D6B5812B4A}"/>
              </a:ext>
            </a:extLst>
          </p:cNvPr>
          <p:cNvSpPr txBox="1"/>
          <p:nvPr/>
        </p:nvSpPr>
        <p:spPr>
          <a:xfrm>
            <a:off x="5054857" y="4413185"/>
            <a:ext cx="1432786" cy="523220"/>
          </a:xfrm>
          <a:prstGeom prst="rect">
            <a:avLst/>
          </a:prstGeom>
          <a:noFill/>
        </p:spPr>
        <p:txBody>
          <a:bodyPr wrap="square" rtlCol="0">
            <a:spAutoFit/>
          </a:bodyPr>
          <a:lstStyle/>
          <a:p>
            <a:r>
              <a:rPr lang="en-US" sz="2800" i="1" dirty="0">
                <a:solidFill>
                  <a:srgbClr val="002060"/>
                </a:solidFill>
              </a:rPr>
              <a:t>looking</a:t>
            </a:r>
          </a:p>
        </p:txBody>
      </p:sp>
      <p:sp>
        <p:nvSpPr>
          <p:cNvPr id="12" name="TextBox 11">
            <a:extLst>
              <a:ext uri="{FF2B5EF4-FFF2-40B4-BE49-F238E27FC236}">
                <a16:creationId xmlns:a16="http://schemas.microsoft.com/office/drawing/2014/main" id="{88A84C90-F44E-EA49-AC33-18C346110545}"/>
              </a:ext>
            </a:extLst>
          </p:cNvPr>
          <p:cNvSpPr txBox="1"/>
          <p:nvPr/>
        </p:nvSpPr>
        <p:spPr>
          <a:xfrm>
            <a:off x="5054856" y="5069599"/>
            <a:ext cx="1577781" cy="523220"/>
          </a:xfrm>
          <a:prstGeom prst="rect">
            <a:avLst/>
          </a:prstGeom>
          <a:noFill/>
        </p:spPr>
        <p:txBody>
          <a:bodyPr wrap="square" rtlCol="0">
            <a:spAutoFit/>
          </a:bodyPr>
          <a:lstStyle/>
          <a:p>
            <a:r>
              <a:rPr lang="en-US" sz="2800" i="1" dirty="0">
                <a:solidFill>
                  <a:srgbClr val="002060"/>
                </a:solidFill>
              </a:rPr>
              <a:t>climbing</a:t>
            </a:r>
          </a:p>
        </p:txBody>
      </p:sp>
      <p:sp>
        <p:nvSpPr>
          <p:cNvPr id="13" name="TextBox 12">
            <a:extLst>
              <a:ext uri="{FF2B5EF4-FFF2-40B4-BE49-F238E27FC236}">
                <a16:creationId xmlns:a16="http://schemas.microsoft.com/office/drawing/2014/main" id="{29D49077-9096-FF43-93DE-0CE0A07EC43E}"/>
              </a:ext>
            </a:extLst>
          </p:cNvPr>
          <p:cNvSpPr txBox="1"/>
          <p:nvPr/>
        </p:nvSpPr>
        <p:spPr>
          <a:xfrm>
            <a:off x="5054857" y="5693299"/>
            <a:ext cx="1432786" cy="523220"/>
          </a:xfrm>
          <a:prstGeom prst="rect">
            <a:avLst/>
          </a:prstGeom>
          <a:noFill/>
        </p:spPr>
        <p:txBody>
          <a:bodyPr wrap="square" rtlCol="0">
            <a:spAutoFit/>
          </a:bodyPr>
          <a:lstStyle/>
          <a:p>
            <a:r>
              <a:rPr lang="en-US" sz="2800" i="1" dirty="0">
                <a:solidFill>
                  <a:srgbClr val="002060"/>
                </a:solidFill>
              </a:rPr>
              <a:t>talking</a:t>
            </a:r>
          </a:p>
        </p:txBody>
      </p:sp>
      <p:sp>
        <p:nvSpPr>
          <p:cNvPr id="14" name="TextBox 13">
            <a:extLst>
              <a:ext uri="{FF2B5EF4-FFF2-40B4-BE49-F238E27FC236}">
                <a16:creationId xmlns:a16="http://schemas.microsoft.com/office/drawing/2014/main" id="{B4B8CEA2-DA7C-244F-93C2-110D0237182C}"/>
              </a:ext>
            </a:extLst>
          </p:cNvPr>
          <p:cNvSpPr txBox="1"/>
          <p:nvPr/>
        </p:nvSpPr>
        <p:spPr>
          <a:xfrm>
            <a:off x="2892896" y="3216721"/>
            <a:ext cx="1152128" cy="523220"/>
          </a:xfrm>
          <a:prstGeom prst="rect">
            <a:avLst/>
          </a:prstGeom>
          <a:noFill/>
        </p:spPr>
        <p:txBody>
          <a:bodyPr wrap="square" rtlCol="0">
            <a:spAutoFit/>
          </a:bodyPr>
          <a:lstStyle/>
          <a:p>
            <a:r>
              <a:rPr lang="en-US" sz="2800" i="1" dirty="0">
                <a:solidFill>
                  <a:srgbClr val="C00000"/>
                </a:solidFill>
              </a:rPr>
              <a:t>jumps</a:t>
            </a:r>
          </a:p>
        </p:txBody>
      </p:sp>
      <p:sp>
        <p:nvSpPr>
          <p:cNvPr id="15" name="TextBox 14">
            <a:extLst>
              <a:ext uri="{FF2B5EF4-FFF2-40B4-BE49-F238E27FC236}">
                <a16:creationId xmlns:a16="http://schemas.microsoft.com/office/drawing/2014/main" id="{0D1DCDFB-4911-A841-9801-855222C1864A}"/>
              </a:ext>
            </a:extLst>
          </p:cNvPr>
          <p:cNvSpPr txBox="1"/>
          <p:nvPr/>
        </p:nvSpPr>
        <p:spPr>
          <a:xfrm>
            <a:off x="2919268" y="3789633"/>
            <a:ext cx="1152128" cy="523220"/>
          </a:xfrm>
          <a:prstGeom prst="rect">
            <a:avLst/>
          </a:prstGeom>
          <a:noFill/>
        </p:spPr>
        <p:txBody>
          <a:bodyPr wrap="square" rtlCol="0">
            <a:spAutoFit/>
          </a:bodyPr>
          <a:lstStyle/>
          <a:p>
            <a:r>
              <a:rPr lang="en-US" sz="2800" i="1" dirty="0">
                <a:solidFill>
                  <a:srgbClr val="C00000"/>
                </a:solidFill>
              </a:rPr>
              <a:t>hits</a:t>
            </a:r>
          </a:p>
        </p:txBody>
      </p:sp>
      <p:sp>
        <p:nvSpPr>
          <p:cNvPr id="16" name="TextBox 15">
            <a:extLst>
              <a:ext uri="{FF2B5EF4-FFF2-40B4-BE49-F238E27FC236}">
                <a16:creationId xmlns:a16="http://schemas.microsoft.com/office/drawing/2014/main" id="{7388047B-3E11-C042-8346-1B43715FBC22}"/>
              </a:ext>
            </a:extLst>
          </p:cNvPr>
          <p:cNvSpPr txBox="1"/>
          <p:nvPr/>
        </p:nvSpPr>
        <p:spPr>
          <a:xfrm>
            <a:off x="2885732" y="4444767"/>
            <a:ext cx="1152128" cy="523220"/>
          </a:xfrm>
          <a:prstGeom prst="rect">
            <a:avLst/>
          </a:prstGeom>
          <a:noFill/>
        </p:spPr>
        <p:txBody>
          <a:bodyPr wrap="square" rtlCol="0">
            <a:spAutoFit/>
          </a:bodyPr>
          <a:lstStyle/>
          <a:p>
            <a:r>
              <a:rPr lang="en-US" sz="2800" i="1" dirty="0">
                <a:solidFill>
                  <a:srgbClr val="C00000"/>
                </a:solidFill>
              </a:rPr>
              <a:t>looks</a:t>
            </a:r>
          </a:p>
        </p:txBody>
      </p:sp>
      <p:sp>
        <p:nvSpPr>
          <p:cNvPr id="17" name="TextBox 16">
            <a:extLst>
              <a:ext uri="{FF2B5EF4-FFF2-40B4-BE49-F238E27FC236}">
                <a16:creationId xmlns:a16="http://schemas.microsoft.com/office/drawing/2014/main" id="{89F37BCA-A72F-F447-8EF2-61EB2ED99EA2}"/>
              </a:ext>
            </a:extLst>
          </p:cNvPr>
          <p:cNvSpPr txBox="1"/>
          <p:nvPr/>
        </p:nvSpPr>
        <p:spPr>
          <a:xfrm>
            <a:off x="2885732" y="5069599"/>
            <a:ext cx="1152128" cy="523220"/>
          </a:xfrm>
          <a:prstGeom prst="rect">
            <a:avLst/>
          </a:prstGeom>
          <a:noFill/>
        </p:spPr>
        <p:txBody>
          <a:bodyPr wrap="square" rtlCol="0">
            <a:spAutoFit/>
          </a:bodyPr>
          <a:lstStyle/>
          <a:p>
            <a:r>
              <a:rPr lang="en-US" sz="2800" i="1" dirty="0">
                <a:solidFill>
                  <a:srgbClr val="C00000"/>
                </a:solidFill>
              </a:rPr>
              <a:t>climbs</a:t>
            </a:r>
          </a:p>
        </p:txBody>
      </p:sp>
      <p:sp>
        <p:nvSpPr>
          <p:cNvPr id="18" name="TextBox 17">
            <a:extLst>
              <a:ext uri="{FF2B5EF4-FFF2-40B4-BE49-F238E27FC236}">
                <a16:creationId xmlns:a16="http://schemas.microsoft.com/office/drawing/2014/main" id="{617D60C0-76C9-724D-B5D1-DE489D26368A}"/>
              </a:ext>
            </a:extLst>
          </p:cNvPr>
          <p:cNvSpPr txBox="1"/>
          <p:nvPr/>
        </p:nvSpPr>
        <p:spPr>
          <a:xfrm>
            <a:off x="2919268" y="5693299"/>
            <a:ext cx="1152128" cy="523220"/>
          </a:xfrm>
          <a:prstGeom prst="rect">
            <a:avLst/>
          </a:prstGeom>
          <a:noFill/>
        </p:spPr>
        <p:txBody>
          <a:bodyPr wrap="square" rtlCol="0">
            <a:spAutoFit/>
          </a:bodyPr>
          <a:lstStyle/>
          <a:p>
            <a:r>
              <a:rPr lang="en-US" sz="2800" i="1" dirty="0">
                <a:solidFill>
                  <a:srgbClr val="C00000"/>
                </a:solidFill>
              </a:rPr>
              <a:t>talks</a:t>
            </a:r>
          </a:p>
        </p:txBody>
      </p:sp>
      <p:pic>
        <p:nvPicPr>
          <p:cNvPr id="2050" name="Picture 2" descr="People, Jump, Silhouette, Group, Male, Female, Human">
            <a:extLst>
              <a:ext uri="{FF2B5EF4-FFF2-40B4-BE49-F238E27FC236}">
                <a16:creationId xmlns:a16="http://schemas.microsoft.com/office/drawing/2014/main" id="{2B540547-D13E-4487-9CBE-3E420C56E0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6761" y="2564904"/>
            <a:ext cx="4265744" cy="21328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checkerboard(across)">
                                      <p:cBhvr>
                                        <p:cTn id="13" dur="500"/>
                                        <p:tgtEl>
                                          <p:spTgt spid="14"/>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checkerboard(across)">
                                      <p:cBhvr>
                                        <p:cTn id="16" dur="500"/>
                                        <p:tgtEl>
                                          <p:spTgt spid="15"/>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checkerboard(across)">
                                      <p:cBhvr>
                                        <p:cTn id="19" dur="500"/>
                                        <p:tgtEl>
                                          <p:spTgt spid="16"/>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heckerboard(across)">
                                      <p:cBhvr>
                                        <p:cTn id="22" dur="500"/>
                                        <p:tgtEl>
                                          <p:spTgt spid="17"/>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checkerboard(across)">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dissolve">
                                      <p:cBhvr>
                                        <p:cTn id="30" dur="500"/>
                                        <p:tgtEl>
                                          <p:spTgt spid="6"/>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dissolve">
                                      <p:cBhvr>
                                        <p:cTn id="33" dur="500"/>
                                        <p:tgtEl>
                                          <p:spTgt spid="8"/>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dissolve">
                                      <p:cBhvr>
                                        <p:cTn id="36" dur="500"/>
                                        <p:tgtEl>
                                          <p:spTgt spid="9"/>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dissolve">
                                      <p:cBhvr>
                                        <p:cTn id="39" dur="500"/>
                                        <p:tgtEl>
                                          <p:spTgt spid="10"/>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dissolve">
                                      <p:cBhvr>
                                        <p:cTn id="42" dur="500"/>
                                        <p:tgtEl>
                                          <p:spTgt spid="11"/>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dissolve">
                                      <p:cBhvr>
                                        <p:cTn id="45" dur="500"/>
                                        <p:tgtEl>
                                          <p:spTgt spid="12"/>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dissolve">
                                      <p:cBhvr>
                                        <p:cTn id="4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3572" y="71414"/>
            <a:ext cx="7682997" cy="654033"/>
          </a:xfrm>
          <a:solidFill>
            <a:srgbClr val="FFFFCC"/>
          </a:solidFill>
        </p:spPr>
        <p:txBody>
          <a:bodyPr>
            <a:normAutofit/>
          </a:bodyPr>
          <a:lstStyle/>
          <a:p>
            <a:r>
              <a:rPr lang="en-IN" b="1" u="sng" dirty="0"/>
              <a:t>EXERCISE 2</a:t>
            </a:r>
            <a:endParaRPr lang="en-IN" u="sng" dirty="0"/>
          </a:p>
        </p:txBody>
      </p:sp>
      <p:sp>
        <p:nvSpPr>
          <p:cNvPr id="3" name="Text Placeholder 2"/>
          <p:cNvSpPr>
            <a:spLocks noGrp="1"/>
          </p:cNvSpPr>
          <p:nvPr>
            <p:ph type="body" sz="quarter" idx="10"/>
          </p:nvPr>
        </p:nvSpPr>
        <p:spPr>
          <a:xfrm>
            <a:off x="1208373" y="839595"/>
            <a:ext cx="9775253" cy="558378"/>
          </a:xfrm>
          <a:ln>
            <a:solidFill>
              <a:schemeClr val="tx1"/>
            </a:solidFill>
          </a:ln>
        </p:spPr>
        <p:txBody>
          <a:bodyPr/>
          <a:lstStyle/>
          <a:p>
            <a:pPr marL="0" indent="0">
              <a:buNone/>
            </a:pPr>
            <a:r>
              <a:rPr lang="en-IN" sz="2800" i="1" dirty="0">
                <a:solidFill>
                  <a:srgbClr val="002060"/>
                </a:solidFill>
              </a:rPr>
              <a:t>Circle the verbs and underline the nouns in the table given below.</a:t>
            </a:r>
          </a:p>
        </p:txBody>
      </p:sp>
      <p:graphicFrame>
        <p:nvGraphicFramePr>
          <p:cNvPr id="4" name="Table 3">
            <a:extLst>
              <a:ext uri="{FF2B5EF4-FFF2-40B4-BE49-F238E27FC236}">
                <a16:creationId xmlns:a16="http://schemas.microsoft.com/office/drawing/2014/main" id="{424413B9-E457-274E-A3A7-87470C3B641E}"/>
              </a:ext>
            </a:extLst>
          </p:cNvPr>
          <p:cNvGraphicFramePr>
            <a:graphicFrameLocks noGrp="1"/>
          </p:cNvGraphicFramePr>
          <p:nvPr>
            <p:extLst>
              <p:ext uri="{D42A27DB-BD31-4B8C-83A1-F6EECF244321}">
                <p14:modId xmlns:p14="http://schemas.microsoft.com/office/powerpoint/2010/main" val="1925928538"/>
              </p:ext>
            </p:extLst>
          </p:nvPr>
        </p:nvGraphicFramePr>
        <p:xfrm>
          <a:off x="1208373" y="1772816"/>
          <a:ext cx="6048672" cy="4591304"/>
        </p:xfrm>
        <a:graphic>
          <a:graphicData uri="http://schemas.openxmlformats.org/drawingml/2006/table">
            <a:tbl>
              <a:tblPr bandRow="1">
                <a:tableStyleId>{7E9639D4-E3E2-4D34-9284-5A2195B3D0D7}</a:tableStyleId>
              </a:tblPr>
              <a:tblGrid>
                <a:gridCol w="1917583">
                  <a:extLst>
                    <a:ext uri="{9D8B030D-6E8A-4147-A177-3AD203B41FA5}">
                      <a16:colId xmlns:a16="http://schemas.microsoft.com/office/drawing/2014/main" val="2311238611"/>
                    </a:ext>
                  </a:extLst>
                </a:gridCol>
                <a:gridCol w="2157281">
                  <a:extLst>
                    <a:ext uri="{9D8B030D-6E8A-4147-A177-3AD203B41FA5}">
                      <a16:colId xmlns:a16="http://schemas.microsoft.com/office/drawing/2014/main" val="1137459166"/>
                    </a:ext>
                  </a:extLst>
                </a:gridCol>
                <a:gridCol w="1973808">
                  <a:extLst>
                    <a:ext uri="{9D8B030D-6E8A-4147-A177-3AD203B41FA5}">
                      <a16:colId xmlns:a16="http://schemas.microsoft.com/office/drawing/2014/main" val="3317155057"/>
                    </a:ext>
                  </a:extLst>
                </a:gridCol>
              </a:tblGrid>
              <a:tr h="486054">
                <a:tc>
                  <a:txBody>
                    <a:bodyPr/>
                    <a:lstStyle/>
                    <a:p>
                      <a:pPr algn="ctr">
                        <a:lnSpc>
                          <a:spcPct val="150000"/>
                        </a:lnSpc>
                        <a:spcAft>
                          <a:spcPts val="1000"/>
                        </a:spcAft>
                      </a:pPr>
                      <a:r>
                        <a:rPr lang="en-IN" sz="2800" dirty="0">
                          <a:effectLst/>
                        </a:rPr>
                        <a:t> buy</a:t>
                      </a:r>
                      <a:endParaRPr lang="en-IN" sz="28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1000"/>
                        </a:spcAft>
                      </a:pPr>
                      <a:r>
                        <a:rPr lang="en-IN" sz="2800" dirty="0">
                          <a:effectLst/>
                        </a:rPr>
                        <a:t> table</a:t>
                      </a:r>
                      <a:endParaRPr lang="en-IN" sz="28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1000"/>
                        </a:spcAft>
                      </a:pPr>
                      <a:r>
                        <a:rPr lang="en-IN" sz="2800" dirty="0">
                          <a:effectLst/>
                        </a:rPr>
                        <a:t>speaks</a:t>
                      </a:r>
                      <a:endParaRPr lang="en-IN" sz="28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9462087"/>
                  </a:ext>
                </a:extLst>
              </a:tr>
              <a:tr h="486054">
                <a:tc>
                  <a:txBody>
                    <a:bodyPr/>
                    <a:lstStyle/>
                    <a:p>
                      <a:pPr algn="ctr">
                        <a:lnSpc>
                          <a:spcPct val="150000"/>
                        </a:lnSpc>
                        <a:spcAft>
                          <a:spcPts val="1000"/>
                        </a:spcAft>
                      </a:pPr>
                      <a:r>
                        <a:rPr lang="en-IN" sz="2800" dirty="0">
                          <a:effectLst/>
                        </a:rPr>
                        <a:t>day</a:t>
                      </a:r>
                      <a:endParaRPr lang="en-IN" sz="28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1000"/>
                        </a:spcAft>
                      </a:pPr>
                      <a:r>
                        <a:rPr lang="en-IN" sz="2800" dirty="0">
                          <a:effectLst/>
                        </a:rPr>
                        <a:t>write</a:t>
                      </a:r>
                      <a:endParaRPr lang="en-IN" sz="28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1000"/>
                        </a:spcAft>
                      </a:pPr>
                      <a:r>
                        <a:rPr lang="en-IN" sz="2800" dirty="0">
                          <a:effectLst/>
                        </a:rPr>
                        <a:t>sitting</a:t>
                      </a:r>
                      <a:endParaRPr lang="en-IN" sz="28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65748161"/>
                  </a:ext>
                </a:extLst>
              </a:tr>
              <a:tr h="486054">
                <a:tc>
                  <a:txBody>
                    <a:bodyPr/>
                    <a:lstStyle/>
                    <a:p>
                      <a:pPr algn="ctr">
                        <a:lnSpc>
                          <a:spcPct val="150000"/>
                        </a:lnSpc>
                        <a:spcAft>
                          <a:spcPts val="1000"/>
                        </a:spcAft>
                      </a:pPr>
                      <a:r>
                        <a:rPr lang="en-IN" sz="2800" dirty="0">
                          <a:effectLst/>
                        </a:rPr>
                        <a:t>washing</a:t>
                      </a:r>
                      <a:endParaRPr lang="en-IN" sz="28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1000"/>
                        </a:spcAft>
                      </a:pPr>
                      <a:r>
                        <a:rPr lang="en-IN" sz="2800" dirty="0">
                          <a:effectLst/>
                        </a:rPr>
                        <a:t>learning</a:t>
                      </a:r>
                      <a:endParaRPr lang="en-IN" sz="28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1000"/>
                        </a:spcAft>
                      </a:pPr>
                      <a:r>
                        <a:rPr lang="en-IN" sz="2800" dirty="0">
                          <a:effectLst/>
                        </a:rPr>
                        <a:t>lamp</a:t>
                      </a:r>
                      <a:endParaRPr lang="en-IN" sz="28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5179287"/>
                  </a:ext>
                </a:extLst>
              </a:tr>
              <a:tr h="486054">
                <a:tc>
                  <a:txBody>
                    <a:bodyPr/>
                    <a:lstStyle/>
                    <a:p>
                      <a:pPr algn="ctr">
                        <a:lnSpc>
                          <a:spcPct val="150000"/>
                        </a:lnSpc>
                        <a:spcAft>
                          <a:spcPts val="1000"/>
                        </a:spcAft>
                      </a:pPr>
                      <a:r>
                        <a:rPr lang="en-IN" sz="2800" dirty="0">
                          <a:effectLst/>
                        </a:rPr>
                        <a:t>read</a:t>
                      </a:r>
                      <a:endParaRPr lang="en-IN" sz="28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1000"/>
                        </a:spcAft>
                      </a:pPr>
                      <a:r>
                        <a:rPr lang="en-IN" sz="2800" dirty="0">
                          <a:effectLst/>
                        </a:rPr>
                        <a:t>teeth</a:t>
                      </a:r>
                      <a:endParaRPr lang="en-IN" sz="28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1000"/>
                        </a:spcAft>
                      </a:pPr>
                      <a:r>
                        <a:rPr lang="en-IN" sz="2800" dirty="0">
                          <a:effectLst/>
                        </a:rPr>
                        <a:t>climbing</a:t>
                      </a:r>
                      <a:endParaRPr lang="en-IN" sz="28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5193939"/>
                  </a:ext>
                </a:extLst>
              </a:tr>
              <a:tr h="486054">
                <a:tc>
                  <a:txBody>
                    <a:bodyPr/>
                    <a:lstStyle/>
                    <a:p>
                      <a:pPr algn="ctr">
                        <a:lnSpc>
                          <a:spcPct val="150000"/>
                        </a:lnSpc>
                        <a:spcAft>
                          <a:spcPts val="1000"/>
                        </a:spcAft>
                      </a:pPr>
                      <a:r>
                        <a:rPr lang="en-IN" sz="2800" dirty="0">
                          <a:effectLst/>
                        </a:rPr>
                        <a:t>hair</a:t>
                      </a:r>
                      <a:endParaRPr lang="en-IN" sz="28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1000"/>
                        </a:spcAft>
                      </a:pPr>
                      <a:r>
                        <a:rPr lang="en-IN" sz="2800" dirty="0">
                          <a:effectLst/>
                        </a:rPr>
                        <a:t>eats</a:t>
                      </a:r>
                      <a:endParaRPr lang="en-IN" sz="28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1000"/>
                        </a:spcAft>
                      </a:pPr>
                      <a:r>
                        <a:rPr lang="en-IN" sz="2800" dirty="0">
                          <a:effectLst/>
                        </a:rPr>
                        <a:t>sings </a:t>
                      </a:r>
                      <a:endParaRPr lang="en-IN" sz="28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7128723"/>
                  </a:ext>
                </a:extLst>
              </a:tr>
              <a:tr h="486054">
                <a:tc>
                  <a:txBody>
                    <a:bodyPr/>
                    <a:lstStyle/>
                    <a:p>
                      <a:pPr algn="ctr">
                        <a:lnSpc>
                          <a:spcPct val="150000"/>
                        </a:lnSpc>
                        <a:spcAft>
                          <a:spcPts val="1000"/>
                        </a:spcAft>
                      </a:pPr>
                      <a:r>
                        <a:rPr lang="en-IN" sz="2800" dirty="0">
                          <a:effectLst/>
                        </a:rPr>
                        <a:t>clean</a:t>
                      </a:r>
                      <a:endParaRPr lang="en-IN" sz="28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1000"/>
                        </a:spcAft>
                      </a:pPr>
                      <a:r>
                        <a:rPr lang="en-IN" sz="2800" dirty="0">
                          <a:effectLst/>
                        </a:rPr>
                        <a:t>enter</a:t>
                      </a:r>
                      <a:endParaRPr lang="en-IN" sz="28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1000"/>
                        </a:spcAft>
                      </a:pPr>
                      <a:r>
                        <a:rPr lang="en-IN" sz="2800" dirty="0">
                          <a:effectLst/>
                        </a:rPr>
                        <a:t>wall</a:t>
                      </a:r>
                      <a:endParaRPr lang="en-IN" sz="28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65231274"/>
                  </a:ext>
                </a:extLst>
              </a:tr>
              <a:tr h="486054">
                <a:tc>
                  <a:txBody>
                    <a:bodyPr/>
                    <a:lstStyle/>
                    <a:p>
                      <a:pPr algn="ctr">
                        <a:lnSpc>
                          <a:spcPct val="150000"/>
                        </a:lnSpc>
                        <a:spcAft>
                          <a:spcPts val="1000"/>
                        </a:spcAft>
                      </a:pPr>
                      <a:r>
                        <a:rPr lang="en-IN" sz="2800" dirty="0">
                          <a:effectLst/>
                        </a:rPr>
                        <a:t>walk</a:t>
                      </a:r>
                      <a:endParaRPr lang="en-IN" sz="28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1000"/>
                        </a:spcAft>
                      </a:pPr>
                      <a:r>
                        <a:rPr lang="en-IN" sz="2800" dirty="0">
                          <a:effectLst/>
                        </a:rPr>
                        <a:t>cupboard</a:t>
                      </a:r>
                      <a:endParaRPr lang="en-IN" sz="28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1000"/>
                        </a:spcAft>
                      </a:pPr>
                      <a:r>
                        <a:rPr lang="en-IN" sz="2800" dirty="0">
                          <a:effectLst/>
                        </a:rPr>
                        <a:t>throws</a:t>
                      </a:r>
                      <a:endParaRPr lang="en-IN" sz="28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6819423"/>
                  </a:ext>
                </a:extLst>
              </a:tr>
              <a:tr h="486054">
                <a:tc>
                  <a:txBody>
                    <a:bodyPr/>
                    <a:lstStyle/>
                    <a:p>
                      <a:pPr algn="ctr">
                        <a:lnSpc>
                          <a:spcPct val="150000"/>
                        </a:lnSpc>
                        <a:spcAft>
                          <a:spcPts val="1000"/>
                        </a:spcAft>
                      </a:pPr>
                      <a:r>
                        <a:rPr lang="en-IN" sz="2800" dirty="0">
                          <a:effectLst/>
                        </a:rPr>
                        <a:t>run</a:t>
                      </a:r>
                      <a:endParaRPr lang="en-IN" sz="28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1000"/>
                        </a:spcAft>
                      </a:pPr>
                      <a:r>
                        <a:rPr lang="en-IN" sz="2800" dirty="0">
                          <a:effectLst/>
                        </a:rPr>
                        <a:t>floor</a:t>
                      </a:r>
                      <a:endParaRPr lang="en-IN" sz="28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1000"/>
                        </a:spcAft>
                      </a:pPr>
                      <a:r>
                        <a:rPr lang="en-IN" sz="2800" dirty="0">
                          <a:effectLst/>
                        </a:rPr>
                        <a:t>window</a:t>
                      </a:r>
                      <a:endParaRPr lang="en-IN" sz="28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0336395"/>
                  </a:ext>
                </a:extLst>
              </a:tr>
            </a:tbl>
          </a:graphicData>
        </a:graphic>
      </p:graphicFrame>
      <p:sp>
        <p:nvSpPr>
          <p:cNvPr id="5" name="Oval 4">
            <a:extLst>
              <a:ext uri="{FF2B5EF4-FFF2-40B4-BE49-F238E27FC236}">
                <a16:creationId xmlns:a16="http://schemas.microsoft.com/office/drawing/2014/main" id="{8217E1F5-03E4-4247-AD10-D7FF97A7BA68}"/>
              </a:ext>
            </a:extLst>
          </p:cNvPr>
          <p:cNvSpPr/>
          <p:nvPr/>
        </p:nvSpPr>
        <p:spPr>
          <a:xfrm>
            <a:off x="1621351" y="1844824"/>
            <a:ext cx="1224136" cy="504056"/>
          </a:xfrm>
          <a:prstGeom prst="ellipse">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6" name="Oval 5">
            <a:extLst>
              <a:ext uri="{FF2B5EF4-FFF2-40B4-BE49-F238E27FC236}">
                <a16:creationId xmlns:a16="http://schemas.microsoft.com/office/drawing/2014/main" id="{63547B83-03D0-7E4E-A3E9-743923A9023D}"/>
              </a:ext>
            </a:extLst>
          </p:cNvPr>
          <p:cNvSpPr/>
          <p:nvPr/>
        </p:nvSpPr>
        <p:spPr>
          <a:xfrm>
            <a:off x="1477335" y="3001254"/>
            <a:ext cx="1440160" cy="504056"/>
          </a:xfrm>
          <a:prstGeom prst="ellipse">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7" name="Oval 6">
            <a:extLst>
              <a:ext uri="{FF2B5EF4-FFF2-40B4-BE49-F238E27FC236}">
                <a16:creationId xmlns:a16="http://schemas.microsoft.com/office/drawing/2014/main" id="{4267CC3B-B0F0-7044-9848-42730BDFC163}"/>
              </a:ext>
            </a:extLst>
          </p:cNvPr>
          <p:cNvSpPr/>
          <p:nvPr/>
        </p:nvSpPr>
        <p:spPr>
          <a:xfrm>
            <a:off x="1520294" y="3573016"/>
            <a:ext cx="1440160" cy="504056"/>
          </a:xfrm>
          <a:prstGeom prst="ellipse">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8" name="Oval 7">
            <a:extLst>
              <a:ext uri="{FF2B5EF4-FFF2-40B4-BE49-F238E27FC236}">
                <a16:creationId xmlns:a16="http://schemas.microsoft.com/office/drawing/2014/main" id="{FA51DE5A-253F-9344-A07B-C838EF92FEC3}"/>
              </a:ext>
            </a:extLst>
          </p:cNvPr>
          <p:cNvSpPr/>
          <p:nvPr/>
        </p:nvSpPr>
        <p:spPr>
          <a:xfrm>
            <a:off x="1513339" y="4716540"/>
            <a:ext cx="1440160" cy="504056"/>
          </a:xfrm>
          <a:prstGeom prst="ellipse">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9" name="Oval 8">
            <a:extLst>
              <a:ext uri="{FF2B5EF4-FFF2-40B4-BE49-F238E27FC236}">
                <a16:creationId xmlns:a16="http://schemas.microsoft.com/office/drawing/2014/main" id="{1EA7F133-79D0-8D45-9744-39219A423DB3}"/>
              </a:ext>
            </a:extLst>
          </p:cNvPr>
          <p:cNvSpPr/>
          <p:nvPr/>
        </p:nvSpPr>
        <p:spPr>
          <a:xfrm>
            <a:off x="1477335" y="5288302"/>
            <a:ext cx="1440160" cy="504056"/>
          </a:xfrm>
          <a:prstGeom prst="ellipse">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10" name="Oval 9">
            <a:extLst>
              <a:ext uri="{FF2B5EF4-FFF2-40B4-BE49-F238E27FC236}">
                <a16:creationId xmlns:a16="http://schemas.microsoft.com/office/drawing/2014/main" id="{CB3ACB6F-F946-394C-80C2-F1A936C81FE6}"/>
              </a:ext>
            </a:extLst>
          </p:cNvPr>
          <p:cNvSpPr/>
          <p:nvPr/>
        </p:nvSpPr>
        <p:spPr>
          <a:xfrm>
            <a:off x="1477335" y="5872794"/>
            <a:ext cx="1440160" cy="504056"/>
          </a:xfrm>
          <a:prstGeom prst="ellipse">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11" name="Oval 10">
            <a:extLst>
              <a:ext uri="{FF2B5EF4-FFF2-40B4-BE49-F238E27FC236}">
                <a16:creationId xmlns:a16="http://schemas.microsoft.com/office/drawing/2014/main" id="{365A5BF3-98E1-5B46-A413-C5F153DE3C30}"/>
              </a:ext>
            </a:extLst>
          </p:cNvPr>
          <p:cNvSpPr/>
          <p:nvPr/>
        </p:nvSpPr>
        <p:spPr>
          <a:xfrm>
            <a:off x="3493558" y="3001254"/>
            <a:ext cx="1440160" cy="504056"/>
          </a:xfrm>
          <a:prstGeom prst="ellipse">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12" name="Oval 11">
            <a:extLst>
              <a:ext uri="{FF2B5EF4-FFF2-40B4-BE49-F238E27FC236}">
                <a16:creationId xmlns:a16="http://schemas.microsoft.com/office/drawing/2014/main" id="{B887388A-1CF3-6B4F-A34B-A1F4ABC6527C}"/>
              </a:ext>
            </a:extLst>
          </p:cNvPr>
          <p:cNvSpPr/>
          <p:nvPr/>
        </p:nvSpPr>
        <p:spPr>
          <a:xfrm>
            <a:off x="3493558" y="2401762"/>
            <a:ext cx="1440160" cy="504056"/>
          </a:xfrm>
          <a:prstGeom prst="ellipse">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13" name="Oval 12">
            <a:extLst>
              <a:ext uri="{FF2B5EF4-FFF2-40B4-BE49-F238E27FC236}">
                <a16:creationId xmlns:a16="http://schemas.microsoft.com/office/drawing/2014/main" id="{000E0086-A0D6-C048-942D-9E5F659F63FF}"/>
              </a:ext>
            </a:extLst>
          </p:cNvPr>
          <p:cNvSpPr/>
          <p:nvPr/>
        </p:nvSpPr>
        <p:spPr>
          <a:xfrm>
            <a:off x="3601570" y="4158258"/>
            <a:ext cx="1224136" cy="504056"/>
          </a:xfrm>
          <a:prstGeom prst="ellipse">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14" name="Oval 13">
            <a:extLst>
              <a:ext uri="{FF2B5EF4-FFF2-40B4-BE49-F238E27FC236}">
                <a16:creationId xmlns:a16="http://schemas.microsoft.com/office/drawing/2014/main" id="{1AFA5837-39B7-914D-A355-C22FC6ECB300}"/>
              </a:ext>
            </a:extLst>
          </p:cNvPr>
          <p:cNvSpPr/>
          <p:nvPr/>
        </p:nvSpPr>
        <p:spPr>
          <a:xfrm>
            <a:off x="3512629" y="4784246"/>
            <a:ext cx="1440160" cy="504056"/>
          </a:xfrm>
          <a:prstGeom prst="ellipse">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15" name="Oval 14">
            <a:extLst>
              <a:ext uri="{FF2B5EF4-FFF2-40B4-BE49-F238E27FC236}">
                <a16:creationId xmlns:a16="http://schemas.microsoft.com/office/drawing/2014/main" id="{53E90E9E-DD2C-0C4A-92E0-4A7A3BD5DE70}"/>
              </a:ext>
            </a:extLst>
          </p:cNvPr>
          <p:cNvSpPr/>
          <p:nvPr/>
        </p:nvSpPr>
        <p:spPr>
          <a:xfrm>
            <a:off x="5565356" y="1844745"/>
            <a:ext cx="1440160" cy="504056"/>
          </a:xfrm>
          <a:prstGeom prst="ellipse">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16" name="Oval 15">
            <a:extLst>
              <a:ext uri="{FF2B5EF4-FFF2-40B4-BE49-F238E27FC236}">
                <a16:creationId xmlns:a16="http://schemas.microsoft.com/office/drawing/2014/main" id="{ED4C9D87-21FC-6A4D-9A58-AF429AB6B54D}"/>
              </a:ext>
            </a:extLst>
          </p:cNvPr>
          <p:cNvSpPr/>
          <p:nvPr/>
        </p:nvSpPr>
        <p:spPr>
          <a:xfrm>
            <a:off x="5565356" y="2425638"/>
            <a:ext cx="1440160" cy="504056"/>
          </a:xfrm>
          <a:prstGeom prst="ellipse">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18" name="Oval 17">
            <a:extLst>
              <a:ext uri="{FF2B5EF4-FFF2-40B4-BE49-F238E27FC236}">
                <a16:creationId xmlns:a16="http://schemas.microsoft.com/office/drawing/2014/main" id="{8767C2B8-2194-8E42-82EE-39BB9689A5B7}"/>
              </a:ext>
            </a:extLst>
          </p:cNvPr>
          <p:cNvSpPr/>
          <p:nvPr/>
        </p:nvSpPr>
        <p:spPr>
          <a:xfrm>
            <a:off x="5565356" y="3573016"/>
            <a:ext cx="1440160" cy="504056"/>
          </a:xfrm>
          <a:prstGeom prst="ellipse">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19" name="Oval 18">
            <a:extLst>
              <a:ext uri="{FF2B5EF4-FFF2-40B4-BE49-F238E27FC236}">
                <a16:creationId xmlns:a16="http://schemas.microsoft.com/office/drawing/2014/main" id="{54ADEB45-660D-8B46-A96F-8B24F1E4FA23}"/>
              </a:ext>
            </a:extLst>
          </p:cNvPr>
          <p:cNvSpPr/>
          <p:nvPr/>
        </p:nvSpPr>
        <p:spPr>
          <a:xfrm>
            <a:off x="5565356" y="4171275"/>
            <a:ext cx="1440160" cy="504056"/>
          </a:xfrm>
          <a:prstGeom prst="ellipse">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20" name="Oval 19">
            <a:extLst>
              <a:ext uri="{FF2B5EF4-FFF2-40B4-BE49-F238E27FC236}">
                <a16:creationId xmlns:a16="http://schemas.microsoft.com/office/drawing/2014/main" id="{9EB21A0B-D156-7D44-A4B1-474B10A990BB}"/>
              </a:ext>
            </a:extLst>
          </p:cNvPr>
          <p:cNvSpPr/>
          <p:nvPr/>
        </p:nvSpPr>
        <p:spPr>
          <a:xfrm>
            <a:off x="5583091" y="5288302"/>
            <a:ext cx="1440160" cy="504056"/>
          </a:xfrm>
          <a:prstGeom prst="ellipse">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59149B9C-C4A2-434C-B8FE-FF3D3E5EE2B2}"/>
              </a:ext>
            </a:extLst>
          </p:cNvPr>
          <p:cNvCxnSpPr/>
          <p:nvPr/>
        </p:nvCxnSpPr>
        <p:spPr>
          <a:xfrm>
            <a:off x="1735219" y="2852936"/>
            <a:ext cx="854561"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3" name="Straight Connector 22">
            <a:extLst>
              <a:ext uri="{FF2B5EF4-FFF2-40B4-BE49-F238E27FC236}">
                <a16:creationId xmlns:a16="http://schemas.microsoft.com/office/drawing/2014/main" id="{84A5C30C-F9F3-094A-8174-739BA3984C10}"/>
              </a:ext>
            </a:extLst>
          </p:cNvPr>
          <p:cNvCxnSpPr/>
          <p:nvPr/>
        </p:nvCxnSpPr>
        <p:spPr>
          <a:xfrm>
            <a:off x="1735218" y="4581128"/>
            <a:ext cx="854561"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4" name="Straight Connector 23">
            <a:extLst>
              <a:ext uri="{FF2B5EF4-FFF2-40B4-BE49-F238E27FC236}">
                <a16:creationId xmlns:a16="http://schemas.microsoft.com/office/drawing/2014/main" id="{BCD4901E-7880-6A48-90A5-0AA7EAE9BC85}"/>
              </a:ext>
            </a:extLst>
          </p:cNvPr>
          <p:cNvCxnSpPr/>
          <p:nvPr/>
        </p:nvCxnSpPr>
        <p:spPr>
          <a:xfrm>
            <a:off x="3786357" y="2276872"/>
            <a:ext cx="854561"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5" name="Straight Connector 24">
            <a:extLst>
              <a:ext uri="{FF2B5EF4-FFF2-40B4-BE49-F238E27FC236}">
                <a16:creationId xmlns:a16="http://schemas.microsoft.com/office/drawing/2014/main" id="{6DC93F7B-15FF-F449-86A8-C14A9FDDCD03}"/>
              </a:ext>
            </a:extLst>
          </p:cNvPr>
          <p:cNvCxnSpPr/>
          <p:nvPr/>
        </p:nvCxnSpPr>
        <p:spPr>
          <a:xfrm>
            <a:off x="3786356" y="4005064"/>
            <a:ext cx="854561"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6" name="Straight Connector 25">
            <a:extLst>
              <a:ext uri="{FF2B5EF4-FFF2-40B4-BE49-F238E27FC236}">
                <a16:creationId xmlns:a16="http://schemas.microsoft.com/office/drawing/2014/main" id="{379B27F0-662F-3A4B-A050-AABE7EE08956}"/>
              </a:ext>
            </a:extLst>
          </p:cNvPr>
          <p:cNvCxnSpPr>
            <a:cxnSpLocks/>
          </p:cNvCxnSpPr>
          <p:nvPr/>
        </p:nvCxnSpPr>
        <p:spPr>
          <a:xfrm>
            <a:off x="3512629" y="5733256"/>
            <a:ext cx="1421089"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8" name="Straight Connector 27">
            <a:extLst>
              <a:ext uri="{FF2B5EF4-FFF2-40B4-BE49-F238E27FC236}">
                <a16:creationId xmlns:a16="http://schemas.microsoft.com/office/drawing/2014/main" id="{88267476-0389-DA42-B9D4-9620F216CD65}"/>
              </a:ext>
            </a:extLst>
          </p:cNvPr>
          <p:cNvCxnSpPr/>
          <p:nvPr/>
        </p:nvCxnSpPr>
        <p:spPr>
          <a:xfrm>
            <a:off x="3786355" y="6309320"/>
            <a:ext cx="854561"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9" name="Straight Connector 28">
            <a:extLst>
              <a:ext uri="{FF2B5EF4-FFF2-40B4-BE49-F238E27FC236}">
                <a16:creationId xmlns:a16="http://schemas.microsoft.com/office/drawing/2014/main" id="{E6530BE7-E668-724C-A8AE-47FD85F5E3FB}"/>
              </a:ext>
            </a:extLst>
          </p:cNvPr>
          <p:cNvCxnSpPr/>
          <p:nvPr/>
        </p:nvCxnSpPr>
        <p:spPr>
          <a:xfrm>
            <a:off x="5858155" y="3432484"/>
            <a:ext cx="854561"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0" name="Straight Connector 29">
            <a:extLst>
              <a:ext uri="{FF2B5EF4-FFF2-40B4-BE49-F238E27FC236}">
                <a16:creationId xmlns:a16="http://schemas.microsoft.com/office/drawing/2014/main" id="{57078E4C-05FF-0F4E-813E-71B66D23F65D}"/>
              </a:ext>
            </a:extLst>
          </p:cNvPr>
          <p:cNvCxnSpPr/>
          <p:nvPr/>
        </p:nvCxnSpPr>
        <p:spPr>
          <a:xfrm>
            <a:off x="5875890" y="5157192"/>
            <a:ext cx="854561"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1" name="Straight Connector 30">
            <a:extLst>
              <a:ext uri="{FF2B5EF4-FFF2-40B4-BE49-F238E27FC236}">
                <a16:creationId xmlns:a16="http://schemas.microsoft.com/office/drawing/2014/main" id="{8A8ED716-EDFC-CD4E-9B73-CD8498A78471}"/>
              </a:ext>
            </a:extLst>
          </p:cNvPr>
          <p:cNvCxnSpPr>
            <a:cxnSpLocks/>
          </p:cNvCxnSpPr>
          <p:nvPr/>
        </p:nvCxnSpPr>
        <p:spPr>
          <a:xfrm>
            <a:off x="5583091" y="6290556"/>
            <a:ext cx="1294844"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pic>
        <p:nvPicPr>
          <p:cNvPr id="32" name="Picture 31">
            <a:extLst>
              <a:ext uri="{FF2B5EF4-FFF2-40B4-BE49-F238E27FC236}">
                <a16:creationId xmlns:a16="http://schemas.microsoft.com/office/drawing/2014/main" id="{76627C1A-832C-6448-8704-E9FE62421C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5819" y="2532787"/>
            <a:ext cx="4497253" cy="3088569"/>
          </a:xfrm>
          <a:prstGeom prst="rect">
            <a:avLst/>
          </a:prstGeom>
        </p:spPr>
      </p:pic>
    </p:spTree>
    <p:extLst>
      <p:ext uri="{BB962C8B-B14F-4D97-AF65-F5344CB8AC3E}">
        <p14:creationId xmlns:p14="http://schemas.microsoft.com/office/powerpoint/2010/main" val="3606381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heckerboard(across)">
                                      <p:cBhvr>
                                        <p:cTn id="13" dur="500"/>
                                        <p:tgtEl>
                                          <p:spTgt spid="7"/>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heckerboard(across)">
                                      <p:cBhvr>
                                        <p:cTn id="16" dur="500"/>
                                        <p:tgtEl>
                                          <p:spTgt spid="8"/>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heckerboard(across)">
                                      <p:cBhvr>
                                        <p:cTn id="19" dur="500"/>
                                        <p:tgtEl>
                                          <p:spTgt spid="9"/>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heckerboard(across)">
                                      <p:cBhvr>
                                        <p:cTn id="22" dur="500"/>
                                        <p:tgtEl>
                                          <p:spTgt spid="10"/>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checkerboard(across)">
                                      <p:cBhvr>
                                        <p:cTn id="25" dur="500"/>
                                        <p:tgtEl>
                                          <p:spTgt spid="12"/>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checkerboard(across)">
                                      <p:cBhvr>
                                        <p:cTn id="28" dur="500"/>
                                        <p:tgtEl>
                                          <p:spTgt spid="11"/>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heckerboard(across)">
                                      <p:cBhvr>
                                        <p:cTn id="31" dur="500"/>
                                        <p:tgtEl>
                                          <p:spTgt spid="13"/>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checkerboard(across)">
                                      <p:cBhvr>
                                        <p:cTn id="34" dur="500"/>
                                        <p:tgtEl>
                                          <p:spTgt spid="14"/>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checkerboard(across)">
                                      <p:cBhvr>
                                        <p:cTn id="37" dur="500"/>
                                        <p:tgtEl>
                                          <p:spTgt spid="15"/>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checkerboard(across)">
                                      <p:cBhvr>
                                        <p:cTn id="40" dur="500"/>
                                        <p:tgtEl>
                                          <p:spTgt spid="16"/>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checkerboard(across)">
                                      <p:cBhvr>
                                        <p:cTn id="43" dur="500"/>
                                        <p:tgtEl>
                                          <p:spTgt spid="18"/>
                                        </p:tgtEl>
                                      </p:cBhvr>
                                    </p:animEffect>
                                  </p:childTnLst>
                                </p:cTn>
                              </p:par>
                              <p:par>
                                <p:cTn id="44" presetID="5" presetClass="entr" presetSubtype="1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checkerboard(across)">
                                      <p:cBhvr>
                                        <p:cTn id="46" dur="500"/>
                                        <p:tgtEl>
                                          <p:spTgt spid="19"/>
                                        </p:tgtEl>
                                      </p:cBhvr>
                                    </p:animEffect>
                                  </p:childTnLst>
                                </p:cTn>
                              </p:par>
                              <p:par>
                                <p:cTn id="47" presetID="5" presetClass="entr" presetSubtype="1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checkerboard(across)">
                                      <p:cBhvr>
                                        <p:cTn id="49" dur="500"/>
                                        <p:tgtEl>
                                          <p:spTgt spid="20"/>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nodeType="click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dissolve">
                                      <p:cBhvr>
                                        <p:cTn id="54" dur="500"/>
                                        <p:tgtEl>
                                          <p:spTgt spid="22"/>
                                        </p:tgtEl>
                                      </p:cBhvr>
                                    </p:animEffect>
                                  </p:childTnLst>
                                </p:cTn>
                              </p:par>
                              <p:par>
                                <p:cTn id="55" presetID="9"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dissolve">
                                      <p:cBhvr>
                                        <p:cTn id="57" dur="500"/>
                                        <p:tgtEl>
                                          <p:spTgt spid="23"/>
                                        </p:tgtEl>
                                      </p:cBhvr>
                                    </p:animEffect>
                                  </p:childTnLst>
                                </p:cTn>
                              </p:par>
                              <p:par>
                                <p:cTn id="58" presetID="9" presetClass="entr" presetSubtype="0" fill="hold"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dissolve">
                                      <p:cBhvr>
                                        <p:cTn id="60" dur="500"/>
                                        <p:tgtEl>
                                          <p:spTgt spid="24"/>
                                        </p:tgtEl>
                                      </p:cBhvr>
                                    </p:animEffect>
                                  </p:childTnLst>
                                </p:cTn>
                              </p:par>
                              <p:par>
                                <p:cTn id="61" presetID="9" presetClass="entr" presetSubtype="0" fill="hold"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dissolve">
                                      <p:cBhvr>
                                        <p:cTn id="63" dur="500"/>
                                        <p:tgtEl>
                                          <p:spTgt spid="25"/>
                                        </p:tgtEl>
                                      </p:cBhvr>
                                    </p:animEffect>
                                  </p:childTnLst>
                                </p:cTn>
                              </p:par>
                              <p:par>
                                <p:cTn id="64" presetID="9" presetClass="entr" presetSubtype="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dissolve">
                                      <p:cBhvr>
                                        <p:cTn id="66" dur="500"/>
                                        <p:tgtEl>
                                          <p:spTgt spid="26"/>
                                        </p:tgtEl>
                                      </p:cBhvr>
                                    </p:animEffect>
                                  </p:childTnLst>
                                </p:cTn>
                              </p:par>
                              <p:par>
                                <p:cTn id="67" presetID="9" presetClass="entr" presetSubtype="0"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dissolve">
                                      <p:cBhvr>
                                        <p:cTn id="69" dur="500"/>
                                        <p:tgtEl>
                                          <p:spTgt spid="28"/>
                                        </p:tgtEl>
                                      </p:cBhvr>
                                    </p:animEffect>
                                  </p:childTnLst>
                                </p:cTn>
                              </p:par>
                              <p:par>
                                <p:cTn id="70" presetID="9" presetClass="entr" presetSubtype="0" fill="hold"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dissolve">
                                      <p:cBhvr>
                                        <p:cTn id="72" dur="500"/>
                                        <p:tgtEl>
                                          <p:spTgt spid="29"/>
                                        </p:tgtEl>
                                      </p:cBhvr>
                                    </p:animEffect>
                                  </p:childTnLst>
                                </p:cTn>
                              </p:par>
                              <p:par>
                                <p:cTn id="73" presetID="9" presetClass="entr" presetSubtype="0" fill="hold" nodeType="with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dissolve">
                                      <p:cBhvr>
                                        <p:cTn id="75" dur="500"/>
                                        <p:tgtEl>
                                          <p:spTgt spid="31"/>
                                        </p:tgtEl>
                                      </p:cBhvr>
                                    </p:animEffect>
                                  </p:childTnLst>
                                </p:cTn>
                              </p:par>
                              <p:par>
                                <p:cTn id="76" presetID="9" presetClass="entr" presetSubtype="0" fill="hold" nodeType="with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dissolve">
                                      <p:cBhvr>
                                        <p:cTn id="7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8" grpId="0" animBg="1"/>
      <p:bldP spid="19"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3572" y="71414"/>
            <a:ext cx="7682997" cy="654032"/>
          </a:xfrm>
          <a:solidFill>
            <a:srgbClr val="FFFFCC"/>
          </a:solidFill>
        </p:spPr>
        <p:txBody>
          <a:bodyPr/>
          <a:lstStyle/>
          <a:p>
            <a:r>
              <a:rPr lang="en-IN" b="1" u="sng" dirty="0"/>
              <a:t>EXERCISE 3</a:t>
            </a:r>
            <a:endParaRPr lang="en-IN" u="sng" dirty="0"/>
          </a:p>
        </p:txBody>
      </p:sp>
      <p:sp>
        <p:nvSpPr>
          <p:cNvPr id="3" name="Text Placeholder 2"/>
          <p:cNvSpPr>
            <a:spLocks noGrp="1"/>
          </p:cNvSpPr>
          <p:nvPr>
            <p:ph type="body" sz="quarter" idx="10"/>
          </p:nvPr>
        </p:nvSpPr>
        <p:spPr>
          <a:xfrm>
            <a:off x="2784381" y="824386"/>
            <a:ext cx="6687405" cy="558378"/>
          </a:xfrm>
          <a:ln>
            <a:solidFill>
              <a:schemeClr val="tx1"/>
            </a:solidFill>
          </a:ln>
        </p:spPr>
        <p:txBody>
          <a:bodyPr/>
          <a:lstStyle/>
          <a:p>
            <a:pPr marL="0" indent="0">
              <a:buNone/>
            </a:pPr>
            <a:r>
              <a:rPr lang="en-IN" sz="2800" i="1" dirty="0"/>
              <a:t>Underline the verb/verbs in each sentence. </a:t>
            </a:r>
          </a:p>
        </p:txBody>
      </p:sp>
      <p:sp>
        <p:nvSpPr>
          <p:cNvPr id="4" name="Text Placeholder 2">
            <a:extLst>
              <a:ext uri="{FF2B5EF4-FFF2-40B4-BE49-F238E27FC236}">
                <a16:creationId xmlns:a16="http://schemas.microsoft.com/office/drawing/2014/main" id="{73E76E26-879D-654F-99EF-C20AFE0E2ADD}"/>
              </a:ext>
            </a:extLst>
          </p:cNvPr>
          <p:cNvSpPr txBox="1">
            <a:spLocks/>
          </p:cNvSpPr>
          <p:nvPr/>
        </p:nvSpPr>
        <p:spPr>
          <a:xfrm>
            <a:off x="1064359" y="1556792"/>
            <a:ext cx="8352928" cy="4802964"/>
          </a:xfrm>
          <a:prstGeom prst="rect">
            <a:avLst/>
          </a:prstGeom>
          <a:ln>
            <a:noFill/>
          </a:ln>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en-IN" dirty="0">
                <a:solidFill>
                  <a:srgbClr val="002060"/>
                </a:solidFill>
              </a:rPr>
              <a:t>Anil  is playing table tennis.   </a:t>
            </a:r>
          </a:p>
          <a:p>
            <a:pPr marL="514350" indent="-514350">
              <a:buFont typeface="+mj-lt"/>
              <a:buAutoNum type="arabicPeriod"/>
            </a:pPr>
            <a:r>
              <a:rPr lang="en-IN" dirty="0">
                <a:solidFill>
                  <a:srgbClr val="002060"/>
                </a:solidFill>
              </a:rPr>
              <a:t>Raghu catches the ball and passes it to </a:t>
            </a:r>
            <a:r>
              <a:rPr lang="en-IN" dirty="0" err="1">
                <a:solidFill>
                  <a:srgbClr val="002060"/>
                </a:solidFill>
              </a:rPr>
              <a:t>Rajan</a:t>
            </a:r>
            <a:r>
              <a:rPr lang="en-IN" dirty="0">
                <a:solidFill>
                  <a:srgbClr val="002060"/>
                </a:solidFill>
              </a:rPr>
              <a:t>.  </a:t>
            </a:r>
          </a:p>
          <a:p>
            <a:pPr marL="514350" indent="-514350">
              <a:buFont typeface="+mj-lt"/>
              <a:buAutoNum type="arabicPeriod"/>
            </a:pPr>
            <a:r>
              <a:rPr lang="en-IN" dirty="0">
                <a:solidFill>
                  <a:srgbClr val="002060"/>
                </a:solidFill>
              </a:rPr>
              <a:t>My friend reads books about wild animals. </a:t>
            </a:r>
          </a:p>
          <a:p>
            <a:pPr marL="514350" indent="-514350">
              <a:buFont typeface="+mj-lt"/>
              <a:buAutoNum type="arabicPeriod"/>
            </a:pPr>
            <a:r>
              <a:rPr lang="en-IN" dirty="0">
                <a:solidFill>
                  <a:srgbClr val="002060"/>
                </a:solidFill>
              </a:rPr>
              <a:t>My father works in the field.</a:t>
            </a:r>
          </a:p>
          <a:p>
            <a:pPr marL="514350" indent="-514350">
              <a:buFont typeface="+mj-lt"/>
              <a:buAutoNum type="arabicPeriod"/>
            </a:pPr>
            <a:r>
              <a:rPr lang="en-IN" dirty="0">
                <a:solidFill>
                  <a:srgbClr val="002060"/>
                </a:solidFill>
              </a:rPr>
              <a:t>Our teacher gives us homework. </a:t>
            </a:r>
          </a:p>
          <a:p>
            <a:pPr marL="514350" indent="-514350">
              <a:buFont typeface="+mj-lt"/>
              <a:buAutoNum type="arabicPeriod"/>
            </a:pPr>
            <a:r>
              <a:rPr lang="en-IN" dirty="0">
                <a:solidFill>
                  <a:srgbClr val="002060"/>
                </a:solidFill>
              </a:rPr>
              <a:t>The book is lying on the table.</a:t>
            </a:r>
          </a:p>
          <a:p>
            <a:pPr marL="514350" indent="-514350">
              <a:buFont typeface="+mj-lt"/>
              <a:buAutoNum type="arabicPeriod"/>
            </a:pPr>
            <a:r>
              <a:rPr lang="en-IN" dirty="0">
                <a:solidFill>
                  <a:srgbClr val="002060"/>
                </a:solidFill>
              </a:rPr>
              <a:t>My aunt is combing her hair. </a:t>
            </a:r>
          </a:p>
          <a:p>
            <a:pPr marL="514350" indent="-514350">
              <a:buFont typeface="+mj-lt"/>
              <a:buAutoNum type="arabicPeriod"/>
            </a:pPr>
            <a:r>
              <a:rPr lang="en-IN" dirty="0">
                <a:solidFill>
                  <a:srgbClr val="002060"/>
                </a:solidFill>
              </a:rPr>
              <a:t>Anil runs home after school. </a:t>
            </a:r>
          </a:p>
        </p:txBody>
      </p:sp>
      <p:cxnSp>
        <p:nvCxnSpPr>
          <p:cNvPr id="6" name="Straight Connector 5">
            <a:extLst>
              <a:ext uri="{FF2B5EF4-FFF2-40B4-BE49-F238E27FC236}">
                <a16:creationId xmlns:a16="http://schemas.microsoft.com/office/drawing/2014/main" id="{62C52665-DC3C-DE43-B4AC-3288D187C229}"/>
              </a:ext>
            </a:extLst>
          </p:cNvPr>
          <p:cNvCxnSpPr>
            <a:cxnSpLocks/>
          </p:cNvCxnSpPr>
          <p:nvPr/>
        </p:nvCxnSpPr>
        <p:spPr>
          <a:xfrm>
            <a:off x="2519639" y="2063927"/>
            <a:ext cx="1481205"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8" name="Straight Connector 7">
            <a:extLst>
              <a:ext uri="{FF2B5EF4-FFF2-40B4-BE49-F238E27FC236}">
                <a16:creationId xmlns:a16="http://schemas.microsoft.com/office/drawing/2014/main" id="{79883B38-3B82-6648-A0CF-4121916A7FA0}"/>
              </a:ext>
            </a:extLst>
          </p:cNvPr>
          <p:cNvCxnSpPr>
            <a:cxnSpLocks/>
          </p:cNvCxnSpPr>
          <p:nvPr/>
        </p:nvCxnSpPr>
        <p:spPr>
          <a:xfrm>
            <a:off x="2792551" y="2639991"/>
            <a:ext cx="1224136"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9" name="Straight Connector 8">
            <a:extLst>
              <a:ext uri="{FF2B5EF4-FFF2-40B4-BE49-F238E27FC236}">
                <a16:creationId xmlns:a16="http://schemas.microsoft.com/office/drawing/2014/main" id="{1C330D45-4F5B-814F-8BFC-FEFBCE8CB3CB}"/>
              </a:ext>
            </a:extLst>
          </p:cNvPr>
          <p:cNvCxnSpPr>
            <a:cxnSpLocks/>
          </p:cNvCxnSpPr>
          <p:nvPr/>
        </p:nvCxnSpPr>
        <p:spPr>
          <a:xfrm>
            <a:off x="6104919" y="2639991"/>
            <a:ext cx="1224136"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0" name="Straight Connector 9">
            <a:extLst>
              <a:ext uri="{FF2B5EF4-FFF2-40B4-BE49-F238E27FC236}">
                <a16:creationId xmlns:a16="http://schemas.microsoft.com/office/drawing/2014/main" id="{0078E481-3089-3B46-85DB-3BA9E4F2E120}"/>
              </a:ext>
            </a:extLst>
          </p:cNvPr>
          <p:cNvCxnSpPr>
            <a:cxnSpLocks/>
          </p:cNvCxnSpPr>
          <p:nvPr/>
        </p:nvCxnSpPr>
        <p:spPr>
          <a:xfrm>
            <a:off x="3296607" y="3216055"/>
            <a:ext cx="972108"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2" name="Straight Connector 11">
            <a:extLst>
              <a:ext uri="{FF2B5EF4-FFF2-40B4-BE49-F238E27FC236}">
                <a16:creationId xmlns:a16="http://schemas.microsoft.com/office/drawing/2014/main" id="{13A83AAD-01C4-6041-9C26-4E5CA8CAB6CB}"/>
              </a:ext>
            </a:extLst>
          </p:cNvPr>
          <p:cNvCxnSpPr>
            <a:cxnSpLocks/>
          </p:cNvCxnSpPr>
          <p:nvPr/>
        </p:nvCxnSpPr>
        <p:spPr>
          <a:xfrm>
            <a:off x="3404619" y="3792119"/>
            <a:ext cx="972108"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3" name="Straight Connector 12">
            <a:extLst>
              <a:ext uri="{FF2B5EF4-FFF2-40B4-BE49-F238E27FC236}">
                <a16:creationId xmlns:a16="http://schemas.microsoft.com/office/drawing/2014/main" id="{E50FB1A6-3E43-9D42-9892-55C410BCCDF4}"/>
              </a:ext>
            </a:extLst>
          </p:cNvPr>
          <p:cNvCxnSpPr>
            <a:cxnSpLocks/>
          </p:cNvCxnSpPr>
          <p:nvPr/>
        </p:nvCxnSpPr>
        <p:spPr>
          <a:xfrm>
            <a:off x="3656647" y="4368183"/>
            <a:ext cx="972108"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4" name="Straight Connector 13">
            <a:extLst>
              <a:ext uri="{FF2B5EF4-FFF2-40B4-BE49-F238E27FC236}">
                <a16:creationId xmlns:a16="http://schemas.microsoft.com/office/drawing/2014/main" id="{EC59C46E-7233-C945-AA3A-65CB5802A491}"/>
              </a:ext>
            </a:extLst>
          </p:cNvPr>
          <p:cNvCxnSpPr>
            <a:cxnSpLocks/>
          </p:cNvCxnSpPr>
          <p:nvPr/>
        </p:nvCxnSpPr>
        <p:spPr>
          <a:xfrm>
            <a:off x="3284183" y="4976331"/>
            <a:ext cx="1176252"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5" name="Straight Connector 14">
            <a:extLst>
              <a:ext uri="{FF2B5EF4-FFF2-40B4-BE49-F238E27FC236}">
                <a16:creationId xmlns:a16="http://schemas.microsoft.com/office/drawing/2014/main" id="{4F475156-6F2D-9547-ADA7-6E6292BF1949}"/>
              </a:ext>
            </a:extLst>
          </p:cNvPr>
          <p:cNvCxnSpPr>
            <a:cxnSpLocks/>
          </p:cNvCxnSpPr>
          <p:nvPr/>
        </p:nvCxnSpPr>
        <p:spPr>
          <a:xfrm>
            <a:off x="3143672" y="5552395"/>
            <a:ext cx="1718096"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7" name="Straight Connector 16">
            <a:extLst>
              <a:ext uri="{FF2B5EF4-FFF2-40B4-BE49-F238E27FC236}">
                <a16:creationId xmlns:a16="http://schemas.microsoft.com/office/drawing/2014/main" id="{EA447915-FAB5-5541-928A-960A212AB39C}"/>
              </a:ext>
            </a:extLst>
          </p:cNvPr>
          <p:cNvCxnSpPr>
            <a:cxnSpLocks/>
          </p:cNvCxnSpPr>
          <p:nvPr/>
        </p:nvCxnSpPr>
        <p:spPr>
          <a:xfrm>
            <a:off x="2344956" y="6112417"/>
            <a:ext cx="769176"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pic>
        <p:nvPicPr>
          <p:cNvPr id="16" name="Picture 15">
            <a:extLst>
              <a:ext uri="{FF2B5EF4-FFF2-40B4-BE49-F238E27FC236}">
                <a16:creationId xmlns:a16="http://schemas.microsoft.com/office/drawing/2014/main" id="{DB2CE7D4-B055-5944-AD57-867E51565D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8092" y="3236613"/>
            <a:ext cx="3579549" cy="2930756"/>
          </a:xfrm>
          <a:prstGeom prst="rect">
            <a:avLst/>
          </a:prstGeom>
        </p:spPr>
      </p:pic>
    </p:spTree>
    <p:extLst>
      <p:ext uri="{BB962C8B-B14F-4D97-AF65-F5344CB8AC3E}">
        <p14:creationId xmlns:p14="http://schemas.microsoft.com/office/powerpoint/2010/main" val="373097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par>
                                <p:cTn id="11" presetID="9"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par>
                                <p:cTn id="14" presetID="9"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dissolve">
                                      <p:cBhvr>
                                        <p:cTn id="16" dur="500"/>
                                        <p:tgtEl>
                                          <p:spTgt spid="10"/>
                                        </p:tgtEl>
                                      </p:cBhvr>
                                    </p:animEffect>
                                  </p:childTnLst>
                                </p:cTn>
                              </p:par>
                              <p:par>
                                <p:cTn id="17" presetID="9"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dissolve">
                                      <p:cBhvr>
                                        <p:cTn id="19" dur="500"/>
                                        <p:tgtEl>
                                          <p:spTgt spid="12"/>
                                        </p:tgtEl>
                                      </p:cBhvr>
                                    </p:animEffect>
                                  </p:childTnLst>
                                </p:cTn>
                              </p:par>
                              <p:par>
                                <p:cTn id="20" presetID="9"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par>
                                <p:cTn id="23" presetID="9"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dissolve">
                                      <p:cBhvr>
                                        <p:cTn id="25" dur="500"/>
                                        <p:tgtEl>
                                          <p:spTgt spid="14"/>
                                        </p:tgtEl>
                                      </p:cBhvr>
                                    </p:animEffect>
                                  </p:childTnLst>
                                </p:cTn>
                              </p:par>
                              <p:par>
                                <p:cTn id="26" presetID="9" presetClass="entr" presetSubtype="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dissolve">
                                      <p:cBhvr>
                                        <p:cTn id="28" dur="500"/>
                                        <p:tgtEl>
                                          <p:spTgt spid="15"/>
                                        </p:tgtEl>
                                      </p:cBhvr>
                                    </p:animEffect>
                                  </p:childTnLst>
                                </p:cTn>
                              </p:par>
                              <p:par>
                                <p:cTn id="29" presetID="9"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dissolve">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3572" y="71414"/>
            <a:ext cx="7682997" cy="654032"/>
          </a:xfrm>
          <a:solidFill>
            <a:srgbClr val="FFFFCC"/>
          </a:solidFill>
        </p:spPr>
        <p:txBody>
          <a:bodyPr/>
          <a:lstStyle/>
          <a:p>
            <a:r>
              <a:rPr lang="en-IN" b="1" u="sng" dirty="0"/>
              <a:t>EXERCISE 4</a:t>
            </a:r>
            <a:endParaRPr lang="en-IN" u="sng" dirty="0"/>
          </a:p>
        </p:txBody>
      </p:sp>
      <p:sp>
        <p:nvSpPr>
          <p:cNvPr id="3" name="Text Placeholder 2"/>
          <p:cNvSpPr>
            <a:spLocks noGrp="1"/>
          </p:cNvSpPr>
          <p:nvPr>
            <p:ph type="body" sz="quarter" idx="10"/>
          </p:nvPr>
        </p:nvSpPr>
        <p:spPr>
          <a:xfrm>
            <a:off x="944724" y="1059188"/>
            <a:ext cx="10302552" cy="1263394"/>
          </a:xfrm>
          <a:ln>
            <a:solidFill>
              <a:schemeClr val="tx1"/>
            </a:solidFill>
          </a:ln>
        </p:spPr>
        <p:txBody>
          <a:bodyPr/>
          <a:lstStyle/>
          <a:p>
            <a:pPr marL="0" indent="0">
              <a:buNone/>
            </a:pPr>
            <a:r>
              <a:rPr lang="en-IN" sz="2400" dirty="0"/>
              <a:t>A set of nouns and verbs are given below, use them to make sentences. Example: Words - mother, love. </a:t>
            </a:r>
          </a:p>
          <a:p>
            <a:pPr marL="0" indent="0">
              <a:buNone/>
            </a:pPr>
            <a:r>
              <a:rPr lang="en-IN" sz="2400" dirty="0"/>
              <a:t>Sentence - </a:t>
            </a:r>
            <a:r>
              <a:rPr lang="en-IN" sz="2400" i="1" dirty="0">
                <a:solidFill>
                  <a:srgbClr val="C00000"/>
                </a:solidFill>
              </a:rPr>
              <a:t>Mother</a:t>
            </a:r>
            <a:r>
              <a:rPr lang="en-IN" sz="2400" i="1" dirty="0"/>
              <a:t> </a:t>
            </a:r>
            <a:r>
              <a:rPr lang="en-IN" sz="2400" dirty="0"/>
              <a:t>always</a:t>
            </a:r>
            <a:r>
              <a:rPr lang="en-IN" sz="2400" i="1" dirty="0"/>
              <a:t> </a:t>
            </a:r>
            <a:r>
              <a:rPr lang="en-IN" sz="2400" i="1" dirty="0">
                <a:solidFill>
                  <a:srgbClr val="7030A0"/>
                </a:solidFill>
              </a:rPr>
              <a:t>loves</a:t>
            </a:r>
            <a:r>
              <a:rPr lang="en-IN" sz="2400" dirty="0"/>
              <a:t> her children. (</a:t>
            </a:r>
            <a:r>
              <a:rPr lang="en-IN" sz="2400" dirty="0">
                <a:solidFill>
                  <a:srgbClr val="C00000"/>
                </a:solidFill>
              </a:rPr>
              <a:t>mother</a:t>
            </a:r>
            <a:r>
              <a:rPr lang="en-IN" sz="2400" dirty="0"/>
              <a:t> is </a:t>
            </a:r>
            <a:r>
              <a:rPr lang="en-IN" sz="2400" dirty="0">
                <a:solidFill>
                  <a:srgbClr val="C00000"/>
                </a:solidFill>
              </a:rPr>
              <a:t>noun</a:t>
            </a:r>
            <a:r>
              <a:rPr lang="en-IN" sz="2400" dirty="0"/>
              <a:t> and </a:t>
            </a:r>
            <a:r>
              <a:rPr lang="en-IN" sz="2400" dirty="0">
                <a:solidFill>
                  <a:srgbClr val="7030A0"/>
                </a:solidFill>
              </a:rPr>
              <a:t>loves</a:t>
            </a:r>
            <a:r>
              <a:rPr lang="en-IN" sz="2400" dirty="0"/>
              <a:t> is a </a:t>
            </a:r>
            <a:r>
              <a:rPr lang="en-IN" sz="2400" dirty="0">
                <a:solidFill>
                  <a:srgbClr val="7030A0"/>
                </a:solidFill>
              </a:rPr>
              <a:t>verb</a:t>
            </a:r>
            <a:r>
              <a:rPr lang="en-IN" sz="2400" dirty="0"/>
              <a:t>) </a:t>
            </a:r>
          </a:p>
        </p:txBody>
      </p:sp>
      <p:sp>
        <p:nvSpPr>
          <p:cNvPr id="4" name="Text Placeholder 2">
            <a:extLst>
              <a:ext uri="{FF2B5EF4-FFF2-40B4-BE49-F238E27FC236}">
                <a16:creationId xmlns:a16="http://schemas.microsoft.com/office/drawing/2014/main" id="{57CA36F4-E0FF-7346-8EF5-9AA94DE96503}"/>
              </a:ext>
            </a:extLst>
          </p:cNvPr>
          <p:cNvSpPr txBox="1">
            <a:spLocks/>
          </p:cNvSpPr>
          <p:nvPr/>
        </p:nvSpPr>
        <p:spPr>
          <a:xfrm>
            <a:off x="875136" y="2780928"/>
            <a:ext cx="10479868" cy="3045907"/>
          </a:xfrm>
          <a:prstGeom prst="rect">
            <a:avLst/>
          </a:prstGeom>
          <a:ln>
            <a:solidFill>
              <a:schemeClr val="tx1"/>
            </a:solidFill>
          </a:ln>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IN" dirty="0"/>
              <a:t>a) frogs, live _________________</a:t>
            </a:r>
          </a:p>
          <a:p>
            <a:pPr marL="0" indent="0">
              <a:buNone/>
            </a:pPr>
            <a:r>
              <a:rPr lang="en-IN" dirty="0"/>
              <a:t>b) teacher, writing  __________________________________</a:t>
            </a:r>
          </a:p>
          <a:p>
            <a:pPr marL="0" indent="0">
              <a:buNone/>
            </a:pPr>
            <a:r>
              <a:rPr lang="en-IN" dirty="0"/>
              <a:t>c) children, playing  ______________________________</a:t>
            </a:r>
          </a:p>
          <a:p>
            <a:pPr marL="0" indent="0">
              <a:buNone/>
            </a:pPr>
            <a:r>
              <a:rPr lang="en-IN" dirty="0"/>
              <a:t>d) Aakash, reads  _________________________</a:t>
            </a:r>
          </a:p>
          <a:p>
            <a:pPr marL="0" indent="0">
              <a:buNone/>
            </a:pPr>
            <a:r>
              <a:rPr lang="en-IN" dirty="0"/>
              <a:t>e) parrots, eat ______________________</a:t>
            </a:r>
          </a:p>
        </p:txBody>
      </p:sp>
      <p:sp>
        <p:nvSpPr>
          <p:cNvPr id="5" name="TextBox 4">
            <a:extLst>
              <a:ext uri="{FF2B5EF4-FFF2-40B4-BE49-F238E27FC236}">
                <a16:creationId xmlns:a16="http://schemas.microsoft.com/office/drawing/2014/main" id="{FEBAD1EC-CA62-2446-B219-A7C4823F7D5C}"/>
              </a:ext>
            </a:extLst>
          </p:cNvPr>
          <p:cNvSpPr txBox="1"/>
          <p:nvPr/>
        </p:nvSpPr>
        <p:spPr>
          <a:xfrm>
            <a:off x="3218100" y="2780928"/>
            <a:ext cx="3384376" cy="584775"/>
          </a:xfrm>
          <a:prstGeom prst="rect">
            <a:avLst/>
          </a:prstGeom>
          <a:noFill/>
        </p:spPr>
        <p:txBody>
          <a:bodyPr wrap="square" rtlCol="0">
            <a:spAutoFit/>
          </a:bodyPr>
          <a:lstStyle/>
          <a:p>
            <a:r>
              <a:rPr lang="en-IN" sz="3200" dirty="0">
                <a:solidFill>
                  <a:srgbClr val="C00000"/>
                </a:solidFill>
              </a:rPr>
              <a:t>Frogs</a:t>
            </a:r>
            <a:r>
              <a:rPr lang="en-IN" sz="3200" dirty="0"/>
              <a:t> </a:t>
            </a:r>
            <a:r>
              <a:rPr lang="en-IN" sz="3200" dirty="0">
                <a:solidFill>
                  <a:srgbClr val="7030A0"/>
                </a:solidFill>
              </a:rPr>
              <a:t>live</a:t>
            </a:r>
            <a:r>
              <a:rPr lang="en-IN" sz="3200" dirty="0"/>
              <a:t> in ponds. </a:t>
            </a:r>
            <a:endParaRPr lang="en-US" sz="3200" dirty="0"/>
          </a:p>
        </p:txBody>
      </p:sp>
      <p:sp>
        <p:nvSpPr>
          <p:cNvPr id="6" name="Rectangle 5">
            <a:extLst>
              <a:ext uri="{FF2B5EF4-FFF2-40B4-BE49-F238E27FC236}">
                <a16:creationId xmlns:a16="http://schemas.microsoft.com/office/drawing/2014/main" id="{183515EC-93CB-704A-BBA2-51901A5E7040}"/>
              </a:ext>
            </a:extLst>
          </p:cNvPr>
          <p:cNvSpPr/>
          <p:nvPr/>
        </p:nvSpPr>
        <p:spPr>
          <a:xfrm>
            <a:off x="4078116" y="3366529"/>
            <a:ext cx="7056784" cy="584775"/>
          </a:xfrm>
          <a:prstGeom prst="rect">
            <a:avLst/>
          </a:prstGeom>
        </p:spPr>
        <p:txBody>
          <a:bodyPr wrap="square">
            <a:spAutoFit/>
          </a:bodyPr>
          <a:lstStyle/>
          <a:p>
            <a:r>
              <a:rPr lang="en-IN" sz="3200" dirty="0">
                <a:latin typeface="Calibri" panose="020F0502020204030204" pitchFamily="34" charset="0"/>
                <a:ea typeface="Calibri" panose="020F0502020204030204" pitchFamily="34" charset="0"/>
              </a:rPr>
              <a:t>The </a:t>
            </a:r>
            <a:r>
              <a:rPr lang="en-IN" sz="3200" dirty="0">
                <a:solidFill>
                  <a:srgbClr val="C00000"/>
                </a:solidFill>
                <a:latin typeface="Calibri" panose="020F0502020204030204" pitchFamily="34" charset="0"/>
                <a:ea typeface="Calibri" panose="020F0502020204030204" pitchFamily="34" charset="0"/>
              </a:rPr>
              <a:t>teacher</a:t>
            </a:r>
            <a:r>
              <a:rPr lang="en-IN" sz="3200" dirty="0">
                <a:latin typeface="Calibri" panose="020F0502020204030204" pitchFamily="34" charset="0"/>
                <a:ea typeface="Calibri" panose="020F0502020204030204" pitchFamily="34" charset="0"/>
              </a:rPr>
              <a:t> is </a:t>
            </a:r>
            <a:r>
              <a:rPr lang="en-IN" sz="3200" dirty="0">
                <a:solidFill>
                  <a:srgbClr val="7030A0"/>
                </a:solidFill>
                <a:latin typeface="Calibri" panose="020F0502020204030204" pitchFamily="34" charset="0"/>
                <a:ea typeface="Calibri" panose="020F0502020204030204" pitchFamily="34" charset="0"/>
              </a:rPr>
              <a:t>writing</a:t>
            </a:r>
            <a:r>
              <a:rPr lang="en-IN" sz="3200" dirty="0">
                <a:latin typeface="Calibri" panose="020F0502020204030204" pitchFamily="34" charset="0"/>
                <a:ea typeface="Calibri" panose="020F0502020204030204" pitchFamily="34" charset="0"/>
              </a:rPr>
              <a:t> on the blackboard.</a:t>
            </a:r>
            <a:r>
              <a:rPr lang="en-IN" sz="3200" dirty="0"/>
              <a:t> </a:t>
            </a:r>
            <a:endParaRPr lang="en-US" sz="3200" dirty="0"/>
          </a:p>
        </p:txBody>
      </p:sp>
      <p:sp>
        <p:nvSpPr>
          <p:cNvPr id="7" name="Rectangle 6">
            <a:extLst>
              <a:ext uri="{FF2B5EF4-FFF2-40B4-BE49-F238E27FC236}">
                <a16:creationId xmlns:a16="http://schemas.microsoft.com/office/drawing/2014/main" id="{15E79D97-3DF1-0E44-A36F-62B76A698803}"/>
              </a:ext>
            </a:extLst>
          </p:cNvPr>
          <p:cNvSpPr/>
          <p:nvPr/>
        </p:nvSpPr>
        <p:spPr>
          <a:xfrm>
            <a:off x="4298220" y="3950478"/>
            <a:ext cx="6159891" cy="584775"/>
          </a:xfrm>
          <a:prstGeom prst="rect">
            <a:avLst/>
          </a:prstGeom>
        </p:spPr>
        <p:txBody>
          <a:bodyPr wrap="none">
            <a:spAutoFit/>
          </a:bodyPr>
          <a:lstStyle/>
          <a:p>
            <a:r>
              <a:rPr lang="en-IN" sz="3200" dirty="0"/>
              <a:t>The </a:t>
            </a:r>
            <a:r>
              <a:rPr lang="en-IN" sz="3200" dirty="0">
                <a:solidFill>
                  <a:srgbClr val="C00000"/>
                </a:solidFill>
              </a:rPr>
              <a:t>children</a:t>
            </a:r>
            <a:r>
              <a:rPr lang="en-IN" sz="3200" dirty="0"/>
              <a:t> are </a:t>
            </a:r>
            <a:r>
              <a:rPr lang="en-IN" sz="3200" dirty="0">
                <a:solidFill>
                  <a:srgbClr val="7030A0"/>
                </a:solidFill>
              </a:rPr>
              <a:t>playing</a:t>
            </a:r>
            <a:r>
              <a:rPr lang="en-IN" sz="3200" dirty="0"/>
              <a:t> in the park.</a:t>
            </a:r>
          </a:p>
        </p:txBody>
      </p:sp>
      <p:sp>
        <p:nvSpPr>
          <p:cNvPr id="8" name="Rectangle 7">
            <a:extLst>
              <a:ext uri="{FF2B5EF4-FFF2-40B4-BE49-F238E27FC236}">
                <a16:creationId xmlns:a16="http://schemas.microsoft.com/office/drawing/2014/main" id="{87665C60-98F5-9142-8DC2-F2789A834A0A}"/>
              </a:ext>
            </a:extLst>
          </p:cNvPr>
          <p:cNvSpPr/>
          <p:nvPr/>
        </p:nvSpPr>
        <p:spPr>
          <a:xfrm>
            <a:off x="3868533" y="4536907"/>
            <a:ext cx="5123582" cy="584775"/>
          </a:xfrm>
          <a:prstGeom prst="rect">
            <a:avLst/>
          </a:prstGeom>
        </p:spPr>
        <p:txBody>
          <a:bodyPr wrap="none">
            <a:spAutoFit/>
          </a:bodyPr>
          <a:lstStyle/>
          <a:p>
            <a:r>
              <a:rPr lang="en-IN" sz="3200" dirty="0">
                <a:solidFill>
                  <a:srgbClr val="C00000"/>
                </a:solidFill>
              </a:rPr>
              <a:t>Aakash</a:t>
            </a:r>
            <a:r>
              <a:rPr lang="en-IN" sz="3200" dirty="0"/>
              <a:t> </a:t>
            </a:r>
            <a:r>
              <a:rPr lang="en-IN" sz="3200" dirty="0">
                <a:solidFill>
                  <a:srgbClr val="7030A0"/>
                </a:solidFill>
              </a:rPr>
              <a:t>reads</a:t>
            </a:r>
            <a:r>
              <a:rPr lang="en-IN" sz="3200" dirty="0"/>
              <a:t> the newspaper.</a:t>
            </a:r>
          </a:p>
        </p:txBody>
      </p:sp>
      <p:sp>
        <p:nvSpPr>
          <p:cNvPr id="9" name="Rectangle 8">
            <a:extLst>
              <a:ext uri="{FF2B5EF4-FFF2-40B4-BE49-F238E27FC236}">
                <a16:creationId xmlns:a16="http://schemas.microsoft.com/office/drawing/2014/main" id="{E6E7D711-F8E8-5D42-8125-CDA0EC541ED1}"/>
              </a:ext>
            </a:extLst>
          </p:cNvPr>
          <p:cNvSpPr/>
          <p:nvPr/>
        </p:nvSpPr>
        <p:spPr>
          <a:xfrm>
            <a:off x="3508493" y="5121682"/>
            <a:ext cx="4382354" cy="584775"/>
          </a:xfrm>
          <a:prstGeom prst="rect">
            <a:avLst/>
          </a:prstGeom>
        </p:spPr>
        <p:txBody>
          <a:bodyPr wrap="none">
            <a:spAutoFit/>
          </a:bodyPr>
          <a:lstStyle/>
          <a:p>
            <a:r>
              <a:rPr lang="en-IN" sz="3200" dirty="0">
                <a:solidFill>
                  <a:srgbClr val="C00000"/>
                </a:solidFill>
              </a:rPr>
              <a:t>Parrots </a:t>
            </a:r>
            <a:r>
              <a:rPr lang="en-IN" sz="3200" dirty="0">
                <a:solidFill>
                  <a:srgbClr val="7030A0"/>
                </a:solidFill>
              </a:rPr>
              <a:t>eat</a:t>
            </a:r>
            <a:r>
              <a:rPr lang="en-IN" sz="3200" dirty="0"/>
              <a:t> green chillies.</a:t>
            </a:r>
          </a:p>
        </p:txBody>
      </p:sp>
    </p:spTree>
    <p:extLst>
      <p:ext uri="{BB962C8B-B14F-4D97-AF65-F5344CB8AC3E}">
        <p14:creationId xmlns:p14="http://schemas.microsoft.com/office/powerpoint/2010/main" val="2720391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MM INDEX</a:t>
            </a:r>
          </a:p>
        </p:txBody>
      </p:sp>
      <p:graphicFrame>
        <p:nvGraphicFramePr>
          <p:cNvPr id="5" name="Table 4">
            <a:extLst>
              <a:ext uri="{FF2B5EF4-FFF2-40B4-BE49-F238E27FC236}">
                <a16:creationId xmlns:a16="http://schemas.microsoft.com/office/drawing/2014/main" id="{7C292E11-7A95-4830-A9C6-AC9B8E3974B2}"/>
              </a:ext>
            </a:extLst>
          </p:cNvPr>
          <p:cNvGraphicFramePr>
            <a:graphicFrameLocks noGrp="1"/>
          </p:cNvGraphicFramePr>
          <p:nvPr>
            <p:extLst>
              <p:ext uri="{D42A27DB-BD31-4B8C-83A1-F6EECF244321}">
                <p14:modId xmlns:p14="http://schemas.microsoft.com/office/powerpoint/2010/main" val="1010933295"/>
              </p:ext>
            </p:extLst>
          </p:nvPr>
        </p:nvGraphicFramePr>
        <p:xfrm>
          <a:off x="1127448" y="700345"/>
          <a:ext cx="9937104" cy="5312179"/>
        </p:xfrm>
        <a:graphic>
          <a:graphicData uri="http://schemas.openxmlformats.org/drawingml/2006/table">
            <a:tbl>
              <a:tblPr firstRow="1" bandRow="1">
                <a:tableStyleId>{5C22544A-7EE6-4342-B048-85BDC9FD1C3A}</a:tableStyleId>
              </a:tblPr>
              <a:tblGrid>
                <a:gridCol w="928702">
                  <a:extLst>
                    <a:ext uri="{9D8B030D-6E8A-4147-A177-3AD203B41FA5}">
                      <a16:colId xmlns:a16="http://schemas.microsoft.com/office/drawing/2014/main" val="20000"/>
                    </a:ext>
                  </a:extLst>
                </a:gridCol>
                <a:gridCol w="1485922">
                  <a:extLst>
                    <a:ext uri="{9D8B030D-6E8A-4147-A177-3AD203B41FA5}">
                      <a16:colId xmlns:a16="http://schemas.microsoft.com/office/drawing/2014/main" val="20001"/>
                    </a:ext>
                  </a:extLst>
                </a:gridCol>
                <a:gridCol w="7522480">
                  <a:extLst>
                    <a:ext uri="{9D8B030D-6E8A-4147-A177-3AD203B41FA5}">
                      <a16:colId xmlns:a16="http://schemas.microsoft.com/office/drawing/2014/main" val="20002"/>
                    </a:ext>
                  </a:extLst>
                </a:gridCol>
              </a:tblGrid>
              <a:tr h="389313">
                <a:tc>
                  <a:txBody>
                    <a:bodyPr/>
                    <a:lstStyle/>
                    <a:p>
                      <a:pPr algn="ctr"/>
                      <a:r>
                        <a:rPr lang="en-IN" sz="2000" dirty="0"/>
                        <a:t>Slide</a:t>
                      </a:r>
                      <a:r>
                        <a:rPr lang="en-IN" sz="2000" baseline="0" dirty="0"/>
                        <a:t> #</a:t>
                      </a:r>
                      <a:endParaRPr lang="en-IN" sz="2000" dirty="0"/>
                    </a:p>
                  </a:txBody>
                  <a:tcPr/>
                </a:tc>
                <a:tc>
                  <a:txBody>
                    <a:bodyPr/>
                    <a:lstStyle/>
                    <a:p>
                      <a:pPr algn="ctr"/>
                      <a:r>
                        <a:rPr lang="en-IN" sz="2000" dirty="0"/>
                        <a:t>Thumbnail</a:t>
                      </a:r>
                    </a:p>
                  </a:txBody>
                  <a:tcPr/>
                </a:tc>
                <a:tc>
                  <a:txBody>
                    <a:bodyPr/>
                    <a:lstStyle/>
                    <a:p>
                      <a:pPr algn="ctr"/>
                      <a:r>
                        <a:rPr lang="en-IN" sz="2000" dirty="0"/>
                        <a:t>Source link and Attribution</a:t>
                      </a:r>
                    </a:p>
                  </a:txBody>
                  <a:tcPr/>
                </a:tc>
                <a:extLst>
                  <a:ext uri="{0D108BD9-81ED-4DB2-BD59-A6C34878D82A}">
                    <a16:rowId xmlns:a16="http://schemas.microsoft.com/office/drawing/2014/main" val="10000"/>
                  </a:ext>
                </a:extLst>
              </a:tr>
              <a:tr h="244183">
                <a:tc>
                  <a:txBody>
                    <a:bodyPr/>
                    <a:lstStyle/>
                    <a:p>
                      <a:r>
                        <a:rPr lang="en-IN" sz="900" dirty="0"/>
                        <a:t>1</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&lt;black board&gt; &lt;https://</a:t>
                      </a:r>
                      <a:r>
                        <a:rPr lang="en-IN" sz="900" dirty="0" err="1"/>
                        <a:t>pixabay.com</a:t>
                      </a:r>
                      <a:r>
                        <a:rPr lang="en-IN" sz="900" dirty="0"/>
                        <a:t>/illustrations/blackboard-board-school-chalkboard-5639925/&gt;</a:t>
                      </a:r>
                    </a:p>
                  </a:txBody>
                  <a:tcPr/>
                </a:tc>
                <a:extLst>
                  <a:ext uri="{0D108BD9-81ED-4DB2-BD59-A6C34878D82A}">
                    <a16:rowId xmlns:a16="http://schemas.microsoft.com/office/drawing/2014/main" val="10001"/>
                  </a:ext>
                </a:extLst>
              </a:tr>
              <a:tr h="389313">
                <a:tc>
                  <a:txBody>
                    <a:bodyPr/>
                    <a:lstStyle/>
                    <a:p>
                      <a:r>
                        <a:rPr lang="en-IN" sz="900" dirty="0"/>
                        <a:t>2</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&lt;jumps&gt; &lt;https://pixabay.com/vectors/people-jump-silhouette-group-male-4894818/&gt;</a:t>
                      </a:r>
                    </a:p>
                    <a:p>
                      <a:endParaRPr lang="en-IN" sz="900" dirty="0"/>
                    </a:p>
                  </a:txBody>
                  <a:tcPr/>
                </a:tc>
                <a:extLst>
                  <a:ext uri="{0D108BD9-81ED-4DB2-BD59-A6C34878D82A}">
                    <a16:rowId xmlns:a16="http://schemas.microsoft.com/office/drawing/2014/main" val="10002"/>
                  </a:ext>
                </a:extLst>
              </a:tr>
              <a:tr h="389313">
                <a:tc>
                  <a:txBody>
                    <a:bodyPr/>
                    <a:lstStyle/>
                    <a:p>
                      <a:r>
                        <a:rPr lang="en-IN" sz="900" dirty="0"/>
                        <a:t>3</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&lt;furniture&gt; &lt;https://</a:t>
                      </a:r>
                      <a:r>
                        <a:rPr lang="en-IN" sz="900" dirty="0" err="1"/>
                        <a:t>pixabay.com</a:t>
                      </a:r>
                      <a:r>
                        <a:rPr lang="en-IN" sz="900" dirty="0"/>
                        <a:t>/illustrations/living-room-windows-sofa-cat-5112176/&gt;</a:t>
                      </a:r>
                    </a:p>
                    <a:p>
                      <a:endParaRPr lang="en-IN" sz="900" dirty="0"/>
                    </a:p>
                  </a:txBody>
                  <a:tcPr/>
                </a:tc>
                <a:extLst>
                  <a:ext uri="{0D108BD9-81ED-4DB2-BD59-A6C34878D82A}">
                    <a16:rowId xmlns:a16="http://schemas.microsoft.com/office/drawing/2014/main" val="10003"/>
                  </a:ext>
                </a:extLst>
              </a:tr>
              <a:tr h="389313">
                <a:tc>
                  <a:txBody>
                    <a:bodyPr/>
                    <a:lstStyle/>
                    <a:p>
                      <a:r>
                        <a:rPr lang="en-IN" sz="900" dirty="0"/>
                        <a:t>4</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&lt;sports&gt; &lt;https://</a:t>
                      </a:r>
                      <a:r>
                        <a:rPr lang="en-IN" sz="900" dirty="0" err="1"/>
                        <a:t>pixabay.com</a:t>
                      </a:r>
                      <a:r>
                        <a:rPr lang="en-IN" sz="900" dirty="0"/>
                        <a:t>/vectors/tokyo-summer-olympics-silhouettes-4770145/&gt;</a:t>
                      </a:r>
                    </a:p>
                    <a:p>
                      <a:endParaRPr lang="en-IN" sz="900" dirty="0"/>
                    </a:p>
                  </a:txBody>
                  <a:tcPr/>
                </a:tc>
                <a:extLst>
                  <a:ext uri="{0D108BD9-81ED-4DB2-BD59-A6C34878D82A}">
                    <a16:rowId xmlns:a16="http://schemas.microsoft.com/office/drawing/2014/main" val="10004"/>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05"/>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06"/>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07"/>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08"/>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09"/>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10"/>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11"/>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12"/>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13"/>
                  </a:ext>
                </a:extLst>
              </a:tr>
            </a:tbl>
          </a:graphicData>
        </a:graphic>
      </p:graphicFrame>
      <p:pic>
        <p:nvPicPr>
          <p:cNvPr id="4" name="Picture 3" descr="A chalkboard on a wall&#10;&#10;Description automatically generated with low confidence">
            <a:extLst>
              <a:ext uri="{FF2B5EF4-FFF2-40B4-BE49-F238E27FC236}">
                <a16:creationId xmlns:a16="http://schemas.microsoft.com/office/drawing/2014/main" id="{2C037ADF-0CA7-A742-968A-FCCB9D6C34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9616" y="1124744"/>
            <a:ext cx="231800" cy="154292"/>
          </a:xfrm>
          <a:prstGeom prst="rect">
            <a:avLst/>
          </a:prstGeom>
        </p:spPr>
      </p:pic>
      <p:pic>
        <p:nvPicPr>
          <p:cNvPr id="8" name="Picture 7" descr="A picture containing text, indoor&#10;&#10;Description automatically generated">
            <a:extLst>
              <a:ext uri="{FF2B5EF4-FFF2-40B4-BE49-F238E27FC236}">
                <a16:creationId xmlns:a16="http://schemas.microsoft.com/office/drawing/2014/main" id="{E01348AE-62E3-1742-A035-AA6D105E81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9720" y="1771882"/>
            <a:ext cx="391592" cy="277174"/>
          </a:xfrm>
          <a:prstGeom prst="rect">
            <a:avLst/>
          </a:prstGeom>
        </p:spPr>
      </p:pic>
      <p:pic>
        <p:nvPicPr>
          <p:cNvPr id="10" name="Picture 9" descr="A screenshot of a computer&#10;&#10;Description automatically generated with low confidence">
            <a:extLst>
              <a:ext uri="{FF2B5EF4-FFF2-40B4-BE49-F238E27FC236}">
                <a16:creationId xmlns:a16="http://schemas.microsoft.com/office/drawing/2014/main" id="{990E6574-F089-7448-8339-8F24A20656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95724" y="2188682"/>
            <a:ext cx="319584" cy="261659"/>
          </a:xfrm>
          <a:prstGeom prst="rect">
            <a:avLst/>
          </a:prstGeom>
        </p:spPr>
      </p:pic>
      <p:pic>
        <p:nvPicPr>
          <p:cNvPr id="1026" name="Picture 2" descr="People, Jump, Silhouette, Group, Male, Female, Human">
            <a:extLst>
              <a:ext uri="{FF2B5EF4-FFF2-40B4-BE49-F238E27FC236}">
                <a16:creationId xmlns:a16="http://schemas.microsoft.com/office/drawing/2014/main" id="{E66A2E0E-0B1D-4016-8798-15000136B7D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01952" y="1379949"/>
            <a:ext cx="576433" cy="2882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Template>
  <TotalTime>0</TotalTime>
  <Words>765</Words>
  <Application>Microsoft Office PowerPoint</Application>
  <PresentationFormat>Widescreen</PresentationFormat>
  <Paragraphs>114</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Wingdings</vt:lpstr>
      <vt:lpstr>DD</vt:lpstr>
      <vt:lpstr>APPLICATION  OF VERBS</vt:lpstr>
      <vt:lpstr>EXERCISE 1</vt:lpstr>
      <vt:lpstr>EXERCISE 2</vt:lpstr>
      <vt:lpstr>EXERCISE 3</vt:lpstr>
      <vt:lpstr>EXERCISE 4</vt:lpstr>
      <vt:lpstr>MM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Mahesh Mahadevan</cp:lastModifiedBy>
  <cp:revision>54</cp:revision>
  <dcterms:created xsi:type="dcterms:W3CDTF">2020-08-28T09:38:22Z</dcterms:created>
  <dcterms:modified xsi:type="dcterms:W3CDTF">2021-11-11T18:10:11Z</dcterms:modified>
</cp:coreProperties>
</file>