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varScale="1">
        <p:scale>
          <a:sx n="59" d="100"/>
          <a:sy n="59" d="100"/>
        </p:scale>
        <p:origin x="868"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12/7/2021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dk1"/>
                </a:solidFill>
                <a:latin typeface="Calibri"/>
                <a:ea typeface="Calibri"/>
                <a:cs typeface="Calibri"/>
                <a:sym typeface="Calibri"/>
              </a:rPr>
              <a:t>1. Boy : https://pixabay.com/illustrations/children-boys-girls-study-1716239/</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cap="none" dirty="0">
                <a:solidFill>
                  <a:schemeClr val="dk1"/>
                </a:solidFill>
                <a:latin typeface="Calibri"/>
                <a:ea typeface="Calibri"/>
                <a:cs typeface="Calibri"/>
                <a:sym typeface="Calibri"/>
              </a:rPr>
              <a:t>The teacher can start the class with a quick recapitulation exercise on what they have learnt on Adjectives by showing them some pictures and asking them to provide describing words for them. Example: Pictures of: Apple, Teddy bear, Sun, Football , Girl , Night. </a:t>
            </a:r>
          </a:p>
          <a:p>
            <a:pPr rtl="0"/>
            <a:r>
              <a:rPr lang="en-US" sz="1200" b="0" i="0" u="none" strike="noStrike" cap="none" dirty="0">
                <a:solidFill>
                  <a:schemeClr val="dk1"/>
                </a:solidFill>
                <a:latin typeface="Calibri"/>
                <a:ea typeface="Calibri"/>
                <a:cs typeface="Calibri"/>
                <a:sym typeface="Calibri"/>
              </a:rPr>
              <a:t>The teacher can write their responses on the Blackboard and also elicit the definition of  Adjectives -- Adjectives are words that describe or modify other words like nouns and pronouns.</a:t>
            </a:r>
          </a:p>
          <a:p>
            <a:pPr rtl="0"/>
            <a:r>
              <a:rPr lang="en-US" sz="1200" b="0" i="0" u="none" strike="noStrike" cap="none" dirty="0">
                <a:solidFill>
                  <a:schemeClr val="dk1"/>
                </a:solidFill>
                <a:latin typeface="Calibri"/>
                <a:ea typeface="Calibri"/>
                <a:cs typeface="Calibri"/>
                <a:sym typeface="Calibri"/>
              </a:rPr>
              <a:t>After this initial exercise the teacher can introduce the types of Adjectives like Adjectives of </a:t>
            </a:r>
            <a:r>
              <a:rPr lang="en-US" sz="1200" b="1" i="0" u="none" strike="noStrike" cap="none" dirty="0">
                <a:solidFill>
                  <a:schemeClr val="dk1"/>
                </a:solidFill>
                <a:latin typeface="Calibri"/>
                <a:ea typeface="Calibri"/>
                <a:cs typeface="Calibri"/>
                <a:sym typeface="Calibri"/>
              </a:rPr>
              <a:t>Quality and Quantity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dk1"/>
                </a:solidFill>
                <a:latin typeface="Calibri"/>
                <a:ea typeface="Calibri"/>
                <a:cs typeface="Calibri"/>
                <a:sym typeface="Calibri"/>
              </a:rPr>
              <a:t>1. Teacher : SSSVV Gallery</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cap="none" dirty="0">
                <a:solidFill>
                  <a:schemeClr val="dk1"/>
                </a:solidFill>
                <a:latin typeface="Calibri"/>
                <a:ea typeface="Calibri"/>
                <a:cs typeface="Calibri"/>
                <a:sym typeface="Calibri"/>
              </a:rPr>
              <a:t>The teacher can start the class with a quick recapitulation exercise on what they have learnt on Adjectives by showing them some pictures and asking them to provide describing words for them. Example: Pictures of: Apple, Teddy bear, Sun, Football , Girl , Night. </a:t>
            </a:r>
          </a:p>
          <a:p>
            <a:pPr rtl="0"/>
            <a:r>
              <a:rPr lang="en-US" sz="1200" b="0" i="0" u="none" strike="noStrike" cap="none" dirty="0">
                <a:solidFill>
                  <a:schemeClr val="dk1"/>
                </a:solidFill>
                <a:latin typeface="Calibri"/>
                <a:ea typeface="Calibri"/>
                <a:cs typeface="Calibri"/>
                <a:sym typeface="Calibri"/>
              </a:rPr>
              <a:t>The teacher can write their responses on the Blackboard and also elicit the definition of  Adjectives -- Adjectives are words that describe or modify other words like nouns and pronouns.</a:t>
            </a:r>
          </a:p>
          <a:p>
            <a:pPr rtl="0"/>
            <a:r>
              <a:rPr lang="en-US" sz="1200" b="0" i="0" u="none" strike="noStrike" cap="none" dirty="0">
                <a:solidFill>
                  <a:schemeClr val="dk1"/>
                </a:solidFill>
                <a:latin typeface="Calibri"/>
                <a:ea typeface="Calibri"/>
                <a:cs typeface="Calibri"/>
                <a:sym typeface="Calibri"/>
              </a:rPr>
              <a:t>After this initial exercise the teacher can introduce the types of Adjectives like Adjectives of </a:t>
            </a:r>
            <a:r>
              <a:rPr lang="en-US" sz="1200" b="1" i="0" u="none" strike="noStrike" cap="none" dirty="0">
                <a:solidFill>
                  <a:schemeClr val="dk1"/>
                </a:solidFill>
                <a:latin typeface="Calibri"/>
                <a:ea typeface="Calibri"/>
                <a:cs typeface="Calibri"/>
                <a:sym typeface="Calibri"/>
              </a:rPr>
              <a:t>Quality and Quantity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89635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lnSpc>
                <a:spcPct val="100000"/>
              </a:lnSpc>
              <a:spcBef>
                <a:spcPts val="0"/>
              </a:spcBef>
              <a:spcAft>
                <a:spcPts val="0"/>
              </a:spcAft>
              <a:buSzPts val="1400"/>
              <a:buAutoNum type="arabicPeriod"/>
            </a:pPr>
            <a:r>
              <a:rPr lang="en-US" sz="1200" b="0" i="1" dirty="0">
                <a:solidFill>
                  <a:schemeClr val="dk1"/>
                </a:solidFill>
                <a:latin typeface="Calibri"/>
                <a:ea typeface="Calibri"/>
                <a:cs typeface="Calibri"/>
                <a:sym typeface="Calibri"/>
              </a:rPr>
              <a:t>Girl : https://pixabay.com/illustrations/girl-reading-library-student-5843652/</a:t>
            </a:r>
            <a:endParaRPr lang="en-US" dirty="0"/>
          </a:p>
          <a:p>
            <a:pPr marL="228600" lvl="0" indent="-228600" algn="l" rtl="0">
              <a:lnSpc>
                <a:spcPct val="100000"/>
              </a:lnSpc>
              <a:spcBef>
                <a:spcPts val="0"/>
              </a:spcBef>
              <a:spcAft>
                <a:spcPts val="0"/>
              </a:spcAft>
              <a:buSzPts val="1400"/>
              <a:buAutoNum type="arabicPeriod"/>
            </a:pPr>
            <a:r>
              <a:rPr lang="en-US" sz="1200" b="0" i="1" dirty="0">
                <a:solidFill>
                  <a:schemeClr val="dk1"/>
                </a:solidFill>
                <a:latin typeface="Calibri"/>
                <a:ea typeface="Calibri"/>
                <a:cs typeface="Calibri"/>
                <a:sym typeface="Calibri"/>
              </a:rPr>
              <a:t>Bag : https://pixabay.com/illustrations/school-bag-back-pack-bag-classroom-4878120/</a:t>
            </a:r>
            <a:endParaRPr lang="en-US" dirty="0"/>
          </a:p>
          <a:p>
            <a:pPr marL="228600" lvl="0" indent="-228600" algn="l" rtl="0">
              <a:lnSpc>
                <a:spcPct val="100000"/>
              </a:lnSpc>
              <a:spcBef>
                <a:spcPts val="0"/>
              </a:spcBef>
              <a:spcAft>
                <a:spcPts val="0"/>
              </a:spcAft>
              <a:buSzPts val="1400"/>
              <a:buAutoNum type="arabicPeriod"/>
            </a:pPr>
            <a:r>
              <a:rPr lang="en-US" sz="1200" b="0" i="1" dirty="0">
                <a:solidFill>
                  <a:schemeClr val="dk1"/>
                </a:solidFill>
                <a:latin typeface="Calibri"/>
                <a:ea typeface="Calibri"/>
                <a:cs typeface="Calibri"/>
                <a:sym typeface="Calibri"/>
              </a:rPr>
              <a:t>Girl : https://pixabay.com/illustrations/laughing-girl-cartoon-happy-3704801/</a:t>
            </a:r>
            <a:endParaRPr lang="en-US" dirty="0"/>
          </a:p>
          <a:p>
            <a:pPr marL="228600" lvl="0" indent="-228600" algn="l" rtl="0">
              <a:lnSpc>
                <a:spcPct val="100000"/>
              </a:lnSpc>
              <a:spcBef>
                <a:spcPts val="0"/>
              </a:spcBef>
              <a:spcAft>
                <a:spcPts val="0"/>
              </a:spcAft>
              <a:buSzPts val="1400"/>
              <a:buAutoNum type="arabicPeriod"/>
            </a:pPr>
            <a:r>
              <a:rPr lang="en-US" sz="1200" b="0" i="1" dirty="0">
                <a:solidFill>
                  <a:schemeClr val="dk1"/>
                </a:solidFill>
                <a:latin typeface="Calibri"/>
                <a:ea typeface="Calibri"/>
                <a:cs typeface="Calibri"/>
                <a:sym typeface="Calibri"/>
              </a:rPr>
              <a:t>Box : https://pixabay.com/illustrations/present-package-gift-celebration-1893642/</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3062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lnSpc>
                <a:spcPct val="100000"/>
              </a:lnSpc>
              <a:spcBef>
                <a:spcPts val="0"/>
              </a:spcBef>
              <a:spcAft>
                <a:spcPts val="0"/>
              </a:spcAft>
              <a:buSzPts val="1400"/>
              <a:buAutoNum type="arabicPeriod"/>
            </a:pPr>
            <a:r>
              <a:rPr lang="en-US" sz="1200" b="0" i="1" dirty="0">
                <a:solidFill>
                  <a:schemeClr val="dk1"/>
                </a:solidFill>
                <a:latin typeface="Calibri"/>
                <a:ea typeface="Calibri"/>
                <a:cs typeface="Calibri"/>
                <a:sym typeface="Calibri"/>
              </a:rPr>
              <a:t>Boy : https://pixabay.com/illustrations/child-little-boy-person-boy-wave-5765632/</a:t>
            </a:r>
            <a:endParaRPr lang="en-US" dirty="0"/>
          </a:p>
          <a:p>
            <a:pPr marL="228600" lvl="0" indent="-228600" algn="l" rtl="0">
              <a:lnSpc>
                <a:spcPct val="100000"/>
              </a:lnSpc>
              <a:spcBef>
                <a:spcPts val="0"/>
              </a:spcBef>
              <a:spcAft>
                <a:spcPts val="0"/>
              </a:spcAft>
              <a:buSzPts val="1400"/>
              <a:buAutoNum type="arabicPeriod"/>
            </a:pPr>
            <a:r>
              <a:rPr lang="en-US" sz="1200" b="0" i="1" dirty="0">
                <a:solidFill>
                  <a:schemeClr val="dk1"/>
                </a:solidFill>
                <a:latin typeface="Calibri"/>
                <a:ea typeface="Calibri"/>
                <a:cs typeface="Calibri"/>
                <a:sym typeface="Calibri"/>
              </a:rPr>
              <a:t>Idly : https://pixabay.com/photos/breakfast-idli-indian-foods-2408818/</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59330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1. Girls : SSSVV Image Gallery: Search Keyword “classroom”</a:t>
            </a:r>
            <a:endParaRPr lang="en-US" i="0" dirty="0"/>
          </a:p>
          <a:p>
            <a:r>
              <a:rPr lang="en-IN" i="0" dirty="0"/>
              <a:t>2. </a:t>
            </a:r>
            <a:r>
              <a:rPr lang="en-IN" i="0" dirty="0" err="1"/>
              <a:t>Tabla</a:t>
            </a:r>
            <a:r>
              <a:rPr lang="en-IN" i="0" dirty="0"/>
              <a:t>: SSSVV Image Gallery: Search Keyword “instrument”</a:t>
            </a:r>
          </a:p>
          <a:p>
            <a:r>
              <a:rPr lang="en-IN" i="0" dirty="0"/>
              <a:t>3. Apple: https://pixabay.com/photos/apple-red-fruit-food-fresh-ripe-1834639/</a:t>
            </a:r>
          </a:p>
          <a:p>
            <a:r>
              <a:rPr lang="en-IN" i="0" dirty="0"/>
              <a:t>4. Pencil: https://pixabay.com/photos/colorful-pencils-submerged-2137080/</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91512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cap="none" dirty="0">
                <a:solidFill>
                  <a:schemeClr val="dk1"/>
                </a:solidFill>
                <a:latin typeface="Calibri"/>
                <a:ea typeface="Calibri"/>
                <a:cs typeface="Calibri"/>
                <a:sym typeface="Calibri"/>
              </a:rPr>
              <a:t>The teacher when he/she does the revision or recapitulation activity may encourage the students to give more than one adjective to describe the nouns. </a:t>
            </a:r>
            <a:endParaRPr lang="en-US" dirty="0"/>
          </a:p>
          <a:p>
            <a:pPr marL="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Examples</a:t>
            </a:r>
            <a:endParaRPr lang="en-US" dirty="0"/>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dirty="0">
                <a:solidFill>
                  <a:schemeClr val="dk1"/>
                </a:solidFill>
                <a:latin typeface="Calibri"/>
                <a:ea typeface="Calibri"/>
                <a:cs typeface="Calibri"/>
                <a:sym typeface="Calibri"/>
              </a:rPr>
              <a:t>Teddy Bear----   a  big, brown Teddy Bear.</a:t>
            </a: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dirty="0">
                <a:solidFill>
                  <a:schemeClr val="dk1"/>
                </a:solidFill>
                <a:latin typeface="Calibri"/>
                <a:ea typeface="Calibri"/>
                <a:cs typeface="Calibri"/>
                <a:sym typeface="Calibri"/>
              </a:rPr>
              <a:t>Sun -------    a  bright , yellow ball of fire.</a:t>
            </a: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dirty="0">
                <a:solidFill>
                  <a:schemeClr val="dk1"/>
                </a:solidFill>
                <a:latin typeface="Calibri"/>
                <a:ea typeface="Calibri"/>
                <a:cs typeface="Calibri"/>
                <a:sym typeface="Calibri"/>
              </a:rPr>
              <a:t>Girl--------  a  slim  ,pretty girl.</a:t>
            </a:r>
          </a:p>
          <a:p>
            <a:pPr rtl="0"/>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lvl="0" indent="-228600" algn="l" rtl="0">
              <a:lnSpc>
                <a:spcPct val="100000"/>
              </a:lnSpc>
              <a:spcBef>
                <a:spcPts val="0"/>
              </a:spcBef>
              <a:spcAft>
                <a:spcPts val="0"/>
              </a:spcAft>
              <a:buSzPts val="1400"/>
              <a:buAutoNum type="arabicPeriod"/>
            </a:pPr>
            <a:r>
              <a:rPr lang="en-US" sz="1200" b="0" i="0" dirty="0">
                <a:solidFill>
                  <a:schemeClr val="dk1"/>
                </a:solidFill>
                <a:latin typeface="Calibri"/>
                <a:ea typeface="Calibri"/>
                <a:cs typeface="Calibri"/>
                <a:sym typeface="Calibri"/>
              </a:rPr>
              <a:t>Water : https://pixabay.com/photos/glass-water-filling-water-jug-4126848/</a:t>
            </a:r>
            <a:endParaRPr lang="en-US" dirty="0"/>
          </a:p>
          <a:p>
            <a:pPr marL="228600" lvl="0" indent="-228600" algn="l" rtl="0">
              <a:lnSpc>
                <a:spcPct val="100000"/>
              </a:lnSpc>
              <a:spcBef>
                <a:spcPts val="0"/>
              </a:spcBef>
              <a:spcAft>
                <a:spcPts val="0"/>
              </a:spcAft>
              <a:buSzPts val="1400"/>
              <a:buAutoNum type="arabicPeriod"/>
            </a:pPr>
            <a:r>
              <a:rPr lang="en-US" sz="1200" b="0" i="0" dirty="0">
                <a:solidFill>
                  <a:schemeClr val="dk1"/>
                </a:solidFill>
                <a:latin typeface="Calibri"/>
                <a:ea typeface="Calibri"/>
                <a:cs typeface="Calibri"/>
                <a:sym typeface="Calibri"/>
              </a:rPr>
              <a:t>Oranges : https://pixabay.com/illustrations/orange-navel-fruit-oranges-5012167/</a:t>
            </a:r>
            <a:endParaRPr lang="en-US" b="0" dirty="0"/>
          </a:p>
          <a:p>
            <a:pPr marL="228600" lvl="0" indent="-228600" algn="l" rtl="0">
              <a:lnSpc>
                <a:spcPct val="100000"/>
              </a:lnSpc>
              <a:spcBef>
                <a:spcPts val="0"/>
              </a:spcBef>
              <a:spcAft>
                <a:spcPts val="0"/>
              </a:spcAft>
              <a:buSzPts val="1400"/>
              <a:buAutoNum type="arabicPeriod"/>
            </a:pPr>
            <a:r>
              <a:rPr lang="en-US" sz="1200" b="0" i="0" dirty="0">
                <a:solidFill>
                  <a:schemeClr val="dk1"/>
                </a:solidFill>
                <a:latin typeface="Calibri"/>
                <a:ea typeface="Calibri"/>
                <a:cs typeface="Calibri"/>
                <a:sym typeface="Calibri"/>
              </a:rPr>
              <a:t>Cricket : https://pixabay.com/illustrations/cricket-cricket-sport-ball-game-3311473/</a:t>
            </a:r>
            <a:endParaRPr lang="en-US" i="0" dirty="0"/>
          </a:p>
          <a:p>
            <a:pPr marL="228600" lvl="0" indent="-228600" algn="l" rtl="0">
              <a:lnSpc>
                <a:spcPct val="100000"/>
              </a:lnSpc>
              <a:spcBef>
                <a:spcPts val="0"/>
              </a:spcBef>
              <a:spcAft>
                <a:spcPts val="0"/>
              </a:spcAft>
              <a:buSzPts val="1400"/>
              <a:buAutoNum type="arabicPeriod"/>
            </a:pPr>
            <a:r>
              <a:rPr lang="en-US" sz="1200" b="0" i="0" dirty="0">
                <a:solidFill>
                  <a:schemeClr val="dk1"/>
                </a:solidFill>
                <a:latin typeface="Calibri"/>
                <a:ea typeface="Calibri"/>
                <a:cs typeface="Calibri"/>
                <a:sym typeface="Calibri"/>
              </a:rPr>
              <a:t>Fruits : SSSVV Image Gallery: Search Keyword “fruits”</a:t>
            </a:r>
            <a:endParaRPr lang="en-US" i="0" dirty="0"/>
          </a:p>
          <a:p>
            <a:pPr rtl="0"/>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184670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illustrations/child-little-boy-person-boy-wave-5765632/" TargetMode="External"/><Relationship Id="rId13" Type="http://schemas.openxmlformats.org/officeDocument/2006/relationships/hyperlink" Target="https://pixabay.com/illustrations/orange-navel-fruit-oranges-5012167/" TargetMode="External"/><Relationship Id="rId18" Type="http://schemas.openxmlformats.org/officeDocument/2006/relationships/image" Target="../media/image10.png"/><Relationship Id="rId26" Type="http://schemas.openxmlformats.org/officeDocument/2006/relationships/image" Target="../media/image22.jpeg"/><Relationship Id="rId3" Type="http://schemas.openxmlformats.org/officeDocument/2006/relationships/hyperlink" Target="https://pixabay.com/illustrations/children-boys-girls-study-1716239/" TargetMode="External"/><Relationship Id="rId21" Type="http://schemas.openxmlformats.org/officeDocument/2006/relationships/image" Target="../media/image18.jpeg"/><Relationship Id="rId7" Type="http://schemas.openxmlformats.org/officeDocument/2006/relationships/hyperlink" Target="https://pixabay.com/illustrations/present-package-gift-celebration-1893642/" TargetMode="External"/><Relationship Id="rId12" Type="http://schemas.openxmlformats.org/officeDocument/2006/relationships/hyperlink" Target="https://pixabay.com/photos/glass-water-filling-water-jug-4126848/" TargetMode="External"/><Relationship Id="rId17" Type="http://schemas.openxmlformats.org/officeDocument/2006/relationships/image" Target="../media/image9.jpeg"/><Relationship Id="rId25" Type="http://schemas.openxmlformats.org/officeDocument/2006/relationships/image" Target="../media/image21.jpeg"/><Relationship Id="rId2" Type="http://schemas.openxmlformats.org/officeDocument/2006/relationships/notesSlide" Target="../notesSlides/notesSlide8.xml"/><Relationship Id="rId16" Type="http://schemas.openxmlformats.org/officeDocument/2006/relationships/image" Target="../media/image8.png"/><Relationship Id="rId20" Type="http://schemas.openxmlformats.org/officeDocument/2006/relationships/image" Target="../media/image16.png"/><Relationship Id="rId29"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hyperlink" Target="https://pixabay.com/illustrations/laughing-girl-cartoon-happy-3704801/" TargetMode="External"/><Relationship Id="rId11" Type="http://schemas.openxmlformats.org/officeDocument/2006/relationships/hyperlink" Target="https://pixabay.com/photos/colorful-pencils-submerged-2137080/" TargetMode="External"/><Relationship Id="rId24" Type="http://schemas.openxmlformats.org/officeDocument/2006/relationships/image" Target="../media/image20.jpeg"/><Relationship Id="rId5" Type="http://schemas.openxmlformats.org/officeDocument/2006/relationships/hyperlink" Target="https://pixabay.com/illustrations/school-bag-back-pack-bag-classroom-4878120/" TargetMode="External"/><Relationship Id="rId15" Type="http://schemas.openxmlformats.org/officeDocument/2006/relationships/image" Target="../media/image7.png"/><Relationship Id="rId23" Type="http://schemas.openxmlformats.org/officeDocument/2006/relationships/image" Target="../media/image4.png"/><Relationship Id="rId28" Type="http://schemas.openxmlformats.org/officeDocument/2006/relationships/image" Target="../media/image24.jpeg"/><Relationship Id="rId10" Type="http://schemas.openxmlformats.org/officeDocument/2006/relationships/hyperlink" Target="https://pixabay.com/photos/apple-red-fruit-food-fresh-ripe-1834639/" TargetMode="External"/><Relationship Id="rId19" Type="http://schemas.openxmlformats.org/officeDocument/2006/relationships/image" Target="../media/image11.png"/><Relationship Id="rId4" Type="http://schemas.openxmlformats.org/officeDocument/2006/relationships/hyperlink" Target="https://pixabay.com/illustrations/read-reading-literacy-education-652384/" TargetMode="External"/><Relationship Id="rId9" Type="http://schemas.openxmlformats.org/officeDocument/2006/relationships/hyperlink" Target="https://pixabay.com/photos/breakfast-idli-indian-foods-2408818/" TargetMode="External"/><Relationship Id="rId14" Type="http://schemas.openxmlformats.org/officeDocument/2006/relationships/hyperlink" Target="https://pixabay.com/illustrations/cricket-cricket-sport-ball-game-3311473/" TargetMode="External"/><Relationship Id="rId22" Type="http://schemas.openxmlformats.org/officeDocument/2006/relationships/image" Target="../media/image19.png"/><Relationship Id="rId27"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4;p1" descr="Children, Boys, Girls, Study">
            <a:extLst>
              <a:ext uri="{FF2B5EF4-FFF2-40B4-BE49-F238E27FC236}">
                <a16:creationId xmlns:a16="http://schemas.microsoft.com/office/drawing/2014/main" id="{4F599E66-24F9-4CB1-8B67-D26D895B8A8C}"/>
              </a:ext>
            </a:extLst>
          </p:cNvPr>
          <p:cNvPicPr preferRelativeResize="0"/>
          <p:nvPr/>
        </p:nvPicPr>
        <p:blipFill rotWithShape="1">
          <a:blip r:embed="rId3">
            <a:alphaModFix/>
          </a:blip>
          <a:srcRect t="2469" r="-583"/>
          <a:stretch/>
        </p:blipFill>
        <p:spPr>
          <a:xfrm>
            <a:off x="4316578" y="2276872"/>
            <a:ext cx="3579622" cy="2820641"/>
          </a:xfrm>
          <a:prstGeom prst="rect">
            <a:avLst/>
          </a:prstGeom>
          <a:noFill/>
          <a:ln>
            <a:noFill/>
          </a:ln>
        </p:spPr>
      </p:pic>
      <p:sp>
        <p:nvSpPr>
          <p:cNvPr id="5" name="Google Shape;35;p1">
            <a:extLst>
              <a:ext uri="{FF2B5EF4-FFF2-40B4-BE49-F238E27FC236}">
                <a16:creationId xmlns:a16="http://schemas.microsoft.com/office/drawing/2014/main" id="{9D9BAEDC-2B5D-4EB6-9109-701D0004537A}"/>
              </a:ext>
            </a:extLst>
          </p:cNvPr>
          <p:cNvSpPr txBox="1"/>
          <p:nvPr/>
        </p:nvSpPr>
        <p:spPr>
          <a:xfrm>
            <a:off x="0" y="1124744"/>
            <a:ext cx="12192000" cy="923289"/>
          </a:xfrm>
          <a:prstGeom prst="rect">
            <a:avLst/>
          </a:prstGeom>
          <a:solidFill>
            <a:srgbClr val="FF7E79"/>
          </a:soli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dirty="0">
                <a:solidFill>
                  <a:schemeClr val="dk1"/>
                </a:solidFill>
                <a:latin typeface="Calibri"/>
                <a:ea typeface="Calibri"/>
                <a:cs typeface="Calibri"/>
                <a:sym typeface="Calibri"/>
              </a:rPr>
              <a:t>Importance of Adjectives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p2">
            <a:extLst>
              <a:ext uri="{FF2B5EF4-FFF2-40B4-BE49-F238E27FC236}">
                <a16:creationId xmlns:a16="http://schemas.microsoft.com/office/drawing/2014/main" id="{3E4F49CA-722E-4DFB-AC9D-34228515306F}"/>
              </a:ext>
            </a:extLst>
          </p:cNvPr>
          <p:cNvSpPr txBox="1"/>
          <p:nvPr/>
        </p:nvSpPr>
        <p:spPr>
          <a:xfrm>
            <a:off x="2806053" y="140180"/>
            <a:ext cx="6589986" cy="646331"/>
          </a:xfrm>
          <a:prstGeom prst="rect">
            <a:avLst/>
          </a:prstGeom>
          <a:solidFill>
            <a:srgbClr val="92CCDC"/>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dk1"/>
                </a:solidFill>
                <a:latin typeface="Calibri"/>
                <a:ea typeface="Calibri"/>
                <a:cs typeface="Calibri"/>
                <a:sym typeface="Calibri"/>
              </a:rPr>
              <a:t>Adjectives of Quality and Quantity </a:t>
            </a:r>
            <a:endParaRPr sz="3600" b="0" i="0" u="none" strike="noStrike" cap="none">
              <a:solidFill>
                <a:schemeClr val="dk1"/>
              </a:solidFill>
              <a:latin typeface="Calibri"/>
              <a:ea typeface="Calibri"/>
              <a:cs typeface="Calibri"/>
              <a:sym typeface="Calibri"/>
            </a:endParaRPr>
          </a:p>
        </p:txBody>
      </p:sp>
      <p:pic>
        <p:nvPicPr>
          <p:cNvPr id="5" name="Google Shape;42;p2" descr="A person in a red dress&#10;&#10;Description automatically generated with medium confidence">
            <a:extLst>
              <a:ext uri="{FF2B5EF4-FFF2-40B4-BE49-F238E27FC236}">
                <a16:creationId xmlns:a16="http://schemas.microsoft.com/office/drawing/2014/main" id="{0259A78E-44F5-40F8-9A02-1ABC5CF7B816}"/>
              </a:ext>
            </a:extLst>
          </p:cNvPr>
          <p:cNvPicPr preferRelativeResize="0"/>
          <p:nvPr/>
        </p:nvPicPr>
        <p:blipFill rotWithShape="1">
          <a:blip r:embed="rId3">
            <a:alphaModFix/>
          </a:blip>
          <a:srcRect/>
          <a:stretch/>
        </p:blipFill>
        <p:spPr>
          <a:xfrm>
            <a:off x="1106920" y="1933892"/>
            <a:ext cx="2252776" cy="3007276"/>
          </a:xfrm>
          <a:prstGeom prst="rect">
            <a:avLst/>
          </a:prstGeom>
          <a:noFill/>
          <a:ln>
            <a:noFill/>
          </a:ln>
        </p:spPr>
      </p:pic>
      <p:sp>
        <p:nvSpPr>
          <p:cNvPr id="6" name="Google Shape;43;p2">
            <a:extLst>
              <a:ext uri="{FF2B5EF4-FFF2-40B4-BE49-F238E27FC236}">
                <a16:creationId xmlns:a16="http://schemas.microsoft.com/office/drawing/2014/main" id="{BD2B9629-3C96-44E0-964B-4BF2212D336B}"/>
              </a:ext>
            </a:extLst>
          </p:cNvPr>
          <p:cNvSpPr/>
          <p:nvPr/>
        </p:nvSpPr>
        <p:spPr>
          <a:xfrm>
            <a:off x="3211205" y="1430720"/>
            <a:ext cx="5801712" cy="1450428"/>
          </a:xfrm>
          <a:prstGeom prst="wedgeRectCallout">
            <a:avLst>
              <a:gd name="adj1" fmla="val -20833"/>
              <a:gd name="adj2" fmla="val 62500"/>
            </a:avLst>
          </a:prstGeom>
          <a:solidFill>
            <a:srgbClr val="D6E3B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dirty="0">
                <a:solidFill>
                  <a:srgbClr val="C00000"/>
                </a:solidFill>
                <a:latin typeface="Calibri"/>
                <a:ea typeface="Calibri"/>
                <a:cs typeface="Calibri"/>
                <a:sym typeface="Calibri"/>
              </a:rPr>
              <a:t>Adjectives </a:t>
            </a:r>
            <a:r>
              <a:rPr lang="en-US" sz="2800" b="0" i="0" u="none" strike="noStrike" cap="none" dirty="0">
                <a:solidFill>
                  <a:schemeClr val="dk1"/>
                </a:solidFill>
                <a:latin typeface="Calibri"/>
                <a:ea typeface="Calibri"/>
                <a:cs typeface="Calibri"/>
                <a:sym typeface="Calibri"/>
              </a:rPr>
              <a:t>are words that describe or modify other words like nouns and pronouns.</a:t>
            </a:r>
            <a:endParaRPr sz="2800" b="0" i="0" u="none" strike="noStrike" cap="none" dirty="0">
              <a:solidFill>
                <a:schemeClr val="dk1"/>
              </a:solidFill>
              <a:latin typeface="Calibri"/>
              <a:ea typeface="Calibri"/>
              <a:cs typeface="Calibri"/>
              <a:sym typeface="Calibri"/>
            </a:endParaRPr>
          </a:p>
        </p:txBody>
      </p:sp>
      <p:sp>
        <p:nvSpPr>
          <p:cNvPr id="7" name="Google Shape;44;p2">
            <a:extLst>
              <a:ext uri="{FF2B5EF4-FFF2-40B4-BE49-F238E27FC236}">
                <a16:creationId xmlns:a16="http://schemas.microsoft.com/office/drawing/2014/main" id="{CD3FBB37-F8C6-4785-B2B6-03E91A144258}"/>
              </a:ext>
            </a:extLst>
          </p:cNvPr>
          <p:cNvSpPr txBox="1"/>
          <p:nvPr/>
        </p:nvSpPr>
        <p:spPr>
          <a:xfrm>
            <a:off x="3114159" y="4131117"/>
            <a:ext cx="5990896" cy="95406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000000"/>
                </a:solidFill>
                <a:ea typeface="Calibri"/>
                <a:cs typeface="Calibri"/>
                <a:sym typeface="Calibri"/>
              </a:rPr>
              <a:t>Now, we will learn about </a:t>
            </a:r>
            <a:endParaRPr sz="2800" dirty="0"/>
          </a:p>
          <a:p>
            <a:pPr marL="0" marR="0" lvl="0" indent="0" algn="ctr" rtl="0">
              <a:lnSpc>
                <a:spcPct val="100000"/>
              </a:lnSpc>
              <a:spcBef>
                <a:spcPts val="0"/>
              </a:spcBef>
              <a:spcAft>
                <a:spcPts val="0"/>
              </a:spcAft>
              <a:buNone/>
            </a:pPr>
            <a:r>
              <a:rPr lang="en-US" sz="2800" b="0" i="0" u="none" strike="noStrike" cap="none" dirty="0">
                <a:solidFill>
                  <a:srgbClr val="000000"/>
                </a:solidFill>
                <a:ea typeface="Calibri"/>
                <a:cs typeface="Calibri"/>
                <a:sym typeface="Calibri"/>
              </a:rPr>
              <a:t>Adjectives of </a:t>
            </a:r>
            <a:r>
              <a:rPr lang="en-US" sz="2800" b="1" i="0" u="none" strike="noStrike" cap="none" dirty="0">
                <a:solidFill>
                  <a:srgbClr val="C00000"/>
                </a:solidFill>
                <a:ea typeface="Calibri"/>
                <a:cs typeface="Calibri"/>
                <a:sym typeface="Calibri"/>
              </a:rPr>
              <a:t>Quality and Quantity</a:t>
            </a:r>
            <a:endParaRPr sz="2800" b="1" i="0" u="none" strike="noStrike" cap="none" dirty="0">
              <a:solidFill>
                <a:srgbClr val="C00000"/>
              </a:solidFill>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2" presetClass="entr" presetSubtype="4"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p2">
            <a:extLst>
              <a:ext uri="{FF2B5EF4-FFF2-40B4-BE49-F238E27FC236}">
                <a16:creationId xmlns:a16="http://schemas.microsoft.com/office/drawing/2014/main" id="{3E4F49CA-722E-4DFB-AC9D-34228515306F}"/>
              </a:ext>
            </a:extLst>
          </p:cNvPr>
          <p:cNvSpPr txBox="1"/>
          <p:nvPr/>
        </p:nvSpPr>
        <p:spPr>
          <a:xfrm>
            <a:off x="2806053" y="140180"/>
            <a:ext cx="6589986" cy="646331"/>
          </a:xfrm>
          <a:prstGeom prst="rect">
            <a:avLst/>
          </a:prstGeom>
          <a:solidFill>
            <a:srgbClr val="92CCDC"/>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dk1"/>
                </a:solidFill>
                <a:latin typeface="Calibri"/>
                <a:ea typeface="Calibri"/>
                <a:cs typeface="Calibri"/>
                <a:sym typeface="Calibri"/>
              </a:rPr>
              <a:t>Adjectives of Quality</a:t>
            </a:r>
            <a:endParaRPr sz="3600" b="0" i="0" u="none" strike="noStrike" cap="none" dirty="0">
              <a:solidFill>
                <a:schemeClr val="dk1"/>
              </a:solidFill>
              <a:latin typeface="Calibri"/>
              <a:ea typeface="Calibri"/>
              <a:cs typeface="Calibri"/>
              <a:sym typeface="Calibri"/>
            </a:endParaRPr>
          </a:p>
        </p:txBody>
      </p:sp>
      <p:sp>
        <p:nvSpPr>
          <p:cNvPr id="5" name="Block Arc 4">
            <a:extLst>
              <a:ext uri="{FF2B5EF4-FFF2-40B4-BE49-F238E27FC236}">
                <a16:creationId xmlns:a16="http://schemas.microsoft.com/office/drawing/2014/main" id="{4EFB1E1C-2064-4124-A8DF-CDDFE8306D36}"/>
              </a:ext>
            </a:extLst>
          </p:cNvPr>
          <p:cNvSpPr/>
          <p:nvPr/>
        </p:nvSpPr>
        <p:spPr>
          <a:xfrm rot="16200000" flipH="1">
            <a:off x="7291937" y="1229544"/>
            <a:ext cx="4146449" cy="4147086"/>
          </a:xfrm>
          <a:prstGeom prst="blockArc">
            <a:avLst>
              <a:gd name="adj1" fmla="val 13500000"/>
              <a:gd name="adj2" fmla="val 18900000"/>
              <a:gd name="adj3" fmla="val 4960"/>
            </a:avLst>
          </a:prstGeom>
          <a:gradFill flip="none" rotWithShape="1">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1"/>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Freeform 36">
            <a:extLst>
              <a:ext uri="{FF2B5EF4-FFF2-40B4-BE49-F238E27FC236}">
                <a16:creationId xmlns:a16="http://schemas.microsoft.com/office/drawing/2014/main" id="{3560F759-67C4-4602-8F8A-082531424CA1}"/>
              </a:ext>
            </a:extLst>
          </p:cNvPr>
          <p:cNvSpPr/>
          <p:nvPr/>
        </p:nvSpPr>
        <p:spPr>
          <a:xfrm flipH="1">
            <a:off x="8928835" y="1859319"/>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a:t>Place</a:t>
            </a:r>
          </a:p>
        </p:txBody>
      </p:sp>
      <p:sp>
        <p:nvSpPr>
          <p:cNvPr id="14" name="Oval 13">
            <a:extLst>
              <a:ext uri="{FF2B5EF4-FFF2-40B4-BE49-F238E27FC236}">
                <a16:creationId xmlns:a16="http://schemas.microsoft.com/office/drawing/2014/main" id="{903A4528-4A77-4D68-AFD5-D06241C8A9BB}"/>
              </a:ext>
            </a:extLst>
          </p:cNvPr>
          <p:cNvSpPr/>
          <p:nvPr/>
        </p:nvSpPr>
        <p:spPr>
          <a:xfrm flipH="1">
            <a:off x="10487177" y="2164331"/>
            <a:ext cx="645367" cy="645109"/>
          </a:xfrm>
          <a:prstGeom prst="ellipse">
            <a:avLst/>
          </a:prstGeom>
          <a:ln>
            <a:solidFill>
              <a:srgbClr val="00B050"/>
            </a:solidFill>
          </a:ln>
          <a:effectLst>
            <a:outerShdw blurRad="50800" dist="38100" dir="5400000" algn="t" rotWithShape="0">
              <a:prstClr val="black">
                <a:alpha val="40000"/>
              </a:prstClr>
            </a:outerShdw>
          </a:effectLst>
        </p:spPr>
        <p:style>
          <a:lnRef idx="0">
            <a:schemeClr val="lt1">
              <a:hueOff val="0"/>
              <a:satOff val="0"/>
              <a:lumOff val="0"/>
              <a:alphaOff val="0"/>
            </a:schemeClr>
          </a:lnRef>
          <a:fillRef idx="3">
            <a:schemeClr val="accent5">
              <a:alpha val="50000"/>
              <a:hueOff val="-4257376"/>
              <a:satOff val="17062"/>
              <a:lumOff val="3698"/>
              <a:alphaOff val="0"/>
            </a:schemeClr>
          </a:fillRef>
          <a:effectRef idx="0">
            <a:schemeClr val="accent5">
              <a:alpha val="50000"/>
              <a:hueOff val="-4257376"/>
              <a:satOff val="17062"/>
              <a:lumOff val="3698"/>
              <a:alphaOff val="0"/>
            </a:schemeClr>
          </a:effectRef>
          <a:fontRef idx="minor">
            <a:schemeClr val="tx1"/>
          </a:fontRef>
        </p:style>
      </p:sp>
      <p:sp>
        <p:nvSpPr>
          <p:cNvPr id="15" name="Oval 14">
            <a:extLst>
              <a:ext uri="{FF2B5EF4-FFF2-40B4-BE49-F238E27FC236}">
                <a16:creationId xmlns:a16="http://schemas.microsoft.com/office/drawing/2014/main" id="{9E54F896-67F2-4C83-8319-A752D0537DBA}"/>
              </a:ext>
            </a:extLst>
          </p:cNvPr>
          <p:cNvSpPr/>
          <p:nvPr/>
        </p:nvSpPr>
        <p:spPr>
          <a:xfrm flipH="1">
            <a:off x="8445503" y="2117761"/>
            <a:ext cx="375514" cy="375269"/>
          </a:xfrm>
          <a:prstGeom prst="ellipse">
            <a:avLst/>
          </a:prstGeom>
        </p:spPr>
        <p:style>
          <a:lnRef idx="1">
            <a:schemeClr val="accent4"/>
          </a:lnRef>
          <a:fillRef idx="2">
            <a:schemeClr val="accent4"/>
          </a:fillRef>
          <a:effectRef idx="1">
            <a:schemeClr val="accent4"/>
          </a:effectRef>
          <a:fontRef idx="minor">
            <a:schemeClr val="dk1"/>
          </a:fontRef>
        </p:style>
      </p:sp>
      <p:sp>
        <p:nvSpPr>
          <p:cNvPr id="16" name="Freeform 39">
            <a:extLst>
              <a:ext uri="{FF2B5EF4-FFF2-40B4-BE49-F238E27FC236}">
                <a16:creationId xmlns:a16="http://schemas.microsoft.com/office/drawing/2014/main" id="{16BB7AF7-706E-40EE-AA65-3F4BCF0223F5}"/>
              </a:ext>
            </a:extLst>
          </p:cNvPr>
          <p:cNvSpPr/>
          <p:nvPr/>
        </p:nvSpPr>
        <p:spPr>
          <a:xfrm flipH="1">
            <a:off x="7646725" y="2644051"/>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a:t>Person</a:t>
            </a:r>
          </a:p>
        </p:txBody>
      </p:sp>
      <p:sp>
        <p:nvSpPr>
          <p:cNvPr id="17" name="Oval 16">
            <a:extLst>
              <a:ext uri="{FF2B5EF4-FFF2-40B4-BE49-F238E27FC236}">
                <a16:creationId xmlns:a16="http://schemas.microsoft.com/office/drawing/2014/main" id="{81F22A43-FC6D-43F3-B22F-DE7362955A0D}"/>
              </a:ext>
            </a:extLst>
          </p:cNvPr>
          <p:cNvSpPr/>
          <p:nvPr/>
        </p:nvSpPr>
        <p:spPr>
          <a:xfrm flipH="1">
            <a:off x="8447658" y="4038275"/>
            <a:ext cx="375514" cy="375269"/>
          </a:xfrm>
          <a:prstGeom prst="ellipse">
            <a:avLst/>
          </a:prstGeom>
        </p:spPr>
        <p:style>
          <a:lnRef idx="1">
            <a:schemeClr val="accent1"/>
          </a:lnRef>
          <a:fillRef idx="2">
            <a:schemeClr val="accent1"/>
          </a:fillRef>
          <a:effectRef idx="1">
            <a:schemeClr val="accent1"/>
          </a:effectRef>
          <a:fontRef idx="minor">
            <a:schemeClr val="dk1"/>
          </a:fontRef>
        </p:style>
      </p:sp>
      <p:sp>
        <p:nvSpPr>
          <p:cNvPr id="18" name="Freeform 41">
            <a:extLst>
              <a:ext uri="{FF2B5EF4-FFF2-40B4-BE49-F238E27FC236}">
                <a16:creationId xmlns:a16="http://schemas.microsoft.com/office/drawing/2014/main" id="{646ECE00-C2A1-4E12-BF9D-AF7C389A1C04}"/>
              </a:ext>
            </a:extLst>
          </p:cNvPr>
          <p:cNvSpPr/>
          <p:nvPr/>
        </p:nvSpPr>
        <p:spPr>
          <a:xfrm flipH="1">
            <a:off x="8905422" y="3394875"/>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a:t>Thing</a:t>
            </a:r>
          </a:p>
        </p:txBody>
      </p:sp>
      <p:sp>
        <p:nvSpPr>
          <p:cNvPr id="20" name="Freeform 42">
            <a:extLst>
              <a:ext uri="{FF2B5EF4-FFF2-40B4-BE49-F238E27FC236}">
                <a16:creationId xmlns:a16="http://schemas.microsoft.com/office/drawing/2014/main" id="{22099A1E-6B65-4012-A03A-74314F044B76}"/>
              </a:ext>
            </a:extLst>
          </p:cNvPr>
          <p:cNvSpPr/>
          <p:nvPr/>
        </p:nvSpPr>
        <p:spPr>
          <a:xfrm flipH="1">
            <a:off x="119336" y="2086892"/>
            <a:ext cx="2421748" cy="2421309"/>
          </a:xfrm>
          <a:custGeom>
            <a:avLst/>
            <a:gdLst>
              <a:gd name="connsiteX0" fmla="*/ 0 w 1568704"/>
              <a:gd name="connsiteY0" fmla="*/ 784210 h 1568420"/>
              <a:gd name="connsiteX1" fmla="*/ 784352 w 1568704"/>
              <a:gd name="connsiteY1" fmla="*/ 0 h 1568420"/>
              <a:gd name="connsiteX2" fmla="*/ 1568704 w 1568704"/>
              <a:gd name="connsiteY2" fmla="*/ 784210 h 1568420"/>
              <a:gd name="connsiteX3" fmla="*/ 784352 w 1568704"/>
              <a:gd name="connsiteY3" fmla="*/ 1568420 h 1568420"/>
              <a:gd name="connsiteX4" fmla="*/ 0 w 1568704"/>
              <a:gd name="connsiteY4" fmla="*/ 784210 h 156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704" h="1568420">
                <a:moveTo>
                  <a:pt x="0" y="784210"/>
                </a:moveTo>
                <a:cubicBezTo>
                  <a:pt x="0" y="351103"/>
                  <a:pt x="351166" y="0"/>
                  <a:pt x="784352" y="0"/>
                </a:cubicBezTo>
                <a:cubicBezTo>
                  <a:pt x="1217538" y="0"/>
                  <a:pt x="1568704" y="351103"/>
                  <a:pt x="1568704" y="784210"/>
                </a:cubicBezTo>
                <a:cubicBezTo>
                  <a:pt x="1568704" y="1217317"/>
                  <a:pt x="1217538" y="1568420"/>
                  <a:pt x="784352" y="1568420"/>
                </a:cubicBezTo>
                <a:cubicBezTo>
                  <a:pt x="351166" y="1568420"/>
                  <a:pt x="0" y="1217317"/>
                  <a:pt x="0" y="784210"/>
                </a:cubicBezTo>
                <a:close/>
              </a:path>
            </a:pathLst>
          </a:custGeom>
          <a:effectLst>
            <a:innerShdw blurRad="114300">
              <a:prstClr val="black"/>
            </a:innerShdw>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94501" tIns="294460" rIns="294501" bIns="294460" numCol="1" spcCol="1270" anchor="ctr" anchorCtr="0">
            <a:noAutofit/>
          </a:bodyPr>
          <a:lstStyle/>
          <a:p>
            <a:pPr lvl="0" algn="ctr" defTabSz="755650">
              <a:lnSpc>
                <a:spcPct val="90000"/>
              </a:lnSpc>
              <a:spcBef>
                <a:spcPct val="0"/>
              </a:spcBef>
              <a:spcAft>
                <a:spcPct val="35000"/>
              </a:spcAft>
            </a:pPr>
            <a:r>
              <a:rPr lang="en-US" sz="2400" kern="1200" dirty="0"/>
              <a:t>Adjectives of Quality refer to</a:t>
            </a:r>
          </a:p>
        </p:txBody>
      </p:sp>
      <p:sp>
        <p:nvSpPr>
          <p:cNvPr id="22" name="Freeform 44">
            <a:extLst>
              <a:ext uri="{FF2B5EF4-FFF2-40B4-BE49-F238E27FC236}">
                <a16:creationId xmlns:a16="http://schemas.microsoft.com/office/drawing/2014/main" id="{1F584324-172E-4154-B76B-6AEDF07D9769}"/>
              </a:ext>
            </a:extLst>
          </p:cNvPr>
          <p:cNvSpPr/>
          <p:nvPr/>
        </p:nvSpPr>
        <p:spPr>
          <a:xfrm flipH="1">
            <a:off x="10326778" y="2905774"/>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a:t>Animal</a:t>
            </a:r>
          </a:p>
        </p:txBody>
      </p:sp>
      <p:sp>
        <p:nvSpPr>
          <p:cNvPr id="23" name="Block Arc 22">
            <a:extLst>
              <a:ext uri="{FF2B5EF4-FFF2-40B4-BE49-F238E27FC236}">
                <a16:creationId xmlns:a16="http://schemas.microsoft.com/office/drawing/2014/main" id="{20763FD1-A764-4EAE-B26F-020F9317D848}"/>
              </a:ext>
            </a:extLst>
          </p:cNvPr>
          <p:cNvSpPr/>
          <p:nvPr/>
        </p:nvSpPr>
        <p:spPr>
          <a:xfrm rot="5400000">
            <a:off x="7925896" y="1229544"/>
            <a:ext cx="4146449" cy="4147086"/>
          </a:xfrm>
          <a:prstGeom prst="blockArc">
            <a:avLst>
              <a:gd name="adj1" fmla="val 13500000"/>
              <a:gd name="adj2" fmla="val 18900000"/>
              <a:gd name="adj3" fmla="val 4960"/>
            </a:avLst>
          </a:prstGeom>
          <a:gradFill flip="none" rotWithShape="1">
            <a:gsLst>
              <a:gs pos="0">
                <a:srgbClr val="308298">
                  <a:shade val="30000"/>
                  <a:satMod val="115000"/>
                </a:srgbClr>
              </a:gs>
              <a:gs pos="50000">
                <a:srgbClr val="308298">
                  <a:shade val="67500"/>
                  <a:satMod val="115000"/>
                </a:srgbClr>
              </a:gs>
              <a:gs pos="100000">
                <a:srgbClr val="308298">
                  <a:shade val="100000"/>
                  <a:satMod val="115000"/>
                </a:srgbClr>
              </a:gs>
            </a:gsLst>
            <a:lin ang="16200000" scaled="1"/>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2" name="Block Arc 41">
            <a:extLst>
              <a:ext uri="{FF2B5EF4-FFF2-40B4-BE49-F238E27FC236}">
                <a16:creationId xmlns:a16="http://schemas.microsoft.com/office/drawing/2014/main" id="{C3B29555-D7B6-4CBA-9E88-7C33F38EC8AE}"/>
              </a:ext>
            </a:extLst>
          </p:cNvPr>
          <p:cNvSpPr/>
          <p:nvPr/>
        </p:nvSpPr>
        <p:spPr>
          <a:xfrm rot="16200000" flipH="1">
            <a:off x="2567927" y="1157537"/>
            <a:ext cx="4146449" cy="4147086"/>
          </a:xfrm>
          <a:prstGeom prst="blockArc">
            <a:avLst>
              <a:gd name="adj1" fmla="val 13500000"/>
              <a:gd name="adj2" fmla="val 18900000"/>
              <a:gd name="adj3" fmla="val 4960"/>
            </a:avLst>
          </a:prstGeom>
          <a:gradFill flip="none" rotWithShape="1">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1"/>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3" name="Freeform 36">
            <a:extLst>
              <a:ext uri="{FF2B5EF4-FFF2-40B4-BE49-F238E27FC236}">
                <a16:creationId xmlns:a16="http://schemas.microsoft.com/office/drawing/2014/main" id="{3ECAEB88-8686-4739-A058-557B0186FE9C}"/>
              </a:ext>
            </a:extLst>
          </p:cNvPr>
          <p:cNvSpPr/>
          <p:nvPr/>
        </p:nvSpPr>
        <p:spPr>
          <a:xfrm flipH="1">
            <a:off x="4204825" y="1787312"/>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a:t>Size</a:t>
            </a:r>
          </a:p>
        </p:txBody>
      </p:sp>
      <p:sp>
        <p:nvSpPr>
          <p:cNvPr id="44" name="Oval 43">
            <a:extLst>
              <a:ext uri="{FF2B5EF4-FFF2-40B4-BE49-F238E27FC236}">
                <a16:creationId xmlns:a16="http://schemas.microsoft.com/office/drawing/2014/main" id="{F54C0B5E-BC47-4DED-BCE1-C67F272A5B14}"/>
              </a:ext>
            </a:extLst>
          </p:cNvPr>
          <p:cNvSpPr/>
          <p:nvPr/>
        </p:nvSpPr>
        <p:spPr>
          <a:xfrm flipH="1">
            <a:off x="5763167" y="2092324"/>
            <a:ext cx="645367" cy="645109"/>
          </a:xfrm>
          <a:prstGeom prst="ellipse">
            <a:avLst/>
          </a:prstGeom>
          <a:ln>
            <a:solidFill>
              <a:srgbClr val="00B050"/>
            </a:solidFill>
          </a:ln>
          <a:effectLst>
            <a:outerShdw blurRad="50800" dist="38100" dir="5400000" algn="t" rotWithShape="0">
              <a:prstClr val="black">
                <a:alpha val="40000"/>
              </a:prstClr>
            </a:outerShdw>
          </a:effectLst>
        </p:spPr>
        <p:style>
          <a:lnRef idx="0">
            <a:schemeClr val="lt1">
              <a:hueOff val="0"/>
              <a:satOff val="0"/>
              <a:lumOff val="0"/>
              <a:alphaOff val="0"/>
            </a:schemeClr>
          </a:lnRef>
          <a:fillRef idx="3">
            <a:schemeClr val="accent5">
              <a:alpha val="50000"/>
              <a:hueOff val="-4257376"/>
              <a:satOff val="17062"/>
              <a:lumOff val="3698"/>
              <a:alphaOff val="0"/>
            </a:schemeClr>
          </a:fillRef>
          <a:effectRef idx="0">
            <a:schemeClr val="accent5">
              <a:alpha val="50000"/>
              <a:hueOff val="-4257376"/>
              <a:satOff val="17062"/>
              <a:lumOff val="3698"/>
              <a:alphaOff val="0"/>
            </a:schemeClr>
          </a:effectRef>
          <a:fontRef idx="minor">
            <a:schemeClr val="tx1"/>
          </a:fontRef>
        </p:style>
      </p:sp>
      <p:sp>
        <p:nvSpPr>
          <p:cNvPr id="45" name="Oval 44">
            <a:extLst>
              <a:ext uri="{FF2B5EF4-FFF2-40B4-BE49-F238E27FC236}">
                <a16:creationId xmlns:a16="http://schemas.microsoft.com/office/drawing/2014/main" id="{B4F5F040-44B0-474C-9C46-621C398CFDCA}"/>
              </a:ext>
            </a:extLst>
          </p:cNvPr>
          <p:cNvSpPr/>
          <p:nvPr/>
        </p:nvSpPr>
        <p:spPr>
          <a:xfrm flipH="1">
            <a:off x="3721493" y="2045754"/>
            <a:ext cx="375514" cy="375269"/>
          </a:xfrm>
          <a:prstGeom prst="ellipse">
            <a:avLst/>
          </a:prstGeom>
        </p:spPr>
        <p:style>
          <a:lnRef idx="1">
            <a:schemeClr val="accent4"/>
          </a:lnRef>
          <a:fillRef idx="2">
            <a:schemeClr val="accent4"/>
          </a:fillRef>
          <a:effectRef idx="1">
            <a:schemeClr val="accent4"/>
          </a:effectRef>
          <a:fontRef idx="minor">
            <a:schemeClr val="dk1"/>
          </a:fontRef>
        </p:style>
      </p:sp>
      <p:sp>
        <p:nvSpPr>
          <p:cNvPr id="46" name="Freeform 39">
            <a:extLst>
              <a:ext uri="{FF2B5EF4-FFF2-40B4-BE49-F238E27FC236}">
                <a16:creationId xmlns:a16="http://schemas.microsoft.com/office/drawing/2014/main" id="{B7584F9A-1775-4772-9EBE-5D7DF370AA34}"/>
              </a:ext>
            </a:extLst>
          </p:cNvPr>
          <p:cNvSpPr/>
          <p:nvPr/>
        </p:nvSpPr>
        <p:spPr>
          <a:xfrm flipH="1">
            <a:off x="2922715" y="2572044"/>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dirty="0"/>
              <a:t>Kind</a:t>
            </a:r>
            <a:endParaRPr lang="en-US" sz="2400" kern="1200" dirty="0"/>
          </a:p>
        </p:txBody>
      </p:sp>
      <p:sp>
        <p:nvSpPr>
          <p:cNvPr id="47" name="Oval 46">
            <a:extLst>
              <a:ext uri="{FF2B5EF4-FFF2-40B4-BE49-F238E27FC236}">
                <a16:creationId xmlns:a16="http://schemas.microsoft.com/office/drawing/2014/main" id="{21C2A321-9487-4FE9-8F9C-75C49E0F262C}"/>
              </a:ext>
            </a:extLst>
          </p:cNvPr>
          <p:cNvSpPr/>
          <p:nvPr/>
        </p:nvSpPr>
        <p:spPr>
          <a:xfrm flipH="1">
            <a:off x="3723648" y="3966268"/>
            <a:ext cx="375514" cy="375269"/>
          </a:xfrm>
          <a:prstGeom prst="ellipse">
            <a:avLst/>
          </a:prstGeom>
        </p:spPr>
        <p:style>
          <a:lnRef idx="1">
            <a:schemeClr val="accent1"/>
          </a:lnRef>
          <a:fillRef idx="2">
            <a:schemeClr val="accent1"/>
          </a:fillRef>
          <a:effectRef idx="1">
            <a:schemeClr val="accent1"/>
          </a:effectRef>
          <a:fontRef idx="minor">
            <a:schemeClr val="dk1"/>
          </a:fontRef>
        </p:style>
      </p:sp>
      <p:sp>
        <p:nvSpPr>
          <p:cNvPr id="48" name="Freeform 41">
            <a:extLst>
              <a:ext uri="{FF2B5EF4-FFF2-40B4-BE49-F238E27FC236}">
                <a16:creationId xmlns:a16="http://schemas.microsoft.com/office/drawing/2014/main" id="{048EDE1E-A0CC-4A37-9B1C-34F14DFD8EE0}"/>
              </a:ext>
            </a:extLst>
          </p:cNvPr>
          <p:cNvSpPr/>
          <p:nvPr/>
        </p:nvSpPr>
        <p:spPr>
          <a:xfrm flipH="1">
            <a:off x="4181412" y="3322868"/>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err="1"/>
              <a:t>Colour</a:t>
            </a:r>
            <a:endParaRPr lang="en-US" sz="2400" kern="1200" dirty="0"/>
          </a:p>
        </p:txBody>
      </p:sp>
      <p:sp>
        <p:nvSpPr>
          <p:cNvPr id="50" name="Freeform 44">
            <a:extLst>
              <a:ext uri="{FF2B5EF4-FFF2-40B4-BE49-F238E27FC236}">
                <a16:creationId xmlns:a16="http://schemas.microsoft.com/office/drawing/2014/main" id="{6C206494-C9A9-446F-9C4B-B24E21B21833}"/>
              </a:ext>
            </a:extLst>
          </p:cNvPr>
          <p:cNvSpPr/>
          <p:nvPr/>
        </p:nvSpPr>
        <p:spPr>
          <a:xfrm flipH="1">
            <a:off x="5602768" y="2833767"/>
            <a:ext cx="1313838" cy="1313869"/>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181783" tIns="181786" rIns="181783" bIns="181786" numCol="1" spcCol="1270" anchor="ctr" anchorCtr="0">
            <a:noAutofit/>
          </a:bodyPr>
          <a:lstStyle/>
          <a:p>
            <a:pPr lvl="0" algn="ctr" defTabSz="666750">
              <a:lnSpc>
                <a:spcPct val="90000"/>
              </a:lnSpc>
              <a:spcBef>
                <a:spcPct val="0"/>
              </a:spcBef>
              <a:spcAft>
                <a:spcPct val="35000"/>
              </a:spcAft>
            </a:pPr>
            <a:r>
              <a:rPr lang="en-US" sz="2400" kern="1200" dirty="0"/>
              <a:t>Shape</a:t>
            </a:r>
          </a:p>
        </p:txBody>
      </p:sp>
      <p:sp>
        <p:nvSpPr>
          <p:cNvPr id="51" name="Block Arc 50">
            <a:extLst>
              <a:ext uri="{FF2B5EF4-FFF2-40B4-BE49-F238E27FC236}">
                <a16:creationId xmlns:a16="http://schemas.microsoft.com/office/drawing/2014/main" id="{B8706314-2C03-4B16-BBFE-8AF5232C8698}"/>
              </a:ext>
            </a:extLst>
          </p:cNvPr>
          <p:cNvSpPr/>
          <p:nvPr/>
        </p:nvSpPr>
        <p:spPr>
          <a:xfrm rot="5400000">
            <a:off x="3201886" y="1157537"/>
            <a:ext cx="4146449" cy="4147086"/>
          </a:xfrm>
          <a:prstGeom prst="blockArc">
            <a:avLst>
              <a:gd name="adj1" fmla="val 13500000"/>
              <a:gd name="adj2" fmla="val 18900000"/>
              <a:gd name="adj3" fmla="val 4960"/>
            </a:avLst>
          </a:prstGeom>
          <a:gradFill flip="none" rotWithShape="1">
            <a:gsLst>
              <a:gs pos="0">
                <a:srgbClr val="308298">
                  <a:shade val="30000"/>
                  <a:satMod val="115000"/>
                </a:srgbClr>
              </a:gs>
              <a:gs pos="50000">
                <a:srgbClr val="308298">
                  <a:shade val="67500"/>
                  <a:satMod val="115000"/>
                </a:srgbClr>
              </a:gs>
              <a:gs pos="100000">
                <a:srgbClr val="308298">
                  <a:shade val="100000"/>
                  <a:satMod val="115000"/>
                </a:srgbClr>
              </a:gs>
            </a:gsLst>
            <a:lin ang="16200000" scaled="1"/>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9" name="Freeform 33">
            <a:extLst>
              <a:ext uri="{FF2B5EF4-FFF2-40B4-BE49-F238E27FC236}">
                <a16:creationId xmlns:a16="http://schemas.microsoft.com/office/drawing/2014/main" id="{F89DA7F5-7D34-4FD4-86DE-B0D2C131C833}"/>
              </a:ext>
            </a:extLst>
          </p:cNvPr>
          <p:cNvSpPr/>
          <p:nvPr/>
        </p:nvSpPr>
        <p:spPr>
          <a:xfrm flipH="1">
            <a:off x="1266988" y="5191733"/>
            <a:ext cx="9705962" cy="829555"/>
          </a:xfrm>
          <a:custGeom>
            <a:avLst/>
            <a:gdLst>
              <a:gd name="connsiteX0" fmla="*/ 0 w 2039315"/>
              <a:gd name="connsiteY0" fmla="*/ 0 h 537350"/>
              <a:gd name="connsiteX1" fmla="*/ 2039315 w 2039315"/>
              <a:gd name="connsiteY1" fmla="*/ 0 h 537350"/>
              <a:gd name="connsiteX2" fmla="*/ 2039315 w 2039315"/>
              <a:gd name="connsiteY2" fmla="*/ 537350 h 537350"/>
              <a:gd name="connsiteX3" fmla="*/ 0 w 2039315"/>
              <a:gd name="connsiteY3" fmla="*/ 537350 h 537350"/>
              <a:gd name="connsiteX4" fmla="*/ 0 w 2039315"/>
              <a:gd name="connsiteY4" fmla="*/ 0 h 53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315" h="537350">
                <a:moveTo>
                  <a:pt x="0" y="0"/>
                </a:moveTo>
                <a:lnTo>
                  <a:pt x="2039315" y="0"/>
                </a:lnTo>
                <a:lnTo>
                  <a:pt x="2039315" y="537350"/>
                </a:lnTo>
                <a:lnTo>
                  <a:pt x="0" y="5373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800" kern="1200" dirty="0">
                <a:solidFill>
                  <a:schemeClr val="accent6">
                    <a:lumMod val="50000"/>
                  </a:schemeClr>
                </a:solidFill>
                <a:effectLst>
                  <a:outerShdw blurRad="38100" dist="38100" dir="2700000" algn="tl">
                    <a:srgbClr val="000000">
                      <a:alpha val="43137"/>
                    </a:srgbClr>
                  </a:outerShdw>
                </a:effectLst>
              </a:rPr>
              <a:t>We can have more than </a:t>
            </a:r>
            <a:r>
              <a:rPr lang="en-US" sz="2800" b="1" u="sng" kern="1200" dirty="0">
                <a:solidFill>
                  <a:schemeClr val="accent6">
                    <a:lumMod val="50000"/>
                  </a:schemeClr>
                </a:solidFill>
                <a:effectLst>
                  <a:outerShdw blurRad="38100" dist="38100" dir="2700000" algn="tl">
                    <a:srgbClr val="000000">
                      <a:alpha val="43137"/>
                    </a:srgbClr>
                  </a:outerShdw>
                </a:effectLst>
              </a:rPr>
              <a:t>one adjective</a:t>
            </a:r>
            <a:r>
              <a:rPr lang="en-US" sz="2800" kern="1200" dirty="0">
                <a:solidFill>
                  <a:schemeClr val="accent6">
                    <a:lumMod val="50000"/>
                  </a:schemeClr>
                </a:solidFill>
                <a:effectLst>
                  <a:outerShdw blurRad="38100" dist="38100" dir="2700000" algn="tl">
                    <a:srgbClr val="000000">
                      <a:alpha val="43137"/>
                    </a:srgbClr>
                  </a:outerShdw>
                </a:effectLst>
              </a:rPr>
              <a:t> to describe the nouns</a:t>
            </a:r>
          </a:p>
        </p:txBody>
      </p:sp>
    </p:spTree>
    <p:extLst>
      <p:ext uri="{BB962C8B-B14F-4D97-AF65-F5344CB8AC3E}">
        <p14:creationId xmlns:p14="http://schemas.microsoft.com/office/powerpoint/2010/main" val="22865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750"/>
                                        <p:tgtEl>
                                          <p:spTgt spid="2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750"/>
                                        <p:tgtEl>
                                          <p:spTgt spid="4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2000" fill="hold"/>
                                        <p:tgtEl>
                                          <p:spTgt spid="46"/>
                                        </p:tgtEl>
                                        <p:attrNameLst>
                                          <p:attrName>ppt_w</p:attrName>
                                        </p:attrNameLst>
                                      </p:cBhvr>
                                      <p:tavLst>
                                        <p:tav tm="0">
                                          <p:val>
                                            <p:fltVal val="0"/>
                                          </p:val>
                                        </p:tav>
                                        <p:tav tm="100000">
                                          <p:val>
                                            <p:strVal val="#ppt_w"/>
                                          </p:val>
                                        </p:tav>
                                      </p:tavLst>
                                    </p:anim>
                                    <p:anim calcmode="lin" valueType="num">
                                      <p:cBhvr>
                                        <p:cTn id="16" dur="2000" fill="hold"/>
                                        <p:tgtEl>
                                          <p:spTgt spid="46"/>
                                        </p:tgtEl>
                                        <p:attrNameLst>
                                          <p:attrName>ppt_h</p:attrName>
                                        </p:attrNameLst>
                                      </p:cBhvr>
                                      <p:tavLst>
                                        <p:tav tm="0">
                                          <p:val>
                                            <p:fltVal val="0"/>
                                          </p:val>
                                        </p:tav>
                                        <p:tav tm="100000">
                                          <p:val>
                                            <p:strVal val="#ppt_h"/>
                                          </p:val>
                                        </p:tav>
                                      </p:tavLst>
                                    </p:anim>
                                    <p:animEffect transition="in" filter="fade">
                                      <p:cBhvr>
                                        <p:cTn id="17" dur="2000"/>
                                        <p:tgtEl>
                                          <p:spTgt spid="46"/>
                                        </p:tgtEl>
                                      </p:cBhvr>
                                    </p:animEffect>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250" fill="hold"/>
                                        <p:tgtEl>
                                          <p:spTgt spid="45"/>
                                        </p:tgtEl>
                                        <p:attrNameLst>
                                          <p:attrName>ppt_w</p:attrName>
                                        </p:attrNameLst>
                                      </p:cBhvr>
                                      <p:tavLst>
                                        <p:tav tm="0">
                                          <p:val>
                                            <p:fltVal val="0"/>
                                          </p:val>
                                        </p:tav>
                                        <p:tav tm="100000">
                                          <p:val>
                                            <p:strVal val="#ppt_w"/>
                                          </p:val>
                                        </p:tav>
                                      </p:tavLst>
                                    </p:anim>
                                    <p:anim calcmode="lin" valueType="num">
                                      <p:cBhvr>
                                        <p:cTn id="22" dur="250" fill="hold"/>
                                        <p:tgtEl>
                                          <p:spTgt spid="45"/>
                                        </p:tgtEl>
                                        <p:attrNameLst>
                                          <p:attrName>ppt_h</p:attrName>
                                        </p:attrNameLst>
                                      </p:cBhvr>
                                      <p:tavLst>
                                        <p:tav tm="0">
                                          <p:val>
                                            <p:fltVal val="0"/>
                                          </p:val>
                                        </p:tav>
                                        <p:tav tm="100000">
                                          <p:val>
                                            <p:strVal val="#ppt_h"/>
                                          </p:val>
                                        </p:tav>
                                      </p:tavLst>
                                    </p:anim>
                                    <p:animEffect transition="in" filter="fade">
                                      <p:cBhvr>
                                        <p:cTn id="23" dur="250"/>
                                        <p:tgtEl>
                                          <p:spTgt spid="45"/>
                                        </p:tgtEl>
                                      </p:cBhvr>
                                    </p:animEffect>
                                  </p:childTnLst>
                                </p:cTn>
                              </p:par>
                            </p:childTnLst>
                          </p:cTn>
                        </p:par>
                        <p:par>
                          <p:cTn id="24" fill="hold">
                            <p:stCondLst>
                              <p:cond delay="3750"/>
                            </p:stCondLst>
                            <p:childTnLst>
                              <p:par>
                                <p:cTn id="25" presetID="53" presetClass="entr" presetSubtype="16"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2000" fill="hold"/>
                                        <p:tgtEl>
                                          <p:spTgt spid="43"/>
                                        </p:tgtEl>
                                        <p:attrNameLst>
                                          <p:attrName>ppt_w</p:attrName>
                                        </p:attrNameLst>
                                      </p:cBhvr>
                                      <p:tavLst>
                                        <p:tav tm="0">
                                          <p:val>
                                            <p:fltVal val="0"/>
                                          </p:val>
                                        </p:tav>
                                        <p:tav tm="100000">
                                          <p:val>
                                            <p:strVal val="#ppt_w"/>
                                          </p:val>
                                        </p:tav>
                                      </p:tavLst>
                                    </p:anim>
                                    <p:anim calcmode="lin" valueType="num">
                                      <p:cBhvr>
                                        <p:cTn id="28" dur="2000" fill="hold"/>
                                        <p:tgtEl>
                                          <p:spTgt spid="43"/>
                                        </p:tgtEl>
                                        <p:attrNameLst>
                                          <p:attrName>ppt_h</p:attrName>
                                        </p:attrNameLst>
                                      </p:cBhvr>
                                      <p:tavLst>
                                        <p:tav tm="0">
                                          <p:val>
                                            <p:fltVal val="0"/>
                                          </p:val>
                                        </p:tav>
                                        <p:tav tm="100000">
                                          <p:val>
                                            <p:strVal val="#ppt_h"/>
                                          </p:val>
                                        </p:tav>
                                      </p:tavLst>
                                    </p:anim>
                                    <p:animEffect transition="in" filter="fade">
                                      <p:cBhvr>
                                        <p:cTn id="29" dur="2000"/>
                                        <p:tgtEl>
                                          <p:spTgt spid="43"/>
                                        </p:tgtEl>
                                      </p:cBhvr>
                                    </p:animEffect>
                                  </p:childTnLst>
                                </p:cTn>
                              </p:par>
                            </p:childTnLst>
                          </p:cTn>
                        </p:par>
                        <p:par>
                          <p:cTn id="30" fill="hold">
                            <p:stCondLst>
                              <p:cond delay="5750"/>
                            </p:stCondLst>
                            <p:childTnLst>
                              <p:par>
                                <p:cTn id="31" presetID="53" presetClass="entr" presetSubtype="16"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250" fill="hold"/>
                                        <p:tgtEl>
                                          <p:spTgt spid="47"/>
                                        </p:tgtEl>
                                        <p:attrNameLst>
                                          <p:attrName>ppt_w</p:attrName>
                                        </p:attrNameLst>
                                      </p:cBhvr>
                                      <p:tavLst>
                                        <p:tav tm="0">
                                          <p:val>
                                            <p:fltVal val="0"/>
                                          </p:val>
                                        </p:tav>
                                        <p:tav tm="100000">
                                          <p:val>
                                            <p:strVal val="#ppt_w"/>
                                          </p:val>
                                        </p:tav>
                                      </p:tavLst>
                                    </p:anim>
                                    <p:anim calcmode="lin" valueType="num">
                                      <p:cBhvr>
                                        <p:cTn id="34" dur="250" fill="hold"/>
                                        <p:tgtEl>
                                          <p:spTgt spid="47"/>
                                        </p:tgtEl>
                                        <p:attrNameLst>
                                          <p:attrName>ppt_h</p:attrName>
                                        </p:attrNameLst>
                                      </p:cBhvr>
                                      <p:tavLst>
                                        <p:tav tm="0">
                                          <p:val>
                                            <p:fltVal val="0"/>
                                          </p:val>
                                        </p:tav>
                                        <p:tav tm="100000">
                                          <p:val>
                                            <p:strVal val="#ppt_h"/>
                                          </p:val>
                                        </p:tav>
                                      </p:tavLst>
                                    </p:anim>
                                    <p:animEffect transition="in" filter="fade">
                                      <p:cBhvr>
                                        <p:cTn id="35" dur="250"/>
                                        <p:tgtEl>
                                          <p:spTgt spid="47"/>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2000" fill="hold"/>
                                        <p:tgtEl>
                                          <p:spTgt spid="48"/>
                                        </p:tgtEl>
                                        <p:attrNameLst>
                                          <p:attrName>ppt_w</p:attrName>
                                        </p:attrNameLst>
                                      </p:cBhvr>
                                      <p:tavLst>
                                        <p:tav tm="0">
                                          <p:val>
                                            <p:fltVal val="0"/>
                                          </p:val>
                                        </p:tav>
                                        <p:tav tm="100000">
                                          <p:val>
                                            <p:strVal val="#ppt_w"/>
                                          </p:val>
                                        </p:tav>
                                      </p:tavLst>
                                    </p:anim>
                                    <p:anim calcmode="lin" valueType="num">
                                      <p:cBhvr>
                                        <p:cTn id="40" dur="2000" fill="hold"/>
                                        <p:tgtEl>
                                          <p:spTgt spid="48"/>
                                        </p:tgtEl>
                                        <p:attrNameLst>
                                          <p:attrName>ppt_h</p:attrName>
                                        </p:attrNameLst>
                                      </p:cBhvr>
                                      <p:tavLst>
                                        <p:tav tm="0">
                                          <p:val>
                                            <p:fltVal val="0"/>
                                          </p:val>
                                        </p:tav>
                                        <p:tav tm="100000">
                                          <p:val>
                                            <p:strVal val="#ppt_h"/>
                                          </p:val>
                                        </p:tav>
                                      </p:tavLst>
                                    </p:anim>
                                    <p:animEffect transition="in" filter="fade">
                                      <p:cBhvr>
                                        <p:cTn id="41" dur="2000"/>
                                        <p:tgtEl>
                                          <p:spTgt spid="48"/>
                                        </p:tgtEl>
                                      </p:cBhvr>
                                    </p:animEffect>
                                  </p:childTnLst>
                                </p:cTn>
                              </p:par>
                            </p:childTnLst>
                          </p:cTn>
                        </p:par>
                        <p:par>
                          <p:cTn id="42" fill="hold">
                            <p:stCondLst>
                              <p:cond delay="8000"/>
                            </p:stCondLst>
                            <p:childTnLst>
                              <p:par>
                                <p:cTn id="43" presetID="53" presetClass="entr" presetSubtype="16"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2000" fill="hold"/>
                                        <p:tgtEl>
                                          <p:spTgt spid="50"/>
                                        </p:tgtEl>
                                        <p:attrNameLst>
                                          <p:attrName>ppt_w</p:attrName>
                                        </p:attrNameLst>
                                      </p:cBhvr>
                                      <p:tavLst>
                                        <p:tav tm="0">
                                          <p:val>
                                            <p:fltVal val="0"/>
                                          </p:val>
                                        </p:tav>
                                        <p:tav tm="100000">
                                          <p:val>
                                            <p:strVal val="#ppt_w"/>
                                          </p:val>
                                        </p:tav>
                                      </p:tavLst>
                                    </p:anim>
                                    <p:anim calcmode="lin" valueType="num">
                                      <p:cBhvr>
                                        <p:cTn id="46" dur="2000" fill="hold"/>
                                        <p:tgtEl>
                                          <p:spTgt spid="50"/>
                                        </p:tgtEl>
                                        <p:attrNameLst>
                                          <p:attrName>ppt_h</p:attrName>
                                        </p:attrNameLst>
                                      </p:cBhvr>
                                      <p:tavLst>
                                        <p:tav tm="0">
                                          <p:val>
                                            <p:fltVal val="0"/>
                                          </p:val>
                                        </p:tav>
                                        <p:tav tm="100000">
                                          <p:val>
                                            <p:strVal val="#ppt_h"/>
                                          </p:val>
                                        </p:tav>
                                      </p:tavLst>
                                    </p:anim>
                                    <p:animEffect transition="in" filter="fade">
                                      <p:cBhvr>
                                        <p:cTn id="47" dur="2000"/>
                                        <p:tgtEl>
                                          <p:spTgt spid="50"/>
                                        </p:tgtEl>
                                      </p:cBhvr>
                                    </p:animEffect>
                                  </p:childTnLst>
                                </p:cTn>
                              </p:par>
                            </p:childTnLst>
                          </p:cTn>
                        </p:par>
                        <p:par>
                          <p:cTn id="48" fill="hold">
                            <p:stCondLst>
                              <p:cond delay="10000"/>
                            </p:stCondLst>
                            <p:childTnLst>
                              <p:par>
                                <p:cTn id="49" presetID="53" presetClass="entr" presetSubtype="16"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250" fill="hold"/>
                                        <p:tgtEl>
                                          <p:spTgt spid="44"/>
                                        </p:tgtEl>
                                        <p:attrNameLst>
                                          <p:attrName>ppt_w</p:attrName>
                                        </p:attrNameLst>
                                      </p:cBhvr>
                                      <p:tavLst>
                                        <p:tav tm="0">
                                          <p:val>
                                            <p:fltVal val="0"/>
                                          </p:val>
                                        </p:tav>
                                        <p:tav tm="100000">
                                          <p:val>
                                            <p:strVal val="#ppt_w"/>
                                          </p:val>
                                        </p:tav>
                                      </p:tavLst>
                                    </p:anim>
                                    <p:anim calcmode="lin" valueType="num">
                                      <p:cBhvr>
                                        <p:cTn id="52" dur="250" fill="hold"/>
                                        <p:tgtEl>
                                          <p:spTgt spid="44"/>
                                        </p:tgtEl>
                                        <p:attrNameLst>
                                          <p:attrName>ppt_h</p:attrName>
                                        </p:attrNameLst>
                                      </p:cBhvr>
                                      <p:tavLst>
                                        <p:tav tm="0">
                                          <p:val>
                                            <p:fltVal val="0"/>
                                          </p:val>
                                        </p:tav>
                                        <p:tav tm="100000">
                                          <p:val>
                                            <p:strVal val="#ppt_h"/>
                                          </p:val>
                                        </p:tav>
                                      </p:tavLst>
                                    </p:anim>
                                    <p:animEffect transition="in" filter="fade">
                                      <p:cBhvr>
                                        <p:cTn id="53" dur="250"/>
                                        <p:tgtEl>
                                          <p:spTgt spid="44"/>
                                        </p:tgtEl>
                                      </p:cBhvr>
                                    </p:animEffect>
                                  </p:childTnLst>
                                </p:cTn>
                              </p:par>
                            </p:childTnLst>
                          </p:cTn>
                        </p:par>
                        <p:par>
                          <p:cTn id="54" fill="hold">
                            <p:stCondLst>
                              <p:cond delay="10250"/>
                            </p:stCondLst>
                            <p:childTnLst>
                              <p:par>
                                <p:cTn id="55" presetID="22" presetClass="entr" presetSubtype="4"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750"/>
                                        <p:tgtEl>
                                          <p:spTgt spid="51"/>
                                        </p:tgtEl>
                                      </p:cBhvr>
                                    </p:animEffect>
                                  </p:childTnLst>
                                </p:cTn>
                              </p:par>
                            </p:childTnLst>
                          </p:cTn>
                        </p:par>
                        <p:par>
                          <p:cTn id="58" fill="hold">
                            <p:stCondLst>
                              <p:cond delay="11000"/>
                            </p:stCondLst>
                            <p:childTnLst>
                              <p:par>
                                <p:cTn id="59" presetID="22" presetClass="entr" presetSubtype="4" fill="hold" nodeType="afterEffect">
                                  <p:stCondLst>
                                    <p:cond delay="150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750"/>
                                        <p:tgtEl>
                                          <p:spTgt spid="5"/>
                                        </p:tgtEl>
                                      </p:cBhvr>
                                    </p:animEffect>
                                  </p:childTnLst>
                                </p:cTn>
                              </p:par>
                            </p:childTnLst>
                          </p:cTn>
                        </p:par>
                        <p:par>
                          <p:cTn id="62" fill="hold">
                            <p:stCondLst>
                              <p:cond delay="13250"/>
                            </p:stCondLst>
                            <p:childTnLst>
                              <p:par>
                                <p:cTn id="63" presetID="53"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2000" fill="hold"/>
                                        <p:tgtEl>
                                          <p:spTgt spid="16"/>
                                        </p:tgtEl>
                                        <p:attrNameLst>
                                          <p:attrName>ppt_w</p:attrName>
                                        </p:attrNameLst>
                                      </p:cBhvr>
                                      <p:tavLst>
                                        <p:tav tm="0">
                                          <p:val>
                                            <p:fltVal val="0"/>
                                          </p:val>
                                        </p:tav>
                                        <p:tav tm="100000">
                                          <p:val>
                                            <p:strVal val="#ppt_w"/>
                                          </p:val>
                                        </p:tav>
                                      </p:tavLst>
                                    </p:anim>
                                    <p:anim calcmode="lin" valueType="num">
                                      <p:cBhvr>
                                        <p:cTn id="66" dur="2000" fill="hold"/>
                                        <p:tgtEl>
                                          <p:spTgt spid="16"/>
                                        </p:tgtEl>
                                        <p:attrNameLst>
                                          <p:attrName>ppt_h</p:attrName>
                                        </p:attrNameLst>
                                      </p:cBhvr>
                                      <p:tavLst>
                                        <p:tav tm="0">
                                          <p:val>
                                            <p:fltVal val="0"/>
                                          </p:val>
                                        </p:tav>
                                        <p:tav tm="100000">
                                          <p:val>
                                            <p:strVal val="#ppt_h"/>
                                          </p:val>
                                        </p:tav>
                                      </p:tavLst>
                                    </p:anim>
                                    <p:animEffect transition="in" filter="fade">
                                      <p:cBhvr>
                                        <p:cTn id="67" dur="2000"/>
                                        <p:tgtEl>
                                          <p:spTgt spid="16"/>
                                        </p:tgtEl>
                                      </p:cBhvr>
                                    </p:animEffect>
                                  </p:childTnLst>
                                </p:cTn>
                              </p:par>
                            </p:childTnLst>
                          </p:cTn>
                        </p:par>
                        <p:par>
                          <p:cTn id="68" fill="hold">
                            <p:stCondLst>
                              <p:cond delay="15250"/>
                            </p:stCondLst>
                            <p:childTnLst>
                              <p:par>
                                <p:cTn id="69" presetID="53" presetClass="entr" presetSubtype="16"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250" fill="hold"/>
                                        <p:tgtEl>
                                          <p:spTgt spid="15"/>
                                        </p:tgtEl>
                                        <p:attrNameLst>
                                          <p:attrName>ppt_w</p:attrName>
                                        </p:attrNameLst>
                                      </p:cBhvr>
                                      <p:tavLst>
                                        <p:tav tm="0">
                                          <p:val>
                                            <p:fltVal val="0"/>
                                          </p:val>
                                        </p:tav>
                                        <p:tav tm="100000">
                                          <p:val>
                                            <p:strVal val="#ppt_w"/>
                                          </p:val>
                                        </p:tav>
                                      </p:tavLst>
                                    </p:anim>
                                    <p:anim calcmode="lin" valueType="num">
                                      <p:cBhvr>
                                        <p:cTn id="72" dur="250" fill="hold"/>
                                        <p:tgtEl>
                                          <p:spTgt spid="15"/>
                                        </p:tgtEl>
                                        <p:attrNameLst>
                                          <p:attrName>ppt_h</p:attrName>
                                        </p:attrNameLst>
                                      </p:cBhvr>
                                      <p:tavLst>
                                        <p:tav tm="0">
                                          <p:val>
                                            <p:fltVal val="0"/>
                                          </p:val>
                                        </p:tav>
                                        <p:tav tm="100000">
                                          <p:val>
                                            <p:strVal val="#ppt_h"/>
                                          </p:val>
                                        </p:tav>
                                      </p:tavLst>
                                    </p:anim>
                                    <p:animEffect transition="in" filter="fade">
                                      <p:cBhvr>
                                        <p:cTn id="73" dur="250"/>
                                        <p:tgtEl>
                                          <p:spTgt spid="15"/>
                                        </p:tgtEl>
                                      </p:cBhvr>
                                    </p:animEffect>
                                  </p:childTnLst>
                                </p:cTn>
                              </p:par>
                            </p:childTnLst>
                          </p:cTn>
                        </p:par>
                        <p:par>
                          <p:cTn id="74" fill="hold">
                            <p:stCondLst>
                              <p:cond delay="15500"/>
                            </p:stCondLst>
                            <p:childTnLst>
                              <p:par>
                                <p:cTn id="75" presetID="53" presetClass="entr" presetSubtype="16"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2000" fill="hold"/>
                                        <p:tgtEl>
                                          <p:spTgt spid="13"/>
                                        </p:tgtEl>
                                        <p:attrNameLst>
                                          <p:attrName>ppt_w</p:attrName>
                                        </p:attrNameLst>
                                      </p:cBhvr>
                                      <p:tavLst>
                                        <p:tav tm="0">
                                          <p:val>
                                            <p:fltVal val="0"/>
                                          </p:val>
                                        </p:tav>
                                        <p:tav tm="100000">
                                          <p:val>
                                            <p:strVal val="#ppt_w"/>
                                          </p:val>
                                        </p:tav>
                                      </p:tavLst>
                                    </p:anim>
                                    <p:anim calcmode="lin" valueType="num">
                                      <p:cBhvr>
                                        <p:cTn id="78" dur="2000" fill="hold"/>
                                        <p:tgtEl>
                                          <p:spTgt spid="13"/>
                                        </p:tgtEl>
                                        <p:attrNameLst>
                                          <p:attrName>ppt_h</p:attrName>
                                        </p:attrNameLst>
                                      </p:cBhvr>
                                      <p:tavLst>
                                        <p:tav tm="0">
                                          <p:val>
                                            <p:fltVal val="0"/>
                                          </p:val>
                                        </p:tav>
                                        <p:tav tm="100000">
                                          <p:val>
                                            <p:strVal val="#ppt_h"/>
                                          </p:val>
                                        </p:tav>
                                      </p:tavLst>
                                    </p:anim>
                                    <p:animEffect transition="in" filter="fade">
                                      <p:cBhvr>
                                        <p:cTn id="79" dur="2000"/>
                                        <p:tgtEl>
                                          <p:spTgt spid="13"/>
                                        </p:tgtEl>
                                      </p:cBhvr>
                                    </p:animEffect>
                                  </p:childTnLst>
                                </p:cTn>
                              </p:par>
                            </p:childTnLst>
                          </p:cTn>
                        </p:par>
                        <p:par>
                          <p:cTn id="80" fill="hold">
                            <p:stCondLst>
                              <p:cond delay="175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250" fill="hold"/>
                                        <p:tgtEl>
                                          <p:spTgt spid="17"/>
                                        </p:tgtEl>
                                        <p:attrNameLst>
                                          <p:attrName>ppt_w</p:attrName>
                                        </p:attrNameLst>
                                      </p:cBhvr>
                                      <p:tavLst>
                                        <p:tav tm="0">
                                          <p:val>
                                            <p:fltVal val="0"/>
                                          </p:val>
                                        </p:tav>
                                        <p:tav tm="100000">
                                          <p:val>
                                            <p:strVal val="#ppt_w"/>
                                          </p:val>
                                        </p:tav>
                                      </p:tavLst>
                                    </p:anim>
                                    <p:anim calcmode="lin" valueType="num">
                                      <p:cBhvr>
                                        <p:cTn id="84" dur="250" fill="hold"/>
                                        <p:tgtEl>
                                          <p:spTgt spid="17"/>
                                        </p:tgtEl>
                                        <p:attrNameLst>
                                          <p:attrName>ppt_h</p:attrName>
                                        </p:attrNameLst>
                                      </p:cBhvr>
                                      <p:tavLst>
                                        <p:tav tm="0">
                                          <p:val>
                                            <p:fltVal val="0"/>
                                          </p:val>
                                        </p:tav>
                                        <p:tav tm="100000">
                                          <p:val>
                                            <p:strVal val="#ppt_h"/>
                                          </p:val>
                                        </p:tav>
                                      </p:tavLst>
                                    </p:anim>
                                    <p:animEffect transition="in" filter="fade">
                                      <p:cBhvr>
                                        <p:cTn id="85" dur="250"/>
                                        <p:tgtEl>
                                          <p:spTgt spid="17"/>
                                        </p:tgtEl>
                                      </p:cBhvr>
                                    </p:animEffect>
                                  </p:childTnLst>
                                </p:cTn>
                              </p:par>
                            </p:childTnLst>
                          </p:cTn>
                        </p:par>
                        <p:par>
                          <p:cTn id="86" fill="hold">
                            <p:stCondLst>
                              <p:cond delay="1775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000" fill="hold"/>
                                        <p:tgtEl>
                                          <p:spTgt spid="18"/>
                                        </p:tgtEl>
                                        <p:attrNameLst>
                                          <p:attrName>ppt_w</p:attrName>
                                        </p:attrNameLst>
                                      </p:cBhvr>
                                      <p:tavLst>
                                        <p:tav tm="0">
                                          <p:val>
                                            <p:fltVal val="0"/>
                                          </p:val>
                                        </p:tav>
                                        <p:tav tm="100000">
                                          <p:val>
                                            <p:strVal val="#ppt_w"/>
                                          </p:val>
                                        </p:tav>
                                      </p:tavLst>
                                    </p:anim>
                                    <p:anim calcmode="lin" valueType="num">
                                      <p:cBhvr>
                                        <p:cTn id="90" dur="2000" fill="hold"/>
                                        <p:tgtEl>
                                          <p:spTgt spid="18"/>
                                        </p:tgtEl>
                                        <p:attrNameLst>
                                          <p:attrName>ppt_h</p:attrName>
                                        </p:attrNameLst>
                                      </p:cBhvr>
                                      <p:tavLst>
                                        <p:tav tm="0">
                                          <p:val>
                                            <p:fltVal val="0"/>
                                          </p:val>
                                        </p:tav>
                                        <p:tav tm="100000">
                                          <p:val>
                                            <p:strVal val="#ppt_h"/>
                                          </p:val>
                                        </p:tav>
                                      </p:tavLst>
                                    </p:anim>
                                    <p:animEffect transition="in" filter="fade">
                                      <p:cBhvr>
                                        <p:cTn id="91" dur="2000"/>
                                        <p:tgtEl>
                                          <p:spTgt spid="18"/>
                                        </p:tgtEl>
                                      </p:cBhvr>
                                    </p:animEffect>
                                  </p:childTnLst>
                                </p:cTn>
                              </p:par>
                            </p:childTnLst>
                          </p:cTn>
                        </p:par>
                        <p:par>
                          <p:cTn id="92" fill="hold">
                            <p:stCondLst>
                              <p:cond delay="19750"/>
                            </p:stCondLst>
                            <p:childTnLst>
                              <p:par>
                                <p:cTn id="93" presetID="53" presetClass="entr" presetSubtype="16"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2000" fill="hold"/>
                                        <p:tgtEl>
                                          <p:spTgt spid="22"/>
                                        </p:tgtEl>
                                        <p:attrNameLst>
                                          <p:attrName>ppt_w</p:attrName>
                                        </p:attrNameLst>
                                      </p:cBhvr>
                                      <p:tavLst>
                                        <p:tav tm="0">
                                          <p:val>
                                            <p:fltVal val="0"/>
                                          </p:val>
                                        </p:tav>
                                        <p:tav tm="100000">
                                          <p:val>
                                            <p:strVal val="#ppt_w"/>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animEffect transition="in" filter="fade">
                                      <p:cBhvr>
                                        <p:cTn id="97" dur="2000"/>
                                        <p:tgtEl>
                                          <p:spTgt spid="22"/>
                                        </p:tgtEl>
                                      </p:cBhvr>
                                    </p:animEffect>
                                  </p:childTnLst>
                                </p:cTn>
                              </p:par>
                            </p:childTnLst>
                          </p:cTn>
                        </p:par>
                        <p:par>
                          <p:cTn id="98" fill="hold">
                            <p:stCondLst>
                              <p:cond delay="21750"/>
                            </p:stCondLst>
                            <p:childTnLst>
                              <p:par>
                                <p:cTn id="99" presetID="53" presetClass="entr" presetSubtype="16"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p:stCondLst>
                              <p:cond delay="22000"/>
                            </p:stCondLst>
                            <p:childTnLst>
                              <p:par>
                                <p:cTn id="105" presetID="22" presetClass="entr" presetSubtype="4" fill="hold"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down)">
                                      <p:cBhvr>
                                        <p:cTn id="107" dur="75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wipe(left)">
                                      <p:cBhvr>
                                        <p:cTn id="112"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0" grpId="0" animBg="1"/>
      <p:bldP spid="22" grpId="0" animBg="1"/>
      <p:bldP spid="43" grpId="0" animBg="1"/>
      <p:bldP spid="46" grpId="0" animBg="1"/>
      <p:bldP spid="48" grpId="0" animBg="1"/>
      <p:bldP spid="50" grpId="0" animBg="1"/>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52;p7">
            <a:extLst>
              <a:ext uri="{FF2B5EF4-FFF2-40B4-BE49-F238E27FC236}">
                <a16:creationId xmlns:a16="http://schemas.microsoft.com/office/drawing/2014/main" id="{09C0DC42-EB22-4E53-A1D2-374180F24EDC}"/>
              </a:ext>
            </a:extLst>
          </p:cNvPr>
          <p:cNvSpPr txBox="1"/>
          <p:nvPr/>
        </p:nvSpPr>
        <p:spPr>
          <a:xfrm>
            <a:off x="2852078" y="96274"/>
            <a:ext cx="6592200" cy="646500"/>
          </a:xfrm>
          <a:prstGeom prst="rect">
            <a:avLst/>
          </a:prstGeom>
          <a:solidFill>
            <a:srgbClr val="92CCDC"/>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dk1"/>
                </a:solidFill>
                <a:latin typeface="Calibri"/>
                <a:ea typeface="Calibri"/>
                <a:cs typeface="Calibri"/>
                <a:sym typeface="Calibri"/>
              </a:rPr>
              <a:t>Adjectives of Quality - Examples</a:t>
            </a:r>
            <a:endParaRPr sz="3600" b="0" i="0" u="none" strike="noStrike" cap="none" dirty="0">
              <a:solidFill>
                <a:schemeClr val="dk1"/>
              </a:solidFill>
              <a:latin typeface="Calibri"/>
              <a:ea typeface="Calibri"/>
              <a:cs typeface="Calibri"/>
              <a:sym typeface="Calibri"/>
            </a:endParaRPr>
          </a:p>
        </p:txBody>
      </p:sp>
      <p:sp>
        <p:nvSpPr>
          <p:cNvPr id="26" name="Google Shape;54;p7">
            <a:extLst>
              <a:ext uri="{FF2B5EF4-FFF2-40B4-BE49-F238E27FC236}">
                <a16:creationId xmlns:a16="http://schemas.microsoft.com/office/drawing/2014/main" id="{1829CBEE-6FFE-4648-BF88-FE77B3E76C6E}"/>
              </a:ext>
            </a:extLst>
          </p:cNvPr>
          <p:cNvSpPr txBox="1"/>
          <p:nvPr/>
        </p:nvSpPr>
        <p:spPr>
          <a:xfrm>
            <a:off x="1780953" y="1052736"/>
            <a:ext cx="3886031" cy="4616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Clr>
                <a:srgbClr val="000000"/>
              </a:buClr>
              <a:buSzPts val="2400"/>
              <a:buFont typeface="Arial"/>
              <a:buAutoNum type="arabicPeriod"/>
            </a:pPr>
            <a:r>
              <a:rPr lang="en-US" sz="2400" b="0" i="0" u="none" strike="noStrike" cap="none" dirty="0">
                <a:solidFill>
                  <a:srgbClr val="000000"/>
                </a:solidFill>
                <a:latin typeface="Calibri"/>
                <a:ea typeface="Calibri"/>
                <a:cs typeface="Calibri"/>
                <a:sym typeface="Calibri"/>
              </a:rPr>
              <a:t>Th</a:t>
            </a:r>
            <a:r>
              <a:rPr lang="en-US" sz="2400" dirty="0">
                <a:latin typeface="Calibri"/>
                <a:ea typeface="Calibri"/>
                <a:cs typeface="Calibri"/>
                <a:sym typeface="Calibri"/>
              </a:rPr>
              <a:t>is</a:t>
            </a:r>
            <a:r>
              <a:rPr lang="en-US" sz="2400" b="0" i="0" u="none" strike="noStrike" cap="none" dirty="0">
                <a:solidFill>
                  <a:srgbClr val="000000"/>
                </a:solidFill>
                <a:latin typeface="Calibri"/>
                <a:ea typeface="Calibri"/>
                <a:cs typeface="Calibri"/>
                <a:sym typeface="Calibri"/>
              </a:rPr>
              <a:t> library has </a:t>
            </a:r>
            <a:r>
              <a:rPr lang="en-US" sz="2400" b="0" i="0" u="sng" strike="noStrike" cap="none" dirty="0">
                <a:solidFill>
                  <a:srgbClr val="7030A0"/>
                </a:solidFill>
                <a:latin typeface="Calibri"/>
                <a:ea typeface="Calibri"/>
                <a:cs typeface="Calibri"/>
                <a:sym typeface="Calibri"/>
              </a:rPr>
              <a:t>old books</a:t>
            </a:r>
            <a:r>
              <a:rPr lang="en-US" sz="2400" b="0" i="0" u="none" strike="noStrike" cap="none" dirty="0">
                <a:solidFill>
                  <a:srgbClr val="7030A0"/>
                </a:solidFill>
                <a:latin typeface="Calibri"/>
                <a:ea typeface="Calibri"/>
                <a:cs typeface="Calibri"/>
                <a:sym typeface="Calibri"/>
              </a:rPr>
              <a:t>. </a:t>
            </a:r>
          </a:p>
        </p:txBody>
      </p:sp>
      <p:sp>
        <p:nvSpPr>
          <p:cNvPr id="27" name="Google Shape;55;p7">
            <a:extLst>
              <a:ext uri="{FF2B5EF4-FFF2-40B4-BE49-F238E27FC236}">
                <a16:creationId xmlns:a16="http://schemas.microsoft.com/office/drawing/2014/main" id="{DA6EE66E-0E69-4308-A0AD-51EDC815BBC4}"/>
              </a:ext>
            </a:extLst>
          </p:cNvPr>
          <p:cNvSpPr txBox="1"/>
          <p:nvPr/>
        </p:nvSpPr>
        <p:spPr>
          <a:xfrm>
            <a:off x="1780953" y="3198166"/>
            <a:ext cx="3534477" cy="461665"/>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Clr>
                <a:srgbClr val="000000"/>
              </a:buClr>
              <a:buSzPts val="2400"/>
              <a:buFont typeface="Arial"/>
              <a:buAutoNum type="arabicPeriod" startAt="2"/>
            </a:pPr>
            <a:r>
              <a:rPr lang="en-US" sz="2400" b="0" i="0" u="none" strike="noStrike" cap="none" dirty="0">
                <a:solidFill>
                  <a:srgbClr val="000000"/>
                </a:solidFill>
                <a:latin typeface="Calibri"/>
                <a:ea typeface="Calibri"/>
                <a:cs typeface="Calibri"/>
                <a:sym typeface="Calibri"/>
              </a:rPr>
              <a:t>Asha has a </a:t>
            </a:r>
            <a:r>
              <a:rPr lang="en-US" sz="2400" b="0" i="0" u="sng" strike="noStrike" cap="none" dirty="0">
                <a:solidFill>
                  <a:srgbClr val="7030A0"/>
                </a:solidFill>
                <a:latin typeface="Calibri"/>
                <a:ea typeface="Calibri"/>
                <a:cs typeface="Calibri"/>
                <a:sym typeface="Calibri"/>
              </a:rPr>
              <a:t>small bag.</a:t>
            </a:r>
            <a:endParaRPr sz="2400" b="0" i="0" u="none" strike="noStrike" cap="none" dirty="0">
              <a:solidFill>
                <a:srgbClr val="7030A0"/>
              </a:solidFill>
              <a:latin typeface="Calibri"/>
              <a:ea typeface="Calibri"/>
              <a:cs typeface="Calibri"/>
              <a:sym typeface="Calibri"/>
            </a:endParaRPr>
          </a:p>
        </p:txBody>
      </p:sp>
      <p:sp>
        <p:nvSpPr>
          <p:cNvPr id="28" name="Google Shape;56;p7">
            <a:extLst>
              <a:ext uri="{FF2B5EF4-FFF2-40B4-BE49-F238E27FC236}">
                <a16:creationId xmlns:a16="http://schemas.microsoft.com/office/drawing/2014/main" id="{C9187D09-BCD5-455E-AC13-4DE58333DF31}"/>
              </a:ext>
            </a:extLst>
          </p:cNvPr>
          <p:cNvSpPr txBox="1"/>
          <p:nvPr/>
        </p:nvSpPr>
        <p:spPr>
          <a:xfrm>
            <a:off x="1780953" y="3703384"/>
            <a:ext cx="3886031"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Font typeface="+mj-lt"/>
              <a:buAutoNum type="arabicPeriod" startAt="2"/>
            </a:pPr>
            <a:r>
              <a:rPr lang="en-US" sz="2400" b="0" i="0" u="none" strike="noStrike" cap="none" dirty="0">
                <a:solidFill>
                  <a:srgbClr val="000000"/>
                </a:solidFill>
                <a:latin typeface="Calibri"/>
                <a:ea typeface="Calibri"/>
                <a:cs typeface="Calibri"/>
                <a:sym typeface="Calibri"/>
              </a:rPr>
              <a:t>Asha has </a:t>
            </a:r>
            <a:r>
              <a:rPr lang="en-US" sz="2400" b="0" i="0" u="none" strike="noStrike" cap="none" dirty="0">
                <a:solidFill>
                  <a:srgbClr val="C00000"/>
                </a:solidFill>
                <a:latin typeface="Calibri"/>
                <a:ea typeface="Calibri"/>
                <a:cs typeface="Calibri"/>
                <a:sym typeface="Calibri"/>
              </a:rPr>
              <a:t>a small, blue bag. </a:t>
            </a:r>
            <a:endParaRPr sz="2400" b="0" i="0" u="none" strike="noStrike" cap="none" dirty="0">
              <a:solidFill>
                <a:srgbClr val="C00000"/>
              </a:solidFill>
              <a:latin typeface="Calibri"/>
              <a:ea typeface="Calibri"/>
              <a:cs typeface="Calibri"/>
              <a:sym typeface="Calibri"/>
            </a:endParaRPr>
          </a:p>
        </p:txBody>
      </p:sp>
      <p:pic>
        <p:nvPicPr>
          <p:cNvPr id="29" name="Google Shape;57;p7">
            <a:extLst>
              <a:ext uri="{FF2B5EF4-FFF2-40B4-BE49-F238E27FC236}">
                <a16:creationId xmlns:a16="http://schemas.microsoft.com/office/drawing/2014/main" id="{C736CC17-BB81-4CF4-A35D-C879C1188C28}"/>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7011600" y="1035377"/>
            <a:ext cx="2419794" cy="1649859"/>
          </a:xfrm>
          <a:prstGeom prst="rect">
            <a:avLst/>
          </a:prstGeom>
          <a:noFill/>
          <a:ln>
            <a:noFill/>
          </a:ln>
        </p:spPr>
      </p:pic>
      <p:pic>
        <p:nvPicPr>
          <p:cNvPr id="30" name="Google Shape;58;p7" descr="School Bag, Back Pack, Bag, Classroom, School">
            <a:extLst>
              <a:ext uri="{FF2B5EF4-FFF2-40B4-BE49-F238E27FC236}">
                <a16:creationId xmlns:a16="http://schemas.microsoft.com/office/drawing/2014/main" id="{AA50DC61-00C9-4228-AC67-0E6258B170BA}"/>
              </a:ext>
            </a:extLst>
          </p:cNvPr>
          <p:cNvPicPr preferRelativeResize="0"/>
          <p:nvPr/>
        </p:nvPicPr>
        <p:blipFill rotWithShape="1">
          <a:blip r:embed="rId4">
            <a:alphaModFix/>
          </a:blip>
          <a:srcRect/>
          <a:stretch/>
        </p:blipFill>
        <p:spPr>
          <a:xfrm>
            <a:off x="6748789" y="3165020"/>
            <a:ext cx="1652752" cy="1652752"/>
          </a:xfrm>
          <a:prstGeom prst="rect">
            <a:avLst/>
          </a:prstGeom>
          <a:noFill/>
          <a:ln>
            <a:noFill/>
          </a:ln>
        </p:spPr>
      </p:pic>
      <p:pic>
        <p:nvPicPr>
          <p:cNvPr id="31" name="Google Shape;59;p7" descr="Laughing, Girl, Cartoon, Happy, Smiling, Smile, Female">
            <a:extLst>
              <a:ext uri="{FF2B5EF4-FFF2-40B4-BE49-F238E27FC236}">
                <a16:creationId xmlns:a16="http://schemas.microsoft.com/office/drawing/2014/main" id="{0DEE038D-DDF2-4A72-B9A0-E06DE65EF2BC}"/>
              </a:ext>
            </a:extLst>
          </p:cNvPr>
          <p:cNvPicPr preferRelativeResize="0"/>
          <p:nvPr/>
        </p:nvPicPr>
        <p:blipFill rotWithShape="1">
          <a:blip r:embed="rId5">
            <a:alphaModFix/>
          </a:blip>
          <a:srcRect t="-1" b="28478"/>
          <a:stretch/>
        </p:blipFill>
        <p:spPr>
          <a:xfrm>
            <a:off x="8000788" y="3165020"/>
            <a:ext cx="1443360" cy="1467932"/>
          </a:xfrm>
          <a:prstGeom prst="rect">
            <a:avLst/>
          </a:prstGeom>
          <a:noFill/>
          <a:ln>
            <a:noFill/>
          </a:ln>
        </p:spPr>
      </p:pic>
      <p:sp>
        <p:nvSpPr>
          <p:cNvPr id="32" name="Google Shape;60;p7">
            <a:extLst>
              <a:ext uri="{FF2B5EF4-FFF2-40B4-BE49-F238E27FC236}">
                <a16:creationId xmlns:a16="http://schemas.microsoft.com/office/drawing/2014/main" id="{A88C507D-4C6B-44B8-BF36-21A5D5598B7E}"/>
              </a:ext>
            </a:extLst>
          </p:cNvPr>
          <p:cNvSpPr txBox="1"/>
          <p:nvPr/>
        </p:nvSpPr>
        <p:spPr>
          <a:xfrm>
            <a:off x="1780953" y="5080566"/>
            <a:ext cx="4558862" cy="461665"/>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Clr>
                <a:srgbClr val="000000"/>
              </a:buClr>
              <a:buSzPts val="2400"/>
              <a:buFont typeface="Arial"/>
              <a:buAutoNum type="arabicPeriod" startAt="3"/>
            </a:pPr>
            <a:r>
              <a:rPr lang="en-US" sz="2400" b="0" i="0" u="none" strike="noStrike" cap="none" dirty="0">
                <a:solidFill>
                  <a:srgbClr val="000000"/>
                </a:solidFill>
                <a:latin typeface="Calibri"/>
                <a:ea typeface="Calibri"/>
                <a:cs typeface="Calibri"/>
                <a:sym typeface="Calibri"/>
              </a:rPr>
              <a:t>A </a:t>
            </a:r>
            <a:r>
              <a:rPr lang="en-US" sz="2400" b="0" i="0" u="sng" strike="noStrike" cap="none" dirty="0">
                <a:solidFill>
                  <a:srgbClr val="7030A0"/>
                </a:solidFill>
                <a:latin typeface="Calibri"/>
                <a:ea typeface="Calibri"/>
                <a:cs typeface="Calibri"/>
                <a:sym typeface="Calibri"/>
              </a:rPr>
              <a:t>big box </a:t>
            </a:r>
            <a:r>
              <a:rPr lang="en-US" sz="2400" b="0" i="0" u="none" strike="noStrike" cap="none" dirty="0">
                <a:solidFill>
                  <a:srgbClr val="000000"/>
                </a:solidFill>
                <a:latin typeface="Calibri"/>
                <a:ea typeface="Calibri"/>
                <a:cs typeface="Calibri"/>
                <a:sym typeface="Calibri"/>
              </a:rPr>
              <a:t>was kept in the room.</a:t>
            </a:r>
            <a:endParaRPr sz="2400" b="0" i="0" u="none" strike="noStrike" cap="none" dirty="0">
              <a:solidFill>
                <a:srgbClr val="000000"/>
              </a:solidFill>
              <a:latin typeface="Calibri"/>
              <a:ea typeface="Calibri"/>
              <a:cs typeface="Calibri"/>
              <a:sym typeface="Calibri"/>
            </a:endParaRPr>
          </a:p>
        </p:txBody>
      </p:sp>
      <p:sp>
        <p:nvSpPr>
          <p:cNvPr id="33" name="Google Shape;61;p7">
            <a:extLst>
              <a:ext uri="{FF2B5EF4-FFF2-40B4-BE49-F238E27FC236}">
                <a16:creationId xmlns:a16="http://schemas.microsoft.com/office/drawing/2014/main" id="{2D2A0188-71B0-4E81-A108-967A2905F850}"/>
              </a:ext>
            </a:extLst>
          </p:cNvPr>
          <p:cNvSpPr txBox="1"/>
          <p:nvPr/>
        </p:nvSpPr>
        <p:spPr>
          <a:xfrm>
            <a:off x="1780952" y="5575592"/>
            <a:ext cx="5395167"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Font typeface="+mj-lt"/>
              <a:buAutoNum type="arabicPeriod" startAt="3"/>
            </a:pPr>
            <a:r>
              <a:rPr lang="en-US" sz="2400" b="0" i="0" u="none" strike="noStrike" cap="none" dirty="0">
                <a:solidFill>
                  <a:schemeClr val="dk1"/>
                </a:solidFill>
                <a:latin typeface="Calibri"/>
                <a:ea typeface="Calibri"/>
                <a:cs typeface="Calibri"/>
                <a:sym typeface="Calibri"/>
              </a:rPr>
              <a:t>A </a:t>
            </a:r>
            <a:r>
              <a:rPr lang="en-US" sz="2400" b="0" i="0" u="none" strike="noStrike" cap="none" dirty="0">
                <a:solidFill>
                  <a:srgbClr val="C00000"/>
                </a:solidFill>
                <a:latin typeface="Calibri"/>
                <a:ea typeface="Calibri"/>
                <a:cs typeface="Calibri"/>
                <a:sym typeface="Calibri"/>
              </a:rPr>
              <a:t>big, square box </a:t>
            </a:r>
            <a:r>
              <a:rPr lang="en-US" sz="2400" b="0" i="0" u="none" strike="noStrike" cap="none" dirty="0">
                <a:solidFill>
                  <a:schemeClr val="dk1"/>
                </a:solidFill>
                <a:latin typeface="Calibri"/>
                <a:ea typeface="Calibri"/>
                <a:cs typeface="Calibri"/>
                <a:sym typeface="Calibri"/>
              </a:rPr>
              <a:t>was kept in the room. </a:t>
            </a:r>
            <a:endParaRPr sz="2400" b="0" i="0" u="none" strike="noStrike" cap="none" dirty="0">
              <a:solidFill>
                <a:schemeClr val="dk1"/>
              </a:solidFill>
              <a:latin typeface="Calibri"/>
              <a:ea typeface="Calibri"/>
              <a:cs typeface="Calibri"/>
              <a:sym typeface="Calibri"/>
            </a:endParaRPr>
          </a:p>
        </p:txBody>
      </p:sp>
      <p:pic>
        <p:nvPicPr>
          <p:cNvPr id="34" name="Google Shape;62;p7" descr="Present, Package, Gift, Celebration, Christmas, Box">
            <a:extLst>
              <a:ext uri="{FF2B5EF4-FFF2-40B4-BE49-F238E27FC236}">
                <a16:creationId xmlns:a16="http://schemas.microsoft.com/office/drawing/2014/main" id="{8297F5F4-9906-40A0-AF7D-7EE9B03A369A}"/>
              </a:ext>
            </a:extLst>
          </p:cNvPr>
          <p:cNvPicPr preferRelativeResize="0"/>
          <p:nvPr/>
        </p:nvPicPr>
        <p:blipFill rotWithShape="1">
          <a:blip r:embed="rId6">
            <a:alphaModFix/>
          </a:blip>
          <a:srcRect l="19654" t="13832" r="37931" b="15689"/>
          <a:stretch/>
        </p:blipFill>
        <p:spPr>
          <a:xfrm>
            <a:off x="7620183" y="5080566"/>
            <a:ext cx="1562716" cy="1558040"/>
          </a:xfrm>
          <a:prstGeom prst="rect">
            <a:avLst/>
          </a:prstGeom>
          <a:noFill/>
          <a:ln>
            <a:noFill/>
          </a:ln>
        </p:spPr>
      </p:pic>
      <p:sp>
        <p:nvSpPr>
          <p:cNvPr id="35" name="Google Shape;56;p7">
            <a:extLst>
              <a:ext uri="{FF2B5EF4-FFF2-40B4-BE49-F238E27FC236}">
                <a16:creationId xmlns:a16="http://schemas.microsoft.com/office/drawing/2014/main" id="{AD09530E-906C-4C66-ABD1-4025946A2E21}"/>
              </a:ext>
            </a:extLst>
          </p:cNvPr>
          <p:cNvSpPr txBox="1"/>
          <p:nvPr/>
        </p:nvSpPr>
        <p:spPr>
          <a:xfrm>
            <a:off x="1780954" y="1556792"/>
            <a:ext cx="4967836"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341313" lvl="0" indent="-341313">
              <a:buClr>
                <a:srgbClr val="000000"/>
              </a:buClr>
              <a:buSzPts val="2400"/>
              <a:buFont typeface="Arial"/>
              <a:buAutoNum type="arabicPeriod"/>
            </a:pPr>
            <a:r>
              <a:rPr lang="en-US" sz="2400" dirty="0">
                <a:solidFill>
                  <a:srgbClr val="7030A0"/>
                </a:solidFill>
                <a:ea typeface="Calibri"/>
                <a:cs typeface="Calibri"/>
                <a:sym typeface="Calibri"/>
              </a:rPr>
              <a:t>This library has </a:t>
            </a:r>
            <a:r>
              <a:rPr lang="en-US" sz="2400" dirty="0">
                <a:solidFill>
                  <a:srgbClr val="FF0000"/>
                </a:solidFill>
                <a:ea typeface="Calibri"/>
                <a:cs typeface="Calibri"/>
                <a:sym typeface="Calibri"/>
              </a:rPr>
              <a:t>old and new books</a:t>
            </a:r>
            <a:r>
              <a:rPr lang="en-US" sz="2400" dirty="0">
                <a:solidFill>
                  <a:srgbClr val="7030A0"/>
                </a:solidFill>
                <a:ea typeface="Calibri"/>
                <a:cs typeface="Calibri"/>
                <a:sym typeface="Calibri"/>
              </a:rPr>
              <a:t>.</a:t>
            </a:r>
          </a:p>
        </p:txBody>
      </p:sp>
    </p:spTree>
    <p:extLst>
      <p:ext uri="{BB962C8B-B14F-4D97-AF65-F5344CB8AC3E}">
        <p14:creationId xmlns:p14="http://schemas.microsoft.com/office/powerpoint/2010/main" val="15056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par>
                          <p:cTn id="20" fill="hold">
                            <p:stCondLst>
                              <p:cond delay="1500"/>
                            </p:stCondLst>
                            <p:childTnLst>
                              <p:par>
                                <p:cTn id="21" presetID="10" presetClass="entr" presetSubtype="0" fill="hold" nodeType="afterEffect">
                                  <p:stCondLst>
                                    <p:cond delay="1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par>
                                <p:cTn id="24" presetID="10" presetClass="entr" presetSubtype="0"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par>
                                <p:cTn id="27" presetID="10" presetClass="entr" presetSubtype="0" fill="hold" nodeType="withEffect">
                                  <p:stCondLst>
                                    <p:cond delay="10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childTnLst>
                          </p:cTn>
                        </p:par>
                        <p:par>
                          <p:cTn id="35" fill="hold">
                            <p:stCondLst>
                              <p:cond delay="1000"/>
                            </p:stCondLst>
                            <p:childTnLst>
                              <p:par>
                                <p:cTn id="36" presetID="10" presetClass="entr" presetSubtype="0" fill="hold" nodeType="afterEffect">
                                  <p:stCondLst>
                                    <p:cond delay="10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childTnLst>
                                </p:cTn>
                              </p:par>
                              <p:par>
                                <p:cTn id="39" presetID="10" presetClass="entr" presetSubtype="0" fill="hold" nodeType="withEffect">
                                  <p:stCondLst>
                                    <p:cond delay="10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52;p7">
            <a:extLst>
              <a:ext uri="{FF2B5EF4-FFF2-40B4-BE49-F238E27FC236}">
                <a16:creationId xmlns:a16="http://schemas.microsoft.com/office/drawing/2014/main" id="{09C0DC42-EB22-4E53-A1D2-374180F24EDC}"/>
              </a:ext>
            </a:extLst>
          </p:cNvPr>
          <p:cNvSpPr txBox="1"/>
          <p:nvPr/>
        </p:nvSpPr>
        <p:spPr>
          <a:xfrm>
            <a:off x="2852078" y="96274"/>
            <a:ext cx="6592200" cy="646500"/>
          </a:xfrm>
          <a:prstGeom prst="rect">
            <a:avLst/>
          </a:prstGeom>
          <a:solidFill>
            <a:srgbClr val="92CCDC"/>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dk1"/>
                </a:solidFill>
                <a:latin typeface="Calibri"/>
                <a:ea typeface="Calibri"/>
                <a:cs typeface="Calibri"/>
                <a:sym typeface="Calibri"/>
              </a:rPr>
              <a:t>Adjectives of Quality - Examples</a:t>
            </a:r>
            <a:endParaRPr sz="3600" b="0" i="0" u="none" strike="noStrike" cap="none" dirty="0">
              <a:solidFill>
                <a:schemeClr val="dk1"/>
              </a:solidFill>
              <a:latin typeface="Calibri"/>
              <a:ea typeface="Calibri"/>
              <a:cs typeface="Calibri"/>
              <a:sym typeface="Calibri"/>
            </a:endParaRPr>
          </a:p>
        </p:txBody>
      </p:sp>
      <p:sp>
        <p:nvSpPr>
          <p:cNvPr id="13" name="Google Shape;68;p8">
            <a:extLst>
              <a:ext uri="{FF2B5EF4-FFF2-40B4-BE49-F238E27FC236}">
                <a16:creationId xmlns:a16="http://schemas.microsoft.com/office/drawing/2014/main" id="{BE39BA17-34FE-4E1F-A0BD-7FC8FD240433}"/>
              </a:ext>
            </a:extLst>
          </p:cNvPr>
          <p:cNvSpPr txBox="1"/>
          <p:nvPr/>
        </p:nvSpPr>
        <p:spPr>
          <a:xfrm>
            <a:off x="1725177" y="1916720"/>
            <a:ext cx="2786647" cy="4616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Clr>
                <a:srgbClr val="000000"/>
              </a:buClr>
              <a:buSzPts val="2400"/>
              <a:buFont typeface="Arial"/>
              <a:buAutoNum type="arabicPeriod" startAt="4"/>
            </a:pPr>
            <a:r>
              <a:rPr lang="en-US" sz="2400" b="0" i="0" u="none" strike="noStrike" cap="none" dirty="0">
                <a:solidFill>
                  <a:srgbClr val="000000"/>
                </a:solidFill>
                <a:latin typeface="Calibri"/>
                <a:ea typeface="Calibri"/>
                <a:cs typeface="Calibri"/>
                <a:sym typeface="Calibri"/>
              </a:rPr>
              <a:t>Nitin is a </a:t>
            </a:r>
            <a:r>
              <a:rPr lang="en-US" sz="2400" b="0" i="0" u="none" strike="noStrike" cap="none" dirty="0">
                <a:solidFill>
                  <a:srgbClr val="7030A0"/>
                </a:solidFill>
                <a:latin typeface="Calibri"/>
                <a:ea typeface="Calibri"/>
                <a:cs typeface="Calibri"/>
                <a:sym typeface="Calibri"/>
              </a:rPr>
              <a:t>tall boy.</a:t>
            </a:r>
            <a:endParaRPr sz="2400" b="0" i="0" u="none" strike="noStrike" cap="none" dirty="0">
              <a:solidFill>
                <a:srgbClr val="7030A0"/>
              </a:solidFill>
              <a:latin typeface="Calibri"/>
              <a:ea typeface="Calibri"/>
              <a:cs typeface="Calibri"/>
              <a:sym typeface="Calibri"/>
            </a:endParaRPr>
          </a:p>
        </p:txBody>
      </p:sp>
      <p:sp>
        <p:nvSpPr>
          <p:cNvPr id="14" name="Google Shape;71;p8">
            <a:extLst>
              <a:ext uri="{FF2B5EF4-FFF2-40B4-BE49-F238E27FC236}">
                <a16:creationId xmlns:a16="http://schemas.microsoft.com/office/drawing/2014/main" id="{144BDE69-1F33-427D-8F2A-30883FB24ABB}"/>
              </a:ext>
            </a:extLst>
          </p:cNvPr>
          <p:cNvSpPr txBox="1"/>
          <p:nvPr/>
        </p:nvSpPr>
        <p:spPr>
          <a:xfrm>
            <a:off x="1725177" y="2404432"/>
            <a:ext cx="4658855"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Font typeface="+mj-lt"/>
              <a:buAutoNum type="arabicPeriod" startAt="4"/>
            </a:pPr>
            <a:r>
              <a:rPr lang="en-US" sz="2400" b="0" i="0" u="none" strike="noStrike" cap="none" dirty="0">
                <a:solidFill>
                  <a:schemeClr val="dk1"/>
                </a:solidFill>
                <a:latin typeface="Calibri"/>
                <a:ea typeface="Calibri"/>
                <a:cs typeface="Calibri"/>
                <a:sym typeface="Calibri"/>
              </a:rPr>
              <a:t>Nitin is </a:t>
            </a:r>
            <a:r>
              <a:rPr lang="en-US" sz="2400" b="0" i="0" u="none" strike="noStrike" cap="none" dirty="0">
                <a:solidFill>
                  <a:srgbClr val="FF0000"/>
                </a:solidFill>
                <a:latin typeface="Calibri"/>
                <a:ea typeface="Calibri"/>
                <a:cs typeface="Calibri"/>
                <a:sym typeface="Calibri"/>
              </a:rPr>
              <a:t>a tall and handsome boy</a:t>
            </a:r>
            <a:endParaRPr sz="2400" b="0" i="0" u="none" strike="noStrike" cap="none" dirty="0">
              <a:solidFill>
                <a:srgbClr val="FF0000"/>
              </a:solidFill>
              <a:latin typeface="Calibri"/>
              <a:ea typeface="Calibri"/>
              <a:cs typeface="Calibri"/>
              <a:sym typeface="Calibri"/>
            </a:endParaRPr>
          </a:p>
        </p:txBody>
      </p:sp>
      <p:sp>
        <p:nvSpPr>
          <p:cNvPr id="15" name="Google Shape;72;p8">
            <a:extLst>
              <a:ext uri="{FF2B5EF4-FFF2-40B4-BE49-F238E27FC236}">
                <a16:creationId xmlns:a16="http://schemas.microsoft.com/office/drawing/2014/main" id="{376A22B2-2E4C-4668-BBCA-498DD42E7B96}"/>
              </a:ext>
            </a:extLst>
          </p:cNvPr>
          <p:cNvSpPr txBox="1"/>
          <p:nvPr/>
        </p:nvSpPr>
        <p:spPr>
          <a:xfrm>
            <a:off x="1725177" y="4345567"/>
            <a:ext cx="5149987" cy="47868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AutoNum type="arabicPeriod" startAt="5"/>
            </a:pPr>
            <a:r>
              <a:rPr lang="en-US" sz="2400" b="0" i="0" u="none" strike="noStrike" cap="none" dirty="0">
                <a:solidFill>
                  <a:srgbClr val="000000"/>
                </a:solidFill>
                <a:latin typeface="Calibri"/>
                <a:ea typeface="Calibri"/>
                <a:cs typeface="Calibri"/>
                <a:sym typeface="Calibri"/>
              </a:rPr>
              <a:t>My mother made</a:t>
            </a:r>
            <a:r>
              <a:rPr lang="en-US" sz="2400" b="0" i="0" strike="noStrike" cap="none" dirty="0">
                <a:solidFill>
                  <a:srgbClr val="000000"/>
                </a:solidFill>
                <a:latin typeface="Calibri"/>
                <a:ea typeface="Calibri"/>
                <a:cs typeface="Calibri"/>
                <a:sym typeface="Calibri"/>
              </a:rPr>
              <a:t> </a:t>
            </a:r>
            <a:r>
              <a:rPr lang="en-US" sz="2400" b="0" i="0" strike="noStrike" cap="none" dirty="0">
                <a:solidFill>
                  <a:srgbClr val="7030A0"/>
                </a:solidFill>
                <a:latin typeface="Calibri"/>
                <a:ea typeface="Calibri"/>
                <a:cs typeface="Calibri"/>
                <a:sym typeface="Calibri"/>
              </a:rPr>
              <a:t>soft </a:t>
            </a:r>
            <a:r>
              <a:rPr lang="en-US" sz="2400" b="0" i="0" strike="noStrike" cap="none" dirty="0" err="1">
                <a:solidFill>
                  <a:srgbClr val="7030A0"/>
                </a:solidFill>
                <a:latin typeface="Calibri"/>
                <a:ea typeface="Calibri"/>
                <a:cs typeface="Calibri"/>
                <a:sym typeface="Calibri"/>
              </a:rPr>
              <a:t>idlis</a:t>
            </a:r>
            <a:r>
              <a:rPr lang="en-US" sz="2400" b="0" i="0" strike="noStrike" cap="none" dirty="0">
                <a:solidFill>
                  <a:srgbClr val="7030A0"/>
                </a:solidFill>
                <a:latin typeface="Calibri"/>
                <a:ea typeface="Calibri"/>
                <a:cs typeface="Calibri"/>
                <a:sym typeface="Calibri"/>
              </a:rPr>
              <a:t> for lunch.</a:t>
            </a:r>
            <a:endParaRPr sz="2400" b="0" i="0" strike="noStrike" cap="none" dirty="0">
              <a:solidFill>
                <a:srgbClr val="7030A0"/>
              </a:solidFill>
              <a:latin typeface="Calibri"/>
              <a:ea typeface="Calibri"/>
              <a:cs typeface="Calibri"/>
              <a:sym typeface="Calibri"/>
            </a:endParaRPr>
          </a:p>
        </p:txBody>
      </p:sp>
      <p:sp>
        <p:nvSpPr>
          <p:cNvPr id="16" name="Google Shape;73;p8">
            <a:extLst>
              <a:ext uri="{FF2B5EF4-FFF2-40B4-BE49-F238E27FC236}">
                <a16:creationId xmlns:a16="http://schemas.microsoft.com/office/drawing/2014/main" id="{A0B2068B-4525-4BD2-9E7F-A789E41209BE}"/>
              </a:ext>
            </a:extLst>
          </p:cNvPr>
          <p:cNvSpPr txBox="1"/>
          <p:nvPr/>
        </p:nvSpPr>
        <p:spPr>
          <a:xfrm>
            <a:off x="1725177" y="4824247"/>
            <a:ext cx="5955000" cy="461665"/>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341313" marR="0" lvl="0" indent="-341313" algn="l" rtl="0">
              <a:lnSpc>
                <a:spcPct val="100000"/>
              </a:lnSpc>
              <a:spcBef>
                <a:spcPts val="0"/>
              </a:spcBef>
              <a:spcAft>
                <a:spcPts val="0"/>
              </a:spcAft>
              <a:buFont typeface="+mj-lt"/>
              <a:buAutoNum type="arabicPeriod" startAt="5"/>
            </a:pPr>
            <a:r>
              <a:rPr lang="en-US" sz="2400" b="0" i="0" u="none" strike="noStrike" cap="none" dirty="0">
                <a:solidFill>
                  <a:schemeClr val="dk1"/>
                </a:solidFill>
                <a:latin typeface="Calibri"/>
                <a:ea typeface="Calibri"/>
                <a:cs typeface="Calibri"/>
                <a:sym typeface="Calibri"/>
              </a:rPr>
              <a:t>My mother made </a:t>
            </a:r>
            <a:r>
              <a:rPr lang="en-US" sz="2400" b="0" i="0" u="none" strike="noStrike" cap="none" dirty="0">
                <a:solidFill>
                  <a:srgbClr val="FF0000"/>
                </a:solidFill>
                <a:latin typeface="Calibri"/>
                <a:ea typeface="Calibri"/>
                <a:cs typeface="Calibri"/>
                <a:sym typeface="Calibri"/>
              </a:rPr>
              <a:t>soft, white </a:t>
            </a:r>
            <a:r>
              <a:rPr lang="en-US" sz="2400" b="0" i="0" u="none" strike="noStrike" cap="none" dirty="0" err="1">
                <a:solidFill>
                  <a:srgbClr val="FF0000"/>
                </a:solidFill>
                <a:latin typeface="Calibri"/>
                <a:ea typeface="Calibri"/>
                <a:cs typeface="Calibri"/>
                <a:sym typeface="Calibri"/>
              </a:rPr>
              <a:t>idlis</a:t>
            </a:r>
            <a:r>
              <a:rPr lang="en-US" sz="2400" b="0" i="0" u="none" strike="noStrike" cap="none" dirty="0">
                <a:solidFill>
                  <a:srgbClr val="FF0000"/>
                </a:solidFill>
                <a:latin typeface="Calibri"/>
                <a:ea typeface="Calibri"/>
                <a:cs typeface="Calibri"/>
                <a:sym typeface="Calibri"/>
              </a:rPr>
              <a:t> for lunch. </a:t>
            </a:r>
            <a:endParaRPr sz="2400" b="0" i="0" u="none" strike="noStrike" cap="none" dirty="0">
              <a:solidFill>
                <a:srgbClr val="FF0000"/>
              </a:solidFill>
              <a:latin typeface="Calibri"/>
              <a:ea typeface="Calibri"/>
              <a:cs typeface="Calibri"/>
              <a:sym typeface="Calibri"/>
            </a:endParaRPr>
          </a:p>
        </p:txBody>
      </p:sp>
      <p:pic>
        <p:nvPicPr>
          <p:cNvPr id="17" name="Google Shape;74;p8" descr="Child, Little Boy, Person, Boy, Wave, Waving, Joy">
            <a:extLst>
              <a:ext uri="{FF2B5EF4-FFF2-40B4-BE49-F238E27FC236}">
                <a16:creationId xmlns:a16="http://schemas.microsoft.com/office/drawing/2014/main" id="{1FFB2964-FBB8-40C7-BCD7-304FEC8C0530}"/>
              </a:ext>
            </a:extLst>
          </p:cNvPr>
          <p:cNvPicPr preferRelativeResize="0"/>
          <p:nvPr/>
        </p:nvPicPr>
        <p:blipFill rotWithShape="1">
          <a:blip r:embed="rId3">
            <a:alphaModFix/>
          </a:blip>
          <a:srcRect/>
          <a:stretch/>
        </p:blipFill>
        <p:spPr>
          <a:xfrm>
            <a:off x="6875164" y="1073642"/>
            <a:ext cx="1429571" cy="2355358"/>
          </a:xfrm>
          <a:prstGeom prst="rect">
            <a:avLst/>
          </a:prstGeom>
          <a:noFill/>
          <a:ln>
            <a:noFill/>
          </a:ln>
        </p:spPr>
      </p:pic>
      <p:pic>
        <p:nvPicPr>
          <p:cNvPr id="18" name="Google Shape;75;p8" descr="Breakfast, Idli, Indian-Foods">
            <a:extLst>
              <a:ext uri="{FF2B5EF4-FFF2-40B4-BE49-F238E27FC236}">
                <a16:creationId xmlns:a16="http://schemas.microsoft.com/office/drawing/2014/main" id="{027AC323-0543-4C58-928E-F46B58CA5245}"/>
              </a:ext>
            </a:extLst>
          </p:cNvPr>
          <p:cNvPicPr preferRelativeResize="0"/>
          <p:nvPr/>
        </p:nvPicPr>
        <p:blipFill rotWithShape="1">
          <a:blip r:embed="rId4">
            <a:alphaModFix/>
          </a:blip>
          <a:srcRect/>
          <a:stretch/>
        </p:blipFill>
        <p:spPr>
          <a:xfrm>
            <a:off x="7201066" y="3824451"/>
            <a:ext cx="2999390" cy="1999593"/>
          </a:xfrm>
          <a:prstGeom prst="rect">
            <a:avLst/>
          </a:prstGeom>
          <a:noFill/>
          <a:ln>
            <a:noFill/>
          </a:ln>
        </p:spPr>
      </p:pic>
    </p:spTree>
    <p:extLst>
      <p:ext uri="{BB962C8B-B14F-4D97-AF65-F5344CB8AC3E}">
        <p14:creationId xmlns:p14="http://schemas.microsoft.com/office/powerpoint/2010/main" val="37199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0" presetClass="entr" presetSubtype="0" fill="hold" nodeType="with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1500"/>
                            </p:stCondLst>
                            <p:childTnLst>
                              <p:par>
                                <p:cTn id="21" presetID="10"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10" presetClass="entr" presetSubtype="0" fill="hold" nodeType="withEffect">
                                  <p:stCondLst>
                                    <p:cond delay="1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Google Shape;85;p9">
            <a:extLst>
              <a:ext uri="{FF2B5EF4-FFF2-40B4-BE49-F238E27FC236}">
                <a16:creationId xmlns:a16="http://schemas.microsoft.com/office/drawing/2014/main" id="{C8F604EF-C26F-45C0-8074-849F59A8FAD8}"/>
              </a:ext>
            </a:extLst>
          </p:cNvPr>
          <p:cNvSpPr txBox="1"/>
          <p:nvPr/>
        </p:nvSpPr>
        <p:spPr>
          <a:xfrm>
            <a:off x="6600056" y="4551552"/>
            <a:ext cx="4844175"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R="0" lvl="0" algn="l" rtl="0">
              <a:lnSpc>
                <a:spcPct val="100000"/>
              </a:lnSpc>
              <a:spcAft>
                <a:spcPts val="0"/>
              </a:spcAft>
              <a:buClr>
                <a:srgbClr val="000000"/>
              </a:buClr>
              <a:buSzPts val="2400"/>
            </a:pPr>
            <a:r>
              <a:rPr lang="en-US" sz="2400" b="0" i="0" u="none" strike="noStrike" cap="none" dirty="0">
                <a:solidFill>
                  <a:schemeClr val="dk1"/>
                </a:solidFill>
                <a:latin typeface="Calibri"/>
                <a:ea typeface="Calibri"/>
                <a:cs typeface="Calibri"/>
                <a:sym typeface="Calibri"/>
              </a:rPr>
              <a:t>I bought six pencils from the shop.</a:t>
            </a:r>
            <a:endParaRPr sz="2400" b="0" i="0" u="none" strike="noStrike" cap="none" dirty="0">
              <a:solidFill>
                <a:schemeClr val="dk1"/>
              </a:solidFill>
              <a:latin typeface="Calibri"/>
              <a:ea typeface="Calibri"/>
              <a:cs typeface="Calibri"/>
              <a:sym typeface="Calibri"/>
            </a:endParaRPr>
          </a:p>
        </p:txBody>
      </p:sp>
      <p:sp>
        <p:nvSpPr>
          <p:cNvPr id="39" name="Google Shape;85;p9">
            <a:extLst>
              <a:ext uri="{FF2B5EF4-FFF2-40B4-BE49-F238E27FC236}">
                <a16:creationId xmlns:a16="http://schemas.microsoft.com/office/drawing/2014/main" id="{5572EAFE-151E-48CF-8B5B-7375711352FA}"/>
              </a:ext>
            </a:extLst>
          </p:cNvPr>
          <p:cNvSpPr txBox="1"/>
          <p:nvPr/>
        </p:nvSpPr>
        <p:spPr>
          <a:xfrm>
            <a:off x="258482" y="4623560"/>
            <a:ext cx="2220977"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R="0" lvl="0" algn="l" rtl="0">
              <a:lnSpc>
                <a:spcPct val="100000"/>
              </a:lnSpc>
              <a:spcAft>
                <a:spcPts val="0"/>
              </a:spcAft>
              <a:buClr>
                <a:srgbClr val="000000"/>
              </a:buClr>
              <a:buSzPts val="2400"/>
            </a:pPr>
            <a:r>
              <a:rPr lang="en-US" sz="2400" b="0" i="0" u="none" strike="noStrike" cap="none" dirty="0">
                <a:solidFill>
                  <a:schemeClr val="dk1"/>
                </a:solidFill>
                <a:latin typeface="Calibri"/>
                <a:ea typeface="Calibri"/>
                <a:cs typeface="Calibri"/>
                <a:sym typeface="Calibri"/>
              </a:rPr>
              <a:t>I ate two apples.</a:t>
            </a:r>
            <a:endParaRPr dirty="0"/>
          </a:p>
        </p:txBody>
      </p:sp>
      <p:pic>
        <p:nvPicPr>
          <p:cNvPr id="25" name="Google Shape;90;p9">
            <a:extLst>
              <a:ext uri="{FF2B5EF4-FFF2-40B4-BE49-F238E27FC236}">
                <a16:creationId xmlns:a16="http://schemas.microsoft.com/office/drawing/2014/main" id="{45DDEF8C-2F2E-4CA8-B925-8C5E1D43A8E8}"/>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3071190" y="5084695"/>
            <a:ext cx="2129769" cy="1594932"/>
          </a:xfrm>
          <a:prstGeom prst="rect">
            <a:avLst/>
          </a:prstGeom>
          <a:noFill/>
          <a:ln>
            <a:noFill/>
          </a:ln>
        </p:spPr>
      </p:pic>
      <p:sp>
        <p:nvSpPr>
          <p:cNvPr id="35" name="Google Shape;85;p9">
            <a:extLst>
              <a:ext uri="{FF2B5EF4-FFF2-40B4-BE49-F238E27FC236}">
                <a16:creationId xmlns:a16="http://schemas.microsoft.com/office/drawing/2014/main" id="{01286199-71DE-4B3D-9726-AE5F4DF8C885}"/>
              </a:ext>
            </a:extLst>
          </p:cNvPr>
          <p:cNvSpPr txBox="1"/>
          <p:nvPr/>
        </p:nvSpPr>
        <p:spPr>
          <a:xfrm>
            <a:off x="6600056" y="4005064"/>
            <a:ext cx="4968552"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400"/>
            </a:pPr>
            <a:r>
              <a:rPr lang="en-US" sz="2400" b="0" i="0" u="none" strike="noStrike" cap="none" dirty="0">
                <a:solidFill>
                  <a:schemeClr val="dk1"/>
                </a:solidFill>
                <a:latin typeface="Calibri"/>
                <a:ea typeface="Calibri"/>
                <a:cs typeface="Calibri"/>
                <a:sym typeface="Calibri"/>
              </a:rPr>
              <a:t>He was the first to join the music class.</a:t>
            </a:r>
            <a:endParaRPr sz="2400" b="0" i="0" u="none" strike="noStrike" cap="none" dirty="0">
              <a:solidFill>
                <a:schemeClr val="dk1"/>
              </a:solidFill>
              <a:latin typeface="Calibri"/>
              <a:ea typeface="Calibri"/>
              <a:cs typeface="Calibri"/>
              <a:sym typeface="Calibri"/>
            </a:endParaRPr>
          </a:p>
        </p:txBody>
      </p:sp>
      <p:sp>
        <p:nvSpPr>
          <p:cNvPr id="11" name="Google Shape;83;p9">
            <a:extLst>
              <a:ext uri="{FF2B5EF4-FFF2-40B4-BE49-F238E27FC236}">
                <a16:creationId xmlns:a16="http://schemas.microsoft.com/office/drawing/2014/main" id="{103B49F4-6D89-450C-93E2-2520B87148F3}"/>
              </a:ext>
            </a:extLst>
          </p:cNvPr>
          <p:cNvSpPr txBox="1"/>
          <p:nvPr/>
        </p:nvSpPr>
        <p:spPr>
          <a:xfrm>
            <a:off x="2788767" y="96274"/>
            <a:ext cx="6592070" cy="646331"/>
          </a:xfrm>
          <a:prstGeom prst="rect">
            <a:avLst/>
          </a:prstGeom>
          <a:solidFill>
            <a:srgbClr val="92CCDC"/>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dk1"/>
                </a:solidFill>
                <a:latin typeface="Calibri"/>
                <a:ea typeface="Calibri"/>
                <a:cs typeface="Calibri"/>
                <a:sym typeface="Calibri"/>
              </a:rPr>
              <a:t>Adjectives of Quantity </a:t>
            </a:r>
            <a:endParaRPr sz="3600" b="0" i="0" u="none" strike="noStrike" cap="none" dirty="0">
              <a:solidFill>
                <a:schemeClr val="dk1"/>
              </a:solidFill>
              <a:latin typeface="Calibri"/>
              <a:ea typeface="Calibri"/>
              <a:cs typeface="Calibri"/>
              <a:sym typeface="Calibri"/>
            </a:endParaRPr>
          </a:p>
        </p:txBody>
      </p:sp>
      <p:sp>
        <p:nvSpPr>
          <p:cNvPr id="12" name="Google Shape;84;p9">
            <a:extLst>
              <a:ext uri="{FF2B5EF4-FFF2-40B4-BE49-F238E27FC236}">
                <a16:creationId xmlns:a16="http://schemas.microsoft.com/office/drawing/2014/main" id="{F1A4F6DB-53BF-47FC-9609-F581E5B4CD2F}"/>
              </a:ext>
            </a:extLst>
          </p:cNvPr>
          <p:cNvSpPr txBox="1"/>
          <p:nvPr/>
        </p:nvSpPr>
        <p:spPr>
          <a:xfrm>
            <a:off x="5401447" y="5086631"/>
            <a:ext cx="1407170" cy="461665"/>
          </a:xfrm>
          <a:prstGeom prst="rect">
            <a:avLst/>
          </a:prstGeom>
          <a:solidFill>
            <a:srgbClr val="FFC000"/>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sng" strike="noStrike" cap="none" dirty="0">
                <a:solidFill>
                  <a:schemeClr val="dk1"/>
                </a:solidFill>
                <a:latin typeface="Calibri"/>
                <a:ea typeface="Calibri"/>
                <a:cs typeface="Calibri"/>
                <a:sym typeface="Calibri"/>
              </a:rPr>
              <a:t>Examples</a:t>
            </a:r>
            <a:endParaRPr u="sng" dirty="0"/>
          </a:p>
        </p:txBody>
      </p:sp>
      <p:sp>
        <p:nvSpPr>
          <p:cNvPr id="19" name="Google Shape;85;p9">
            <a:extLst>
              <a:ext uri="{FF2B5EF4-FFF2-40B4-BE49-F238E27FC236}">
                <a16:creationId xmlns:a16="http://schemas.microsoft.com/office/drawing/2014/main" id="{377DBD16-1568-4E92-8973-525A4194123D}"/>
              </a:ext>
            </a:extLst>
          </p:cNvPr>
          <p:cNvSpPr txBox="1"/>
          <p:nvPr/>
        </p:nvSpPr>
        <p:spPr>
          <a:xfrm>
            <a:off x="258482" y="4005064"/>
            <a:ext cx="5472608" cy="461624"/>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400"/>
            </a:pPr>
            <a:r>
              <a:rPr lang="en-US" sz="2400" b="0" i="0" u="none" strike="noStrike" cap="none" dirty="0">
                <a:solidFill>
                  <a:schemeClr val="dk1"/>
                </a:solidFill>
                <a:latin typeface="Calibri"/>
                <a:ea typeface="Calibri"/>
                <a:cs typeface="Calibri"/>
                <a:sym typeface="Calibri"/>
              </a:rPr>
              <a:t>There are forty students in this classroom.</a:t>
            </a:r>
            <a:endParaRPr sz="2400" b="0" i="0" u="none" strike="noStrike" cap="none" dirty="0">
              <a:solidFill>
                <a:schemeClr val="dk1"/>
              </a:solidFill>
              <a:latin typeface="Calibri"/>
              <a:ea typeface="Calibri"/>
              <a:cs typeface="Calibri"/>
              <a:sym typeface="Calibri"/>
            </a:endParaRPr>
          </a:p>
        </p:txBody>
      </p:sp>
      <p:pic>
        <p:nvPicPr>
          <p:cNvPr id="1028" name="Picture 4" descr="Apple, Red, Fruit, Food, Fresh, Ripe, Sweet, Produce">
            <a:extLst>
              <a:ext uri="{FF2B5EF4-FFF2-40B4-BE49-F238E27FC236}">
                <a16:creationId xmlns:a16="http://schemas.microsoft.com/office/drawing/2014/main" id="{39B3E457-D707-4C7C-9C71-1A2C29FE8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44" y="5373216"/>
            <a:ext cx="1019397" cy="101939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pple, Red, Fruit, Food, Fresh, Ripe, Sweet, Produce">
            <a:extLst>
              <a:ext uri="{FF2B5EF4-FFF2-40B4-BE49-F238E27FC236}">
                <a16:creationId xmlns:a16="http://schemas.microsoft.com/office/drawing/2014/main" id="{5BB69EC6-F704-4AF1-AE54-19168807C7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160" y="5373216"/>
            <a:ext cx="1019398" cy="101939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Google Shape;86;p9">
            <a:extLst>
              <a:ext uri="{FF2B5EF4-FFF2-40B4-BE49-F238E27FC236}">
                <a16:creationId xmlns:a16="http://schemas.microsoft.com/office/drawing/2014/main" id="{B4FF5D22-8039-4CA8-A565-79EE156CC639}"/>
              </a:ext>
            </a:extLst>
          </p:cNvPr>
          <p:cNvCxnSpPr>
            <a:cxnSpLocks/>
          </p:cNvCxnSpPr>
          <p:nvPr/>
        </p:nvCxnSpPr>
        <p:spPr>
          <a:xfrm>
            <a:off x="1631504" y="4403486"/>
            <a:ext cx="564459"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cxnSp>
        <p:nvCxnSpPr>
          <p:cNvPr id="21" name="Google Shape;87;p9">
            <a:extLst>
              <a:ext uri="{FF2B5EF4-FFF2-40B4-BE49-F238E27FC236}">
                <a16:creationId xmlns:a16="http://schemas.microsoft.com/office/drawing/2014/main" id="{A735E960-1408-4E97-998F-32C8066031A7}"/>
              </a:ext>
            </a:extLst>
          </p:cNvPr>
          <p:cNvCxnSpPr>
            <a:cxnSpLocks/>
          </p:cNvCxnSpPr>
          <p:nvPr/>
        </p:nvCxnSpPr>
        <p:spPr>
          <a:xfrm>
            <a:off x="911424" y="5013176"/>
            <a:ext cx="466495"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cxnSp>
        <p:nvCxnSpPr>
          <p:cNvPr id="22" name="Google Shape;88;p9">
            <a:extLst>
              <a:ext uri="{FF2B5EF4-FFF2-40B4-BE49-F238E27FC236}">
                <a16:creationId xmlns:a16="http://schemas.microsoft.com/office/drawing/2014/main" id="{CBB42AF5-BCA5-45AE-A0C3-FEAE190767D4}"/>
              </a:ext>
            </a:extLst>
          </p:cNvPr>
          <p:cNvCxnSpPr/>
          <p:nvPr/>
        </p:nvCxnSpPr>
        <p:spPr>
          <a:xfrm>
            <a:off x="8112224" y="4370400"/>
            <a:ext cx="474304"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cxnSp>
        <p:nvCxnSpPr>
          <p:cNvPr id="23" name="Google Shape;89;p9">
            <a:extLst>
              <a:ext uri="{FF2B5EF4-FFF2-40B4-BE49-F238E27FC236}">
                <a16:creationId xmlns:a16="http://schemas.microsoft.com/office/drawing/2014/main" id="{3D358E3D-0430-4897-8AD7-C272B865C5F2}"/>
              </a:ext>
            </a:extLst>
          </p:cNvPr>
          <p:cNvCxnSpPr/>
          <p:nvPr/>
        </p:nvCxnSpPr>
        <p:spPr>
          <a:xfrm>
            <a:off x="7737670" y="4928386"/>
            <a:ext cx="364064"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grpSp>
        <p:nvGrpSpPr>
          <p:cNvPr id="26" name="Group 25">
            <a:extLst>
              <a:ext uri="{FF2B5EF4-FFF2-40B4-BE49-F238E27FC236}">
                <a16:creationId xmlns:a16="http://schemas.microsoft.com/office/drawing/2014/main" id="{54909B23-4113-440D-A6FA-F11FDDD1AFAA}"/>
              </a:ext>
            </a:extLst>
          </p:cNvPr>
          <p:cNvGrpSpPr/>
          <p:nvPr/>
        </p:nvGrpSpPr>
        <p:grpSpPr>
          <a:xfrm>
            <a:off x="1703512" y="908720"/>
            <a:ext cx="8772557" cy="959087"/>
            <a:chOff x="2230331" y="1700807"/>
            <a:chExt cx="7250047" cy="1018788"/>
          </a:xfrm>
          <a:solidFill>
            <a:schemeClr val="accent4">
              <a:lumMod val="75000"/>
            </a:schemeClr>
          </a:solidFill>
        </p:grpSpPr>
        <p:sp>
          <p:nvSpPr>
            <p:cNvPr id="27" name="Freeform: Shape 26">
              <a:extLst>
                <a:ext uri="{FF2B5EF4-FFF2-40B4-BE49-F238E27FC236}">
                  <a16:creationId xmlns:a16="http://schemas.microsoft.com/office/drawing/2014/main" id="{CAA9AFB9-90B9-40B6-A48C-355ED689528E}"/>
                </a:ext>
              </a:extLst>
            </p:cNvPr>
            <p:cNvSpPr/>
            <p:nvPr/>
          </p:nvSpPr>
          <p:spPr>
            <a:xfrm rot="5400000">
              <a:off x="5444502" y="-1513364"/>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28" name="TextBox 27">
              <a:extLst>
                <a:ext uri="{FF2B5EF4-FFF2-40B4-BE49-F238E27FC236}">
                  <a16:creationId xmlns:a16="http://schemas.microsoft.com/office/drawing/2014/main" id="{C747C76B-F7A0-4495-98D1-E437D8848FE7}"/>
                </a:ext>
              </a:extLst>
            </p:cNvPr>
            <p:cNvSpPr txBox="1"/>
            <p:nvPr/>
          </p:nvSpPr>
          <p:spPr>
            <a:xfrm>
              <a:off x="3244436" y="1881994"/>
              <a:ext cx="6008794" cy="837601"/>
            </a:xfrm>
            <a:prstGeom prst="rect">
              <a:avLst/>
            </a:prstGeom>
            <a:noFill/>
          </p:spPr>
          <p:txBody>
            <a:bodyPr wrap="square" rtlCol="0">
              <a:spAutoFit/>
            </a:bodyPr>
            <a:lstStyle/>
            <a:p>
              <a:r>
                <a:rPr lang="en-IN" sz="2800" dirty="0">
                  <a:solidFill>
                    <a:schemeClr val="bg1"/>
                  </a:solidFill>
                </a:rPr>
                <a:t>Answers the question: How much? How many?</a:t>
              </a:r>
            </a:p>
          </p:txBody>
        </p:sp>
      </p:grpSp>
      <p:grpSp>
        <p:nvGrpSpPr>
          <p:cNvPr id="29" name="Group 28">
            <a:extLst>
              <a:ext uri="{FF2B5EF4-FFF2-40B4-BE49-F238E27FC236}">
                <a16:creationId xmlns:a16="http://schemas.microsoft.com/office/drawing/2014/main" id="{C172214B-2EB4-4114-ACCF-1E3CBCDB6B2C}"/>
              </a:ext>
            </a:extLst>
          </p:cNvPr>
          <p:cNvGrpSpPr/>
          <p:nvPr/>
        </p:nvGrpSpPr>
        <p:grpSpPr>
          <a:xfrm>
            <a:off x="1703512" y="1916832"/>
            <a:ext cx="8772557" cy="773640"/>
            <a:chOff x="2230327" y="1700808"/>
            <a:chExt cx="7250047" cy="986917"/>
          </a:xfrm>
          <a:solidFill>
            <a:schemeClr val="accent2">
              <a:lumMod val="75000"/>
            </a:schemeClr>
          </a:solidFill>
        </p:grpSpPr>
        <p:sp>
          <p:nvSpPr>
            <p:cNvPr id="30" name="Freeform: Shape 29">
              <a:extLst>
                <a:ext uri="{FF2B5EF4-FFF2-40B4-BE49-F238E27FC236}">
                  <a16:creationId xmlns:a16="http://schemas.microsoft.com/office/drawing/2014/main" id="{15492BC0-D07B-48F6-BA72-EF190863E95E}"/>
                </a:ext>
              </a:extLst>
            </p:cNvPr>
            <p:cNvSpPr/>
            <p:nvPr/>
          </p:nvSpPr>
          <p:spPr>
            <a:xfrm rot="5400000">
              <a:off x="5361892" y="-1430757"/>
              <a:ext cx="986917"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31" name="TextBox 30">
              <a:extLst>
                <a:ext uri="{FF2B5EF4-FFF2-40B4-BE49-F238E27FC236}">
                  <a16:creationId xmlns:a16="http://schemas.microsoft.com/office/drawing/2014/main" id="{A15D56C5-1FF3-4166-A80B-55B216226FF1}"/>
                </a:ext>
              </a:extLst>
            </p:cNvPr>
            <p:cNvSpPr txBox="1"/>
            <p:nvPr/>
          </p:nvSpPr>
          <p:spPr>
            <a:xfrm>
              <a:off x="3255817" y="1903737"/>
              <a:ext cx="4951891" cy="551621"/>
            </a:xfrm>
            <a:prstGeom prst="rect">
              <a:avLst/>
            </a:prstGeom>
            <a:noFill/>
          </p:spPr>
          <p:txBody>
            <a:bodyPr wrap="square" rtlCol="0">
              <a:spAutoFit/>
            </a:bodyPr>
            <a:lstStyle/>
            <a:p>
              <a:r>
                <a:rPr lang="en-IN" sz="2800" dirty="0">
                  <a:solidFill>
                    <a:schemeClr val="bg1"/>
                  </a:solidFill>
                </a:rPr>
                <a:t>Shows the exact number of nouns</a:t>
              </a:r>
            </a:p>
          </p:txBody>
        </p:sp>
      </p:grpSp>
      <p:grpSp>
        <p:nvGrpSpPr>
          <p:cNvPr id="32" name="Group 31">
            <a:extLst>
              <a:ext uri="{FF2B5EF4-FFF2-40B4-BE49-F238E27FC236}">
                <a16:creationId xmlns:a16="http://schemas.microsoft.com/office/drawing/2014/main" id="{F5F79BF9-9B71-4A99-86BF-72500526777A}"/>
              </a:ext>
            </a:extLst>
          </p:cNvPr>
          <p:cNvGrpSpPr/>
          <p:nvPr/>
        </p:nvGrpSpPr>
        <p:grpSpPr>
          <a:xfrm>
            <a:off x="1703512" y="2924944"/>
            <a:ext cx="8761639" cy="773554"/>
            <a:chOff x="2230329" y="1700808"/>
            <a:chExt cx="7250047" cy="821705"/>
          </a:xfrm>
          <a:solidFill>
            <a:schemeClr val="accent3">
              <a:lumMod val="75000"/>
            </a:schemeClr>
          </a:solidFill>
        </p:grpSpPr>
        <p:sp>
          <p:nvSpPr>
            <p:cNvPr id="33" name="Freeform: Shape 32">
              <a:extLst>
                <a:ext uri="{FF2B5EF4-FFF2-40B4-BE49-F238E27FC236}">
                  <a16:creationId xmlns:a16="http://schemas.microsoft.com/office/drawing/2014/main" id="{71487BE7-E01B-47C1-9E86-7C3F71319433}"/>
                </a:ext>
              </a:extLst>
            </p:cNvPr>
            <p:cNvSpPr/>
            <p:nvPr/>
          </p:nvSpPr>
          <p:spPr>
            <a:xfrm rot="5400000">
              <a:off x="5444500" y="-1513363"/>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34" name="TextBox 33">
              <a:extLst>
                <a:ext uri="{FF2B5EF4-FFF2-40B4-BE49-F238E27FC236}">
                  <a16:creationId xmlns:a16="http://schemas.microsoft.com/office/drawing/2014/main" id="{B9608D1D-5CAC-40FD-9364-765EBD8C37DC}"/>
                </a:ext>
              </a:extLst>
            </p:cNvPr>
            <p:cNvSpPr txBox="1"/>
            <p:nvPr/>
          </p:nvSpPr>
          <p:spPr>
            <a:xfrm>
              <a:off x="3255099" y="1816604"/>
              <a:ext cx="5234766" cy="459330"/>
            </a:xfrm>
            <a:prstGeom prst="rect">
              <a:avLst/>
            </a:prstGeom>
            <a:noFill/>
          </p:spPr>
          <p:txBody>
            <a:bodyPr wrap="square" rtlCol="0">
              <a:spAutoFit/>
            </a:bodyPr>
            <a:lstStyle/>
            <a:p>
              <a:r>
                <a:rPr lang="en-IN" sz="2800" dirty="0">
                  <a:solidFill>
                    <a:schemeClr val="bg1"/>
                  </a:solidFill>
                </a:rPr>
                <a:t>Or shows their exact position</a:t>
              </a:r>
            </a:p>
          </p:txBody>
        </p:sp>
      </p:grpSp>
      <p:pic>
        <p:nvPicPr>
          <p:cNvPr id="37" name="Google Shape;90;p9">
            <a:extLst>
              <a:ext uri="{FF2B5EF4-FFF2-40B4-BE49-F238E27FC236}">
                <a16:creationId xmlns:a16="http://schemas.microsoft.com/office/drawing/2014/main" id="{6A07756D-F4ED-4DB8-9D52-90CCA2759390}"/>
              </a:ext>
            </a:extLst>
          </p:cNvPr>
          <p:cNvPicPr preferRelativeResize="0"/>
          <p:nvPr/>
        </p:nvPicPr>
        <p:blipFill>
          <a:blip r:embed="rId5" cstate="print">
            <a:extLst>
              <a:ext uri="{28A0092B-C50C-407E-A947-70E740481C1C}">
                <a14:useLocalDpi xmlns:a14="http://schemas.microsoft.com/office/drawing/2010/main" val="0"/>
              </a:ext>
            </a:extLst>
          </a:blip>
          <a:srcRect/>
          <a:stretch/>
        </p:blipFill>
        <p:spPr>
          <a:xfrm>
            <a:off x="7176120" y="5259720"/>
            <a:ext cx="1804368" cy="1156320"/>
          </a:xfrm>
          <a:prstGeom prst="rect">
            <a:avLst/>
          </a:prstGeom>
          <a:noFill/>
          <a:ln>
            <a:noFill/>
          </a:ln>
        </p:spPr>
      </p:pic>
      <p:pic>
        <p:nvPicPr>
          <p:cNvPr id="38" name="Google Shape;90;p9">
            <a:extLst>
              <a:ext uri="{FF2B5EF4-FFF2-40B4-BE49-F238E27FC236}">
                <a16:creationId xmlns:a16="http://schemas.microsoft.com/office/drawing/2014/main" id="{A5F575DC-3540-4F96-B9C7-9C4AF83A5FB8}"/>
              </a:ext>
            </a:extLst>
          </p:cNvPr>
          <p:cNvPicPr preferRelativeResize="0"/>
          <p:nvPr/>
        </p:nvPicPr>
        <p:blipFill rotWithShape="1">
          <a:blip r:embed="rId6" cstate="print">
            <a:extLst>
              <a:ext uri="{28A0092B-C50C-407E-A947-70E740481C1C}">
                <a14:useLocalDpi xmlns:a14="http://schemas.microsoft.com/office/drawing/2010/main" val="0"/>
              </a:ext>
            </a:extLst>
          </a:blip>
          <a:srcRect r="22937"/>
          <a:stretch/>
        </p:blipFill>
        <p:spPr>
          <a:xfrm>
            <a:off x="9437787" y="5301208"/>
            <a:ext cx="1769504" cy="1156320"/>
          </a:xfrm>
          <a:prstGeom prst="rect">
            <a:avLst/>
          </a:prstGeom>
          <a:noFill/>
          <a:ln>
            <a:noFill/>
          </a:ln>
        </p:spPr>
      </p:pic>
    </p:spTree>
    <p:extLst>
      <p:ext uri="{BB962C8B-B14F-4D97-AF65-F5344CB8AC3E}">
        <p14:creationId xmlns:p14="http://schemas.microsoft.com/office/powerpoint/2010/main" val="25029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par>
                          <p:cTn id="29" fill="hold">
                            <p:stCondLst>
                              <p:cond delay="2500"/>
                            </p:stCondLst>
                            <p:childTnLst>
                              <p:par>
                                <p:cTn id="30" presetID="55"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0.7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childTnLst>
                                </p:cTn>
                              </p:par>
                            </p:childTnLst>
                          </p:cTn>
                        </p:par>
                        <p:par>
                          <p:cTn id="39" fill="hold">
                            <p:stCondLst>
                              <p:cond delay="4500"/>
                            </p:stCondLst>
                            <p:childTnLst>
                              <p:par>
                                <p:cTn id="40" presetID="55"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1000" fill="hold"/>
                                        <p:tgtEl>
                                          <p:spTgt spid="36"/>
                                        </p:tgtEl>
                                        <p:attrNameLst>
                                          <p:attrName>ppt_w</p:attrName>
                                        </p:attrNameLst>
                                      </p:cBhvr>
                                      <p:tavLst>
                                        <p:tav tm="0">
                                          <p:val>
                                            <p:strVal val="#ppt_w*0.70"/>
                                          </p:val>
                                        </p:tav>
                                        <p:tav tm="100000">
                                          <p:val>
                                            <p:strVal val="#ppt_w"/>
                                          </p:val>
                                        </p:tav>
                                      </p:tavLst>
                                    </p:anim>
                                    <p:anim calcmode="lin" valueType="num">
                                      <p:cBhvr>
                                        <p:cTn id="43" dur="1000" fill="hold"/>
                                        <p:tgtEl>
                                          <p:spTgt spid="36"/>
                                        </p:tgtEl>
                                        <p:attrNameLst>
                                          <p:attrName>ppt_h</p:attrName>
                                        </p:attrNameLst>
                                      </p:cBhvr>
                                      <p:tavLst>
                                        <p:tav tm="0">
                                          <p:val>
                                            <p:strVal val="#ppt_h"/>
                                          </p:val>
                                        </p:tav>
                                        <p:tav tm="100000">
                                          <p:val>
                                            <p:strVal val="#ppt_h"/>
                                          </p:val>
                                        </p:tav>
                                      </p:tavLst>
                                    </p:anim>
                                    <p:animEffect transition="in" filter="fade">
                                      <p:cBhvr>
                                        <p:cTn id="44" dur="1000"/>
                                        <p:tgtEl>
                                          <p:spTgt spid="36"/>
                                        </p:tgtEl>
                                      </p:cBhvr>
                                    </p:animEffect>
                                  </p:childTnLst>
                                </p:cTn>
                              </p:par>
                              <p:par>
                                <p:cTn id="45" presetID="55"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p:cTn id="47" dur="1000" fill="hold"/>
                                        <p:tgtEl>
                                          <p:spTgt spid="1028"/>
                                        </p:tgtEl>
                                        <p:attrNameLst>
                                          <p:attrName>ppt_w</p:attrName>
                                        </p:attrNameLst>
                                      </p:cBhvr>
                                      <p:tavLst>
                                        <p:tav tm="0">
                                          <p:val>
                                            <p:strVal val="#ppt_w*0.70"/>
                                          </p:val>
                                        </p:tav>
                                        <p:tav tm="100000">
                                          <p:val>
                                            <p:strVal val="#ppt_w"/>
                                          </p:val>
                                        </p:tav>
                                      </p:tavLst>
                                    </p:anim>
                                    <p:anim calcmode="lin" valueType="num">
                                      <p:cBhvr>
                                        <p:cTn id="48" dur="1000" fill="hold"/>
                                        <p:tgtEl>
                                          <p:spTgt spid="1028"/>
                                        </p:tgtEl>
                                        <p:attrNameLst>
                                          <p:attrName>ppt_h</p:attrName>
                                        </p:attrNameLst>
                                      </p:cBhvr>
                                      <p:tavLst>
                                        <p:tav tm="0">
                                          <p:val>
                                            <p:strVal val="#ppt_h"/>
                                          </p:val>
                                        </p:tav>
                                        <p:tav tm="100000">
                                          <p:val>
                                            <p:strVal val="#ppt_h"/>
                                          </p:val>
                                        </p:tav>
                                      </p:tavLst>
                                    </p:anim>
                                    <p:animEffect transition="in" filter="fade">
                                      <p:cBhvr>
                                        <p:cTn id="49" dur="1000"/>
                                        <p:tgtEl>
                                          <p:spTgt spid="1028"/>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childTnLst>
                          </p:cTn>
                        </p:par>
                        <p:par>
                          <p:cTn id="54" fill="hold">
                            <p:stCondLst>
                              <p:cond delay="6500"/>
                            </p:stCondLst>
                            <p:childTnLst>
                              <p:par>
                                <p:cTn id="55" presetID="55"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1000" fill="hold"/>
                                        <p:tgtEl>
                                          <p:spTgt spid="37"/>
                                        </p:tgtEl>
                                        <p:attrNameLst>
                                          <p:attrName>ppt_w</p:attrName>
                                        </p:attrNameLst>
                                      </p:cBhvr>
                                      <p:tavLst>
                                        <p:tav tm="0">
                                          <p:val>
                                            <p:strVal val="#ppt_w*0.70"/>
                                          </p:val>
                                        </p:tav>
                                        <p:tav tm="100000">
                                          <p:val>
                                            <p:strVal val="#ppt_w"/>
                                          </p:val>
                                        </p:tav>
                                      </p:tavLst>
                                    </p:anim>
                                    <p:anim calcmode="lin" valueType="num">
                                      <p:cBhvr>
                                        <p:cTn id="58" dur="1000" fill="hold"/>
                                        <p:tgtEl>
                                          <p:spTgt spid="37"/>
                                        </p:tgtEl>
                                        <p:attrNameLst>
                                          <p:attrName>ppt_h</p:attrName>
                                        </p:attrNameLst>
                                      </p:cBhvr>
                                      <p:tavLst>
                                        <p:tav tm="0">
                                          <p:val>
                                            <p:strVal val="#ppt_h"/>
                                          </p:val>
                                        </p:tav>
                                        <p:tav tm="100000">
                                          <p:val>
                                            <p:strVal val="#ppt_h"/>
                                          </p:val>
                                        </p:tav>
                                      </p:tavLst>
                                    </p:anim>
                                    <p:animEffect transition="in" filter="fade">
                                      <p:cBhvr>
                                        <p:cTn id="59" dur="1000"/>
                                        <p:tgtEl>
                                          <p:spTgt spid="37"/>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childTnLst>
                                </p:cTn>
                              </p:par>
                            </p:childTnLst>
                          </p:cTn>
                        </p:par>
                        <p:par>
                          <p:cTn id="64" fill="hold">
                            <p:stCondLst>
                              <p:cond delay="8500"/>
                            </p:stCondLst>
                            <p:childTnLst>
                              <p:par>
                                <p:cTn id="65" presetID="55" presetClass="entr" presetSubtype="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1000" fill="hold"/>
                                        <p:tgtEl>
                                          <p:spTgt spid="38"/>
                                        </p:tgtEl>
                                        <p:attrNameLst>
                                          <p:attrName>ppt_w</p:attrName>
                                        </p:attrNameLst>
                                      </p:cBhvr>
                                      <p:tavLst>
                                        <p:tav tm="0">
                                          <p:val>
                                            <p:strVal val="#ppt_w*0.70"/>
                                          </p:val>
                                        </p:tav>
                                        <p:tav tm="100000">
                                          <p:val>
                                            <p:strVal val="#ppt_w"/>
                                          </p:val>
                                        </p:tav>
                                      </p:tavLst>
                                    </p:anim>
                                    <p:anim calcmode="lin" valueType="num">
                                      <p:cBhvr>
                                        <p:cTn id="68" dur="1000" fill="hold"/>
                                        <p:tgtEl>
                                          <p:spTgt spid="38"/>
                                        </p:tgtEl>
                                        <p:attrNameLst>
                                          <p:attrName>ppt_h</p:attrName>
                                        </p:attrNameLst>
                                      </p:cBhvr>
                                      <p:tavLst>
                                        <p:tav tm="0">
                                          <p:val>
                                            <p:strVal val="#ppt_h"/>
                                          </p:val>
                                        </p:tav>
                                        <p:tav tm="100000">
                                          <p:val>
                                            <p:strVal val="#ppt_h"/>
                                          </p:val>
                                        </p:tav>
                                      </p:tavLst>
                                    </p:anim>
                                    <p:animEffect transition="in" filter="fade">
                                      <p:cBhvr>
                                        <p:cTn id="69" dur="1000"/>
                                        <p:tgtEl>
                                          <p:spTgt spid="38"/>
                                        </p:tgtEl>
                                      </p:cBhvr>
                                    </p:animEffect>
                                  </p:childTnLst>
                                </p:cTn>
                              </p:par>
                            </p:childTnLst>
                          </p:cTn>
                        </p:par>
                        <p:par>
                          <p:cTn id="70" fill="hold">
                            <p:stCondLst>
                              <p:cond delay="9500"/>
                            </p:stCondLst>
                            <p:childTnLst>
                              <p:par>
                                <p:cTn id="71" presetID="55" presetClass="entr" presetSubtype="0" fill="hold" nodeType="afterEffect">
                                  <p:stCondLst>
                                    <p:cond delay="100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strVal val="#ppt_w*0.70"/>
                                          </p:val>
                                        </p:tav>
                                        <p:tav tm="100000">
                                          <p:val>
                                            <p:strVal val="#ppt_w"/>
                                          </p:val>
                                        </p:tav>
                                      </p:tavLst>
                                    </p:anim>
                                    <p:anim calcmode="lin" valueType="num">
                                      <p:cBhvr>
                                        <p:cTn id="74" dur="1000" fill="hold"/>
                                        <p:tgtEl>
                                          <p:spTgt spid="20"/>
                                        </p:tgtEl>
                                        <p:attrNameLst>
                                          <p:attrName>ppt_h</p:attrName>
                                        </p:attrNameLst>
                                      </p:cBhvr>
                                      <p:tavLst>
                                        <p:tav tm="0">
                                          <p:val>
                                            <p:strVal val="#ppt_h"/>
                                          </p:val>
                                        </p:tav>
                                        <p:tav tm="100000">
                                          <p:val>
                                            <p:strVal val="#ppt_h"/>
                                          </p:val>
                                        </p:tav>
                                      </p:tavLst>
                                    </p:anim>
                                    <p:animEffect transition="in" filter="fade">
                                      <p:cBhvr>
                                        <p:cTn id="75" dur="1000"/>
                                        <p:tgtEl>
                                          <p:spTgt spid="20"/>
                                        </p:tgtEl>
                                      </p:cBhvr>
                                    </p:animEffect>
                                  </p:childTnLst>
                                </p:cTn>
                              </p:par>
                            </p:childTnLst>
                          </p:cTn>
                        </p:par>
                        <p:par>
                          <p:cTn id="76" fill="hold">
                            <p:stCondLst>
                              <p:cond delay="11500"/>
                            </p:stCondLst>
                            <p:childTnLst>
                              <p:par>
                                <p:cTn id="77" presetID="55"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strVal val="#ppt_w*0.70"/>
                                          </p:val>
                                        </p:tav>
                                        <p:tav tm="100000">
                                          <p:val>
                                            <p:strVal val="#ppt_w"/>
                                          </p:val>
                                        </p:tav>
                                      </p:tavLst>
                                    </p:anim>
                                    <p:anim calcmode="lin" valueType="num">
                                      <p:cBhvr>
                                        <p:cTn id="80" dur="1000" fill="hold"/>
                                        <p:tgtEl>
                                          <p:spTgt spid="21"/>
                                        </p:tgtEl>
                                        <p:attrNameLst>
                                          <p:attrName>ppt_h</p:attrName>
                                        </p:attrNameLst>
                                      </p:cBhvr>
                                      <p:tavLst>
                                        <p:tav tm="0">
                                          <p:val>
                                            <p:strVal val="#ppt_h"/>
                                          </p:val>
                                        </p:tav>
                                        <p:tav tm="100000">
                                          <p:val>
                                            <p:strVal val="#ppt_h"/>
                                          </p:val>
                                        </p:tav>
                                      </p:tavLst>
                                    </p:anim>
                                    <p:animEffect transition="in" filter="fade">
                                      <p:cBhvr>
                                        <p:cTn id="81" dur="1000"/>
                                        <p:tgtEl>
                                          <p:spTgt spid="21"/>
                                        </p:tgtEl>
                                      </p:cBhvr>
                                    </p:animEffect>
                                  </p:childTnLst>
                                </p:cTn>
                              </p:par>
                            </p:childTnLst>
                          </p:cTn>
                        </p:par>
                        <p:par>
                          <p:cTn id="82" fill="hold">
                            <p:stCondLst>
                              <p:cond delay="12500"/>
                            </p:stCondLst>
                            <p:childTnLst>
                              <p:par>
                                <p:cTn id="83" presetID="55" presetClass="entr" presetSubtype="0"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strVal val="#ppt_w*0.70"/>
                                          </p:val>
                                        </p:tav>
                                        <p:tav tm="100000">
                                          <p:val>
                                            <p:strVal val="#ppt_w"/>
                                          </p:val>
                                        </p:tav>
                                      </p:tavLst>
                                    </p:anim>
                                    <p:anim calcmode="lin" valueType="num">
                                      <p:cBhvr>
                                        <p:cTn id="86" dur="1000" fill="hold"/>
                                        <p:tgtEl>
                                          <p:spTgt spid="22"/>
                                        </p:tgtEl>
                                        <p:attrNameLst>
                                          <p:attrName>ppt_h</p:attrName>
                                        </p:attrNameLst>
                                      </p:cBhvr>
                                      <p:tavLst>
                                        <p:tav tm="0">
                                          <p:val>
                                            <p:strVal val="#ppt_h"/>
                                          </p:val>
                                        </p:tav>
                                        <p:tav tm="100000">
                                          <p:val>
                                            <p:strVal val="#ppt_h"/>
                                          </p:val>
                                        </p:tav>
                                      </p:tavLst>
                                    </p:anim>
                                    <p:animEffect transition="in" filter="fade">
                                      <p:cBhvr>
                                        <p:cTn id="87" dur="1000"/>
                                        <p:tgtEl>
                                          <p:spTgt spid="22"/>
                                        </p:tgtEl>
                                      </p:cBhvr>
                                    </p:animEffect>
                                  </p:childTnLst>
                                </p:cTn>
                              </p:par>
                            </p:childTnLst>
                          </p:cTn>
                        </p:par>
                        <p:par>
                          <p:cTn id="88" fill="hold">
                            <p:stCondLst>
                              <p:cond delay="13500"/>
                            </p:stCondLst>
                            <p:childTnLst>
                              <p:par>
                                <p:cTn id="89" presetID="55" presetClass="entr" presetSubtype="0"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ppt_w</p:attrName>
                                        </p:attrNameLst>
                                      </p:cBhvr>
                                      <p:tavLst>
                                        <p:tav tm="0">
                                          <p:val>
                                            <p:strVal val="#ppt_w*0.70"/>
                                          </p:val>
                                        </p:tav>
                                        <p:tav tm="100000">
                                          <p:val>
                                            <p:strVal val="#ppt_w"/>
                                          </p:val>
                                        </p:tav>
                                      </p:tavLst>
                                    </p:anim>
                                    <p:anim calcmode="lin" valueType="num">
                                      <p:cBhvr>
                                        <p:cTn id="92" dur="1000" fill="hold"/>
                                        <p:tgtEl>
                                          <p:spTgt spid="23"/>
                                        </p:tgtEl>
                                        <p:attrNameLst>
                                          <p:attrName>ppt_h</p:attrName>
                                        </p:attrNameLst>
                                      </p:cBhvr>
                                      <p:tavLst>
                                        <p:tav tm="0">
                                          <p:val>
                                            <p:strVal val="#ppt_h"/>
                                          </p:val>
                                        </p:tav>
                                        <p:tav tm="100000">
                                          <p:val>
                                            <p:strVal val="#ppt_h"/>
                                          </p:val>
                                        </p:tav>
                                      </p:tavLst>
                                    </p:anim>
                                    <p:animEffect transition="in" filter="fade">
                                      <p:cBhvr>
                                        <p:cTn id="9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3;p9">
            <a:extLst>
              <a:ext uri="{FF2B5EF4-FFF2-40B4-BE49-F238E27FC236}">
                <a16:creationId xmlns:a16="http://schemas.microsoft.com/office/drawing/2014/main" id="{103B49F4-6D89-450C-93E2-2520B87148F3}"/>
              </a:ext>
            </a:extLst>
          </p:cNvPr>
          <p:cNvSpPr txBox="1"/>
          <p:nvPr/>
        </p:nvSpPr>
        <p:spPr>
          <a:xfrm>
            <a:off x="2788767" y="96274"/>
            <a:ext cx="6592070" cy="646331"/>
          </a:xfrm>
          <a:prstGeom prst="rect">
            <a:avLst/>
          </a:prstGeom>
          <a:solidFill>
            <a:srgbClr val="92CCDC"/>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dk1"/>
                </a:solidFill>
                <a:latin typeface="Calibri"/>
                <a:ea typeface="Calibri"/>
                <a:cs typeface="Calibri"/>
                <a:sym typeface="Calibri"/>
              </a:rPr>
              <a:t>Adjectives of Quantity </a:t>
            </a:r>
            <a:endParaRPr sz="3600" b="0" i="0" u="none" strike="noStrike" cap="none">
              <a:solidFill>
                <a:schemeClr val="dk1"/>
              </a:solidFill>
              <a:latin typeface="Calibri"/>
              <a:ea typeface="Calibri"/>
              <a:cs typeface="Calibri"/>
              <a:sym typeface="Calibri"/>
            </a:endParaRPr>
          </a:p>
        </p:txBody>
      </p:sp>
      <p:grpSp>
        <p:nvGrpSpPr>
          <p:cNvPr id="24" name="Group 23">
            <a:extLst>
              <a:ext uri="{FF2B5EF4-FFF2-40B4-BE49-F238E27FC236}">
                <a16:creationId xmlns:a16="http://schemas.microsoft.com/office/drawing/2014/main" id="{B463C2E7-E45B-4E2C-8972-8D5EB7E509ED}"/>
              </a:ext>
            </a:extLst>
          </p:cNvPr>
          <p:cNvGrpSpPr/>
          <p:nvPr/>
        </p:nvGrpSpPr>
        <p:grpSpPr>
          <a:xfrm>
            <a:off x="1703512" y="856281"/>
            <a:ext cx="8772557" cy="1132559"/>
            <a:chOff x="2230331" y="1852110"/>
            <a:chExt cx="7250047" cy="821705"/>
          </a:xfrm>
          <a:solidFill>
            <a:schemeClr val="accent4">
              <a:lumMod val="75000"/>
            </a:schemeClr>
          </a:solidFill>
        </p:grpSpPr>
        <p:sp>
          <p:nvSpPr>
            <p:cNvPr id="39" name="Freeform: Shape 38">
              <a:extLst>
                <a:ext uri="{FF2B5EF4-FFF2-40B4-BE49-F238E27FC236}">
                  <a16:creationId xmlns:a16="http://schemas.microsoft.com/office/drawing/2014/main" id="{5747CA44-F877-4E47-B0D2-E95F4DB9FC25}"/>
                </a:ext>
              </a:extLst>
            </p:cNvPr>
            <p:cNvSpPr/>
            <p:nvPr/>
          </p:nvSpPr>
          <p:spPr>
            <a:xfrm rot="5400000">
              <a:off x="5444502" y="-1362061"/>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40" name="TextBox 39">
              <a:extLst>
                <a:ext uri="{FF2B5EF4-FFF2-40B4-BE49-F238E27FC236}">
                  <a16:creationId xmlns:a16="http://schemas.microsoft.com/office/drawing/2014/main" id="{AE8B6242-07F2-4D14-9D0B-70714DD83A6E}"/>
                </a:ext>
              </a:extLst>
            </p:cNvPr>
            <p:cNvSpPr txBox="1"/>
            <p:nvPr/>
          </p:nvSpPr>
          <p:spPr>
            <a:xfrm>
              <a:off x="3244436" y="1942400"/>
              <a:ext cx="6008794" cy="692230"/>
            </a:xfrm>
            <a:prstGeom prst="rect">
              <a:avLst/>
            </a:prstGeom>
            <a:noFill/>
          </p:spPr>
          <p:txBody>
            <a:bodyPr wrap="square" rtlCol="0">
              <a:spAutoFit/>
            </a:bodyPr>
            <a:lstStyle/>
            <a:p>
              <a:r>
                <a:rPr lang="en-IN" sz="2800" dirty="0">
                  <a:solidFill>
                    <a:schemeClr val="bg1"/>
                  </a:solidFill>
                </a:rPr>
                <a:t>Also tell us about the approximate quantity, </a:t>
              </a:r>
            </a:p>
            <a:p>
              <a:r>
                <a:rPr lang="en-IN" sz="2800" dirty="0">
                  <a:solidFill>
                    <a:schemeClr val="bg1"/>
                  </a:solidFill>
                </a:rPr>
                <a:t>not the exact amount</a:t>
              </a:r>
            </a:p>
          </p:txBody>
        </p:sp>
      </p:grpSp>
      <p:grpSp>
        <p:nvGrpSpPr>
          <p:cNvPr id="41" name="Group 40">
            <a:extLst>
              <a:ext uri="{FF2B5EF4-FFF2-40B4-BE49-F238E27FC236}">
                <a16:creationId xmlns:a16="http://schemas.microsoft.com/office/drawing/2014/main" id="{FBC7B892-6CA3-48D1-8A42-F76309771B55}"/>
              </a:ext>
            </a:extLst>
          </p:cNvPr>
          <p:cNvGrpSpPr/>
          <p:nvPr/>
        </p:nvGrpSpPr>
        <p:grpSpPr>
          <a:xfrm>
            <a:off x="1703512" y="2132856"/>
            <a:ext cx="8772557" cy="936104"/>
            <a:chOff x="2230327" y="1700808"/>
            <a:chExt cx="7250047" cy="986917"/>
          </a:xfrm>
          <a:solidFill>
            <a:schemeClr val="accent2">
              <a:lumMod val="75000"/>
            </a:schemeClr>
          </a:solidFill>
        </p:grpSpPr>
        <p:sp>
          <p:nvSpPr>
            <p:cNvPr id="42" name="Freeform: Shape 41">
              <a:extLst>
                <a:ext uri="{FF2B5EF4-FFF2-40B4-BE49-F238E27FC236}">
                  <a16:creationId xmlns:a16="http://schemas.microsoft.com/office/drawing/2014/main" id="{C780DB98-B681-4B60-92C7-4666539D81FB}"/>
                </a:ext>
              </a:extLst>
            </p:cNvPr>
            <p:cNvSpPr/>
            <p:nvPr/>
          </p:nvSpPr>
          <p:spPr>
            <a:xfrm rot="5400000">
              <a:off x="5361892" y="-1430757"/>
              <a:ext cx="986917"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43" name="TextBox 42">
              <a:extLst>
                <a:ext uri="{FF2B5EF4-FFF2-40B4-BE49-F238E27FC236}">
                  <a16:creationId xmlns:a16="http://schemas.microsoft.com/office/drawing/2014/main" id="{AA88C11C-B659-4ECE-AEEA-ACCA07EE8084}"/>
                </a:ext>
              </a:extLst>
            </p:cNvPr>
            <p:cNvSpPr txBox="1"/>
            <p:nvPr/>
          </p:nvSpPr>
          <p:spPr>
            <a:xfrm>
              <a:off x="3255817" y="1903737"/>
              <a:ext cx="5622878" cy="551621"/>
            </a:xfrm>
            <a:prstGeom prst="rect">
              <a:avLst/>
            </a:prstGeom>
            <a:noFill/>
          </p:spPr>
          <p:txBody>
            <a:bodyPr wrap="square" rtlCol="0">
              <a:spAutoFit/>
            </a:bodyPr>
            <a:lstStyle/>
            <a:p>
              <a:r>
                <a:rPr lang="en-IN" sz="2800" dirty="0">
                  <a:solidFill>
                    <a:schemeClr val="bg1"/>
                  </a:solidFill>
                </a:rPr>
                <a:t>Like: many, some, a few, enough, few all, any</a:t>
              </a:r>
            </a:p>
          </p:txBody>
        </p:sp>
      </p:grpSp>
      <p:sp>
        <p:nvSpPr>
          <p:cNvPr id="47" name="Google Shape;99;p10">
            <a:extLst>
              <a:ext uri="{FF2B5EF4-FFF2-40B4-BE49-F238E27FC236}">
                <a16:creationId xmlns:a16="http://schemas.microsoft.com/office/drawing/2014/main" id="{4A5D8492-DC9D-4058-B00A-05A48B8DDAF6}"/>
              </a:ext>
            </a:extLst>
          </p:cNvPr>
          <p:cNvSpPr txBox="1"/>
          <p:nvPr/>
        </p:nvSpPr>
        <p:spPr>
          <a:xfrm>
            <a:off x="5334815" y="4335487"/>
            <a:ext cx="1547887" cy="461665"/>
          </a:xfrm>
          <a:prstGeom prst="rect">
            <a:avLst/>
          </a:prstGeom>
          <a:solidFill>
            <a:srgbClr val="FFC000"/>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Examples</a:t>
            </a:r>
            <a:endParaRPr dirty="0"/>
          </a:p>
        </p:txBody>
      </p:sp>
      <p:sp>
        <p:nvSpPr>
          <p:cNvPr id="48" name="Google Shape;100;p10">
            <a:extLst>
              <a:ext uri="{FF2B5EF4-FFF2-40B4-BE49-F238E27FC236}">
                <a16:creationId xmlns:a16="http://schemas.microsoft.com/office/drawing/2014/main" id="{BF4E291D-E993-4334-9683-2FE498BF9A00}"/>
              </a:ext>
            </a:extLst>
          </p:cNvPr>
          <p:cNvSpPr txBox="1"/>
          <p:nvPr/>
        </p:nvSpPr>
        <p:spPr>
          <a:xfrm>
            <a:off x="407368" y="3429000"/>
            <a:ext cx="6039286" cy="461665"/>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AutoNum type="alphaLcParenR"/>
            </a:pPr>
            <a:r>
              <a:rPr lang="en-US" sz="2400" b="0" i="0" u="none" strike="noStrike" cap="none" dirty="0">
                <a:solidFill>
                  <a:srgbClr val="000000"/>
                </a:solidFill>
                <a:latin typeface="Calibri"/>
                <a:ea typeface="Calibri"/>
                <a:cs typeface="Calibri"/>
                <a:sym typeface="Calibri"/>
              </a:rPr>
              <a:t>Many people went to see the cricket match</a:t>
            </a:r>
            <a:endParaRPr sz="2400" b="0" i="0" u="none" strike="noStrike" cap="none" dirty="0">
              <a:solidFill>
                <a:srgbClr val="000000"/>
              </a:solidFill>
              <a:latin typeface="Calibri"/>
              <a:ea typeface="Calibri"/>
              <a:cs typeface="Calibri"/>
              <a:sym typeface="Calibri"/>
            </a:endParaRPr>
          </a:p>
        </p:txBody>
      </p:sp>
      <p:sp>
        <p:nvSpPr>
          <p:cNvPr id="49" name="Google Shape;102;p10">
            <a:extLst>
              <a:ext uri="{FF2B5EF4-FFF2-40B4-BE49-F238E27FC236}">
                <a16:creationId xmlns:a16="http://schemas.microsoft.com/office/drawing/2014/main" id="{4D24FF3C-4B5E-44FB-BAFE-36B9EC9BDDC9}"/>
              </a:ext>
            </a:extLst>
          </p:cNvPr>
          <p:cNvSpPr txBox="1"/>
          <p:nvPr/>
        </p:nvSpPr>
        <p:spPr>
          <a:xfrm>
            <a:off x="438432" y="4005064"/>
            <a:ext cx="3637811" cy="461665"/>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AutoNum type="alphaLcParenR" startAt="2"/>
            </a:pPr>
            <a:r>
              <a:rPr lang="en-US" sz="2400" b="0" i="0" u="none" strike="noStrike" cap="none" dirty="0">
                <a:solidFill>
                  <a:srgbClr val="000000"/>
                </a:solidFill>
                <a:latin typeface="Calibri"/>
                <a:ea typeface="Calibri"/>
                <a:cs typeface="Calibri"/>
                <a:sym typeface="Calibri"/>
              </a:rPr>
              <a:t>They bought some fruits</a:t>
            </a:r>
            <a:endParaRPr sz="2400" b="0" i="0" u="none" strike="noStrike" cap="none" dirty="0">
              <a:solidFill>
                <a:srgbClr val="000000"/>
              </a:solidFill>
              <a:latin typeface="Calibri"/>
              <a:ea typeface="Calibri"/>
              <a:cs typeface="Calibri"/>
              <a:sym typeface="Calibri"/>
            </a:endParaRPr>
          </a:p>
        </p:txBody>
      </p:sp>
      <p:pic>
        <p:nvPicPr>
          <p:cNvPr id="50" name="Google Shape;104;p10" descr="Cricket, Cricket Sport, Ball Game, Ball And Bat, Bat">
            <a:extLst>
              <a:ext uri="{FF2B5EF4-FFF2-40B4-BE49-F238E27FC236}">
                <a16:creationId xmlns:a16="http://schemas.microsoft.com/office/drawing/2014/main" id="{B0BFD12C-EC07-4BFD-B03E-D38BFA8227A8}"/>
              </a:ext>
            </a:extLst>
          </p:cNvPr>
          <p:cNvPicPr preferRelativeResize="0"/>
          <p:nvPr/>
        </p:nvPicPr>
        <p:blipFill rotWithShape="1">
          <a:blip r:embed="rId3">
            <a:alphaModFix/>
          </a:blip>
          <a:srcRect/>
          <a:stretch/>
        </p:blipFill>
        <p:spPr>
          <a:xfrm>
            <a:off x="227551" y="4775553"/>
            <a:ext cx="2311486" cy="1533767"/>
          </a:xfrm>
          <a:prstGeom prst="rect">
            <a:avLst/>
          </a:prstGeom>
          <a:noFill/>
          <a:ln>
            <a:noFill/>
          </a:ln>
        </p:spPr>
      </p:pic>
      <p:pic>
        <p:nvPicPr>
          <p:cNvPr id="51" name="Google Shape;105;p10">
            <a:extLst>
              <a:ext uri="{FF2B5EF4-FFF2-40B4-BE49-F238E27FC236}">
                <a16:creationId xmlns:a16="http://schemas.microsoft.com/office/drawing/2014/main" id="{0296DCF5-DC36-4662-B858-41E298FE792A}"/>
              </a:ext>
            </a:extLst>
          </p:cNvPr>
          <p:cNvPicPr preferRelativeResize="0"/>
          <p:nvPr/>
        </p:nvPicPr>
        <p:blipFill>
          <a:blip r:embed="rId4" cstate="print">
            <a:extLst>
              <a:ext uri="{28A0092B-C50C-407E-A947-70E740481C1C}">
                <a14:useLocalDpi xmlns:a14="http://schemas.microsoft.com/office/drawing/2010/main" val="0"/>
              </a:ext>
            </a:extLst>
          </a:blip>
          <a:srcRect/>
          <a:stretch/>
        </p:blipFill>
        <p:spPr>
          <a:xfrm>
            <a:off x="2621850" y="4806218"/>
            <a:ext cx="1961982" cy="1621473"/>
          </a:xfrm>
          <a:prstGeom prst="rect">
            <a:avLst/>
          </a:prstGeom>
          <a:noFill/>
          <a:ln>
            <a:noFill/>
          </a:ln>
        </p:spPr>
      </p:pic>
      <p:cxnSp>
        <p:nvCxnSpPr>
          <p:cNvPr id="52" name="Google Shape;101;p10">
            <a:extLst>
              <a:ext uri="{FF2B5EF4-FFF2-40B4-BE49-F238E27FC236}">
                <a16:creationId xmlns:a16="http://schemas.microsoft.com/office/drawing/2014/main" id="{7C9A96E9-3658-44E6-818B-CA87DCF29DDA}"/>
              </a:ext>
            </a:extLst>
          </p:cNvPr>
          <p:cNvCxnSpPr/>
          <p:nvPr/>
        </p:nvCxnSpPr>
        <p:spPr>
          <a:xfrm>
            <a:off x="857910" y="3839325"/>
            <a:ext cx="642159"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cxnSp>
        <p:nvCxnSpPr>
          <p:cNvPr id="53" name="Google Shape;103;p10">
            <a:extLst>
              <a:ext uri="{FF2B5EF4-FFF2-40B4-BE49-F238E27FC236}">
                <a16:creationId xmlns:a16="http://schemas.microsoft.com/office/drawing/2014/main" id="{B5ACFC45-41FD-44EE-A789-76F93C18CB3F}"/>
              </a:ext>
            </a:extLst>
          </p:cNvPr>
          <p:cNvCxnSpPr/>
          <p:nvPr/>
        </p:nvCxnSpPr>
        <p:spPr>
          <a:xfrm>
            <a:off x="2466476" y="4371789"/>
            <a:ext cx="706375"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sp>
        <p:nvSpPr>
          <p:cNvPr id="54" name="Google Shape;112;p11">
            <a:extLst>
              <a:ext uri="{FF2B5EF4-FFF2-40B4-BE49-F238E27FC236}">
                <a16:creationId xmlns:a16="http://schemas.microsoft.com/office/drawing/2014/main" id="{EBAB2062-1AC6-4981-967A-83A6F7C248FE}"/>
              </a:ext>
            </a:extLst>
          </p:cNvPr>
          <p:cNvSpPr txBox="1"/>
          <p:nvPr/>
        </p:nvSpPr>
        <p:spPr>
          <a:xfrm>
            <a:off x="7111781" y="3356992"/>
            <a:ext cx="4960883" cy="461665"/>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AutoNum type="alphaLcParenR" startAt="3"/>
            </a:pPr>
            <a:r>
              <a:rPr lang="en-US" sz="2400" b="0" i="0" u="none" strike="noStrike" cap="none" dirty="0">
                <a:solidFill>
                  <a:srgbClr val="000000"/>
                </a:solidFill>
                <a:latin typeface="Calibri"/>
                <a:ea typeface="Calibri"/>
                <a:cs typeface="Calibri"/>
                <a:sym typeface="Calibri"/>
              </a:rPr>
              <a:t>There is little water left in the jug.</a:t>
            </a:r>
            <a:endParaRPr sz="2400" b="0" i="0" u="none" strike="noStrike" cap="none" dirty="0">
              <a:solidFill>
                <a:srgbClr val="000000"/>
              </a:solidFill>
              <a:latin typeface="Calibri"/>
              <a:ea typeface="Calibri"/>
              <a:cs typeface="Calibri"/>
              <a:sym typeface="Calibri"/>
            </a:endParaRPr>
          </a:p>
        </p:txBody>
      </p:sp>
      <p:sp>
        <p:nvSpPr>
          <p:cNvPr id="55" name="Google Shape;113;p11">
            <a:extLst>
              <a:ext uri="{FF2B5EF4-FFF2-40B4-BE49-F238E27FC236}">
                <a16:creationId xmlns:a16="http://schemas.microsoft.com/office/drawing/2014/main" id="{7E5CCB18-2F75-4210-A154-9A1D31DBA899}"/>
              </a:ext>
            </a:extLst>
          </p:cNvPr>
          <p:cNvSpPr txBox="1"/>
          <p:nvPr/>
        </p:nvSpPr>
        <p:spPr>
          <a:xfrm>
            <a:off x="7111781" y="4005063"/>
            <a:ext cx="4655409" cy="461665"/>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AutoNum type="alphaLcParenR" startAt="4"/>
            </a:pPr>
            <a:r>
              <a:rPr lang="en-US" sz="2400" b="0" i="0" u="none" strike="noStrike" cap="none">
                <a:solidFill>
                  <a:srgbClr val="000000"/>
                </a:solidFill>
                <a:latin typeface="Calibri"/>
                <a:ea typeface="Calibri"/>
                <a:cs typeface="Calibri"/>
                <a:sym typeface="Calibri"/>
              </a:rPr>
              <a:t>He gave me a few oranges.</a:t>
            </a:r>
            <a:endParaRPr sz="2400" b="0" i="0" u="none" strike="noStrike" cap="none">
              <a:solidFill>
                <a:srgbClr val="000000"/>
              </a:solidFill>
              <a:latin typeface="Calibri"/>
              <a:ea typeface="Calibri"/>
              <a:cs typeface="Calibri"/>
              <a:sym typeface="Calibri"/>
            </a:endParaRPr>
          </a:p>
        </p:txBody>
      </p:sp>
      <p:pic>
        <p:nvPicPr>
          <p:cNvPr id="56" name="Google Shape;116;p11" descr="Glass, Water, Filling, Water Jug, Carafe, Drink, Bottle">
            <a:extLst>
              <a:ext uri="{FF2B5EF4-FFF2-40B4-BE49-F238E27FC236}">
                <a16:creationId xmlns:a16="http://schemas.microsoft.com/office/drawing/2014/main" id="{C891EF3D-9D21-4B30-9FD1-E25DDFADB6FB}"/>
              </a:ext>
            </a:extLst>
          </p:cNvPr>
          <p:cNvPicPr preferRelativeResize="0"/>
          <p:nvPr/>
        </p:nvPicPr>
        <p:blipFill rotWithShape="1">
          <a:blip r:embed="rId5">
            <a:alphaModFix/>
          </a:blip>
          <a:srcRect/>
          <a:stretch/>
        </p:blipFill>
        <p:spPr>
          <a:xfrm>
            <a:off x="6169991" y="4869160"/>
            <a:ext cx="2374281" cy="1582854"/>
          </a:xfrm>
          <a:prstGeom prst="rect">
            <a:avLst/>
          </a:prstGeom>
          <a:noFill/>
          <a:ln>
            <a:noFill/>
          </a:ln>
        </p:spPr>
      </p:pic>
      <p:pic>
        <p:nvPicPr>
          <p:cNvPr id="57" name="Google Shape;117;p11" descr="Orange, Navel, Fruit, Oranges, Vitamins, Juicy, Citrus">
            <a:extLst>
              <a:ext uri="{FF2B5EF4-FFF2-40B4-BE49-F238E27FC236}">
                <a16:creationId xmlns:a16="http://schemas.microsoft.com/office/drawing/2014/main" id="{42B0320B-10EC-4F67-8DD4-B27024A2D0C8}"/>
              </a:ext>
            </a:extLst>
          </p:cNvPr>
          <p:cNvPicPr preferRelativeResize="0"/>
          <p:nvPr/>
        </p:nvPicPr>
        <p:blipFill rotWithShape="1">
          <a:blip r:embed="rId6">
            <a:alphaModFix/>
          </a:blip>
          <a:srcRect t="19167" r="1293" b="24720"/>
          <a:stretch/>
        </p:blipFill>
        <p:spPr>
          <a:xfrm>
            <a:off x="8613696" y="4947717"/>
            <a:ext cx="2522864" cy="1577627"/>
          </a:xfrm>
          <a:prstGeom prst="rect">
            <a:avLst/>
          </a:prstGeom>
          <a:noFill/>
          <a:ln>
            <a:noFill/>
          </a:ln>
        </p:spPr>
      </p:pic>
      <p:cxnSp>
        <p:nvCxnSpPr>
          <p:cNvPr id="58" name="Google Shape;114;p11">
            <a:extLst>
              <a:ext uri="{FF2B5EF4-FFF2-40B4-BE49-F238E27FC236}">
                <a16:creationId xmlns:a16="http://schemas.microsoft.com/office/drawing/2014/main" id="{A3692151-DD61-49CE-8B2D-56F2D0FCC97E}"/>
              </a:ext>
            </a:extLst>
          </p:cNvPr>
          <p:cNvCxnSpPr/>
          <p:nvPr/>
        </p:nvCxnSpPr>
        <p:spPr>
          <a:xfrm>
            <a:off x="8662093" y="3730680"/>
            <a:ext cx="642159"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cxnSp>
        <p:nvCxnSpPr>
          <p:cNvPr id="59" name="Google Shape;115;p11">
            <a:extLst>
              <a:ext uri="{FF2B5EF4-FFF2-40B4-BE49-F238E27FC236}">
                <a16:creationId xmlns:a16="http://schemas.microsoft.com/office/drawing/2014/main" id="{71457D49-9BFA-46EF-8E35-9702044C3819}"/>
              </a:ext>
            </a:extLst>
          </p:cNvPr>
          <p:cNvCxnSpPr/>
          <p:nvPr/>
        </p:nvCxnSpPr>
        <p:spPr>
          <a:xfrm>
            <a:off x="9360077" y="4378752"/>
            <a:ext cx="493987" cy="0"/>
          </a:xfrm>
          <a:prstGeom prst="straightConnector1">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cxnSp>
    </p:spTree>
    <p:extLst>
      <p:ext uri="{BB962C8B-B14F-4D97-AF65-F5344CB8AC3E}">
        <p14:creationId xmlns:p14="http://schemas.microsoft.com/office/powerpoint/2010/main" val="10441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childTnLst>
                                </p:cTn>
                              </p:par>
                              <p:par>
                                <p:cTn id="22" presetID="2" presetClass="entr" presetSubtype="4" fill="hold" nodeType="with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2000"/>
                                        <p:tgtEl>
                                          <p:spTgt spid="50"/>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nodeType="afterEffect">
                                  <p:stCondLst>
                                    <p:cond delay="5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2" presetClass="entr" presetSubtype="4"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2000"/>
                                        <p:tgtEl>
                                          <p:spTgt spid="51"/>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10" presetClass="entr" presetSubtype="0" fill="hold" grpId="0" nodeType="afterEffect">
                                  <p:stCondLst>
                                    <p:cond delay="50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childTnLst>
                                </p:cTn>
                              </p:par>
                              <p:par>
                                <p:cTn id="36" presetID="2" presetClass="entr" presetSubtype="4"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2000"/>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7500"/>
                            </p:stCondLst>
                            <p:childTnLst>
                              <p:par>
                                <p:cTn id="40" presetID="10" presetClass="entr" presetSubtype="0" fill="hold" nodeType="afterEffect">
                                  <p:stCondLst>
                                    <p:cond delay="50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1000"/>
                                        <p:tgtEl>
                                          <p:spTgt spid="55"/>
                                        </p:tgtEl>
                                      </p:cBhvr>
                                    </p:animEffect>
                                  </p:childTnLst>
                                </p:cTn>
                              </p:par>
                              <p:par>
                                <p:cTn id="43" presetID="2" presetClass="entr" presetSubtype="4"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2000"/>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9500"/>
                            </p:stCondLst>
                            <p:childTnLst>
                              <p:par>
                                <p:cTn id="47" presetID="10" presetClass="entr" presetSubtype="0" fill="hold" nodeType="afterEffect">
                                  <p:stCondLst>
                                    <p:cond delay="5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childTnLst>
                                </p:cTn>
                              </p:par>
                            </p:childTnLst>
                          </p:cTn>
                        </p:par>
                        <p:par>
                          <p:cTn id="50" fill="hold">
                            <p:stCondLst>
                              <p:cond delay="11000"/>
                            </p:stCondLst>
                            <p:childTnLst>
                              <p:par>
                                <p:cTn id="51" presetID="10" presetClass="entr" presetSubtype="0"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childTnLst>
                                </p:cTn>
                              </p:par>
                            </p:childTnLst>
                          </p:cTn>
                        </p:par>
                        <p:par>
                          <p:cTn id="54" fill="hold">
                            <p:stCondLst>
                              <p:cond delay="12000"/>
                            </p:stCondLst>
                            <p:childTnLst>
                              <p:par>
                                <p:cTn id="55" presetID="10" presetClass="entr" presetSubtype="0"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childTnLst>
                                </p:cTn>
                              </p:par>
                            </p:childTnLst>
                          </p:cTn>
                        </p:par>
                        <p:par>
                          <p:cTn id="58" fill="hold">
                            <p:stCondLst>
                              <p:cond delay="13000"/>
                            </p:stCondLst>
                            <p:childTnLst>
                              <p:par>
                                <p:cTn id="59" presetID="10" presetClass="entr" presetSubtype="0"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695527576"/>
              </p:ext>
            </p:extLst>
          </p:nvPr>
        </p:nvGraphicFramePr>
        <p:xfrm>
          <a:off x="1127448" y="1041434"/>
          <a:ext cx="9937104" cy="350658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64415">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1</a:t>
                      </a:r>
                      <a:endParaRPr sz="1200" u="none" strike="noStrike" cap="none" dirty="0">
                        <a:solidFill>
                          <a:schemeClr val="dk1"/>
                        </a:solidFill>
                      </a:endParaRPr>
                    </a:p>
                  </a:txBody>
                  <a:tcPr marL="91450" marR="91450" marT="45725" marB="45725"/>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solidFill>
                            <a:schemeClr val="dk1"/>
                          </a:solidFill>
                          <a:latin typeface="+mn-lt"/>
                          <a:ea typeface="Calibri"/>
                          <a:cs typeface="Calibri"/>
                          <a:sym typeface="Calibri"/>
                          <a:hlinkClick r:id="rId3"/>
                        </a:rPr>
                        <a:t>https://pixabay.com/illustrations/children-boys-girls-study-1716239/</a:t>
                      </a:r>
                      <a:endParaRPr lang="en-US" sz="900" i="0" dirty="0"/>
                    </a:p>
                    <a:p>
                      <a:endParaRPr lang="en-IN" sz="900" i="0" dirty="0"/>
                    </a:p>
                  </a:txBody>
                  <a:tcPr/>
                </a:tc>
                <a:extLst>
                  <a:ext uri="{0D108BD9-81ED-4DB2-BD59-A6C34878D82A}">
                    <a16:rowId xmlns:a16="http://schemas.microsoft.com/office/drawing/2014/main" val="10001"/>
                  </a:ext>
                </a:extLst>
              </a:tr>
              <a:tr h="38931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4</a:t>
                      </a:r>
                      <a:endParaRPr sz="1200" u="none" strike="noStrike" cap="none" dirty="0">
                        <a:solidFill>
                          <a:schemeClr val="dk1"/>
                        </a:solidFill>
                      </a:endParaRPr>
                    </a:p>
                  </a:txBody>
                  <a:tcPr marL="91450" marR="91450" marT="45725" marB="45725"/>
                </a:tc>
                <a:tc>
                  <a:txBody>
                    <a:bodyPr/>
                    <a:lstStyle/>
                    <a:p>
                      <a:endParaRPr lang="en-IN" sz="900" dirty="0"/>
                    </a:p>
                  </a:txBody>
                  <a:tcPr/>
                </a:tc>
                <a:tc>
                  <a:txBody>
                    <a:bodyPr/>
                    <a:lstStyle/>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Reading: </a:t>
                      </a:r>
                      <a:r>
                        <a:rPr lang="en-US" sz="900" b="0" i="0" dirty="0">
                          <a:solidFill>
                            <a:schemeClr val="dk1"/>
                          </a:solidFill>
                          <a:latin typeface="+mn-lt"/>
                          <a:ea typeface="Calibri"/>
                          <a:cs typeface="Calibri"/>
                          <a:sym typeface="Calibri"/>
                          <a:hlinkClick r:id="rId4"/>
                        </a:rPr>
                        <a:t>https://pixabay.com/illustrations/read-reading-literacy-education-652384/</a:t>
                      </a:r>
                      <a:endParaRPr lang="en-US" sz="9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Bag : </a:t>
                      </a:r>
                      <a:r>
                        <a:rPr lang="en-US" sz="900" b="0" i="0" dirty="0">
                          <a:solidFill>
                            <a:schemeClr val="dk1"/>
                          </a:solidFill>
                          <a:latin typeface="+mn-lt"/>
                          <a:ea typeface="Calibri"/>
                          <a:cs typeface="Calibri"/>
                          <a:sym typeface="Calibri"/>
                          <a:hlinkClick r:id="rId5"/>
                        </a:rPr>
                        <a:t>https://pixabay.com/illustrations/school-bag-back-pack-bag-classroom-4878120/</a:t>
                      </a:r>
                      <a:endParaRPr lang="en-US" sz="900" i="0" dirty="0"/>
                    </a:p>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Girl : </a:t>
                      </a:r>
                      <a:r>
                        <a:rPr lang="en-US" sz="900" b="0" i="0" dirty="0">
                          <a:solidFill>
                            <a:schemeClr val="dk1"/>
                          </a:solidFill>
                          <a:latin typeface="+mn-lt"/>
                          <a:ea typeface="Calibri"/>
                          <a:cs typeface="Calibri"/>
                          <a:sym typeface="Calibri"/>
                          <a:hlinkClick r:id="rId6"/>
                        </a:rPr>
                        <a:t>https://pixabay.com/illustrations/laughing-girl-cartoon-happy-3704801/</a:t>
                      </a:r>
                      <a:endParaRPr lang="en-US" sz="900" i="0" dirty="0"/>
                    </a:p>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Box : </a:t>
                      </a:r>
                      <a:r>
                        <a:rPr lang="en-US" sz="900" b="0" i="0" dirty="0">
                          <a:solidFill>
                            <a:schemeClr val="dk1"/>
                          </a:solidFill>
                          <a:latin typeface="+mn-lt"/>
                          <a:ea typeface="Calibri"/>
                          <a:cs typeface="Calibri"/>
                          <a:sym typeface="Calibri"/>
                          <a:hlinkClick r:id="rId7"/>
                        </a:rPr>
                        <a:t>https://pixabay.com/illustrations/present-package-gift-celebration-1893642/</a:t>
                      </a:r>
                      <a:endParaRPr lang="en-US" sz="900" i="0" dirty="0"/>
                    </a:p>
                    <a:p>
                      <a:endParaRPr lang="en-IN" sz="900" i="0" dirty="0"/>
                    </a:p>
                  </a:txBody>
                  <a:tcPr/>
                </a:tc>
                <a:extLst>
                  <a:ext uri="{0D108BD9-81ED-4DB2-BD59-A6C34878D82A}">
                    <a16:rowId xmlns:a16="http://schemas.microsoft.com/office/drawing/2014/main" val="10002"/>
                  </a:ext>
                </a:extLst>
              </a:tr>
              <a:tr h="38931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5</a:t>
                      </a:r>
                      <a:endParaRPr sz="1200" u="none" strike="noStrike" cap="none" dirty="0">
                        <a:solidFill>
                          <a:schemeClr val="dk1"/>
                        </a:solidFill>
                      </a:endParaRPr>
                    </a:p>
                  </a:txBody>
                  <a:tcPr marL="91450" marR="91450" marT="45725" marB="45725"/>
                </a:tc>
                <a:tc>
                  <a:txBody>
                    <a:bodyPr/>
                    <a:lstStyle/>
                    <a:p>
                      <a:endParaRPr lang="en-IN" sz="900" dirty="0"/>
                    </a:p>
                  </a:txBody>
                  <a:tcPr/>
                </a:tc>
                <a:tc>
                  <a:txBody>
                    <a:bodyPr/>
                    <a:lstStyle/>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Boy : </a:t>
                      </a:r>
                      <a:r>
                        <a:rPr lang="en-US" sz="900" b="0" i="0" dirty="0">
                          <a:solidFill>
                            <a:schemeClr val="dk1"/>
                          </a:solidFill>
                          <a:latin typeface="+mn-lt"/>
                          <a:ea typeface="Calibri"/>
                          <a:cs typeface="Calibri"/>
                          <a:sym typeface="Calibri"/>
                          <a:hlinkClick r:id="rId8"/>
                        </a:rPr>
                        <a:t>https://pixabay.com/illustrations/child-little-boy-person-boy-wave-5765632/</a:t>
                      </a:r>
                      <a:endParaRPr lang="en-US" sz="900" i="0" dirty="0"/>
                    </a:p>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Idly : </a:t>
                      </a:r>
                      <a:r>
                        <a:rPr lang="en-US" sz="900" b="0" i="0" dirty="0">
                          <a:solidFill>
                            <a:schemeClr val="dk1"/>
                          </a:solidFill>
                          <a:latin typeface="+mn-lt"/>
                          <a:ea typeface="Calibri"/>
                          <a:cs typeface="Calibri"/>
                          <a:sym typeface="Calibri"/>
                          <a:hlinkClick r:id="rId9"/>
                        </a:rPr>
                        <a:t>https://pixabay.com/photos/breakfast-idli-indian-foods-2408818/</a:t>
                      </a:r>
                      <a:endParaRPr lang="en-US" sz="900" i="0" dirty="0"/>
                    </a:p>
                  </a:txBody>
                  <a:tcPr/>
                </a:tc>
                <a:extLst>
                  <a:ext uri="{0D108BD9-81ED-4DB2-BD59-A6C34878D82A}">
                    <a16:rowId xmlns:a16="http://schemas.microsoft.com/office/drawing/2014/main" val="10006"/>
                  </a:ext>
                </a:extLst>
              </a:tr>
              <a:tr h="38931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6</a:t>
                      </a:r>
                      <a:endParaRPr sz="1200" u="none" strike="noStrike" cap="none" dirty="0">
                        <a:solidFill>
                          <a:schemeClr val="dk1"/>
                        </a:solidFill>
                      </a:endParaRPr>
                    </a:p>
                  </a:txBody>
                  <a:tcPr marL="91450" marR="91450" marT="45725" marB="45725"/>
                </a:tc>
                <a:tc>
                  <a:txBody>
                    <a:bodyPr/>
                    <a:lstStyle/>
                    <a:p>
                      <a:endParaRPr lang="en-IN" sz="900" dirty="0"/>
                    </a:p>
                  </a:txBody>
                  <a:tcPr/>
                </a:tc>
                <a:tc>
                  <a:txBody>
                    <a:bodyPr/>
                    <a:lstStyle/>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Classroom: SSSVV Image Gallery: Search Keyword “classroom”</a:t>
                      </a:r>
                      <a:endParaRPr lang="en-US" sz="900" i="0" dirty="0"/>
                    </a:p>
                    <a:p>
                      <a:r>
                        <a:rPr lang="en-IN" sz="900" i="0" dirty="0" err="1"/>
                        <a:t>Tabla</a:t>
                      </a:r>
                      <a:r>
                        <a:rPr lang="en-IN" sz="900" i="0" dirty="0"/>
                        <a:t>: SSSVV Image Gallery: Search Keyword “instrument”</a:t>
                      </a:r>
                    </a:p>
                    <a:p>
                      <a:r>
                        <a:rPr lang="en-IN" sz="900" i="0" dirty="0"/>
                        <a:t>Apple: </a:t>
                      </a:r>
                      <a:r>
                        <a:rPr lang="en-IN" sz="900" i="0" dirty="0">
                          <a:hlinkClick r:id="rId10"/>
                        </a:rPr>
                        <a:t>https://pixabay.com/photos/apple-red-fruit-food-fresh-ripe-1834639/</a:t>
                      </a:r>
                      <a:endParaRPr lang="en-IN" sz="900" i="0" dirty="0"/>
                    </a:p>
                    <a:p>
                      <a:r>
                        <a:rPr lang="en-IN" sz="900" i="0" dirty="0"/>
                        <a:t>Pencil: </a:t>
                      </a:r>
                      <a:r>
                        <a:rPr lang="en-IN" sz="900" i="0" dirty="0">
                          <a:hlinkClick r:id="rId11"/>
                        </a:rPr>
                        <a:t>https://pixabay.com/photos/colorful-pencils-submerged-2137080/</a:t>
                      </a:r>
                      <a:endParaRPr lang="en-IN" sz="900" i="0" dirty="0"/>
                    </a:p>
                    <a:p>
                      <a:endParaRPr lang="en-IN" sz="900" i="0" dirty="0"/>
                    </a:p>
                  </a:txBody>
                  <a:tcPr/>
                </a:tc>
                <a:extLst>
                  <a:ext uri="{0D108BD9-81ED-4DB2-BD59-A6C34878D82A}">
                    <a16:rowId xmlns:a16="http://schemas.microsoft.com/office/drawing/2014/main" val="10009"/>
                  </a:ext>
                </a:extLst>
              </a:tr>
              <a:tr h="38931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7</a:t>
                      </a:r>
                      <a:endParaRPr sz="1200" u="none" strike="noStrike" cap="none" dirty="0">
                        <a:solidFill>
                          <a:schemeClr val="dk1"/>
                        </a:solidFill>
                      </a:endParaRPr>
                    </a:p>
                  </a:txBody>
                  <a:tcPr marL="91450" marR="91450" marT="45725" marB="45725"/>
                </a:tc>
                <a:tc>
                  <a:txBody>
                    <a:bodyPr/>
                    <a:lstStyle/>
                    <a:p>
                      <a:endParaRPr lang="en-IN" sz="900" dirty="0"/>
                    </a:p>
                  </a:txBody>
                  <a:tcPr/>
                </a:tc>
                <a:tc>
                  <a:txBody>
                    <a:bodyPr/>
                    <a:lstStyle/>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Water : </a:t>
                      </a:r>
                      <a:r>
                        <a:rPr lang="en-US" sz="900" b="0" i="0" dirty="0">
                          <a:solidFill>
                            <a:schemeClr val="dk1"/>
                          </a:solidFill>
                          <a:latin typeface="+mn-lt"/>
                          <a:ea typeface="Calibri"/>
                          <a:cs typeface="Calibri"/>
                          <a:sym typeface="Calibri"/>
                          <a:hlinkClick r:id="rId12"/>
                        </a:rPr>
                        <a:t>https://pixabay.com/photos/glass-water-filling-water-jug-4126848/</a:t>
                      </a:r>
                      <a:endParaRPr lang="en-US" sz="900" i="0" dirty="0"/>
                    </a:p>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Oranges : </a:t>
                      </a:r>
                      <a:r>
                        <a:rPr lang="en-US" sz="900" b="0" i="0" dirty="0">
                          <a:solidFill>
                            <a:schemeClr val="dk1"/>
                          </a:solidFill>
                          <a:latin typeface="+mn-lt"/>
                          <a:ea typeface="Calibri"/>
                          <a:cs typeface="Calibri"/>
                          <a:sym typeface="Calibri"/>
                          <a:hlinkClick r:id="rId13"/>
                        </a:rPr>
                        <a:t>https://pixabay.com/illustrations/orange-navel-fruit-oranges-5012167/</a:t>
                      </a:r>
                      <a:endParaRPr lang="en-US" sz="900" b="0" i="0" dirty="0"/>
                    </a:p>
                    <a:p>
                      <a:pPr marL="0" lvl="0" indent="0" algn="l" rtl="0">
                        <a:lnSpc>
                          <a:spcPct val="100000"/>
                        </a:lnSpc>
                        <a:spcBef>
                          <a:spcPts val="0"/>
                        </a:spcBef>
                        <a:spcAft>
                          <a:spcPts val="0"/>
                        </a:spcAft>
                        <a:buSzPts val="1400"/>
                        <a:buNone/>
                      </a:pPr>
                      <a:r>
                        <a:rPr lang="en-US" sz="900" b="0" i="0" dirty="0">
                          <a:solidFill>
                            <a:schemeClr val="dk1"/>
                          </a:solidFill>
                          <a:latin typeface="+mn-lt"/>
                          <a:ea typeface="Calibri"/>
                          <a:cs typeface="Calibri"/>
                          <a:sym typeface="Calibri"/>
                        </a:rPr>
                        <a:t>Cricket : </a:t>
                      </a:r>
                      <a:r>
                        <a:rPr lang="en-US" sz="900" b="0" i="0" dirty="0">
                          <a:solidFill>
                            <a:schemeClr val="dk1"/>
                          </a:solidFill>
                          <a:latin typeface="+mn-lt"/>
                          <a:ea typeface="Calibri"/>
                          <a:cs typeface="Calibri"/>
                          <a:sym typeface="Calibri"/>
                          <a:hlinkClick r:id="rId14"/>
                        </a:rPr>
                        <a:t>https://pixabay.com/illustrations/cricket-cricket-sport-ball-game-3311473/</a:t>
                      </a:r>
                      <a:endParaRPr lang="en-US" sz="900" i="0"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900" b="0" i="0" dirty="0">
                          <a:solidFill>
                            <a:schemeClr val="dk1"/>
                          </a:solidFill>
                          <a:latin typeface="+mn-lt"/>
                          <a:ea typeface="Calibri"/>
                          <a:cs typeface="Calibri"/>
                          <a:sym typeface="Calibri"/>
                        </a:rPr>
                        <a:t>Fruits : SSSVV Image Gallery: Search Keyword “fruits”</a:t>
                      </a:r>
                    </a:p>
                    <a:p>
                      <a:pPr marL="0" lvl="0" indent="0" algn="l" rtl="0">
                        <a:lnSpc>
                          <a:spcPct val="100000"/>
                        </a:lnSpc>
                        <a:spcBef>
                          <a:spcPts val="0"/>
                        </a:spcBef>
                        <a:spcAft>
                          <a:spcPts val="0"/>
                        </a:spcAft>
                        <a:buSzPts val="1400"/>
                        <a:buNone/>
                      </a:pPr>
                      <a:endParaRPr lang="en-US" sz="900" i="0" dirty="0"/>
                    </a:p>
                  </a:txBody>
                  <a:tcPr/>
                </a:tc>
                <a:extLst>
                  <a:ext uri="{0D108BD9-81ED-4DB2-BD59-A6C34878D82A}">
                    <a16:rowId xmlns:a16="http://schemas.microsoft.com/office/drawing/2014/main" val="10011"/>
                  </a:ext>
                </a:extLst>
              </a:tr>
            </a:tbl>
          </a:graphicData>
        </a:graphic>
      </p:graphicFrame>
      <p:pic>
        <p:nvPicPr>
          <p:cNvPr id="20" name="Google Shape;126;p3" descr="School Bag, Back Pack, Bag, Classroom, School">
            <a:extLst>
              <a:ext uri="{FF2B5EF4-FFF2-40B4-BE49-F238E27FC236}">
                <a16:creationId xmlns:a16="http://schemas.microsoft.com/office/drawing/2014/main" id="{985954E2-22DB-4788-B20A-D01C6069D4D9}"/>
              </a:ext>
            </a:extLst>
          </p:cNvPr>
          <p:cNvPicPr preferRelativeResize="0"/>
          <p:nvPr/>
        </p:nvPicPr>
        <p:blipFill rotWithShape="1">
          <a:blip r:embed="rId15">
            <a:alphaModFix/>
          </a:blip>
          <a:srcRect/>
          <a:stretch/>
        </p:blipFill>
        <p:spPr>
          <a:xfrm>
            <a:off x="2639616" y="1898105"/>
            <a:ext cx="306759" cy="306759"/>
          </a:xfrm>
          <a:prstGeom prst="rect">
            <a:avLst/>
          </a:prstGeom>
          <a:noFill/>
          <a:ln>
            <a:noFill/>
          </a:ln>
        </p:spPr>
      </p:pic>
      <p:pic>
        <p:nvPicPr>
          <p:cNvPr id="21" name="Google Shape;127;p3" descr="Laughing, Girl, Cartoon, Happy, Smiling, Smile, Female">
            <a:extLst>
              <a:ext uri="{FF2B5EF4-FFF2-40B4-BE49-F238E27FC236}">
                <a16:creationId xmlns:a16="http://schemas.microsoft.com/office/drawing/2014/main" id="{B6A4E5B7-4E9A-40EE-86C8-48FEC7E74E44}"/>
              </a:ext>
            </a:extLst>
          </p:cNvPr>
          <p:cNvPicPr preferRelativeResize="0"/>
          <p:nvPr/>
        </p:nvPicPr>
        <p:blipFill rotWithShape="1">
          <a:blip r:embed="rId16">
            <a:alphaModFix/>
          </a:blip>
          <a:srcRect t="-1" b="28478"/>
          <a:stretch/>
        </p:blipFill>
        <p:spPr>
          <a:xfrm>
            <a:off x="3000384" y="1857524"/>
            <a:ext cx="376069" cy="382470"/>
          </a:xfrm>
          <a:prstGeom prst="rect">
            <a:avLst/>
          </a:prstGeom>
          <a:noFill/>
          <a:ln>
            <a:noFill/>
          </a:ln>
        </p:spPr>
      </p:pic>
      <p:pic>
        <p:nvPicPr>
          <p:cNvPr id="22" name="Google Shape;128;p3" descr="Present, Package, Gift, Celebration, Christmas, Box">
            <a:extLst>
              <a:ext uri="{FF2B5EF4-FFF2-40B4-BE49-F238E27FC236}">
                <a16:creationId xmlns:a16="http://schemas.microsoft.com/office/drawing/2014/main" id="{0B3C5AEC-5D87-4CDF-A7B1-A1881A312381}"/>
              </a:ext>
            </a:extLst>
          </p:cNvPr>
          <p:cNvPicPr preferRelativeResize="0"/>
          <p:nvPr/>
        </p:nvPicPr>
        <p:blipFill rotWithShape="1">
          <a:blip r:embed="rId17">
            <a:alphaModFix/>
          </a:blip>
          <a:srcRect l="19654" t="13832" r="37931" b="15689"/>
          <a:stretch/>
        </p:blipFill>
        <p:spPr>
          <a:xfrm>
            <a:off x="2778256" y="2247293"/>
            <a:ext cx="341881" cy="340858"/>
          </a:xfrm>
          <a:prstGeom prst="rect">
            <a:avLst/>
          </a:prstGeom>
          <a:noFill/>
          <a:ln>
            <a:noFill/>
          </a:ln>
        </p:spPr>
      </p:pic>
      <p:pic>
        <p:nvPicPr>
          <p:cNvPr id="23" name="Google Shape;129;p3" descr="Child, Little Boy, Person, Boy, Wave, Waving, Joy">
            <a:extLst>
              <a:ext uri="{FF2B5EF4-FFF2-40B4-BE49-F238E27FC236}">
                <a16:creationId xmlns:a16="http://schemas.microsoft.com/office/drawing/2014/main" id="{9116E281-6E60-473F-B399-142FE176DA3A}"/>
              </a:ext>
            </a:extLst>
          </p:cNvPr>
          <p:cNvPicPr preferRelativeResize="0"/>
          <p:nvPr/>
        </p:nvPicPr>
        <p:blipFill rotWithShape="1">
          <a:blip r:embed="rId18">
            <a:alphaModFix/>
          </a:blip>
          <a:srcRect/>
          <a:stretch/>
        </p:blipFill>
        <p:spPr>
          <a:xfrm>
            <a:off x="2183563" y="2653861"/>
            <a:ext cx="180167" cy="296842"/>
          </a:xfrm>
          <a:prstGeom prst="rect">
            <a:avLst/>
          </a:prstGeom>
          <a:noFill/>
          <a:ln>
            <a:noFill/>
          </a:ln>
        </p:spPr>
      </p:pic>
      <p:pic>
        <p:nvPicPr>
          <p:cNvPr id="24" name="Google Shape;130;p3" descr="Breakfast, Idli, Indian-Foods">
            <a:extLst>
              <a:ext uri="{FF2B5EF4-FFF2-40B4-BE49-F238E27FC236}">
                <a16:creationId xmlns:a16="http://schemas.microsoft.com/office/drawing/2014/main" id="{CC73317B-8010-4827-A88E-089516DBB463}"/>
              </a:ext>
            </a:extLst>
          </p:cNvPr>
          <p:cNvPicPr preferRelativeResize="0"/>
          <p:nvPr/>
        </p:nvPicPr>
        <p:blipFill rotWithShape="1">
          <a:blip r:embed="rId19">
            <a:alphaModFix/>
          </a:blip>
          <a:srcRect/>
          <a:stretch/>
        </p:blipFill>
        <p:spPr>
          <a:xfrm>
            <a:off x="2618595" y="2642365"/>
            <a:ext cx="503306" cy="335537"/>
          </a:xfrm>
          <a:prstGeom prst="rect">
            <a:avLst/>
          </a:prstGeom>
          <a:noFill/>
          <a:ln>
            <a:noFill/>
          </a:ln>
        </p:spPr>
      </p:pic>
      <p:pic>
        <p:nvPicPr>
          <p:cNvPr id="26" name="Google Shape;132;p3" descr="Cricket, Cricket Sport, Ball Game, Ball And Bat, Bat">
            <a:extLst>
              <a:ext uri="{FF2B5EF4-FFF2-40B4-BE49-F238E27FC236}">
                <a16:creationId xmlns:a16="http://schemas.microsoft.com/office/drawing/2014/main" id="{6C1A6156-7D43-4207-9A84-2301770BCFAB}"/>
              </a:ext>
            </a:extLst>
          </p:cNvPr>
          <p:cNvPicPr preferRelativeResize="0"/>
          <p:nvPr/>
        </p:nvPicPr>
        <p:blipFill rotWithShape="1">
          <a:blip r:embed="rId20">
            <a:alphaModFix/>
          </a:blip>
          <a:srcRect/>
          <a:stretch/>
        </p:blipFill>
        <p:spPr>
          <a:xfrm>
            <a:off x="2097419" y="3909679"/>
            <a:ext cx="326173" cy="383417"/>
          </a:xfrm>
          <a:prstGeom prst="rect">
            <a:avLst/>
          </a:prstGeom>
          <a:noFill/>
          <a:ln>
            <a:noFill/>
          </a:ln>
        </p:spPr>
      </p:pic>
      <p:pic>
        <p:nvPicPr>
          <p:cNvPr id="28" name="Google Shape;134;p3" descr="Glass, Water, Filling, Water Jug, Carafe, Drink, Bottle">
            <a:extLst>
              <a:ext uri="{FF2B5EF4-FFF2-40B4-BE49-F238E27FC236}">
                <a16:creationId xmlns:a16="http://schemas.microsoft.com/office/drawing/2014/main" id="{DD5DBF15-DED6-4890-9D0E-0B0BFB2218D9}"/>
              </a:ext>
            </a:extLst>
          </p:cNvPr>
          <p:cNvPicPr preferRelativeResize="0"/>
          <p:nvPr/>
        </p:nvPicPr>
        <p:blipFill rotWithShape="1">
          <a:blip r:embed="rId21">
            <a:alphaModFix/>
          </a:blip>
          <a:srcRect/>
          <a:stretch/>
        </p:blipFill>
        <p:spPr>
          <a:xfrm>
            <a:off x="3087820" y="4219019"/>
            <a:ext cx="378274" cy="277401"/>
          </a:xfrm>
          <a:prstGeom prst="rect">
            <a:avLst/>
          </a:prstGeom>
          <a:noFill/>
          <a:ln>
            <a:noFill/>
          </a:ln>
        </p:spPr>
      </p:pic>
      <p:pic>
        <p:nvPicPr>
          <p:cNvPr id="29" name="Google Shape;135;p3" descr="Orange, Navel, Fruit, Oranges, Vitamins, Juicy, Citrus">
            <a:extLst>
              <a:ext uri="{FF2B5EF4-FFF2-40B4-BE49-F238E27FC236}">
                <a16:creationId xmlns:a16="http://schemas.microsoft.com/office/drawing/2014/main" id="{82853ECD-95AA-4701-A842-AF1D1078E635}"/>
              </a:ext>
            </a:extLst>
          </p:cNvPr>
          <p:cNvPicPr preferRelativeResize="0"/>
          <p:nvPr/>
        </p:nvPicPr>
        <p:blipFill rotWithShape="1">
          <a:blip r:embed="rId22">
            <a:alphaModFix/>
          </a:blip>
          <a:srcRect/>
          <a:stretch/>
        </p:blipFill>
        <p:spPr>
          <a:xfrm>
            <a:off x="3056628" y="3799276"/>
            <a:ext cx="428542" cy="389584"/>
          </a:xfrm>
          <a:prstGeom prst="rect">
            <a:avLst/>
          </a:prstGeom>
          <a:noFill/>
          <a:ln>
            <a:noFill/>
          </a:ln>
        </p:spPr>
      </p:pic>
      <p:pic>
        <p:nvPicPr>
          <p:cNvPr id="30" name="Google Shape;34;p1" descr="Children, Boys, Girls, Study">
            <a:extLst>
              <a:ext uri="{FF2B5EF4-FFF2-40B4-BE49-F238E27FC236}">
                <a16:creationId xmlns:a16="http://schemas.microsoft.com/office/drawing/2014/main" id="{B4296030-5896-4EB6-8723-FE8436CE8E53}"/>
              </a:ext>
            </a:extLst>
          </p:cNvPr>
          <p:cNvPicPr preferRelativeResize="0"/>
          <p:nvPr/>
        </p:nvPicPr>
        <p:blipFill rotWithShape="1">
          <a:blip r:embed="rId23">
            <a:alphaModFix/>
          </a:blip>
          <a:srcRect t="2469" r="-583"/>
          <a:stretch/>
        </p:blipFill>
        <p:spPr>
          <a:xfrm>
            <a:off x="2576599" y="1489661"/>
            <a:ext cx="643826" cy="315004"/>
          </a:xfrm>
          <a:prstGeom prst="rect">
            <a:avLst/>
          </a:prstGeom>
          <a:noFill/>
          <a:ln>
            <a:noFill/>
          </a:ln>
        </p:spPr>
      </p:pic>
      <p:pic>
        <p:nvPicPr>
          <p:cNvPr id="31" name="Picture 4" descr="Apple, Red, Fruit, Food, Fresh, Ripe, Sweet, Produce">
            <a:extLst>
              <a:ext uri="{FF2B5EF4-FFF2-40B4-BE49-F238E27FC236}">
                <a16:creationId xmlns:a16="http://schemas.microsoft.com/office/drawing/2014/main" id="{5EA16D94-8379-447B-80AD-816D84780B8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35512" y="3012968"/>
            <a:ext cx="432324" cy="432324"/>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90;p9">
            <a:extLst>
              <a:ext uri="{FF2B5EF4-FFF2-40B4-BE49-F238E27FC236}">
                <a16:creationId xmlns:a16="http://schemas.microsoft.com/office/drawing/2014/main" id="{1FE3F329-71A5-4CF6-9E79-47BE961146D8}"/>
              </a:ext>
            </a:extLst>
          </p:cNvPr>
          <p:cNvPicPr preferRelativeResize="0"/>
          <p:nvPr/>
        </p:nvPicPr>
        <p:blipFill>
          <a:blip r:embed="rId25" cstate="print">
            <a:extLst>
              <a:ext uri="{28A0092B-C50C-407E-A947-70E740481C1C}">
                <a14:useLocalDpi xmlns:a14="http://schemas.microsoft.com/office/drawing/2010/main" val="0"/>
              </a:ext>
            </a:extLst>
          </a:blip>
          <a:srcRect/>
          <a:stretch/>
        </p:blipFill>
        <p:spPr>
          <a:xfrm>
            <a:off x="3058737" y="3465383"/>
            <a:ext cx="356985" cy="251649"/>
          </a:xfrm>
          <a:prstGeom prst="rect">
            <a:avLst/>
          </a:prstGeom>
          <a:noFill/>
          <a:ln>
            <a:noFill/>
          </a:ln>
        </p:spPr>
      </p:pic>
      <p:pic>
        <p:nvPicPr>
          <p:cNvPr id="33" name="Google Shape;90;p9">
            <a:extLst>
              <a:ext uri="{FF2B5EF4-FFF2-40B4-BE49-F238E27FC236}">
                <a16:creationId xmlns:a16="http://schemas.microsoft.com/office/drawing/2014/main" id="{B941BC66-42D1-4892-8742-6E76154E1C77}"/>
              </a:ext>
            </a:extLst>
          </p:cNvPr>
          <p:cNvPicPr preferRelativeResize="0"/>
          <p:nvPr/>
        </p:nvPicPr>
        <p:blipFill rotWithShape="1">
          <a:blip r:embed="rId26" cstate="print">
            <a:extLst>
              <a:ext uri="{28A0092B-C50C-407E-A947-70E740481C1C}">
                <a14:useLocalDpi xmlns:a14="http://schemas.microsoft.com/office/drawing/2010/main" val="0"/>
              </a:ext>
            </a:extLst>
          </a:blip>
          <a:srcRect r="22937"/>
          <a:stretch/>
        </p:blipFill>
        <p:spPr>
          <a:xfrm>
            <a:off x="2097172" y="3345368"/>
            <a:ext cx="512562" cy="405284"/>
          </a:xfrm>
          <a:prstGeom prst="rect">
            <a:avLst/>
          </a:prstGeom>
          <a:noFill/>
          <a:ln>
            <a:noFill/>
          </a:ln>
        </p:spPr>
      </p:pic>
      <p:pic>
        <p:nvPicPr>
          <p:cNvPr id="34" name="Google Shape;57;p7">
            <a:extLst>
              <a:ext uri="{FF2B5EF4-FFF2-40B4-BE49-F238E27FC236}">
                <a16:creationId xmlns:a16="http://schemas.microsoft.com/office/drawing/2014/main" id="{FD60DA24-B4D1-49BA-AE50-F588FA030BB1}"/>
              </a:ext>
            </a:extLst>
          </p:cNvPr>
          <p:cNvPicPr preferRelativeResize="0"/>
          <p:nvPr/>
        </p:nvPicPr>
        <p:blipFill>
          <a:blip r:embed="rId27" cstate="print">
            <a:extLst>
              <a:ext uri="{28A0092B-C50C-407E-A947-70E740481C1C}">
                <a14:useLocalDpi xmlns:a14="http://schemas.microsoft.com/office/drawing/2010/main" val="0"/>
              </a:ext>
            </a:extLst>
          </a:blip>
          <a:srcRect/>
          <a:stretch/>
        </p:blipFill>
        <p:spPr>
          <a:xfrm>
            <a:off x="2110605" y="1988840"/>
            <a:ext cx="478743" cy="434459"/>
          </a:xfrm>
          <a:prstGeom prst="rect">
            <a:avLst/>
          </a:prstGeom>
          <a:noFill/>
          <a:ln>
            <a:noFill/>
          </a:ln>
        </p:spPr>
      </p:pic>
      <p:pic>
        <p:nvPicPr>
          <p:cNvPr id="35" name="Google Shape;90;p9">
            <a:extLst>
              <a:ext uri="{FF2B5EF4-FFF2-40B4-BE49-F238E27FC236}">
                <a16:creationId xmlns:a16="http://schemas.microsoft.com/office/drawing/2014/main" id="{AD6218FA-DE5E-4A67-A76B-54D8E3A62EBB}"/>
              </a:ext>
            </a:extLst>
          </p:cNvPr>
          <p:cNvPicPr preferRelativeResize="0"/>
          <p:nvPr/>
        </p:nvPicPr>
        <p:blipFill>
          <a:blip r:embed="rId28" cstate="print">
            <a:extLst>
              <a:ext uri="{28A0092B-C50C-407E-A947-70E740481C1C}">
                <a14:useLocalDpi xmlns:a14="http://schemas.microsoft.com/office/drawing/2010/main" val="0"/>
              </a:ext>
            </a:extLst>
          </a:blip>
          <a:srcRect/>
          <a:stretch/>
        </p:blipFill>
        <p:spPr>
          <a:xfrm>
            <a:off x="2135560" y="3030085"/>
            <a:ext cx="348235" cy="315549"/>
          </a:xfrm>
          <a:prstGeom prst="rect">
            <a:avLst/>
          </a:prstGeom>
          <a:noFill/>
          <a:ln>
            <a:noFill/>
          </a:ln>
        </p:spPr>
      </p:pic>
      <p:pic>
        <p:nvPicPr>
          <p:cNvPr id="18" name="Google Shape;105;p10">
            <a:extLst>
              <a:ext uri="{FF2B5EF4-FFF2-40B4-BE49-F238E27FC236}">
                <a16:creationId xmlns:a16="http://schemas.microsoft.com/office/drawing/2014/main" id="{0018E70B-319E-4969-B641-895F23EF2437}"/>
              </a:ext>
            </a:extLst>
          </p:cNvPr>
          <p:cNvPicPr preferRelativeResize="0"/>
          <p:nvPr/>
        </p:nvPicPr>
        <p:blipFill>
          <a:blip r:embed="rId29" cstate="print">
            <a:extLst>
              <a:ext uri="{28A0092B-C50C-407E-A947-70E740481C1C}">
                <a14:useLocalDpi xmlns:a14="http://schemas.microsoft.com/office/drawing/2010/main" val="0"/>
              </a:ext>
            </a:extLst>
          </a:blip>
          <a:srcRect/>
          <a:stretch/>
        </p:blipFill>
        <p:spPr>
          <a:xfrm>
            <a:off x="2519084" y="3910364"/>
            <a:ext cx="469682" cy="469682"/>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1309</Words>
  <Application>Microsoft Office PowerPoint</Application>
  <PresentationFormat>Widescreen</PresentationFormat>
  <Paragraphs>127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47</cp:revision>
  <dcterms:created xsi:type="dcterms:W3CDTF">2020-08-28T09:38:22Z</dcterms:created>
  <dcterms:modified xsi:type="dcterms:W3CDTF">2021-12-07T10:01:36Z</dcterms:modified>
</cp:coreProperties>
</file>