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g9cq8ywdplr3zL6+oyrsn+Aj7V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F2AE7A-6C8F-4DDB-ACEF-B15EA6E3FBBD}">
  <a:tblStyle styleId="{ADF2AE7A-6C8F-4DDB-ACEF-B15EA6E3FBB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03" autoAdjust="0"/>
  </p:normalViewPr>
  <p:slideViewPr>
    <p:cSldViewPr snapToGrid="0">
      <p:cViewPr varScale="1">
        <p:scale>
          <a:sx n="49" d="100"/>
          <a:sy n="49" d="100"/>
        </p:scale>
        <p:origin x="124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a:t>
            </a:r>
            <a:endParaRPr/>
          </a:p>
          <a:p>
            <a:pPr marL="228600" lvl="0" indent="-228600" algn="l" rtl="0">
              <a:spcBef>
                <a:spcPts val="0"/>
              </a:spcBef>
              <a:spcAft>
                <a:spcPts val="0"/>
              </a:spcAft>
              <a:buClr>
                <a:schemeClr val="dk1"/>
              </a:buClr>
              <a:buSzPts val="1200"/>
              <a:buFont typeface="Calibri"/>
              <a:buAutoNum type="arabicPeriod"/>
            </a:pPr>
            <a:r>
              <a:rPr lang="en-IN" sz="1200" b="0" i="0" u="none" strike="noStrike">
                <a:solidFill>
                  <a:schemeClr val="dk1"/>
                </a:solidFill>
                <a:latin typeface="Calibri"/>
                <a:ea typeface="Calibri"/>
                <a:cs typeface="Calibri"/>
                <a:sym typeface="Calibri"/>
              </a:rPr>
              <a:t>&lt;boy and girl&gt; - &lt;https://pixabay.com/illustrations/school-students-education-teaching-2707947/&gt;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dirty="0"/>
          </a:p>
          <a:p>
            <a:pPr marL="228600" lvl="0" indent="-228600" algn="l" rtl="0">
              <a:spcBef>
                <a:spcPts val="0"/>
              </a:spcBef>
              <a:spcAft>
                <a:spcPts val="0"/>
              </a:spcAft>
              <a:buClr>
                <a:schemeClr val="dk1"/>
              </a:buClr>
              <a:buSzPts val="1200"/>
              <a:buFont typeface="Calibri"/>
              <a:buAutoNum type="arabicPeriod"/>
            </a:pPr>
            <a:r>
              <a:rPr lang="en-IN" sz="1200" b="0" i="0" u="none" strike="noStrike" dirty="0">
                <a:solidFill>
                  <a:schemeClr val="dk1"/>
                </a:solidFill>
                <a:latin typeface="Calibri"/>
                <a:ea typeface="Calibri"/>
                <a:cs typeface="Calibri"/>
                <a:sym typeface="Calibri"/>
              </a:rPr>
              <a:t>&lt;studying on the grass&gt; - &lt;SSSVV Gallery – tag studying on the grass&gt;</a:t>
            </a:r>
            <a:endParaRPr dirty="0"/>
          </a:p>
          <a:p>
            <a:pPr marL="228600" lvl="0" indent="-228600" algn="l" rtl="0">
              <a:spcBef>
                <a:spcPts val="0"/>
              </a:spcBef>
              <a:spcAft>
                <a:spcPts val="0"/>
              </a:spcAft>
              <a:buClr>
                <a:schemeClr val="dk1"/>
              </a:buClr>
              <a:buSzPts val="1200"/>
              <a:buFont typeface="Calibri"/>
              <a:buAutoNum type="arabicPeriod"/>
            </a:pPr>
            <a:r>
              <a:rPr lang="en-IN" sz="1200" b="0" i="0" u="none" strike="noStrike" dirty="0">
                <a:solidFill>
                  <a:schemeClr val="dk1"/>
                </a:solidFill>
                <a:latin typeface="Calibri"/>
                <a:ea typeface="Calibri"/>
                <a:cs typeface="Calibri"/>
                <a:sym typeface="Calibri"/>
              </a:rPr>
              <a:t>&lt;Family time, outdoor picnic&gt; - &lt; SSSVV Gallery – outdoor picnic&gt;</a:t>
            </a:r>
            <a:endParaRPr dirty="0"/>
          </a:p>
        </p:txBody>
      </p:sp>
      <p:sp>
        <p:nvSpPr>
          <p:cNvPr id="41" name="Google Shape;4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dk1"/>
              </a:buClr>
              <a:buSzPts val="1200"/>
              <a:buFont typeface="Calibri"/>
              <a:buNone/>
            </a:pPr>
            <a:r>
              <a:rPr lang="en-IN" sz="1200" b="0" i="0" u="none" strike="noStrike">
                <a:solidFill>
                  <a:schemeClr val="dk1"/>
                </a:solidFill>
                <a:latin typeface="Calibri"/>
                <a:ea typeface="Calibri"/>
                <a:cs typeface="Calibri"/>
                <a:sym typeface="Calibri"/>
              </a:rPr>
              <a:t>&lt;studying on the grass&gt; - &lt;SSSVV Gallery – tag studying on the grass&gt;</a:t>
            </a:r>
            <a:endParaRPr/>
          </a:p>
          <a:p>
            <a:pPr marL="0" lvl="0" indent="0" algn="l" rtl="0">
              <a:spcBef>
                <a:spcPts val="0"/>
              </a:spcBef>
              <a:spcAft>
                <a:spcPts val="0"/>
              </a:spcAft>
              <a:buNone/>
            </a:pPr>
            <a:endParaRPr/>
          </a:p>
        </p:txBody>
      </p:sp>
      <p:sp>
        <p:nvSpPr>
          <p:cNvPr id="57" name="Google Shape;5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dirty="0"/>
          </a:p>
          <a:p>
            <a:pPr marL="0" marR="0" lvl="0" indent="0" algn="l" rtl="0">
              <a:lnSpc>
                <a:spcPct val="100000"/>
              </a:lnSpc>
              <a:spcBef>
                <a:spcPts val="0"/>
              </a:spcBef>
              <a:spcAft>
                <a:spcPts val="0"/>
              </a:spcAft>
              <a:buClr>
                <a:schemeClr val="dk1"/>
              </a:buClr>
              <a:buSzPts val="900"/>
              <a:buFont typeface="Calibri"/>
              <a:buNone/>
            </a:pPr>
            <a:r>
              <a:rPr lang="en-US" sz="1200" b="0" i="0" u="none" strike="noStrike" dirty="0">
                <a:solidFill>
                  <a:schemeClr val="dk1"/>
                </a:solidFill>
                <a:latin typeface="Calibri"/>
                <a:ea typeface="Calibri"/>
                <a:cs typeface="Calibri"/>
                <a:sym typeface="Calibri"/>
              </a:rPr>
              <a:t>&lt;Family time, outdoor picnic&gt; - &lt; SSSVV Gallery – outdoor picnic&gt;</a:t>
            </a:r>
            <a:endParaRPr lang="en-US" sz="1200" dirty="0"/>
          </a:p>
        </p:txBody>
      </p:sp>
      <p:sp>
        <p:nvSpPr>
          <p:cNvPr id="67" name="Google Shape;67;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N" sz="1200" b="1" dirty="0">
                <a:solidFill>
                  <a:schemeClr val="dk1"/>
                </a:solidFill>
                <a:latin typeface="Calibri"/>
                <a:ea typeface="Calibri"/>
                <a:cs typeface="Calibri"/>
                <a:sym typeface="Calibri"/>
              </a:rPr>
              <a:t>( The teacher can accept any suitable adjectives provided by the students.)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b="1" dirty="0">
                <a:solidFill>
                  <a:schemeClr val="dk1"/>
                </a:solidFill>
                <a:latin typeface="Calibri"/>
                <a:ea typeface="Calibri"/>
                <a:cs typeface="Calibri"/>
                <a:sym typeface="Calibri"/>
              </a:rPr>
              <a:t>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b="1" dirty="0">
                <a:solidFill>
                  <a:schemeClr val="dk1"/>
                </a:solidFill>
                <a:latin typeface="Calibri"/>
                <a:ea typeface="Calibri"/>
                <a:cs typeface="Calibri"/>
                <a:sym typeface="Calibri"/>
              </a:rPr>
              <a:t>Troubleshooting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b="1" dirty="0">
                <a:solidFill>
                  <a:schemeClr val="dk1"/>
                </a:solidFill>
                <a:latin typeface="Calibri"/>
                <a:ea typeface="Calibri"/>
                <a:cs typeface="Calibri"/>
                <a:sym typeface="Calibri"/>
              </a:rPr>
              <a:t>If the teacher observes  that  some  students are unable to make sentences  then he/she can accept describing words  (at least two adjectives)  for the nouns given in the sample picture.</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endParaRPr dirty="0"/>
          </a:p>
          <a:p>
            <a:pPr marL="0" lvl="0" indent="0" algn="l" rtl="0">
              <a:spcBef>
                <a:spcPts val="0"/>
              </a:spcBef>
              <a:spcAft>
                <a:spcPts val="0"/>
              </a:spcAft>
              <a:buNone/>
            </a:pPr>
            <a:endParaRPr sz="1200" b="0" i="0" u="none" strike="noStrik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IN" sz="1200" b="0" i="0" u="none" strike="noStrike" dirty="0">
                <a:solidFill>
                  <a:schemeClr val="dk1"/>
                </a:solidFill>
                <a:latin typeface="Calibri"/>
                <a:ea typeface="Calibri"/>
                <a:cs typeface="Calibri"/>
                <a:sym typeface="Calibri"/>
              </a:rPr>
              <a:t>&lt;studying on the grass&gt; - &lt;SSSVV Gallery – tag studying on the grass&gt;</a:t>
            </a:r>
            <a:endParaRPr dirty="0"/>
          </a:p>
          <a:p>
            <a:pPr marL="0" lvl="0" indent="0" algn="l" rtl="0">
              <a:spcBef>
                <a:spcPts val="0"/>
              </a:spcBef>
              <a:spcAft>
                <a:spcPts val="0"/>
              </a:spcAft>
              <a:buNone/>
            </a:pPr>
            <a:endParaRPr dirty="0"/>
          </a:p>
        </p:txBody>
      </p:sp>
      <p:sp>
        <p:nvSpPr>
          <p:cNvPr id="78" name="Google Shape;78;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87" name="Google Shape;87;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9"/>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9"/>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9">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9"/>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9"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9"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9"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9"/>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10">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10"/>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10"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10"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1">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11"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11"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illustrations/school-students-education-teaching-2707947/"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0" y="1374805"/>
            <a:ext cx="12192000" cy="824811"/>
          </a:xfrm>
          <a:prstGeom prst="rect">
            <a:avLst/>
          </a:prstGeom>
          <a:solidFill>
            <a:srgbClr val="FFC000"/>
          </a:solidFill>
          <a:ln>
            <a:noFill/>
          </a:ln>
        </p:spPr>
        <p:txBody>
          <a:bodyPr spcFirstLastPara="1" wrap="square" lIns="91425" tIns="45700" rIns="91425" bIns="45700" anchor="ctr" anchorCtr="0">
            <a:noAutofit/>
          </a:bodyPr>
          <a:lstStyle/>
          <a:p>
            <a:r>
              <a:rPr lang="en-IN" b="1" dirty="0"/>
              <a:t>Describing Pictures </a:t>
            </a:r>
            <a:r>
              <a:rPr lang="en-IN" b="1"/>
              <a:t>with Adjectives </a:t>
            </a:r>
            <a:endParaRPr dirty="0"/>
          </a:p>
        </p:txBody>
      </p:sp>
      <p:pic>
        <p:nvPicPr>
          <p:cNvPr id="37" name="Google Shape;37;p1" descr="A picture containing text&#10;&#10;Description automatically generated"/>
          <p:cNvPicPr preferRelativeResize="0"/>
          <p:nvPr/>
        </p:nvPicPr>
        <p:blipFill rotWithShape="1">
          <a:blip r:embed="rId3">
            <a:alphaModFix/>
          </a:blip>
          <a:srcRect/>
          <a:stretch/>
        </p:blipFill>
        <p:spPr>
          <a:xfrm>
            <a:off x="4723861" y="2612503"/>
            <a:ext cx="2780667" cy="2320119"/>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
          <p:cNvSpPr txBox="1">
            <a:spLocks noGrp="1"/>
          </p:cNvSpPr>
          <p:nvPr>
            <p:ph type="title"/>
          </p:nvPr>
        </p:nvSpPr>
        <p:spPr>
          <a:xfrm>
            <a:off x="1466856" y="267359"/>
            <a:ext cx="9296427" cy="654032"/>
          </a:xfrm>
          <a:prstGeom prst="rect">
            <a:avLst/>
          </a:prstGeom>
          <a:solidFill>
            <a:srgbClr val="FFC000"/>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Materials Required</a:t>
            </a:r>
            <a:endParaRPr u="sng" dirty="0"/>
          </a:p>
        </p:txBody>
      </p:sp>
      <p:sp>
        <p:nvSpPr>
          <p:cNvPr id="44" name="Google Shape;44;p2"/>
          <p:cNvSpPr txBox="1">
            <a:spLocks noGrp="1"/>
          </p:cNvSpPr>
          <p:nvPr>
            <p:ph type="body" idx="1"/>
          </p:nvPr>
        </p:nvSpPr>
        <p:spPr>
          <a:xfrm>
            <a:off x="3381373" y="5577518"/>
            <a:ext cx="5429252" cy="55805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200"/>
              <a:buNone/>
            </a:pPr>
            <a:r>
              <a:rPr lang="en-IN" dirty="0"/>
              <a:t>1 picture for a pair of students. </a:t>
            </a:r>
            <a:endParaRPr dirty="0"/>
          </a:p>
        </p:txBody>
      </p:sp>
      <p:pic>
        <p:nvPicPr>
          <p:cNvPr id="45" name="Google Shape;45;p2" descr="A picture containing text, painting, fabric, painted&#10;&#10;Description automatically generated"/>
          <p:cNvPicPr preferRelativeResize="0"/>
          <p:nvPr/>
        </p:nvPicPr>
        <p:blipFill rotWithShape="1">
          <a:blip r:embed="rId3">
            <a:alphaModFix/>
          </a:blip>
          <a:srcRect/>
          <a:stretch/>
        </p:blipFill>
        <p:spPr>
          <a:xfrm>
            <a:off x="169947" y="1756349"/>
            <a:ext cx="5144885" cy="3404468"/>
          </a:xfrm>
          <a:prstGeom prst="rect">
            <a:avLst/>
          </a:prstGeom>
          <a:noFill/>
          <a:ln>
            <a:noFill/>
          </a:ln>
        </p:spPr>
      </p:pic>
      <p:pic>
        <p:nvPicPr>
          <p:cNvPr id="46" name="Google Shape;46;p2" descr="A picture containing grass, posing, family&#10;&#10;Description automatically generated"/>
          <p:cNvPicPr preferRelativeResize="0"/>
          <p:nvPr/>
        </p:nvPicPr>
        <p:blipFill rotWithShape="1">
          <a:blip r:embed="rId4">
            <a:alphaModFix/>
          </a:blip>
          <a:srcRect/>
          <a:stretch/>
        </p:blipFill>
        <p:spPr>
          <a:xfrm>
            <a:off x="6890682" y="1743289"/>
            <a:ext cx="4993219" cy="340446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1466856" y="361917"/>
            <a:ext cx="9296427" cy="609324"/>
          </a:xfrm>
          <a:prstGeom prst="rect">
            <a:avLst/>
          </a:prstGeom>
          <a:solidFill>
            <a:srgbClr val="FFC000"/>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ct val="100000"/>
              <a:buFont typeface="Calibri"/>
              <a:buNone/>
            </a:pPr>
            <a:r>
              <a:rPr lang="en-IN" b="1" u="sng" dirty="0"/>
              <a:t>Nouns and Adjectives in the Image</a:t>
            </a:r>
            <a:endParaRPr u="sng" dirty="0"/>
          </a:p>
        </p:txBody>
      </p:sp>
      <p:sp>
        <p:nvSpPr>
          <p:cNvPr id="60" name="Google Shape;60;p4"/>
          <p:cNvSpPr txBox="1">
            <a:spLocks noGrp="1"/>
          </p:cNvSpPr>
          <p:nvPr>
            <p:ph type="body" idx="1"/>
          </p:nvPr>
        </p:nvSpPr>
        <p:spPr>
          <a:xfrm>
            <a:off x="7104112" y="2276872"/>
            <a:ext cx="1722493" cy="294880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200"/>
              <a:buNone/>
            </a:pPr>
            <a:r>
              <a:rPr lang="en-IN" dirty="0"/>
              <a:t>1. boys   </a:t>
            </a:r>
            <a:endParaRPr dirty="0"/>
          </a:p>
          <a:p>
            <a:pPr marL="0" lvl="0" indent="0" algn="l" rtl="0">
              <a:lnSpc>
                <a:spcPct val="100000"/>
              </a:lnSpc>
              <a:spcBef>
                <a:spcPts val="640"/>
              </a:spcBef>
              <a:spcAft>
                <a:spcPts val="0"/>
              </a:spcAft>
              <a:buClr>
                <a:schemeClr val="dk1"/>
              </a:buClr>
              <a:buSzPts val="3200"/>
              <a:buNone/>
            </a:pPr>
            <a:r>
              <a:rPr lang="en-IN" dirty="0"/>
              <a:t>2. books  </a:t>
            </a:r>
            <a:endParaRPr dirty="0"/>
          </a:p>
          <a:p>
            <a:pPr marL="0" lvl="0" indent="0" algn="l" rtl="0">
              <a:lnSpc>
                <a:spcPct val="100000"/>
              </a:lnSpc>
              <a:spcBef>
                <a:spcPts val="640"/>
              </a:spcBef>
              <a:spcAft>
                <a:spcPts val="0"/>
              </a:spcAft>
              <a:buClr>
                <a:schemeClr val="dk1"/>
              </a:buClr>
              <a:buSzPts val="3200"/>
              <a:buNone/>
            </a:pPr>
            <a:r>
              <a:rPr lang="en-IN" dirty="0"/>
              <a:t>3. grass   </a:t>
            </a:r>
            <a:endParaRPr dirty="0"/>
          </a:p>
          <a:p>
            <a:pPr marL="0" lvl="0" indent="0" algn="l" rtl="0">
              <a:lnSpc>
                <a:spcPct val="100000"/>
              </a:lnSpc>
              <a:spcBef>
                <a:spcPts val="640"/>
              </a:spcBef>
              <a:spcAft>
                <a:spcPts val="0"/>
              </a:spcAft>
              <a:buClr>
                <a:schemeClr val="dk1"/>
              </a:buClr>
              <a:buSzPts val="3200"/>
              <a:buNone/>
            </a:pPr>
            <a:r>
              <a:rPr lang="en-IN" dirty="0"/>
              <a:t>4. girl</a:t>
            </a:r>
            <a:endParaRPr dirty="0"/>
          </a:p>
          <a:p>
            <a:pPr marL="0" lvl="0" indent="0" algn="l" rtl="0">
              <a:lnSpc>
                <a:spcPct val="100000"/>
              </a:lnSpc>
              <a:spcBef>
                <a:spcPts val="640"/>
              </a:spcBef>
              <a:spcAft>
                <a:spcPts val="0"/>
              </a:spcAft>
              <a:buClr>
                <a:schemeClr val="dk1"/>
              </a:buClr>
              <a:buSzPts val="3200"/>
              <a:buNone/>
            </a:pPr>
            <a:r>
              <a:rPr lang="en-IN" dirty="0"/>
              <a:t>5. trees</a:t>
            </a:r>
            <a:endParaRPr dirty="0"/>
          </a:p>
          <a:p>
            <a:pPr marL="0" lvl="0" indent="0" algn="l" rtl="0">
              <a:lnSpc>
                <a:spcPct val="100000"/>
              </a:lnSpc>
              <a:spcBef>
                <a:spcPts val="640"/>
              </a:spcBef>
              <a:spcAft>
                <a:spcPts val="0"/>
              </a:spcAft>
              <a:buClr>
                <a:schemeClr val="dk1"/>
              </a:buClr>
              <a:buSzPts val="3200"/>
              <a:buNone/>
            </a:pPr>
            <a:endParaRPr dirty="0"/>
          </a:p>
        </p:txBody>
      </p:sp>
      <p:pic>
        <p:nvPicPr>
          <p:cNvPr id="61" name="Google Shape;61;p4" descr="A picture containing text, painting, fabric, painted&#10;&#10;Description automatically generated"/>
          <p:cNvPicPr preferRelativeResize="0"/>
          <p:nvPr/>
        </p:nvPicPr>
        <p:blipFill rotWithShape="1">
          <a:blip r:embed="rId3">
            <a:alphaModFix/>
          </a:blip>
          <a:srcRect/>
          <a:stretch/>
        </p:blipFill>
        <p:spPr>
          <a:xfrm>
            <a:off x="767408" y="1706184"/>
            <a:ext cx="5894949" cy="3546180"/>
          </a:xfrm>
          <a:prstGeom prst="rect">
            <a:avLst/>
          </a:prstGeom>
          <a:noFill/>
          <a:ln>
            <a:noFill/>
          </a:ln>
        </p:spPr>
      </p:pic>
      <p:sp>
        <p:nvSpPr>
          <p:cNvPr id="62" name="Google Shape;62;p4"/>
          <p:cNvSpPr txBox="1"/>
          <p:nvPr/>
        </p:nvSpPr>
        <p:spPr>
          <a:xfrm>
            <a:off x="8826605" y="2276872"/>
            <a:ext cx="2438468" cy="294880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r>
              <a:rPr lang="en-IN" sz="3200" b="0" i="0" u="none" strike="noStrike" cap="none" dirty="0">
                <a:solidFill>
                  <a:schemeClr val="dk1"/>
                </a:solidFill>
                <a:latin typeface="Calibri"/>
                <a:ea typeface="Calibri"/>
                <a:cs typeface="Calibri"/>
                <a:sym typeface="Calibri"/>
              </a:rPr>
              <a:t>1. grey   </a:t>
            </a:r>
            <a:endParaRPr dirty="0"/>
          </a:p>
          <a:p>
            <a:pPr marL="0" marR="0" lvl="0" indent="0" algn="l" rtl="0">
              <a:lnSpc>
                <a:spcPct val="100000"/>
              </a:lnSpc>
              <a:spcBef>
                <a:spcPts val="640"/>
              </a:spcBef>
              <a:spcAft>
                <a:spcPts val="0"/>
              </a:spcAft>
              <a:buClr>
                <a:schemeClr val="dk1"/>
              </a:buClr>
              <a:buSzPts val="3200"/>
              <a:buFont typeface="Arial"/>
              <a:buNone/>
            </a:pPr>
            <a:r>
              <a:rPr lang="en-IN" sz="3200" b="0" i="0" u="none" strike="noStrike" cap="none" dirty="0">
                <a:solidFill>
                  <a:schemeClr val="dk1"/>
                </a:solidFill>
                <a:latin typeface="Calibri"/>
                <a:ea typeface="Calibri"/>
                <a:cs typeface="Calibri"/>
                <a:sym typeface="Calibri"/>
              </a:rPr>
              <a:t>2. blue  </a:t>
            </a:r>
            <a:endParaRPr dirty="0"/>
          </a:p>
          <a:p>
            <a:pPr marL="0" marR="0" lvl="0" indent="0" algn="l" rtl="0">
              <a:lnSpc>
                <a:spcPct val="100000"/>
              </a:lnSpc>
              <a:spcBef>
                <a:spcPts val="640"/>
              </a:spcBef>
              <a:spcAft>
                <a:spcPts val="0"/>
              </a:spcAft>
              <a:buClr>
                <a:schemeClr val="dk1"/>
              </a:buClr>
              <a:buSzPts val="3200"/>
              <a:buFont typeface="Arial"/>
              <a:buNone/>
            </a:pPr>
            <a:r>
              <a:rPr lang="en-IN" sz="3200" b="0" i="0" u="none" strike="noStrike" cap="none" dirty="0">
                <a:solidFill>
                  <a:schemeClr val="dk1"/>
                </a:solidFill>
                <a:latin typeface="Calibri"/>
                <a:ea typeface="Calibri"/>
                <a:cs typeface="Calibri"/>
                <a:sym typeface="Calibri"/>
              </a:rPr>
              <a:t>3. soft   </a:t>
            </a:r>
            <a:endParaRPr dirty="0"/>
          </a:p>
          <a:p>
            <a:pPr marL="0" marR="0" lvl="0" indent="0" algn="l" rtl="0">
              <a:lnSpc>
                <a:spcPct val="100000"/>
              </a:lnSpc>
              <a:spcBef>
                <a:spcPts val="640"/>
              </a:spcBef>
              <a:spcAft>
                <a:spcPts val="0"/>
              </a:spcAft>
              <a:buClr>
                <a:schemeClr val="dk1"/>
              </a:buClr>
              <a:buSzPts val="3200"/>
              <a:buFont typeface="Arial"/>
              <a:buNone/>
            </a:pPr>
            <a:r>
              <a:rPr lang="en-IN" sz="3200" b="0" i="0" u="none" strike="noStrike" cap="none" dirty="0">
                <a:solidFill>
                  <a:schemeClr val="dk1"/>
                </a:solidFill>
                <a:latin typeface="Calibri"/>
                <a:ea typeface="Calibri"/>
                <a:cs typeface="Calibri"/>
                <a:sym typeface="Calibri"/>
              </a:rPr>
              <a:t>4. two</a:t>
            </a:r>
            <a:endParaRPr dirty="0"/>
          </a:p>
          <a:p>
            <a:pPr marL="0" marR="0" lvl="0" indent="0" algn="l" rtl="0">
              <a:lnSpc>
                <a:spcPct val="100000"/>
              </a:lnSpc>
              <a:spcBef>
                <a:spcPts val="640"/>
              </a:spcBef>
              <a:spcAft>
                <a:spcPts val="0"/>
              </a:spcAft>
              <a:buClr>
                <a:schemeClr val="dk1"/>
              </a:buClr>
              <a:buSzPts val="3200"/>
              <a:buFont typeface="Arial"/>
              <a:buNone/>
            </a:pPr>
            <a:r>
              <a:rPr lang="en-IN" sz="3200" b="0" i="0" u="none" strike="noStrike" cap="none" dirty="0">
                <a:solidFill>
                  <a:schemeClr val="dk1"/>
                </a:solidFill>
                <a:latin typeface="Calibri"/>
                <a:ea typeface="Calibri"/>
                <a:cs typeface="Calibri"/>
                <a:sym typeface="Calibri"/>
              </a:rPr>
              <a:t>5. brown</a:t>
            </a:r>
            <a:endParaRPr dirty="0"/>
          </a:p>
        </p:txBody>
      </p:sp>
      <p:sp>
        <p:nvSpPr>
          <p:cNvPr id="63" name="Google Shape;63;p4"/>
          <p:cNvSpPr txBox="1"/>
          <p:nvPr/>
        </p:nvSpPr>
        <p:spPr>
          <a:xfrm>
            <a:off x="7104112" y="1679498"/>
            <a:ext cx="1737996" cy="58477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IN" sz="3200" b="1" i="0" u="none" strike="noStrike" cap="none" dirty="0">
                <a:solidFill>
                  <a:schemeClr val="dk1"/>
                </a:solidFill>
                <a:latin typeface="Calibri"/>
                <a:ea typeface="Calibri"/>
                <a:cs typeface="Calibri"/>
                <a:sym typeface="Calibri"/>
              </a:rPr>
              <a:t>NOUNS</a:t>
            </a:r>
            <a:endParaRPr dirty="0"/>
          </a:p>
        </p:txBody>
      </p:sp>
      <p:sp>
        <p:nvSpPr>
          <p:cNvPr id="7" name="Google Shape;73;p5">
            <a:extLst>
              <a:ext uri="{FF2B5EF4-FFF2-40B4-BE49-F238E27FC236}">
                <a16:creationId xmlns:a16="http://schemas.microsoft.com/office/drawing/2014/main" id="{F9AFBBA9-A042-4A9F-8EA4-221F9E3FE6A8}"/>
              </a:ext>
            </a:extLst>
          </p:cNvPr>
          <p:cNvSpPr txBox="1"/>
          <p:nvPr/>
        </p:nvSpPr>
        <p:spPr>
          <a:xfrm>
            <a:off x="8842108" y="1679498"/>
            <a:ext cx="2438468" cy="58477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IN" sz="3200" b="1" dirty="0">
                <a:solidFill>
                  <a:schemeClr val="dk1"/>
                </a:solidFill>
                <a:latin typeface="Calibri"/>
                <a:ea typeface="Calibri"/>
                <a:cs typeface="Calibri"/>
                <a:sym typeface="Calibri"/>
              </a:rPr>
              <a:t>ADJECTIVES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animEffect transition="in" filter="fade">
                                      <p:cBhvr>
                                        <p:cTn id="7" dur="500"/>
                                        <p:tgtEl>
                                          <p:spTgt spid="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
                                            <p:txEl>
                                              <p:pRg st="1" end="1"/>
                                            </p:txEl>
                                          </p:spTgt>
                                        </p:tgtEl>
                                        <p:attrNameLst>
                                          <p:attrName>style.visibility</p:attrName>
                                        </p:attrNameLst>
                                      </p:cBhvr>
                                      <p:to>
                                        <p:strVal val="visible"/>
                                      </p:to>
                                    </p:set>
                                    <p:animEffect transition="in" filter="fade">
                                      <p:cBhvr>
                                        <p:cTn id="12" dur="500"/>
                                        <p:tgtEl>
                                          <p:spTgt spid="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
                                            <p:txEl>
                                              <p:pRg st="2" end="2"/>
                                            </p:txEl>
                                          </p:spTgt>
                                        </p:tgtEl>
                                        <p:attrNameLst>
                                          <p:attrName>style.visibility</p:attrName>
                                        </p:attrNameLst>
                                      </p:cBhvr>
                                      <p:to>
                                        <p:strVal val="visible"/>
                                      </p:to>
                                    </p:set>
                                    <p:animEffect transition="in" filter="fade">
                                      <p:cBhvr>
                                        <p:cTn id="17" dur="500"/>
                                        <p:tgtEl>
                                          <p:spTgt spid="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0">
                                            <p:txEl>
                                              <p:pRg st="3" end="3"/>
                                            </p:txEl>
                                          </p:spTgt>
                                        </p:tgtEl>
                                        <p:attrNameLst>
                                          <p:attrName>style.visibility</p:attrName>
                                        </p:attrNameLst>
                                      </p:cBhvr>
                                      <p:to>
                                        <p:strVal val="visible"/>
                                      </p:to>
                                    </p:set>
                                    <p:animEffect transition="in" filter="fade">
                                      <p:cBhvr>
                                        <p:cTn id="22" dur="500"/>
                                        <p:tgtEl>
                                          <p:spTgt spid="6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0">
                                            <p:txEl>
                                              <p:pRg st="4" end="4"/>
                                            </p:txEl>
                                          </p:spTgt>
                                        </p:tgtEl>
                                        <p:attrNameLst>
                                          <p:attrName>style.visibility</p:attrName>
                                        </p:attrNameLst>
                                      </p:cBhvr>
                                      <p:to>
                                        <p:strVal val="visible"/>
                                      </p:to>
                                    </p:set>
                                    <p:animEffect transition="in" filter="fade">
                                      <p:cBhvr>
                                        <p:cTn id="27" dur="500"/>
                                        <p:tgtEl>
                                          <p:spTgt spid="6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2">
                                            <p:txEl>
                                              <p:pRg st="0" end="0"/>
                                            </p:txEl>
                                          </p:spTgt>
                                        </p:tgtEl>
                                        <p:attrNameLst>
                                          <p:attrName>style.visibility</p:attrName>
                                        </p:attrNameLst>
                                      </p:cBhvr>
                                      <p:to>
                                        <p:strVal val="visible"/>
                                      </p:to>
                                    </p:set>
                                    <p:animEffect transition="in" filter="fade">
                                      <p:cBhvr>
                                        <p:cTn id="32" dur="500"/>
                                        <p:tgtEl>
                                          <p:spTgt spid="6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2">
                                            <p:txEl>
                                              <p:pRg st="1" end="1"/>
                                            </p:txEl>
                                          </p:spTgt>
                                        </p:tgtEl>
                                        <p:attrNameLst>
                                          <p:attrName>style.visibility</p:attrName>
                                        </p:attrNameLst>
                                      </p:cBhvr>
                                      <p:to>
                                        <p:strVal val="visible"/>
                                      </p:to>
                                    </p:set>
                                    <p:animEffect transition="in" filter="fade">
                                      <p:cBhvr>
                                        <p:cTn id="37" dur="500"/>
                                        <p:tgtEl>
                                          <p:spTgt spid="6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2">
                                            <p:txEl>
                                              <p:pRg st="2" end="2"/>
                                            </p:txEl>
                                          </p:spTgt>
                                        </p:tgtEl>
                                        <p:attrNameLst>
                                          <p:attrName>style.visibility</p:attrName>
                                        </p:attrNameLst>
                                      </p:cBhvr>
                                      <p:to>
                                        <p:strVal val="visible"/>
                                      </p:to>
                                    </p:set>
                                    <p:animEffect transition="in" filter="fade">
                                      <p:cBhvr>
                                        <p:cTn id="42" dur="500"/>
                                        <p:tgtEl>
                                          <p:spTgt spid="6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2">
                                            <p:txEl>
                                              <p:pRg st="3" end="3"/>
                                            </p:txEl>
                                          </p:spTgt>
                                        </p:tgtEl>
                                        <p:attrNameLst>
                                          <p:attrName>style.visibility</p:attrName>
                                        </p:attrNameLst>
                                      </p:cBhvr>
                                      <p:to>
                                        <p:strVal val="visible"/>
                                      </p:to>
                                    </p:set>
                                    <p:animEffect transition="in" filter="fade">
                                      <p:cBhvr>
                                        <p:cTn id="47" dur="500"/>
                                        <p:tgtEl>
                                          <p:spTgt spid="6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2">
                                            <p:txEl>
                                              <p:pRg st="4" end="4"/>
                                            </p:txEl>
                                          </p:spTgt>
                                        </p:tgtEl>
                                        <p:attrNameLst>
                                          <p:attrName>style.visibility</p:attrName>
                                        </p:attrNameLst>
                                      </p:cBhvr>
                                      <p:to>
                                        <p:strVal val="visible"/>
                                      </p:to>
                                    </p:set>
                                    <p:animEffect transition="in" filter="fade">
                                      <p:cBhvr>
                                        <p:cTn id="52" dur="500"/>
                                        <p:tgtEl>
                                          <p:spTgt spid="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5"/>
          <p:cNvSpPr txBox="1">
            <a:spLocks noGrp="1"/>
          </p:cNvSpPr>
          <p:nvPr>
            <p:ph type="body" idx="1"/>
          </p:nvPr>
        </p:nvSpPr>
        <p:spPr>
          <a:xfrm>
            <a:off x="6888088" y="2276872"/>
            <a:ext cx="1938517" cy="294880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200"/>
              <a:buNone/>
            </a:pPr>
            <a:r>
              <a:rPr lang="en-IN" dirty="0"/>
              <a:t>1. shirt   </a:t>
            </a:r>
            <a:endParaRPr dirty="0"/>
          </a:p>
          <a:p>
            <a:pPr marL="0" lvl="0" indent="0" algn="l" rtl="0">
              <a:lnSpc>
                <a:spcPct val="100000"/>
              </a:lnSpc>
              <a:spcBef>
                <a:spcPts val="640"/>
              </a:spcBef>
              <a:spcAft>
                <a:spcPts val="0"/>
              </a:spcAft>
              <a:buClr>
                <a:schemeClr val="dk1"/>
              </a:buClr>
              <a:buSzPts val="3200"/>
              <a:buNone/>
            </a:pPr>
            <a:r>
              <a:rPr lang="en-IN" dirty="0"/>
              <a:t>2. sky  </a:t>
            </a:r>
            <a:endParaRPr dirty="0"/>
          </a:p>
          <a:p>
            <a:pPr marL="0" lvl="0" indent="0" algn="l" rtl="0">
              <a:lnSpc>
                <a:spcPct val="100000"/>
              </a:lnSpc>
              <a:spcBef>
                <a:spcPts val="640"/>
              </a:spcBef>
              <a:spcAft>
                <a:spcPts val="0"/>
              </a:spcAft>
              <a:buClr>
                <a:schemeClr val="dk1"/>
              </a:buClr>
              <a:buSzPts val="3200"/>
              <a:buNone/>
            </a:pPr>
            <a:r>
              <a:rPr lang="en-IN" dirty="0"/>
              <a:t>3. river   </a:t>
            </a:r>
            <a:endParaRPr dirty="0"/>
          </a:p>
          <a:p>
            <a:pPr marL="0" lvl="0" indent="0" algn="l" rtl="0">
              <a:lnSpc>
                <a:spcPct val="100000"/>
              </a:lnSpc>
              <a:spcBef>
                <a:spcPts val="640"/>
              </a:spcBef>
              <a:spcAft>
                <a:spcPts val="0"/>
              </a:spcAft>
              <a:buClr>
                <a:schemeClr val="dk1"/>
              </a:buClr>
              <a:buSzPts val="3200"/>
              <a:buNone/>
            </a:pPr>
            <a:r>
              <a:rPr lang="en-IN" dirty="0"/>
              <a:t>4. girl</a:t>
            </a:r>
            <a:endParaRPr dirty="0"/>
          </a:p>
          <a:p>
            <a:pPr marL="0" lvl="0" indent="0" algn="l" rtl="0">
              <a:lnSpc>
                <a:spcPct val="100000"/>
              </a:lnSpc>
              <a:spcBef>
                <a:spcPts val="640"/>
              </a:spcBef>
              <a:spcAft>
                <a:spcPts val="0"/>
              </a:spcAft>
              <a:buClr>
                <a:schemeClr val="dk1"/>
              </a:buClr>
              <a:buSzPts val="3200"/>
              <a:buNone/>
            </a:pPr>
            <a:r>
              <a:rPr lang="en-IN" dirty="0"/>
              <a:t>5. children</a:t>
            </a:r>
            <a:endParaRPr dirty="0"/>
          </a:p>
        </p:txBody>
      </p:sp>
      <p:sp>
        <p:nvSpPr>
          <p:cNvPr id="71" name="Google Shape;71;p5"/>
          <p:cNvSpPr txBox="1"/>
          <p:nvPr/>
        </p:nvSpPr>
        <p:spPr>
          <a:xfrm>
            <a:off x="8826605" y="2276872"/>
            <a:ext cx="2438468" cy="294880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r>
              <a:rPr lang="en-IN" sz="3200" dirty="0">
                <a:solidFill>
                  <a:schemeClr val="dk1"/>
                </a:solidFill>
                <a:latin typeface="Calibri"/>
                <a:ea typeface="Calibri"/>
                <a:cs typeface="Calibri"/>
                <a:sym typeface="Calibri"/>
              </a:rPr>
              <a:t>1. pink </a:t>
            </a:r>
            <a:endParaRPr dirty="0"/>
          </a:p>
          <a:p>
            <a:pPr marL="0" marR="0" lvl="0" indent="0" algn="l" rtl="0">
              <a:lnSpc>
                <a:spcPct val="100000"/>
              </a:lnSpc>
              <a:spcBef>
                <a:spcPts val="640"/>
              </a:spcBef>
              <a:spcAft>
                <a:spcPts val="0"/>
              </a:spcAft>
              <a:buClr>
                <a:schemeClr val="dk1"/>
              </a:buClr>
              <a:buSzPts val="3200"/>
              <a:buFont typeface="Arial"/>
              <a:buNone/>
            </a:pPr>
            <a:r>
              <a:rPr lang="en-IN" sz="3200" dirty="0">
                <a:solidFill>
                  <a:schemeClr val="dk1"/>
                </a:solidFill>
                <a:latin typeface="Calibri"/>
                <a:ea typeface="Calibri"/>
                <a:cs typeface="Calibri"/>
                <a:sym typeface="Calibri"/>
              </a:rPr>
              <a:t>2. blue  </a:t>
            </a:r>
            <a:endParaRPr dirty="0"/>
          </a:p>
          <a:p>
            <a:pPr marL="0" marR="0" lvl="0" indent="0" algn="l" rtl="0">
              <a:lnSpc>
                <a:spcPct val="100000"/>
              </a:lnSpc>
              <a:spcBef>
                <a:spcPts val="640"/>
              </a:spcBef>
              <a:spcAft>
                <a:spcPts val="0"/>
              </a:spcAft>
              <a:buClr>
                <a:schemeClr val="dk1"/>
              </a:buClr>
              <a:buSzPts val="3200"/>
              <a:buFont typeface="Arial"/>
              <a:buNone/>
            </a:pPr>
            <a:r>
              <a:rPr lang="en-IN" sz="3200" dirty="0">
                <a:solidFill>
                  <a:schemeClr val="dk1"/>
                </a:solidFill>
                <a:latin typeface="Calibri"/>
                <a:ea typeface="Calibri"/>
                <a:cs typeface="Calibri"/>
                <a:sym typeface="Calibri"/>
              </a:rPr>
              <a:t>3. cool   </a:t>
            </a:r>
            <a:endParaRPr dirty="0"/>
          </a:p>
          <a:p>
            <a:pPr marL="0" marR="0" lvl="0" indent="0" algn="l" rtl="0">
              <a:lnSpc>
                <a:spcPct val="100000"/>
              </a:lnSpc>
              <a:spcBef>
                <a:spcPts val="640"/>
              </a:spcBef>
              <a:spcAft>
                <a:spcPts val="0"/>
              </a:spcAft>
              <a:buClr>
                <a:schemeClr val="dk1"/>
              </a:buClr>
              <a:buSzPts val="3200"/>
              <a:buFont typeface="Arial"/>
              <a:buNone/>
            </a:pPr>
            <a:r>
              <a:rPr lang="en-IN" sz="3200" dirty="0">
                <a:solidFill>
                  <a:schemeClr val="dk1"/>
                </a:solidFill>
                <a:latin typeface="Calibri"/>
                <a:ea typeface="Calibri"/>
                <a:cs typeface="Calibri"/>
                <a:sym typeface="Calibri"/>
              </a:rPr>
              <a:t>4. one</a:t>
            </a:r>
            <a:endParaRPr dirty="0"/>
          </a:p>
          <a:p>
            <a:pPr marL="0" marR="0" lvl="0" indent="0" algn="l" rtl="0">
              <a:lnSpc>
                <a:spcPct val="100000"/>
              </a:lnSpc>
              <a:spcBef>
                <a:spcPts val="640"/>
              </a:spcBef>
              <a:spcAft>
                <a:spcPts val="0"/>
              </a:spcAft>
              <a:buClr>
                <a:schemeClr val="dk1"/>
              </a:buClr>
              <a:buSzPts val="3200"/>
              <a:buFont typeface="Arial"/>
              <a:buNone/>
            </a:pPr>
            <a:r>
              <a:rPr lang="en-IN" sz="3200" dirty="0">
                <a:solidFill>
                  <a:schemeClr val="dk1"/>
                </a:solidFill>
                <a:latin typeface="Calibri"/>
                <a:ea typeface="Calibri"/>
                <a:cs typeface="Calibri"/>
                <a:sym typeface="Calibri"/>
              </a:rPr>
              <a:t>5. five</a:t>
            </a:r>
            <a:endParaRPr dirty="0"/>
          </a:p>
        </p:txBody>
      </p:sp>
      <p:sp>
        <p:nvSpPr>
          <p:cNvPr id="72" name="Google Shape;72;p5"/>
          <p:cNvSpPr txBox="1"/>
          <p:nvPr/>
        </p:nvSpPr>
        <p:spPr>
          <a:xfrm>
            <a:off x="6888088" y="1679498"/>
            <a:ext cx="1954020" cy="58477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IN" sz="3200" b="1" dirty="0">
                <a:solidFill>
                  <a:schemeClr val="dk1"/>
                </a:solidFill>
                <a:latin typeface="Calibri"/>
                <a:ea typeface="Calibri"/>
                <a:cs typeface="Calibri"/>
                <a:sym typeface="Calibri"/>
              </a:rPr>
              <a:t>NOUNS</a:t>
            </a:r>
            <a:endParaRPr dirty="0"/>
          </a:p>
        </p:txBody>
      </p:sp>
      <p:sp>
        <p:nvSpPr>
          <p:cNvPr id="73" name="Google Shape;73;p5"/>
          <p:cNvSpPr txBox="1"/>
          <p:nvPr/>
        </p:nvSpPr>
        <p:spPr>
          <a:xfrm>
            <a:off x="8842108" y="1679498"/>
            <a:ext cx="2438468" cy="58477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IN" sz="3200" b="1" dirty="0">
                <a:solidFill>
                  <a:schemeClr val="dk1"/>
                </a:solidFill>
                <a:latin typeface="Calibri"/>
                <a:ea typeface="Calibri"/>
                <a:cs typeface="Calibri"/>
                <a:sym typeface="Calibri"/>
              </a:rPr>
              <a:t>ADJECTIVES</a:t>
            </a:r>
            <a:endParaRPr dirty="0"/>
          </a:p>
        </p:txBody>
      </p:sp>
      <p:pic>
        <p:nvPicPr>
          <p:cNvPr id="74" name="Google Shape;74;p5" descr="A picture containing grass, posing, family&#10;&#10;Description automatically generated"/>
          <p:cNvPicPr preferRelativeResize="0"/>
          <p:nvPr/>
        </p:nvPicPr>
        <p:blipFill rotWithShape="1">
          <a:blip r:embed="rId3">
            <a:alphaModFix/>
          </a:blip>
          <a:srcRect/>
          <a:stretch/>
        </p:blipFill>
        <p:spPr>
          <a:xfrm>
            <a:off x="911424" y="1679498"/>
            <a:ext cx="4728239" cy="3546180"/>
          </a:xfrm>
          <a:prstGeom prst="rect">
            <a:avLst/>
          </a:prstGeom>
          <a:noFill/>
          <a:ln>
            <a:noFill/>
          </a:ln>
        </p:spPr>
      </p:pic>
      <p:sp>
        <p:nvSpPr>
          <p:cNvPr id="11" name="Google Shape;59;p4">
            <a:extLst>
              <a:ext uri="{FF2B5EF4-FFF2-40B4-BE49-F238E27FC236}">
                <a16:creationId xmlns:a16="http://schemas.microsoft.com/office/drawing/2014/main" id="{DA745F01-C40D-4AE3-B4BD-9F86E6447A76}"/>
              </a:ext>
            </a:extLst>
          </p:cNvPr>
          <p:cNvSpPr txBox="1">
            <a:spLocks noGrp="1"/>
          </p:cNvSpPr>
          <p:nvPr>
            <p:ph type="title"/>
          </p:nvPr>
        </p:nvSpPr>
        <p:spPr>
          <a:xfrm>
            <a:off x="1466856" y="361917"/>
            <a:ext cx="9296427" cy="609324"/>
          </a:xfrm>
          <a:prstGeom prst="rect">
            <a:avLst/>
          </a:prstGeom>
          <a:solidFill>
            <a:srgbClr val="FFC000"/>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ct val="100000"/>
              <a:buFont typeface="Calibri"/>
              <a:buNone/>
            </a:pPr>
            <a:r>
              <a:rPr lang="en-IN" b="1" u="sng" dirty="0"/>
              <a:t>Nouns and Adjectives in the Image</a:t>
            </a:r>
            <a:endParaRPr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xEl>
                                              <p:pRg st="0" end="0"/>
                                            </p:txEl>
                                          </p:spTgt>
                                        </p:tgtEl>
                                        <p:attrNameLst>
                                          <p:attrName>style.visibility</p:attrName>
                                        </p:attrNameLst>
                                      </p:cBhvr>
                                      <p:to>
                                        <p:strVal val="visible"/>
                                      </p:to>
                                    </p:set>
                                    <p:animEffect transition="in" filter="fade">
                                      <p:cBhvr>
                                        <p:cTn id="7" dur="500"/>
                                        <p:tgtEl>
                                          <p:spTgt spid="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
                                            <p:txEl>
                                              <p:pRg st="1" end="1"/>
                                            </p:txEl>
                                          </p:spTgt>
                                        </p:tgtEl>
                                        <p:attrNameLst>
                                          <p:attrName>style.visibility</p:attrName>
                                        </p:attrNameLst>
                                      </p:cBhvr>
                                      <p:to>
                                        <p:strVal val="visible"/>
                                      </p:to>
                                    </p:set>
                                    <p:animEffect transition="in" filter="fade">
                                      <p:cBhvr>
                                        <p:cTn id="12" dur="500"/>
                                        <p:tgtEl>
                                          <p:spTgt spid="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0">
                                            <p:txEl>
                                              <p:pRg st="3" end="3"/>
                                            </p:txEl>
                                          </p:spTgt>
                                        </p:tgtEl>
                                        <p:attrNameLst>
                                          <p:attrName>style.visibility</p:attrName>
                                        </p:attrNameLst>
                                      </p:cBhvr>
                                      <p:to>
                                        <p:strVal val="visible"/>
                                      </p:to>
                                    </p:set>
                                    <p:animEffect transition="in" filter="fade">
                                      <p:cBhvr>
                                        <p:cTn id="22" dur="500"/>
                                        <p:tgtEl>
                                          <p:spTgt spid="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0">
                                            <p:txEl>
                                              <p:pRg st="4" end="4"/>
                                            </p:txEl>
                                          </p:spTgt>
                                        </p:tgtEl>
                                        <p:attrNameLst>
                                          <p:attrName>style.visibility</p:attrName>
                                        </p:attrNameLst>
                                      </p:cBhvr>
                                      <p:to>
                                        <p:strVal val="visible"/>
                                      </p:to>
                                    </p:set>
                                    <p:animEffect transition="in" filter="fade">
                                      <p:cBhvr>
                                        <p:cTn id="27" dur="500"/>
                                        <p:tgtEl>
                                          <p:spTgt spid="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1">
                                            <p:txEl>
                                              <p:pRg st="0" end="0"/>
                                            </p:txEl>
                                          </p:spTgt>
                                        </p:tgtEl>
                                        <p:attrNameLst>
                                          <p:attrName>style.visibility</p:attrName>
                                        </p:attrNameLst>
                                      </p:cBhvr>
                                      <p:to>
                                        <p:strVal val="visible"/>
                                      </p:to>
                                    </p:set>
                                    <p:anim calcmode="lin" valueType="num">
                                      <p:cBhvr additive="base">
                                        <p:cTn id="32" dur="500"/>
                                        <p:tgtEl>
                                          <p:spTgt spid="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
                                            <p:txEl>
                                              <p:pRg st="1" end="1"/>
                                            </p:txEl>
                                          </p:spTgt>
                                        </p:tgtEl>
                                        <p:attrNameLst>
                                          <p:attrName>style.visibility</p:attrName>
                                        </p:attrNameLst>
                                      </p:cBhvr>
                                      <p:to>
                                        <p:strVal val="visible"/>
                                      </p:to>
                                    </p:set>
                                    <p:anim calcmode="lin" valueType="num">
                                      <p:cBhvr additive="base">
                                        <p:cTn id="37" dur="500"/>
                                        <p:tgtEl>
                                          <p:spTgt spid="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1">
                                            <p:txEl>
                                              <p:pRg st="2" end="2"/>
                                            </p:txEl>
                                          </p:spTgt>
                                        </p:tgtEl>
                                        <p:attrNameLst>
                                          <p:attrName>style.visibility</p:attrName>
                                        </p:attrNameLst>
                                      </p:cBhvr>
                                      <p:to>
                                        <p:strVal val="visible"/>
                                      </p:to>
                                    </p:set>
                                    <p:anim calcmode="lin" valueType="num">
                                      <p:cBhvr additive="base">
                                        <p:cTn id="42" dur="500"/>
                                        <p:tgtEl>
                                          <p:spTgt spid="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1">
                                            <p:txEl>
                                              <p:pRg st="3" end="3"/>
                                            </p:txEl>
                                          </p:spTgt>
                                        </p:tgtEl>
                                        <p:attrNameLst>
                                          <p:attrName>style.visibility</p:attrName>
                                        </p:attrNameLst>
                                      </p:cBhvr>
                                      <p:to>
                                        <p:strVal val="visible"/>
                                      </p:to>
                                    </p:set>
                                    <p:anim calcmode="lin" valueType="num">
                                      <p:cBhvr additive="base">
                                        <p:cTn id="47" dur="500"/>
                                        <p:tgtEl>
                                          <p:spTgt spid="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1">
                                            <p:txEl>
                                              <p:pRg st="4" end="4"/>
                                            </p:txEl>
                                          </p:spTgt>
                                        </p:tgtEl>
                                        <p:attrNameLst>
                                          <p:attrName>style.visibility</p:attrName>
                                        </p:attrNameLst>
                                      </p:cBhvr>
                                      <p:to>
                                        <p:strVal val="visible"/>
                                      </p:to>
                                    </p:set>
                                    <p:anim calcmode="lin" valueType="num">
                                      <p:cBhvr additive="base">
                                        <p:cTn id="52" dur="500"/>
                                        <p:tgtEl>
                                          <p:spTgt spid="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466856" y="228170"/>
            <a:ext cx="9296427" cy="654032"/>
          </a:xfrm>
          <a:prstGeom prst="rect">
            <a:avLst/>
          </a:prstGeom>
          <a:solidFill>
            <a:srgbClr val="FFC000"/>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Examples of Sentences</a:t>
            </a:r>
            <a:endParaRPr u="sng" dirty="0"/>
          </a:p>
        </p:txBody>
      </p:sp>
      <p:sp>
        <p:nvSpPr>
          <p:cNvPr id="81" name="Google Shape;81;p6"/>
          <p:cNvSpPr txBox="1">
            <a:spLocks noGrp="1"/>
          </p:cNvSpPr>
          <p:nvPr>
            <p:ph type="body" idx="1"/>
          </p:nvPr>
        </p:nvSpPr>
        <p:spPr>
          <a:xfrm>
            <a:off x="531593" y="1396985"/>
            <a:ext cx="11159667" cy="2222500"/>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Font typeface="Calibri"/>
              <a:buAutoNum type="arabicPeriod"/>
            </a:pPr>
            <a:r>
              <a:rPr lang="en-IN" dirty="0"/>
              <a:t>There are </a:t>
            </a:r>
            <a:r>
              <a:rPr lang="en-IN" i="1" u="sng" dirty="0">
                <a:solidFill>
                  <a:srgbClr val="C00000"/>
                </a:solidFill>
              </a:rPr>
              <a:t>two</a:t>
            </a:r>
            <a:r>
              <a:rPr lang="en-IN" dirty="0"/>
              <a:t> boys and </a:t>
            </a:r>
            <a:r>
              <a:rPr lang="en-IN" i="1" u="sng" dirty="0">
                <a:solidFill>
                  <a:srgbClr val="C00000"/>
                </a:solidFill>
              </a:rPr>
              <a:t>a</a:t>
            </a:r>
            <a:r>
              <a:rPr lang="en-IN" dirty="0"/>
              <a:t> girl in this picture</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They are holding books that have </a:t>
            </a:r>
            <a:r>
              <a:rPr lang="en-IN" i="1" u="sng" dirty="0">
                <a:solidFill>
                  <a:srgbClr val="C00000"/>
                </a:solidFill>
              </a:rPr>
              <a:t>blue</a:t>
            </a:r>
            <a:r>
              <a:rPr lang="en-IN" dirty="0"/>
              <a:t>,</a:t>
            </a:r>
            <a:r>
              <a:rPr lang="en-IN" i="1" dirty="0">
                <a:solidFill>
                  <a:srgbClr val="C00000"/>
                </a:solidFill>
              </a:rPr>
              <a:t> </a:t>
            </a:r>
            <a:r>
              <a:rPr lang="en-IN" i="1" u="sng" dirty="0">
                <a:solidFill>
                  <a:srgbClr val="C00000"/>
                </a:solidFill>
              </a:rPr>
              <a:t>grey</a:t>
            </a:r>
            <a:r>
              <a:rPr lang="en-IN" i="1" dirty="0">
                <a:solidFill>
                  <a:srgbClr val="C00000"/>
                </a:solidFill>
              </a:rPr>
              <a:t> </a:t>
            </a:r>
            <a:r>
              <a:rPr lang="en-IN" dirty="0"/>
              <a:t>and </a:t>
            </a:r>
            <a:r>
              <a:rPr lang="en-IN" i="1" u="sng" dirty="0">
                <a:solidFill>
                  <a:srgbClr val="C00000"/>
                </a:solidFill>
              </a:rPr>
              <a:t>brown</a:t>
            </a:r>
            <a:r>
              <a:rPr lang="en-IN" i="1" dirty="0">
                <a:solidFill>
                  <a:srgbClr val="C00000"/>
                </a:solidFill>
              </a:rPr>
              <a:t> </a:t>
            </a:r>
            <a:r>
              <a:rPr lang="en-IN" dirty="0"/>
              <a:t>covers.</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They are sitting on the </a:t>
            </a:r>
            <a:r>
              <a:rPr lang="en-IN" i="1" u="sng" dirty="0">
                <a:solidFill>
                  <a:srgbClr val="C00000"/>
                </a:solidFill>
              </a:rPr>
              <a:t>soft</a:t>
            </a:r>
            <a:r>
              <a:rPr lang="en-IN" dirty="0"/>
              <a:t> grass. </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The girl is wearing a </a:t>
            </a:r>
            <a:r>
              <a:rPr lang="en-IN" i="1" u="sng" dirty="0">
                <a:solidFill>
                  <a:srgbClr val="C00000"/>
                </a:solidFill>
              </a:rPr>
              <a:t>pretty</a:t>
            </a:r>
            <a:r>
              <a:rPr lang="en-IN" dirty="0"/>
              <a:t> dress.</a:t>
            </a:r>
            <a:endParaRPr dirty="0"/>
          </a:p>
          <a:p>
            <a:pPr marL="514350" lvl="0" indent="-311150" algn="l" rtl="0">
              <a:lnSpc>
                <a:spcPct val="100000"/>
              </a:lnSpc>
              <a:spcBef>
                <a:spcPts val="640"/>
              </a:spcBef>
              <a:spcAft>
                <a:spcPts val="0"/>
              </a:spcAft>
              <a:buClr>
                <a:schemeClr val="dk1"/>
              </a:buClr>
              <a:buSzPts val="3200"/>
              <a:buFont typeface="Calibri"/>
              <a:buNone/>
            </a:pPr>
            <a:endParaRPr dirty="0"/>
          </a:p>
        </p:txBody>
      </p:sp>
      <p:pic>
        <p:nvPicPr>
          <p:cNvPr id="82" name="Google Shape;82;p6" descr="A picture containing text, painting, fabric, painted&#10;&#10;Description automatically generated"/>
          <p:cNvPicPr preferRelativeResize="0"/>
          <p:nvPr/>
        </p:nvPicPr>
        <p:blipFill rotWithShape="1">
          <a:blip r:embed="rId3">
            <a:alphaModFix/>
          </a:blip>
          <a:srcRect/>
          <a:stretch/>
        </p:blipFill>
        <p:spPr>
          <a:xfrm>
            <a:off x="4074586" y="4077072"/>
            <a:ext cx="4064000" cy="2444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additive="base">
                                        <p:cTn id="7" dur="500"/>
                                        <p:tgtEl>
                                          <p:spTgt spid="8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 calcmode="lin" valueType="num">
                                      <p:cBhvr additive="base">
                                        <p:cTn id="12" dur="500"/>
                                        <p:tgtEl>
                                          <p:spTgt spid="8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1">
                                            <p:txEl>
                                              <p:pRg st="2" end="2"/>
                                            </p:txEl>
                                          </p:spTgt>
                                        </p:tgtEl>
                                        <p:attrNameLst>
                                          <p:attrName>style.visibility</p:attrName>
                                        </p:attrNameLst>
                                      </p:cBhvr>
                                      <p:to>
                                        <p:strVal val="visible"/>
                                      </p:to>
                                    </p:set>
                                    <p:anim calcmode="lin" valueType="num">
                                      <p:cBhvr additive="base">
                                        <p:cTn id="17" dur="500"/>
                                        <p:tgtEl>
                                          <p:spTgt spid="8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81">
                                            <p:txEl>
                                              <p:pRg st="3" end="3"/>
                                            </p:txEl>
                                          </p:spTgt>
                                        </p:tgtEl>
                                        <p:attrNameLst>
                                          <p:attrName>style.visibility</p:attrName>
                                        </p:attrNameLst>
                                      </p:cBhvr>
                                      <p:to>
                                        <p:strVal val="visible"/>
                                      </p:to>
                                    </p:set>
                                    <p:anim calcmode="lin" valueType="num">
                                      <p:cBhvr additive="base">
                                        <p:cTn id="22" dur="500"/>
                                        <p:tgtEl>
                                          <p:spTgt spid="81">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7"/>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90" name="Google Shape;90;p7"/>
          <p:cNvGraphicFramePr/>
          <p:nvPr>
            <p:extLst>
              <p:ext uri="{D42A27DB-BD31-4B8C-83A1-F6EECF244321}">
                <p14:modId xmlns:p14="http://schemas.microsoft.com/office/powerpoint/2010/main" val="2165790751"/>
              </p:ext>
            </p:extLst>
          </p:nvPr>
        </p:nvGraphicFramePr>
        <p:xfrm>
          <a:off x="1127448" y="700345"/>
          <a:ext cx="9937100" cy="1540670"/>
        </p:xfrm>
        <a:graphic>
          <a:graphicData uri="http://schemas.openxmlformats.org/drawingml/2006/table">
            <a:tbl>
              <a:tblPr firstRow="1" bandRow="1">
                <a:noFill/>
                <a:tableStyleId>{ADF2AE7A-6C8F-4DDB-ACEF-B15EA6E3FBBD}</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244175">
                <a:tc>
                  <a:txBody>
                    <a:bodyPr/>
                    <a:lstStyle/>
                    <a:p>
                      <a:pPr marL="0" marR="0" lvl="0" indent="0" algn="l" rtl="0">
                        <a:spcBef>
                          <a:spcPts val="0"/>
                        </a:spcBef>
                        <a:spcAft>
                          <a:spcPts val="0"/>
                        </a:spcAft>
                        <a:buNone/>
                      </a:pPr>
                      <a:r>
                        <a:rPr lang="en-IN" sz="900" u="none" strike="noStrike" cap="none"/>
                        <a:t>1</a:t>
                      </a:r>
                      <a:endParaRPr/>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dirty="0">
                          <a:solidFill>
                            <a:schemeClr val="dk1"/>
                          </a:solidFill>
                          <a:latin typeface="Calibri"/>
                          <a:ea typeface="Calibri"/>
                          <a:cs typeface="Calibri"/>
                          <a:sym typeface="Calibri"/>
                        </a:rPr>
                        <a:t>&lt;boy and girl&gt; - </a:t>
                      </a:r>
                      <a:r>
                        <a:rPr lang="en-IN" sz="900" b="0" i="0" u="none" strike="noStrike" dirty="0">
                          <a:solidFill>
                            <a:schemeClr val="dk1"/>
                          </a:solidFill>
                          <a:latin typeface="Calibri"/>
                          <a:ea typeface="Calibri"/>
                          <a:cs typeface="Calibri"/>
                          <a:sym typeface="Calibri"/>
                          <a:hlinkClick r:id="rId3"/>
                        </a:rPr>
                        <a:t>https://pixabay.com/illustrations/school-students-education-teaching-2707947/</a:t>
                      </a:r>
                      <a:endParaRPr lang="en-IN" sz="900" b="0" i="0" u="none" strike="noStrike" dirty="0">
                        <a:solidFill>
                          <a:schemeClr val="dk1"/>
                        </a:solidFill>
                        <a:latin typeface="Calibri"/>
                        <a:ea typeface="Calibri"/>
                        <a:cs typeface="Calibri"/>
                        <a:sym typeface="Calibri"/>
                      </a:endParaRPr>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r>
                        <a:rPr lang="en-IN" sz="900" dirty="0"/>
                        <a:t>2, 3, 5</a:t>
                      </a:r>
                      <a:endParaRPr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a:solidFill>
                            <a:schemeClr val="dk1"/>
                          </a:solidFill>
                          <a:latin typeface="Calibri"/>
                          <a:ea typeface="Calibri"/>
                          <a:cs typeface="Calibri"/>
                          <a:sym typeface="Calibri"/>
                        </a:rPr>
                        <a:t>&lt;studying on the grass&gt; - &lt;SSSVV Gallery – tag studying on the grass&gt;</a:t>
                      </a:r>
                      <a:endParaRPr sz="900"/>
                    </a:p>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r>
                        <a:rPr lang="en-IN" sz="900" dirty="0"/>
                        <a:t>2, 4</a:t>
                      </a:r>
                      <a:endParaRPr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dirty="0">
                          <a:solidFill>
                            <a:schemeClr val="dk1"/>
                          </a:solidFill>
                          <a:latin typeface="Calibri"/>
                          <a:ea typeface="Calibri"/>
                          <a:cs typeface="Calibri"/>
                          <a:sym typeface="Calibri"/>
                        </a:rPr>
                        <a:t>&lt;Family time, outdoor picnic&gt; - &lt; SSSVV Gallery – outdoor picnic&gt;</a:t>
                      </a:r>
                      <a:endParaRPr sz="900" dirty="0"/>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3"/>
                  </a:ext>
                </a:extLst>
              </a:tr>
            </a:tbl>
          </a:graphicData>
        </a:graphic>
      </p:graphicFrame>
      <p:pic>
        <p:nvPicPr>
          <p:cNvPr id="91" name="Google Shape;91;p7" descr="A picture containing text&#10;&#10;Description automatically generated"/>
          <p:cNvPicPr preferRelativeResize="0"/>
          <p:nvPr/>
        </p:nvPicPr>
        <p:blipFill rotWithShape="1">
          <a:blip r:embed="rId4">
            <a:alphaModFix/>
          </a:blip>
          <a:srcRect/>
          <a:stretch/>
        </p:blipFill>
        <p:spPr>
          <a:xfrm>
            <a:off x="2458306" y="1151872"/>
            <a:ext cx="410649" cy="283169"/>
          </a:xfrm>
          <a:prstGeom prst="rect">
            <a:avLst/>
          </a:prstGeom>
          <a:noFill/>
          <a:ln>
            <a:noFill/>
          </a:ln>
        </p:spPr>
      </p:pic>
      <p:pic>
        <p:nvPicPr>
          <p:cNvPr id="92" name="Google Shape;92;p7" descr="A picture containing text, painting, fabric, painted&#10;&#10;Description automatically generated"/>
          <p:cNvPicPr preferRelativeResize="0"/>
          <p:nvPr/>
        </p:nvPicPr>
        <p:blipFill rotWithShape="1">
          <a:blip r:embed="rId5">
            <a:alphaModFix/>
          </a:blip>
          <a:srcRect/>
          <a:stretch/>
        </p:blipFill>
        <p:spPr>
          <a:xfrm>
            <a:off x="2451548" y="1481572"/>
            <a:ext cx="398724" cy="319250"/>
          </a:xfrm>
          <a:prstGeom prst="rect">
            <a:avLst/>
          </a:prstGeom>
          <a:noFill/>
          <a:ln>
            <a:noFill/>
          </a:ln>
        </p:spPr>
      </p:pic>
      <p:pic>
        <p:nvPicPr>
          <p:cNvPr id="93" name="Google Shape;93;p7" descr="A picture containing grass, posing, family&#10;&#10;Description automatically generated"/>
          <p:cNvPicPr preferRelativeResize="0"/>
          <p:nvPr/>
        </p:nvPicPr>
        <p:blipFill rotWithShape="1">
          <a:blip r:embed="rId6">
            <a:alphaModFix/>
          </a:blip>
          <a:srcRect/>
          <a:stretch/>
        </p:blipFill>
        <p:spPr>
          <a:xfrm>
            <a:off x="2460156" y="1889549"/>
            <a:ext cx="394737" cy="296053"/>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Widescreen</PresentationFormat>
  <Paragraphs>78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Noto Sans Symbols</vt:lpstr>
      <vt:lpstr>Arial</vt:lpstr>
      <vt:lpstr>Calibri</vt:lpstr>
      <vt:lpstr>DD</vt:lpstr>
      <vt:lpstr>Describing Pictures with Adjectives </vt:lpstr>
      <vt:lpstr>Materials Required</vt:lpstr>
      <vt:lpstr>Nouns and Adjectives in the Image</vt:lpstr>
      <vt:lpstr>Nouns and Adjectives in the Image</vt:lpstr>
      <vt:lpstr>Examples of Sentences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PICTURES </dc:title>
  <dc:creator>sssvv</dc:creator>
  <cp:lastModifiedBy>Mahesh Mahadevan</cp:lastModifiedBy>
  <cp:revision>17</cp:revision>
  <dcterms:created xsi:type="dcterms:W3CDTF">2020-08-28T09:38:22Z</dcterms:created>
  <dcterms:modified xsi:type="dcterms:W3CDTF">2021-12-04T11:51:36Z</dcterms:modified>
</cp:coreProperties>
</file>