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1" r:id="rId5"/>
    <p:sldId id="262" r:id="rId6"/>
    <p:sldId id="263"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792" autoAdjust="0"/>
  </p:normalViewPr>
  <p:slideViewPr>
    <p:cSldViewPr>
      <p:cViewPr varScale="1">
        <p:scale>
          <a:sx n="63" d="100"/>
          <a:sy n="63" d="100"/>
        </p:scale>
        <p:origin x="708" y="6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12/15/2021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&lt;countdown&gt; &lt;https://</a:t>
            </a:r>
            <a:r>
              <a:rPr lang="en-IN" dirty="0" err="1"/>
              <a:t>pixabay.com</a:t>
            </a:r>
            <a:r>
              <a:rPr lang="en-IN" dirty="0"/>
              <a:t>/illustrations/clock-15-min-wait-countdown-plan-4022296/&gt;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&lt;tree&gt; &lt;https://</a:t>
            </a:r>
            <a:r>
              <a:rPr lang="en-IN" dirty="0" err="1"/>
              <a:t>pixabay.com</a:t>
            </a:r>
            <a:r>
              <a:rPr lang="en-IN" dirty="0"/>
              <a:t>/vectors/tree-landscape-silhouette-plant-5371804/&gt;</a:t>
            </a:r>
          </a:p>
          <a:p>
            <a:r>
              <a:rPr lang="en-IN" dirty="0"/>
              <a:t>&lt;ice cream&gt; &lt;https://</a:t>
            </a:r>
            <a:r>
              <a:rPr lang="en-IN" dirty="0" err="1"/>
              <a:t>pixabay.com</a:t>
            </a:r>
            <a:r>
              <a:rPr lang="en-IN" dirty="0"/>
              <a:t>/illustrations/ice-cream-icecream-desserts-frozen-3571774/&gt;</a:t>
            </a:r>
            <a:br>
              <a:rPr lang="en-IN" dirty="0"/>
            </a:br>
            <a:r>
              <a:rPr lang="en-IN" dirty="0"/>
              <a:t>&lt;train&gt; &lt;https://</a:t>
            </a:r>
            <a:r>
              <a:rPr lang="en-IN" dirty="0" err="1"/>
              <a:t>pixabay.com</a:t>
            </a:r>
            <a:r>
              <a:rPr lang="en-IN" dirty="0"/>
              <a:t>/vectors/train-rail-railway-161015/&gt;</a:t>
            </a:r>
          </a:p>
          <a:p>
            <a:r>
              <a:rPr lang="en-IN" dirty="0"/>
              <a:t>&lt;rabbit&gt; &lt;https://</a:t>
            </a:r>
            <a:r>
              <a:rPr lang="en-IN" dirty="0" err="1"/>
              <a:t>pixabay.com</a:t>
            </a:r>
            <a:r>
              <a:rPr lang="en-IN" dirty="0"/>
              <a:t>/vectors/bunny-clipart-issue-fast-icon-1298864/&gt;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&lt;noon&gt; &lt;https://</a:t>
            </a:r>
            <a:r>
              <a:rPr lang="en-IN" dirty="0" err="1"/>
              <a:t>pixabay.com</a:t>
            </a:r>
            <a:r>
              <a:rPr lang="en-IN" dirty="0"/>
              <a:t>/photos/tree-flowers-meadow-tree-trunk-276014/&gt;</a:t>
            </a:r>
          </a:p>
          <a:p>
            <a:r>
              <a:rPr lang="en-IN" dirty="0"/>
              <a:t>&lt;doctor&gt; &lt;https://</a:t>
            </a:r>
            <a:r>
              <a:rPr lang="en-IN" dirty="0" err="1"/>
              <a:t>pixabay.com</a:t>
            </a:r>
            <a:r>
              <a:rPr lang="en-IN" dirty="0"/>
              <a:t>/vectors/doctor-lady-examine-child-kid-37707/&gt;</a:t>
            </a:r>
          </a:p>
          <a:p>
            <a:r>
              <a:rPr lang="en-IN" dirty="0"/>
              <a:t>&lt;shoes&gt; &lt;https://</a:t>
            </a:r>
            <a:r>
              <a:rPr lang="en-IN" dirty="0" err="1"/>
              <a:t>pixabay.com</a:t>
            </a:r>
            <a:r>
              <a:rPr lang="en-IN" dirty="0"/>
              <a:t>/illustrations/shoes-clipart-ribbon-graphic-1973283/&gt;</a:t>
            </a:r>
          </a:p>
          <a:p>
            <a:r>
              <a:rPr lang="en-IN" dirty="0"/>
              <a:t>&lt;mother&gt; &lt;https://</a:t>
            </a:r>
            <a:r>
              <a:rPr lang="en-IN" dirty="0" err="1"/>
              <a:t>pixabay.com</a:t>
            </a:r>
            <a:r>
              <a:rPr lang="en-IN" dirty="0"/>
              <a:t>/vectors/mom-love-family-baby-maternity-4839682/&gt;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305750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&lt;birds flying&gt; &lt;https://</a:t>
            </a:r>
            <a:r>
              <a:rPr lang="en-IN" dirty="0" err="1"/>
              <a:t>pixabay.com</a:t>
            </a:r>
            <a:r>
              <a:rPr lang="en-IN" dirty="0"/>
              <a:t>/vectors/land-birds-flying-sunset-mountains-46566/&gt;</a:t>
            </a:r>
          </a:p>
          <a:p>
            <a:r>
              <a:rPr lang="en-IN" dirty="0"/>
              <a:t>&lt;bookshelf&gt; &lt;https://</a:t>
            </a:r>
            <a:r>
              <a:rPr lang="en-IN" dirty="0" err="1"/>
              <a:t>pixabay.com</a:t>
            </a:r>
            <a:r>
              <a:rPr lang="en-IN" dirty="0"/>
              <a:t>/vectors/bookshelf-bookcase-furniture-32811/&gt;</a:t>
            </a:r>
          </a:p>
          <a:p>
            <a:r>
              <a:rPr lang="en-IN" dirty="0"/>
              <a:t>&lt;writing&gt; &lt;https://</a:t>
            </a:r>
            <a:r>
              <a:rPr lang="en-IN" dirty="0" err="1"/>
              <a:t>pixabay.com</a:t>
            </a:r>
            <a:r>
              <a:rPr lang="en-IN" dirty="0"/>
              <a:t>/illustrations/notes-pencil-abc-writing-card-5729126/&gt;</a:t>
            </a:r>
          </a:p>
          <a:p>
            <a:r>
              <a:rPr lang="en-IN" dirty="0"/>
              <a:t>&lt;dog sleeping&gt; &lt;https://</a:t>
            </a:r>
            <a:r>
              <a:rPr lang="en-IN" dirty="0" err="1"/>
              <a:t>pixabay.com</a:t>
            </a:r>
            <a:r>
              <a:rPr lang="en-IN" dirty="0"/>
              <a:t>/photos/jack-russell-dog-old-terrier-2310391/&gt;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354184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&lt;clock&gt; &lt;https://pixabay.com/vectors/clock-time-six-six-o--clock-26101/&gt;</a:t>
            </a:r>
          </a:p>
          <a:p>
            <a:r>
              <a:rPr lang="en-IN" dirty="0"/>
              <a:t>&lt;table&gt; &lt;https://pixabay.com/vectors/furniture-table-wood-livingroom-147619/&gt;</a:t>
            </a:r>
          </a:p>
          <a:p>
            <a:r>
              <a:rPr lang="en-IN" dirty="0"/>
              <a:t>&lt;books&gt; &lt;https://pixabay.com/vectors/book-books-library-books-reading-2022464/&gt;</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156222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&lt;ball&gt; &lt;https://</a:t>
            </a:r>
            <a:r>
              <a:rPr lang="en-IN" dirty="0" err="1"/>
              <a:t>pixabay.com</a:t>
            </a:r>
            <a:r>
              <a:rPr lang="en-IN" dirty="0"/>
              <a:t>/vectors/football-soccer-ball-sport-147854/&gt;</a:t>
            </a:r>
          </a:p>
          <a:p>
            <a:r>
              <a:rPr lang="en-IN" dirty="0"/>
              <a:t>&lt;box&gt; &lt;https://</a:t>
            </a:r>
            <a:r>
              <a:rPr lang="en-IN" dirty="0" err="1"/>
              <a:t>pixabay.com</a:t>
            </a:r>
            <a:r>
              <a:rPr lang="en-IN" dirty="0"/>
              <a:t>/vectors/package-empty-box-carton-packaging-25067/&gt;</a:t>
            </a:r>
          </a:p>
          <a:p>
            <a:r>
              <a:rPr lang="en-IN" dirty="0"/>
              <a:t>&lt;cat on a tree&gt; &lt;https://</a:t>
            </a:r>
            <a:r>
              <a:rPr lang="en-IN" dirty="0" err="1"/>
              <a:t>pixabay.com</a:t>
            </a:r>
            <a:r>
              <a:rPr lang="en-IN" dirty="0"/>
              <a:t>/vectors/cat-feline-animal-pet-birds-tree-1781611/&gt;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12645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3" Type="http://schemas.openxmlformats.org/officeDocument/2006/relationships/hyperlink" Target="https://pixabay.com/vectors/bookshelf-bookcase-furniture-32811/" TargetMode="External"/><Relationship Id="rId18" Type="http://schemas.openxmlformats.org/officeDocument/2006/relationships/hyperlink" Target="https://pixabay.com/vectors/book-books-library-books-reading-2022464/" TargetMode="External"/><Relationship Id="rId26" Type="http://schemas.openxmlformats.org/officeDocument/2006/relationships/image" Target="../media/image27.png"/><Relationship Id="rId39" Type="http://schemas.openxmlformats.org/officeDocument/2006/relationships/image" Target="../media/image40.png"/><Relationship Id="rId21" Type="http://schemas.openxmlformats.org/officeDocument/2006/relationships/hyperlink" Target="https://pixabay.com/vectors/cat-feline-animal-pet-birds-tree-1781611/" TargetMode="External"/><Relationship Id="rId34" Type="http://schemas.openxmlformats.org/officeDocument/2006/relationships/image" Target="../media/image35.jpeg"/><Relationship Id="rId7" Type="http://schemas.openxmlformats.org/officeDocument/2006/relationships/hyperlink" Target="https://pixabay.com/vectors/bunny-clipart-issue-fast-icon-1298864/" TargetMode="External"/><Relationship Id="rId12" Type="http://schemas.openxmlformats.org/officeDocument/2006/relationships/hyperlink" Target="https://pixabay.com/vectors/land-birds-flying-sunset-mountains-46566/" TargetMode="External"/><Relationship Id="rId17" Type="http://schemas.openxmlformats.org/officeDocument/2006/relationships/hyperlink" Target="https://pixabay.com/vectors/furniture-table-wood-livingroom-147619/" TargetMode="External"/><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hyperlink" Target="https://pixabay.com/vectors/clock-time-six-six-o--clock-26101/" TargetMode="External"/><Relationship Id="rId20" Type="http://schemas.openxmlformats.org/officeDocument/2006/relationships/hyperlink" Target="https://pixabay.com/vectors/package-empty-box-carton-packaging-25067/" TargetMode="External"/><Relationship Id="rId29"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hyperlink" Target="https://pixabay.com/vectors/train-rail-railway-161015/" TargetMode="External"/><Relationship Id="rId11" Type="http://schemas.openxmlformats.org/officeDocument/2006/relationships/hyperlink" Target="https://pixabay.com/vectors/mom-love-family-baby-maternity-4839682/" TargetMode="External"/><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hyperlink" Target="https://pixabay.com/illustrations/ice-cream-icecream-desserts-frozen-3571774/" TargetMode="External"/><Relationship Id="rId15" Type="http://schemas.openxmlformats.org/officeDocument/2006/relationships/hyperlink" Target="https://pixabay.com/photos/jack-russell-dog-old-terrier-2310391/" TargetMode="External"/><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hyperlink" Target="https://pixabay.com/illustrations/shoes-clipart-ribbon-graphic-1973283/" TargetMode="External"/><Relationship Id="rId19" Type="http://schemas.openxmlformats.org/officeDocument/2006/relationships/hyperlink" Target="https://pixabay.com/vectors/football-soccer-ball-sport-147854/" TargetMode="External"/><Relationship Id="rId31" Type="http://schemas.openxmlformats.org/officeDocument/2006/relationships/image" Target="../media/image32.png"/><Relationship Id="rId4" Type="http://schemas.openxmlformats.org/officeDocument/2006/relationships/hyperlink" Target="https://pixabay.com/vectors/tree-landscape-silhouette-plant-5371804/" TargetMode="External"/><Relationship Id="rId9" Type="http://schemas.openxmlformats.org/officeDocument/2006/relationships/hyperlink" Target="https://pixabay.com/vectors/doctor-lady-examine-child-kid-37707/" TargetMode="External"/><Relationship Id="rId14" Type="http://schemas.openxmlformats.org/officeDocument/2006/relationships/hyperlink" Target="https://pixabay.com/illustrations/notes-pencil-abc-writing-card-5729126/" TargetMode="External"/><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image" Target="../media/image31.png"/><Relationship Id="rId35" Type="http://schemas.openxmlformats.org/officeDocument/2006/relationships/image" Target="../media/image36.png"/><Relationship Id="rId8" Type="http://schemas.openxmlformats.org/officeDocument/2006/relationships/hyperlink" Target="https://pixabay.com/photos/tree-flowers-meadow-tree-trunk-276014/" TargetMode="External"/><Relationship Id="rId3" Type="http://schemas.openxmlformats.org/officeDocument/2006/relationships/hyperlink" Target="https://pixabay.com/illustrations/clock-15-min-wait-countdown-plan-40222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26269"/>
            <a:ext cx="12192000" cy="899361"/>
          </a:xfrm>
          <a:solidFill>
            <a:srgbClr val="FF9F9F"/>
          </a:solidFill>
        </p:spPr>
        <p:txBody>
          <a:bodyPr/>
          <a:lstStyle/>
          <a:p>
            <a:r>
              <a:rPr lang="en-IN" b="1" dirty="0"/>
              <a:t>Check Time For Prepositions</a:t>
            </a:r>
          </a:p>
        </p:txBody>
      </p:sp>
      <p:pic>
        <p:nvPicPr>
          <p:cNvPr id="4" name="Picture 3">
            <a:extLst>
              <a:ext uri="{FF2B5EF4-FFF2-40B4-BE49-F238E27FC236}">
                <a16:creationId xmlns:a16="http://schemas.microsoft.com/office/drawing/2014/main" id="{D55215C8-C144-9641-AEEA-CCAC430FA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080" y="2333412"/>
            <a:ext cx="2595841" cy="25958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799" y="71414"/>
            <a:ext cx="6984543" cy="654032"/>
          </a:xfrm>
          <a:solidFill>
            <a:srgbClr val="FF9F9F"/>
          </a:solidFill>
        </p:spPr>
        <p:txBody>
          <a:bodyPr/>
          <a:lstStyle/>
          <a:p>
            <a:r>
              <a:rPr lang="en-IN" b="1" u="sng" dirty="0"/>
              <a:t>Exercise 1</a:t>
            </a:r>
          </a:p>
        </p:txBody>
      </p:sp>
      <p:sp>
        <p:nvSpPr>
          <p:cNvPr id="3" name="Text Placeholder 2"/>
          <p:cNvSpPr>
            <a:spLocks noGrp="1"/>
          </p:cNvSpPr>
          <p:nvPr>
            <p:ph type="body" sz="quarter" idx="10"/>
          </p:nvPr>
        </p:nvSpPr>
        <p:spPr>
          <a:xfrm>
            <a:off x="2754617" y="836712"/>
            <a:ext cx="6852725" cy="548549"/>
          </a:xfrm>
        </p:spPr>
        <p:txBody>
          <a:bodyPr/>
          <a:lstStyle/>
          <a:p>
            <a:pPr marL="0" indent="0">
              <a:buNone/>
            </a:pPr>
            <a:r>
              <a:rPr lang="en-IN" b="1" i="1" dirty="0"/>
              <a:t>Circle the preposition in each sentence. </a:t>
            </a:r>
          </a:p>
          <a:p>
            <a:pPr marL="0" indent="0">
              <a:buNone/>
            </a:pPr>
            <a:endParaRPr lang="en-IN" b="1" i="1" dirty="0"/>
          </a:p>
        </p:txBody>
      </p:sp>
      <p:sp>
        <p:nvSpPr>
          <p:cNvPr id="4" name="Text Placeholder 2">
            <a:extLst>
              <a:ext uri="{FF2B5EF4-FFF2-40B4-BE49-F238E27FC236}">
                <a16:creationId xmlns:a16="http://schemas.microsoft.com/office/drawing/2014/main" id="{BCC9B3B9-F9E2-5046-ACD8-F9995123D062}"/>
              </a:ext>
            </a:extLst>
          </p:cNvPr>
          <p:cNvSpPr txBox="1">
            <a:spLocks/>
          </p:cNvSpPr>
          <p:nvPr/>
        </p:nvSpPr>
        <p:spPr>
          <a:xfrm>
            <a:off x="2434194" y="1598304"/>
            <a:ext cx="7766261" cy="4494991"/>
          </a:xfrm>
          <a:prstGeom prst="rect">
            <a:avLst/>
          </a:prstGeom>
          <a:ln>
            <a:no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0" indent="-514350">
              <a:buFont typeface="+mj-lt"/>
              <a:buAutoNum type="arabicPeriod"/>
            </a:pPr>
            <a:r>
              <a:rPr lang="en-IN" sz="2800" dirty="0"/>
              <a:t>We played in the park.</a:t>
            </a:r>
          </a:p>
          <a:p>
            <a:pPr marL="514350" lvl="0" indent="-514350">
              <a:buFont typeface="+mj-lt"/>
              <a:buAutoNum type="arabicPeriod"/>
            </a:pPr>
            <a:r>
              <a:rPr lang="en-IN" sz="2800" dirty="0"/>
              <a:t>The child stood under a tree.</a:t>
            </a:r>
          </a:p>
          <a:p>
            <a:pPr marL="514350" lvl="0" indent="-514350">
              <a:buFont typeface="+mj-lt"/>
              <a:buAutoNum type="arabicPeriod"/>
            </a:pPr>
            <a:r>
              <a:rPr lang="en-IN" sz="2800" dirty="0"/>
              <a:t>We love to eat ice cream in summer.</a:t>
            </a:r>
          </a:p>
          <a:p>
            <a:pPr marL="514350" lvl="0" indent="-514350">
              <a:buFont typeface="+mj-lt"/>
              <a:buAutoNum type="arabicPeriod"/>
            </a:pPr>
            <a:r>
              <a:rPr lang="en-IN" sz="2800" dirty="0"/>
              <a:t>The train leaves at five in the evening.</a:t>
            </a:r>
          </a:p>
          <a:p>
            <a:pPr marL="514350" lvl="0" indent="-514350">
              <a:buFont typeface="+mj-lt"/>
              <a:buAutoNum type="arabicPeriod"/>
            </a:pPr>
            <a:r>
              <a:rPr lang="en-IN" sz="2800" dirty="0"/>
              <a:t>What time does he go to school in the morning?</a:t>
            </a:r>
          </a:p>
          <a:p>
            <a:pPr marL="514350" lvl="0" indent="-514350">
              <a:buFont typeface="+mj-lt"/>
              <a:buAutoNum type="arabicPeriod"/>
            </a:pPr>
            <a:r>
              <a:rPr lang="en-IN" sz="2800" dirty="0"/>
              <a:t>Rohan hid behind the door.</a:t>
            </a:r>
          </a:p>
          <a:p>
            <a:pPr marL="514350" lvl="0" indent="-514350">
              <a:buFont typeface="+mj-lt"/>
              <a:buAutoNum type="arabicPeriod"/>
            </a:pPr>
            <a:r>
              <a:rPr lang="en-IN" sz="2800" dirty="0"/>
              <a:t>She is going to Mysore on Thursday.</a:t>
            </a:r>
          </a:p>
          <a:p>
            <a:pPr marL="514350" indent="-514350">
              <a:buFont typeface="+mj-lt"/>
              <a:buAutoNum type="arabicPeriod"/>
            </a:pPr>
            <a:r>
              <a:rPr lang="en-IN" sz="2800" dirty="0"/>
              <a:t>The rabbit jumped over the bushes. </a:t>
            </a:r>
            <a:endParaRPr lang="en-IN" sz="2800" i="1" dirty="0"/>
          </a:p>
        </p:txBody>
      </p:sp>
      <p:sp>
        <p:nvSpPr>
          <p:cNvPr id="5" name="Oval 4">
            <a:extLst>
              <a:ext uri="{FF2B5EF4-FFF2-40B4-BE49-F238E27FC236}">
                <a16:creationId xmlns:a16="http://schemas.microsoft.com/office/drawing/2014/main" id="{B3A038D1-7229-B241-9F17-0B5E0A9ED331}"/>
              </a:ext>
            </a:extLst>
          </p:cNvPr>
          <p:cNvSpPr/>
          <p:nvPr/>
        </p:nvSpPr>
        <p:spPr>
          <a:xfrm>
            <a:off x="4574500" y="1653308"/>
            <a:ext cx="378705" cy="414314"/>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6B66828A-61CD-2A4E-873B-B972DDADF293}"/>
              </a:ext>
            </a:extLst>
          </p:cNvPr>
          <p:cNvSpPr/>
          <p:nvPr/>
        </p:nvSpPr>
        <p:spPr>
          <a:xfrm>
            <a:off x="5283624" y="2145189"/>
            <a:ext cx="952173" cy="455745"/>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BC414478-653D-C045-8323-D3E974141D18}"/>
              </a:ext>
            </a:extLst>
          </p:cNvPr>
          <p:cNvSpPr/>
          <p:nvPr/>
        </p:nvSpPr>
        <p:spPr>
          <a:xfrm>
            <a:off x="6607414" y="2700668"/>
            <a:ext cx="416575" cy="376649"/>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777A7D13-7AD4-C948-BB3E-1BB5C49E5838}"/>
              </a:ext>
            </a:extLst>
          </p:cNvPr>
          <p:cNvSpPr/>
          <p:nvPr/>
        </p:nvSpPr>
        <p:spPr>
          <a:xfrm>
            <a:off x="5340983" y="3183210"/>
            <a:ext cx="378705" cy="414314"/>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515AA79E-F859-DA4E-BF8C-535074F5D118}"/>
              </a:ext>
            </a:extLst>
          </p:cNvPr>
          <p:cNvSpPr/>
          <p:nvPr/>
        </p:nvSpPr>
        <p:spPr>
          <a:xfrm>
            <a:off x="7649636" y="3701822"/>
            <a:ext cx="378705" cy="414314"/>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BF15109B-F6AF-6844-8B45-1E7045E7607F}"/>
              </a:ext>
            </a:extLst>
          </p:cNvPr>
          <p:cNvSpPr/>
          <p:nvPr/>
        </p:nvSpPr>
        <p:spPr>
          <a:xfrm>
            <a:off x="4523699" y="4164134"/>
            <a:ext cx="1126216" cy="482655"/>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48182C99-6585-4741-8B6D-017EA3350144}"/>
              </a:ext>
            </a:extLst>
          </p:cNvPr>
          <p:cNvSpPr/>
          <p:nvPr/>
        </p:nvSpPr>
        <p:spPr>
          <a:xfrm>
            <a:off x="6352463" y="4742878"/>
            <a:ext cx="416576" cy="414314"/>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801C21FC-4F44-CC4A-A5CB-515A8C6DBE2E}"/>
              </a:ext>
            </a:extLst>
          </p:cNvPr>
          <p:cNvSpPr/>
          <p:nvPr/>
        </p:nvSpPr>
        <p:spPr>
          <a:xfrm>
            <a:off x="5761031" y="5282721"/>
            <a:ext cx="698368" cy="390566"/>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4" name="Picture 13" descr="Shape&#10;&#10;Description automatically generated with medium confidence">
            <a:extLst>
              <a:ext uri="{FF2B5EF4-FFF2-40B4-BE49-F238E27FC236}">
                <a16:creationId xmlns:a16="http://schemas.microsoft.com/office/drawing/2014/main" id="{3CAE2471-758D-5F45-8075-B323C389B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73" y="1339356"/>
            <a:ext cx="2119784" cy="1665740"/>
          </a:xfrm>
          <a:prstGeom prst="rect">
            <a:avLst/>
          </a:prstGeom>
        </p:spPr>
      </p:pic>
      <p:pic>
        <p:nvPicPr>
          <p:cNvPr id="16" name="Picture 15">
            <a:extLst>
              <a:ext uri="{FF2B5EF4-FFF2-40B4-BE49-F238E27FC236}">
                <a16:creationId xmlns:a16="http://schemas.microsoft.com/office/drawing/2014/main" id="{8E96673C-F1B0-414D-9D3D-9484BD92CD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6934" y="1191178"/>
            <a:ext cx="996377" cy="1962096"/>
          </a:xfrm>
          <a:prstGeom prst="rect">
            <a:avLst/>
          </a:prstGeom>
        </p:spPr>
      </p:pic>
      <p:pic>
        <p:nvPicPr>
          <p:cNvPr id="18" name="Picture 17" descr="A picture containing transport, train&#10;&#10;Description automatically generated">
            <a:extLst>
              <a:ext uri="{FF2B5EF4-FFF2-40B4-BE49-F238E27FC236}">
                <a16:creationId xmlns:a16="http://schemas.microsoft.com/office/drawing/2014/main" id="{699FD2D8-87C6-4045-B058-7C103976BD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3" y="4122947"/>
            <a:ext cx="2357937" cy="138160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2A0E644-C61F-4A43-A28A-09C799AC00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8883" y="4229954"/>
            <a:ext cx="1837605" cy="1524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1398" y="2276872"/>
            <a:ext cx="10809218" cy="3150666"/>
          </a:xfrm>
          <a:ln>
            <a:solidFill>
              <a:schemeClr val="tx1"/>
            </a:solidFill>
          </a:ln>
        </p:spPr>
        <p:txBody>
          <a:bodyPr/>
          <a:lstStyle/>
          <a:p>
            <a:pPr marL="514350" indent="-514350">
              <a:buFont typeface="+mj-lt"/>
              <a:buAutoNum type="arabicPeriod"/>
              <a:tabLst>
                <a:tab pos="8167688" algn="l"/>
                <a:tab pos="8921750" algn="l"/>
                <a:tab pos="9774238" algn="l"/>
              </a:tabLst>
            </a:pPr>
            <a:r>
              <a:rPr lang="en-IN" dirty="0"/>
              <a:t>Let’s meet ___ noon.                                             	</a:t>
            </a:r>
            <a:r>
              <a:rPr lang="en-IN" sz="2400" dirty="0"/>
              <a:t>a.</a:t>
            </a:r>
            <a:r>
              <a:rPr lang="en-IN" dirty="0"/>
              <a:t>at	</a:t>
            </a:r>
            <a:r>
              <a:rPr lang="en-IN" sz="2400" dirty="0" err="1"/>
              <a:t>b.</a:t>
            </a:r>
            <a:r>
              <a:rPr lang="en-IN" dirty="0" err="1"/>
              <a:t>on</a:t>
            </a:r>
            <a:r>
              <a:rPr lang="en-IN" dirty="0"/>
              <a:t>	</a:t>
            </a:r>
            <a:r>
              <a:rPr lang="en-IN" sz="2400" dirty="0"/>
              <a:t>c.</a:t>
            </a:r>
            <a:r>
              <a:rPr lang="en-IN" dirty="0"/>
              <a:t>in </a:t>
            </a:r>
          </a:p>
          <a:p>
            <a:pPr marL="514350" indent="-514350">
              <a:buFont typeface="+mj-lt"/>
              <a:buAutoNum type="arabicPeriod"/>
              <a:tabLst>
                <a:tab pos="8167688" algn="l"/>
                <a:tab pos="8921750" algn="l"/>
                <a:tab pos="9774238" algn="l"/>
              </a:tabLst>
            </a:pPr>
            <a:r>
              <a:rPr lang="en-IN" dirty="0"/>
              <a:t>The doctor will be back ____ half an hour.       	</a:t>
            </a:r>
            <a:r>
              <a:rPr lang="en-IN" sz="2400" dirty="0" err="1"/>
              <a:t>a.</a:t>
            </a:r>
            <a:r>
              <a:rPr lang="en-IN" dirty="0" err="1"/>
              <a:t>on</a:t>
            </a:r>
            <a:r>
              <a:rPr lang="en-IN" dirty="0"/>
              <a:t> 	</a:t>
            </a:r>
            <a:r>
              <a:rPr lang="en-IN" sz="2400" dirty="0"/>
              <a:t>b.</a:t>
            </a:r>
            <a:r>
              <a:rPr lang="en-IN" dirty="0"/>
              <a:t>in  	</a:t>
            </a:r>
            <a:r>
              <a:rPr lang="en-IN" sz="2400" dirty="0"/>
              <a:t>c.</a:t>
            </a:r>
            <a:r>
              <a:rPr lang="en-IN" dirty="0"/>
              <a:t>at</a:t>
            </a:r>
          </a:p>
          <a:p>
            <a:pPr marL="514350" indent="-514350">
              <a:buFont typeface="+mj-lt"/>
              <a:buAutoNum type="arabicPeriod"/>
              <a:tabLst>
                <a:tab pos="8167688" algn="l"/>
                <a:tab pos="8921750" algn="l"/>
                <a:tab pos="9774238" algn="l"/>
              </a:tabLst>
            </a:pPr>
            <a:r>
              <a:rPr lang="en-IN" dirty="0"/>
              <a:t>He won’t be working ____ Saturdays.               	</a:t>
            </a:r>
            <a:r>
              <a:rPr lang="en-IN" sz="2400" dirty="0"/>
              <a:t>a.</a:t>
            </a:r>
            <a:r>
              <a:rPr lang="en-IN" dirty="0"/>
              <a:t>at  	</a:t>
            </a:r>
            <a:r>
              <a:rPr lang="en-IN" sz="2400" dirty="0" err="1"/>
              <a:t>b.</a:t>
            </a:r>
            <a:r>
              <a:rPr lang="en-IN" dirty="0" err="1"/>
              <a:t>on</a:t>
            </a:r>
            <a:r>
              <a:rPr lang="en-IN" dirty="0"/>
              <a:t>	</a:t>
            </a:r>
            <a:r>
              <a:rPr lang="en-IN" sz="2400" dirty="0"/>
              <a:t>c.</a:t>
            </a:r>
            <a:r>
              <a:rPr lang="en-IN" dirty="0"/>
              <a:t>in</a:t>
            </a:r>
          </a:p>
          <a:p>
            <a:pPr marL="514350" indent="-514350">
              <a:buFont typeface="+mj-lt"/>
              <a:buAutoNum type="arabicPeriod"/>
              <a:tabLst>
                <a:tab pos="8167688" algn="l"/>
                <a:tab pos="8921750" algn="l"/>
                <a:tab pos="9774238" algn="l"/>
              </a:tabLst>
            </a:pPr>
            <a:r>
              <a:rPr lang="en-IN" dirty="0"/>
              <a:t>Please leave your shoes ____ the door.             	</a:t>
            </a:r>
            <a:r>
              <a:rPr lang="en-IN" sz="2400" dirty="0"/>
              <a:t>a.</a:t>
            </a:r>
            <a:r>
              <a:rPr lang="en-IN" dirty="0"/>
              <a:t>in  	</a:t>
            </a:r>
            <a:r>
              <a:rPr lang="en-IN" sz="2400" dirty="0" err="1"/>
              <a:t>b.</a:t>
            </a:r>
            <a:r>
              <a:rPr lang="en-IN" dirty="0" err="1"/>
              <a:t>on</a:t>
            </a:r>
            <a:r>
              <a:rPr lang="en-IN" dirty="0"/>
              <a:t> 	</a:t>
            </a:r>
            <a:r>
              <a:rPr lang="en-IN" sz="2400" dirty="0"/>
              <a:t>c.</a:t>
            </a:r>
            <a:r>
              <a:rPr lang="en-IN" dirty="0"/>
              <a:t>at</a:t>
            </a:r>
          </a:p>
          <a:p>
            <a:pPr marL="514350" indent="-514350">
              <a:buFont typeface="+mj-lt"/>
              <a:buAutoNum type="arabicPeriod"/>
              <a:tabLst>
                <a:tab pos="8167688" algn="l"/>
                <a:tab pos="8921750" algn="l"/>
                <a:tab pos="9774238" algn="l"/>
              </a:tabLst>
            </a:pPr>
            <a:r>
              <a:rPr lang="en-IN" dirty="0"/>
              <a:t>The baby sat _____ its mother’s lap.                 	</a:t>
            </a:r>
            <a:r>
              <a:rPr lang="en-IN" sz="2400" dirty="0"/>
              <a:t>a.</a:t>
            </a:r>
            <a:r>
              <a:rPr lang="en-IN" dirty="0"/>
              <a:t>in  	</a:t>
            </a:r>
            <a:r>
              <a:rPr lang="en-IN" sz="2400" dirty="0" err="1"/>
              <a:t>b.</a:t>
            </a:r>
            <a:r>
              <a:rPr lang="en-IN" dirty="0" err="1"/>
              <a:t>on</a:t>
            </a:r>
            <a:r>
              <a:rPr lang="en-IN" dirty="0"/>
              <a:t>	</a:t>
            </a:r>
            <a:r>
              <a:rPr lang="en-IN" sz="2400" dirty="0"/>
              <a:t>c.</a:t>
            </a:r>
            <a:r>
              <a:rPr lang="en-IN" dirty="0"/>
              <a:t>at</a:t>
            </a:r>
          </a:p>
        </p:txBody>
      </p:sp>
      <p:sp>
        <p:nvSpPr>
          <p:cNvPr id="4" name="Title 1">
            <a:extLst>
              <a:ext uri="{FF2B5EF4-FFF2-40B4-BE49-F238E27FC236}">
                <a16:creationId xmlns:a16="http://schemas.microsoft.com/office/drawing/2014/main" id="{6B378D13-49B7-B448-81E1-4CF49EE72868}"/>
              </a:ext>
            </a:extLst>
          </p:cNvPr>
          <p:cNvSpPr txBox="1">
            <a:spLocks/>
          </p:cNvSpPr>
          <p:nvPr/>
        </p:nvSpPr>
        <p:spPr>
          <a:xfrm>
            <a:off x="2622799" y="71414"/>
            <a:ext cx="6984543" cy="654032"/>
          </a:xfrm>
          <a:prstGeom prst="rect">
            <a:avLst/>
          </a:prstGeom>
          <a:solidFill>
            <a:srgbClr val="FF9F9F"/>
          </a:solidFill>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u="sng" dirty="0"/>
              <a:t>Exercise 2</a:t>
            </a:r>
          </a:p>
        </p:txBody>
      </p:sp>
      <p:sp>
        <p:nvSpPr>
          <p:cNvPr id="5" name="Text Placeholder 2">
            <a:extLst>
              <a:ext uri="{FF2B5EF4-FFF2-40B4-BE49-F238E27FC236}">
                <a16:creationId xmlns:a16="http://schemas.microsoft.com/office/drawing/2014/main" id="{F0819FC2-951F-5149-A1D4-10644E71381E}"/>
              </a:ext>
            </a:extLst>
          </p:cNvPr>
          <p:cNvSpPr txBox="1">
            <a:spLocks/>
          </p:cNvSpPr>
          <p:nvPr/>
        </p:nvSpPr>
        <p:spPr>
          <a:xfrm>
            <a:off x="3246164" y="1008243"/>
            <a:ext cx="5699671" cy="54854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b="1" i="1" dirty="0"/>
              <a:t>Choose the correct prepositions. </a:t>
            </a:r>
          </a:p>
        </p:txBody>
      </p:sp>
      <p:pic>
        <p:nvPicPr>
          <p:cNvPr id="7" name="Picture 6" descr="A picture containing grass, tree, outdoor, field&#10;&#10;Description automatically generated">
            <a:extLst>
              <a:ext uri="{FF2B5EF4-FFF2-40B4-BE49-F238E27FC236}">
                <a16:creationId xmlns:a16="http://schemas.microsoft.com/office/drawing/2014/main" id="{0FD22400-A337-314E-859D-6609C4A595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97" y="837259"/>
            <a:ext cx="2150534" cy="1367605"/>
          </a:xfrm>
          <a:prstGeom prst="rect">
            <a:avLst/>
          </a:prstGeom>
        </p:spPr>
      </p:pic>
      <p:sp>
        <p:nvSpPr>
          <p:cNvPr id="8" name="TextBox 7">
            <a:extLst>
              <a:ext uri="{FF2B5EF4-FFF2-40B4-BE49-F238E27FC236}">
                <a16:creationId xmlns:a16="http://schemas.microsoft.com/office/drawing/2014/main" id="{DED090D4-5F94-0A43-B44E-478398F7FD65}"/>
              </a:ext>
            </a:extLst>
          </p:cNvPr>
          <p:cNvSpPr txBox="1"/>
          <p:nvPr/>
        </p:nvSpPr>
        <p:spPr>
          <a:xfrm>
            <a:off x="3359696" y="2276872"/>
            <a:ext cx="534121" cy="584775"/>
          </a:xfrm>
          <a:prstGeom prst="rect">
            <a:avLst/>
          </a:prstGeom>
          <a:noFill/>
        </p:spPr>
        <p:txBody>
          <a:bodyPr wrap="none" rtlCol="0">
            <a:spAutoFit/>
          </a:bodyPr>
          <a:lstStyle/>
          <a:p>
            <a:r>
              <a:rPr lang="en-US" sz="3200" i="1" dirty="0">
                <a:solidFill>
                  <a:srgbClr val="C00000"/>
                </a:solidFill>
              </a:rPr>
              <a:t>at</a:t>
            </a:r>
          </a:p>
        </p:txBody>
      </p:sp>
      <p:sp>
        <p:nvSpPr>
          <p:cNvPr id="9" name="TextBox 8">
            <a:extLst>
              <a:ext uri="{FF2B5EF4-FFF2-40B4-BE49-F238E27FC236}">
                <a16:creationId xmlns:a16="http://schemas.microsoft.com/office/drawing/2014/main" id="{30632FF7-1102-834D-B9AC-96978CBA6731}"/>
              </a:ext>
            </a:extLst>
          </p:cNvPr>
          <p:cNvSpPr txBox="1"/>
          <p:nvPr/>
        </p:nvSpPr>
        <p:spPr>
          <a:xfrm>
            <a:off x="5447928" y="2843919"/>
            <a:ext cx="495649" cy="584775"/>
          </a:xfrm>
          <a:prstGeom prst="rect">
            <a:avLst/>
          </a:prstGeom>
          <a:noFill/>
        </p:spPr>
        <p:txBody>
          <a:bodyPr wrap="none" rtlCol="0">
            <a:spAutoFit/>
          </a:bodyPr>
          <a:lstStyle/>
          <a:p>
            <a:r>
              <a:rPr lang="en-US" sz="3200" i="1" dirty="0">
                <a:solidFill>
                  <a:srgbClr val="C00000"/>
                </a:solidFill>
              </a:rPr>
              <a:t>in</a:t>
            </a:r>
          </a:p>
        </p:txBody>
      </p:sp>
      <p:sp>
        <p:nvSpPr>
          <p:cNvPr id="10" name="TextBox 9">
            <a:extLst>
              <a:ext uri="{FF2B5EF4-FFF2-40B4-BE49-F238E27FC236}">
                <a16:creationId xmlns:a16="http://schemas.microsoft.com/office/drawing/2014/main" id="{F09DFB09-174E-8F47-BD12-AAAB90053B5A}"/>
              </a:ext>
            </a:extLst>
          </p:cNvPr>
          <p:cNvSpPr txBox="1"/>
          <p:nvPr/>
        </p:nvSpPr>
        <p:spPr>
          <a:xfrm>
            <a:off x="5087888" y="3421471"/>
            <a:ext cx="617477" cy="584775"/>
          </a:xfrm>
          <a:prstGeom prst="rect">
            <a:avLst/>
          </a:prstGeom>
          <a:noFill/>
        </p:spPr>
        <p:txBody>
          <a:bodyPr wrap="none" rtlCol="0">
            <a:spAutoFit/>
          </a:bodyPr>
          <a:lstStyle/>
          <a:p>
            <a:r>
              <a:rPr lang="en-US" sz="3200" i="1" dirty="0">
                <a:solidFill>
                  <a:srgbClr val="C00000"/>
                </a:solidFill>
              </a:rPr>
              <a:t>on</a:t>
            </a:r>
          </a:p>
        </p:txBody>
      </p:sp>
      <p:sp>
        <p:nvSpPr>
          <p:cNvPr id="11" name="TextBox 10">
            <a:extLst>
              <a:ext uri="{FF2B5EF4-FFF2-40B4-BE49-F238E27FC236}">
                <a16:creationId xmlns:a16="http://schemas.microsoft.com/office/drawing/2014/main" id="{33D2A974-DF94-8744-AF2A-A103A2545524}"/>
              </a:ext>
            </a:extLst>
          </p:cNvPr>
          <p:cNvSpPr txBox="1"/>
          <p:nvPr/>
        </p:nvSpPr>
        <p:spPr>
          <a:xfrm>
            <a:off x="5633887" y="3988518"/>
            <a:ext cx="534121" cy="584775"/>
          </a:xfrm>
          <a:prstGeom prst="rect">
            <a:avLst/>
          </a:prstGeom>
          <a:noFill/>
        </p:spPr>
        <p:txBody>
          <a:bodyPr wrap="none" rtlCol="0">
            <a:spAutoFit/>
          </a:bodyPr>
          <a:lstStyle/>
          <a:p>
            <a:r>
              <a:rPr lang="en-US" sz="3200" i="1" dirty="0">
                <a:solidFill>
                  <a:srgbClr val="C00000"/>
                </a:solidFill>
              </a:rPr>
              <a:t>at</a:t>
            </a:r>
          </a:p>
        </p:txBody>
      </p:sp>
      <p:sp>
        <p:nvSpPr>
          <p:cNvPr id="12" name="TextBox 11">
            <a:extLst>
              <a:ext uri="{FF2B5EF4-FFF2-40B4-BE49-F238E27FC236}">
                <a16:creationId xmlns:a16="http://schemas.microsoft.com/office/drawing/2014/main" id="{CF0CDB25-1C29-AD49-8FD1-6072973C547B}"/>
              </a:ext>
            </a:extLst>
          </p:cNvPr>
          <p:cNvSpPr txBox="1"/>
          <p:nvPr/>
        </p:nvSpPr>
        <p:spPr>
          <a:xfrm>
            <a:off x="3822339" y="4573293"/>
            <a:ext cx="617477" cy="584775"/>
          </a:xfrm>
          <a:prstGeom prst="rect">
            <a:avLst/>
          </a:prstGeom>
          <a:noFill/>
        </p:spPr>
        <p:txBody>
          <a:bodyPr wrap="none" rtlCol="0">
            <a:spAutoFit/>
          </a:bodyPr>
          <a:lstStyle/>
          <a:p>
            <a:r>
              <a:rPr lang="en-US" sz="3200" i="1" dirty="0">
                <a:solidFill>
                  <a:srgbClr val="C00000"/>
                </a:solidFill>
              </a:rPr>
              <a:t>on</a:t>
            </a:r>
          </a:p>
        </p:txBody>
      </p:sp>
      <p:pic>
        <p:nvPicPr>
          <p:cNvPr id="14" name="Picture 13">
            <a:extLst>
              <a:ext uri="{FF2B5EF4-FFF2-40B4-BE49-F238E27FC236}">
                <a16:creationId xmlns:a16="http://schemas.microsoft.com/office/drawing/2014/main" id="{8748E641-1334-F942-87BF-CA53A681AD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0376" y="908720"/>
            <a:ext cx="1631529" cy="1305224"/>
          </a:xfrm>
          <a:prstGeom prst="rect">
            <a:avLst/>
          </a:prstGeom>
        </p:spPr>
      </p:pic>
      <p:pic>
        <p:nvPicPr>
          <p:cNvPr id="16" name="Picture 15" descr="Logo&#10;&#10;Description automatically generated">
            <a:extLst>
              <a:ext uri="{FF2B5EF4-FFF2-40B4-BE49-F238E27FC236}">
                <a16:creationId xmlns:a16="http://schemas.microsoft.com/office/drawing/2014/main" id="{D0A2B1A1-DC43-F949-8583-0192C4101F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1522" y="5515206"/>
            <a:ext cx="1922876" cy="1111663"/>
          </a:xfrm>
          <a:prstGeom prst="rect">
            <a:avLst/>
          </a:prstGeom>
        </p:spPr>
      </p:pic>
      <p:pic>
        <p:nvPicPr>
          <p:cNvPr id="18" name="Picture 17" descr="A cartoon of a child&#10;&#10;Description automatically generated with low confidence">
            <a:extLst>
              <a:ext uri="{FF2B5EF4-FFF2-40B4-BE49-F238E27FC236}">
                <a16:creationId xmlns:a16="http://schemas.microsoft.com/office/drawing/2014/main" id="{A4D664B4-26A8-6F42-BF59-1588ED0A25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3548" y="5500899"/>
            <a:ext cx="1009819" cy="1240469"/>
          </a:xfrm>
          <a:prstGeom prst="rect">
            <a:avLst/>
          </a:prstGeom>
        </p:spPr>
      </p:pic>
    </p:spTree>
    <p:extLst>
      <p:ext uri="{BB962C8B-B14F-4D97-AF65-F5344CB8AC3E}">
        <p14:creationId xmlns:p14="http://schemas.microsoft.com/office/powerpoint/2010/main" val="311971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71674" y="2500338"/>
            <a:ext cx="7512758" cy="3520950"/>
          </a:xfrm>
          <a:ln>
            <a:noFill/>
          </a:ln>
        </p:spPr>
        <p:txBody>
          <a:bodyPr/>
          <a:lstStyle/>
          <a:p>
            <a:pPr marL="514350" lvl="0" indent="-514350">
              <a:buFont typeface="+mj-lt"/>
              <a:buAutoNum type="arabicPeriod"/>
            </a:pPr>
            <a:r>
              <a:rPr lang="en-IN" dirty="0"/>
              <a:t>I saw him ____ the morning.</a:t>
            </a:r>
          </a:p>
          <a:p>
            <a:pPr marL="514350" lvl="0" indent="-514350">
              <a:buFont typeface="+mj-lt"/>
              <a:buAutoNum type="arabicPeriod"/>
            </a:pPr>
            <a:r>
              <a:rPr lang="en-IN" dirty="0"/>
              <a:t>The birds flew ____ the trees.</a:t>
            </a:r>
          </a:p>
          <a:p>
            <a:pPr marL="514350" lvl="0" indent="-514350">
              <a:buFont typeface="+mj-lt"/>
              <a:buAutoNum type="arabicPeriod"/>
            </a:pPr>
            <a:r>
              <a:rPr lang="en-IN" dirty="0"/>
              <a:t>The toy was hidden ________ the books.</a:t>
            </a:r>
          </a:p>
          <a:p>
            <a:pPr marL="514350" lvl="0" indent="-514350">
              <a:buFont typeface="+mj-lt"/>
              <a:buAutoNum type="arabicPeriod"/>
            </a:pPr>
            <a:r>
              <a:rPr lang="en-IN" dirty="0"/>
              <a:t>We wrote ____ a sheet of paper.</a:t>
            </a:r>
          </a:p>
          <a:p>
            <a:pPr marL="514350" lvl="0" indent="-514350">
              <a:buFont typeface="+mj-lt"/>
              <a:buAutoNum type="arabicPeriod"/>
            </a:pPr>
            <a:r>
              <a:rPr lang="en-IN" dirty="0"/>
              <a:t>The dog was sleeping _____ the cot.</a:t>
            </a:r>
          </a:p>
          <a:p>
            <a:pPr marL="514350" lvl="0" indent="-514350">
              <a:buFont typeface="+mj-lt"/>
              <a:buAutoNum type="arabicPeriod"/>
            </a:pPr>
            <a:r>
              <a:rPr lang="en-IN" dirty="0"/>
              <a:t>School starts ____ nine o’clock.</a:t>
            </a:r>
          </a:p>
        </p:txBody>
      </p:sp>
      <p:sp>
        <p:nvSpPr>
          <p:cNvPr id="4" name="Title 1">
            <a:extLst>
              <a:ext uri="{FF2B5EF4-FFF2-40B4-BE49-F238E27FC236}">
                <a16:creationId xmlns:a16="http://schemas.microsoft.com/office/drawing/2014/main" id="{7273F69D-E546-FA4B-9138-7686A1F383E7}"/>
              </a:ext>
            </a:extLst>
          </p:cNvPr>
          <p:cNvSpPr txBox="1">
            <a:spLocks/>
          </p:cNvSpPr>
          <p:nvPr/>
        </p:nvSpPr>
        <p:spPr>
          <a:xfrm>
            <a:off x="1447786" y="108039"/>
            <a:ext cx="9296427" cy="654032"/>
          </a:xfrm>
          <a:prstGeom prst="rect">
            <a:avLst/>
          </a:prstGeom>
          <a:solidFill>
            <a:srgbClr val="FF9F9F"/>
          </a:solidFill>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dirty="0"/>
              <a:t>EXERCISE 3</a:t>
            </a:r>
          </a:p>
        </p:txBody>
      </p:sp>
      <p:sp>
        <p:nvSpPr>
          <p:cNvPr id="5" name="Text Placeholder 2">
            <a:extLst>
              <a:ext uri="{FF2B5EF4-FFF2-40B4-BE49-F238E27FC236}">
                <a16:creationId xmlns:a16="http://schemas.microsoft.com/office/drawing/2014/main" id="{4C16CB9F-30B6-7A4B-9479-ED2615541830}"/>
              </a:ext>
            </a:extLst>
          </p:cNvPr>
          <p:cNvSpPr txBox="1">
            <a:spLocks/>
          </p:cNvSpPr>
          <p:nvPr/>
        </p:nvSpPr>
        <p:spPr>
          <a:xfrm>
            <a:off x="1373472" y="936235"/>
            <a:ext cx="9619071" cy="54854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b="1" i="1" dirty="0"/>
              <a:t>Fill in the blanks with prepositions from the word bank.</a:t>
            </a:r>
          </a:p>
          <a:p>
            <a:pPr marL="0" indent="0">
              <a:buNone/>
            </a:pPr>
            <a:r>
              <a:rPr lang="en-IN" i="1" dirty="0"/>
              <a:t> </a:t>
            </a:r>
            <a:endParaRPr lang="en-IN" b="1" i="1" dirty="0"/>
          </a:p>
        </p:txBody>
      </p:sp>
      <p:pic>
        <p:nvPicPr>
          <p:cNvPr id="8" name="Picture 7" descr="Background pattern&#10;&#10;Description automatically generated with medium confidence">
            <a:extLst>
              <a:ext uri="{FF2B5EF4-FFF2-40B4-BE49-F238E27FC236}">
                <a16:creationId xmlns:a16="http://schemas.microsoft.com/office/drawing/2014/main" id="{8D81077D-F4F0-934A-86F0-F5F79E212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98" y="2798212"/>
            <a:ext cx="2047776" cy="1276660"/>
          </a:xfrm>
          <a:prstGeom prst="rect">
            <a:avLst/>
          </a:prstGeom>
        </p:spPr>
      </p:pic>
      <p:sp>
        <p:nvSpPr>
          <p:cNvPr id="9" name="TextBox 8">
            <a:extLst>
              <a:ext uri="{FF2B5EF4-FFF2-40B4-BE49-F238E27FC236}">
                <a16:creationId xmlns:a16="http://schemas.microsoft.com/office/drawing/2014/main" id="{8E57FF3B-654A-0B40-B98E-8AA74DF7B440}"/>
              </a:ext>
            </a:extLst>
          </p:cNvPr>
          <p:cNvSpPr txBox="1"/>
          <p:nvPr/>
        </p:nvSpPr>
        <p:spPr>
          <a:xfrm>
            <a:off x="4864873" y="2505825"/>
            <a:ext cx="495649" cy="584775"/>
          </a:xfrm>
          <a:prstGeom prst="rect">
            <a:avLst/>
          </a:prstGeom>
          <a:noFill/>
        </p:spPr>
        <p:txBody>
          <a:bodyPr wrap="none" rtlCol="0">
            <a:spAutoFit/>
          </a:bodyPr>
          <a:lstStyle/>
          <a:p>
            <a:r>
              <a:rPr lang="en-US" sz="3200" i="1" dirty="0">
                <a:solidFill>
                  <a:schemeClr val="accent6">
                    <a:lumMod val="50000"/>
                  </a:schemeClr>
                </a:solidFill>
              </a:rPr>
              <a:t>in</a:t>
            </a:r>
          </a:p>
        </p:txBody>
      </p:sp>
      <p:sp>
        <p:nvSpPr>
          <p:cNvPr id="10" name="TextBox 9">
            <a:extLst>
              <a:ext uri="{FF2B5EF4-FFF2-40B4-BE49-F238E27FC236}">
                <a16:creationId xmlns:a16="http://schemas.microsoft.com/office/drawing/2014/main" id="{65E7B85D-5CC4-0C42-8E2A-6714A331E723}"/>
              </a:ext>
            </a:extLst>
          </p:cNvPr>
          <p:cNvSpPr txBox="1"/>
          <p:nvPr/>
        </p:nvSpPr>
        <p:spPr>
          <a:xfrm>
            <a:off x="5434423" y="3068352"/>
            <a:ext cx="912237" cy="584775"/>
          </a:xfrm>
          <a:prstGeom prst="rect">
            <a:avLst/>
          </a:prstGeom>
          <a:noFill/>
        </p:spPr>
        <p:txBody>
          <a:bodyPr wrap="none" rtlCol="0">
            <a:spAutoFit/>
          </a:bodyPr>
          <a:lstStyle/>
          <a:p>
            <a:r>
              <a:rPr lang="en-US" sz="3200" i="1" dirty="0">
                <a:solidFill>
                  <a:schemeClr val="accent6">
                    <a:lumMod val="50000"/>
                  </a:schemeClr>
                </a:solidFill>
              </a:rPr>
              <a:t>over</a:t>
            </a:r>
          </a:p>
        </p:txBody>
      </p:sp>
      <p:sp>
        <p:nvSpPr>
          <p:cNvPr id="11" name="TextBox 10">
            <a:extLst>
              <a:ext uri="{FF2B5EF4-FFF2-40B4-BE49-F238E27FC236}">
                <a16:creationId xmlns:a16="http://schemas.microsoft.com/office/drawing/2014/main" id="{2A91AC81-31C2-EC4A-9D0E-E53A552C1378}"/>
              </a:ext>
            </a:extLst>
          </p:cNvPr>
          <p:cNvSpPr txBox="1"/>
          <p:nvPr/>
        </p:nvSpPr>
        <p:spPr>
          <a:xfrm>
            <a:off x="6390807" y="3626266"/>
            <a:ext cx="1623586" cy="584775"/>
          </a:xfrm>
          <a:prstGeom prst="rect">
            <a:avLst/>
          </a:prstGeom>
          <a:noFill/>
        </p:spPr>
        <p:txBody>
          <a:bodyPr wrap="none" rtlCol="0">
            <a:spAutoFit/>
          </a:bodyPr>
          <a:lstStyle/>
          <a:p>
            <a:r>
              <a:rPr lang="en-US" sz="3200" i="1" dirty="0">
                <a:solidFill>
                  <a:schemeClr val="accent6">
                    <a:lumMod val="50000"/>
                  </a:schemeClr>
                </a:solidFill>
              </a:rPr>
              <a:t>between</a:t>
            </a:r>
          </a:p>
        </p:txBody>
      </p:sp>
      <p:sp>
        <p:nvSpPr>
          <p:cNvPr id="12" name="TextBox 11">
            <a:extLst>
              <a:ext uri="{FF2B5EF4-FFF2-40B4-BE49-F238E27FC236}">
                <a16:creationId xmlns:a16="http://schemas.microsoft.com/office/drawing/2014/main" id="{9895D1FB-6A32-6740-8A9C-F6BDE76A8188}"/>
              </a:ext>
            </a:extLst>
          </p:cNvPr>
          <p:cNvSpPr txBox="1"/>
          <p:nvPr/>
        </p:nvSpPr>
        <p:spPr>
          <a:xfrm>
            <a:off x="4864873" y="4246654"/>
            <a:ext cx="606256" cy="584775"/>
          </a:xfrm>
          <a:prstGeom prst="rect">
            <a:avLst/>
          </a:prstGeom>
          <a:noFill/>
        </p:spPr>
        <p:txBody>
          <a:bodyPr wrap="none" rtlCol="0">
            <a:spAutoFit/>
          </a:bodyPr>
          <a:lstStyle/>
          <a:p>
            <a:r>
              <a:rPr lang="en-US" sz="3200" i="1" dirty="0">
                <a:solidFill>
                  <a:schemeClr val="accent6">
                    <a:lumMod val="50000"/>
                  </a:schemeClr>
                </a:solidFill>
              </a:rPr>
              <a:t>on</a:t>
            </a:r>
          </a:p>
        </p:txBody>
      </p:sp>
      <p:sp>
        <p:nvSpPr>
          <p:cNvPr id="13" name="TextBox 12">
            <a:extLst>
              <a:ext uri="{FF2B5EF4-FFF2-40B4-BE49-F238E27FC236}">
                <a16:creationId xmlns:a16="http://schemas.microsoft.com/office/drawing/2014/main" id="{81F7D85C-81A6-BE45-9B4E-4DA0760D1D68}"/>
              </a:ext>
            </a:extLst>
          </p:cNvPr>
          <p:cNvSpPr txBox="1"/>
          <p:nvPr/>
        </p:nvSpPr>
        <p:spPr>
          <a:xfrm>
            <a:off x="6637127" y="4823777"/>
            <a:ext cx="1156086" cy="584775"/>
          </a:xfrm>
          <a:prstGeom prst="rect">
            <a:avLst/>
          </a:prstGeom>
          <a:noFill/>
        </p:spPr>
        <p:txBody>
          <a:bodyPr wrap="none" rtlCol="0">
            <a:spAutoFit/>
          </a:bodyPr>
          <a:lstStyle/>
          <a:p>
            <a:r>
              <a:rPr lang="en-US" sz="3200" i="1" dirty="0">
                <a:solidFill>
                  <a:schemeClr val="accent6">
                    <a:lumMod val="50000"/>
                  </a:schemeClr>
                </a:solidFill>
              </a:rPr>
              <a:t>under</a:t>
            </a:r>
          </a:p>
        </p:txBody>
      </p:sp>
      <p:sp>
        <p:nvSpPr>
          <p:cNvPr id="14" name="TextBox 13">
            <a:extLst>
              <a:ext uri="{FF2B5EF4-FFF2-40B4-BE49-F238E27FC236}">
                <a16:creationId xmlns:a16="http://schemas.microsoft.com/office/drawing/2014/main" id="{91ECEFAA-5809-BC47-9CC4-D00B00951041}"/>
              </a:ext>
            </a:extLst>
          </p:cNvPr>
          <p:cNvSpPr txBox="1"/>
          <p:nvPr/>
        </p:nvSpPr>
        <p:spPr>
          <a:xfrm>
            <a:off x="5447928" y="5423083"/>
            <a:ext cx="534121" cy="584775"/>
          </a:xfrm>
          <a:prstGeom prst="rect">
            <a:avLst/>
          </a:prstGeom>
          <a:noFill/>
        </p:spPr>
        <p:txBody>
          <a:bodyPr wrap="none" rtlCol="0">
            <a:spAutoFit/>
          </a:bodyPr>
          <a:lstStyle/>
          <a:p>
            <a:r>
              <a:rPr lang="en-US" sz="3200" i="1" dirty="0">
                <a:solidFill>
                  <a:schemeClr val="accent6">
                    <a:lumMod val="50000"/>
                  </a:schemeClr>
                </a:solidFill>
              </a:rPr>
              <a:t>at</a:t>
            </a:r>
          </a:p>
        </p:txBody>
      </p:sp>
      <p:pic>
        <p:nvPicPr>
          <p:cNvPr id="16" name="Picture 15" descr="A picture containing text, book, writing implement, stationary&#10;&#10;Description automatically generated">
            <a:extLst>
              <a:ext uri="{FF2B5EF4-FFF2-40B4-BE49-F238E27FC236}">
                <a16:creationId xmlns:a16="http://schemas.microsoft.com/office/drawing/2014/main" id="{7AB802DA-32BE-4B4D-BA0C-170C8B987D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793" y="2798212"/>
            <a:ext cx="1335832" cy="156868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DFFAD0AA-56D0-084B-B8CE-0C9845241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5696" y="4542424"/>
            <a:ext cx="2055704" cy="1297663"/>
          </a:xfrm>
          <a:prstGeom prst="rect">
            <a:avLst/>
          </a:prstGeom>
        </p:spPr>
      </p:pic>
      <p:pic>
        <p:nvPicPr>
          <p:cNvPr id="20" name="Picture 19" descr="A dog sleeping on a blanket&#10;&#10;Description automatically generated with medium confidence">
            <a:extLst>
              <a:ext uri="{FF2B5EF4-FFF2-40B4-BE49-F238E27FC236}">
                <a16:creationId xmlns:a16="http://schemas.microsoft.com/office/drawing/2014/main" id="{D3E94D15-5823-8B41-8299-E53014581C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060" y="4616312"/>
            <a:ext cx="2086474" cy="1223775"/>
          </a:xfrm>
          <a:prstGeom prst="rect">
            <a:avLst/>
          </a:prstGeom>
        </p:spPr>
      </p:pic>
      <p:sp>
        <p:nvSpPr>
          <p:cNvPr id="17" name="TextBox 16">
            <a:extLst>
              <a:ext uri="{FF2B5EF4-FFF2-40B4-BE49-F238E27FC236}">
                <a16:creationId xmlns:a16="http://schemas.microsoft.com/office/drawing/2014/main" id="{300888B3-698D-4593-A196-5D3E6A516B0D}"/>
              </a:ext>
            </a:extLst>
          </p:cNvPr>
          <p:cNvSpPr txBox="1"/>
          <p:nvPr/>
        </p:nvSpPr>
        <p:spPr>
          <a:xfrm>
            <a:off x="3431704" y="1620089"/>
            <a:ext cx="534121" cy="584775"/>
          </a:xfrm>
          <a:prstGeom prst="rect">
            <a:avLst/>
          </a:prstGeom>
          <a:noFill/>
          <a:ln>
            <a:solidFill>
              <a:srgbClr val="0000FF"/>
            </a:solidFill>
          </a:ln>
        </p:spPr>
        <p:txBody>
          <a:bodyPr wrap="none" rtlCol="0">
            <a:spAutoFit/>
          </a:bodyPr>
          <a:lstStyle/>
          <a:p>
            <a:r>
              <a:rPr lang="en-US" sz="3200" i="1" dirty="0">
                <a:solidFill>
                  <a:schemeClr val="accent6">
                    <a:lumMod val="50000"/>
                  </a:schemeClr>
                </a:solidFill>
              </a:rPr>
              <a:t>at</a:t>
            </a:r>
          </a:p>
        </p:txBody>
      </p:sp>
      <p:sp>
        <p:nvSpPr>
          <p:cNvPr id="19" name="TextBox 18">
            <a:extLst>
              <a:ext uri="{FF2B5EF4-FFF2-40B4-BE49-F238E27FC236}">
                <a16:creationId xmlns:a16="http://schemas.microsoft.com/office/drawing/2014/main" id="{DDCABE86-89CF-4301-82E4-01B5710D3418}"/>
              </a:ext>
            </a:extLst>
          </p:cNvPr>
          <p:cNvSpPr txBox="1"/>
          <p:nvPr/>
        </p:nvSpPr>
        <p:spPr>
          <a:xfrm>
            <a:off x="4009161" y="1620089"/>
            <a:ext cx="495649" cy="584775"/>
          </a:xfrm>
          <a:prstGeom prst="rect">
            <a:avLst/>
          </a:prstGeom>
          <a:noFill/>
          <a:ln>
            <a:solidFill>
              <a:srgbClr val="0000FF"/>
            </a:solidFill>
          </a:ln>
        </p:spPr>
        <p:txBody>
          <a:bodyPr wrap="none" rtlCol="0">
            <a:spAutoFit/>
          </a:bodyPr>
          <a:lstStyle/>
          <a:p>
            <a:r>
              <a:rPr lang="en-US" sz="3200" i="1" dirty="0">
                <a:solidFill>
                  <a:schemeClr val="accent6">
                    <a:lumMod val="50000"/>
                  </a:schemeClr>
                </a:solidFill>
              </a:rPr>
              <a:t>in</a:t>
            </a:r>
          </a:p>
        </p:txBody>
      </p:sp>
      <p:sp>
        <p:nvSpPr>
          <p:cNvPr id="21" name="TextBox 20">
            <a:extLst>
              <a:ext uri="{FF2B5EF4-FFF2-40B4-BE49-F238E27FC236}">
                <a16:creationId xmlns:a16="http://schemas.microsoft.com/office/drawing/2014/main" id="{4DCF4D8C-B519-4D45-A7F1-A7A97CA65F78}"/>
              </a:ext>
            </a:extLst>
          </p:cNvPr>
          <p:cNvSpPr txBox="1"/>
          <p:nvPr/>
        </p:nvSpPr>
        <p:spPr>
          <a:xfrm>
            <a:off x="4548146" y="1620089"/>
            <a:ext cx="606256" cy="584775"/>
          </a:xfrm>
          <a:prstGeom prst="rect">
            <a:avLst/>
          </a:prstGeom>
          <a:noFill/>
          <a:ln>
            <a:solidFill>
              <a:srgbClr val="0000FF"/>
            </a:solidFill>
          </a:ln>
        </p:spPr>
        <p:txBody>
          <a:bodyPr wrap="none" rtlCol="0">
            <a:spAutoFit/>
          </a:bodyPr>
          <a:lstStyle/>
          <a:p>
            <a:r>
              <a:rPr lang="en-US" sz="3200" i="1" dirty="0">
                <a:solidFill>
                  <a:schemeClr val="accent6">
                    <a:lumMod val="50000"/>
                  </a:schemeClr>
                </a:solidFill>
              </a:rPr>
              <a:t>on</a:t>
            </a:r>
          </a:p>
        </p:txBody>
      </p:sp>
      <p:sp>
        <p:nvSpPr>
          <p:cNvPr id="22" name="TextBox 21">
            <a:extLst>
              <a:ext uri="{FF2B5EF4-FFF2-40B4-BE49-F238E27FC236}">
                <a16:creationId xmlns:a16="http://schemas.microsoft.com/office/drawing/2014/main" id="{742A00FE-B4B5-466D-AE22-3608E88581E2}"/>
              </a:ext>
            </a:extLst>
          </p:cNvPr>
          <p:cNvSpPr txBox="1"/>
          <p:nvPr/>
        </p:nvSpPr>
        <p:spPr>
          <a:xfrm>
            <a:off x="5197738" y="1620089"/>
            <a:ext cx="1156086" cy="584775"/>
          </a:xfrm>
          <a:prstGeom prst="rect">
            <a:avLst/>
          </a:prstGeom>
          <a:noFill/>
          <a:ln>
            <a:solidFill>
              <a:srgbClr val="0000FF"/>
            </a:solidFill>
          </a:ln>
        </p:spPr>
        <p:txBody>
          <a:bodyPr wrap="none" rtlCol="0">
            <a:spAutoFit/>
          </a:bodyPr>
          <a:lstStyle/>
          <a:p>
            <a:r>
              <a:rPr lang="en-US" sz="3200" i="1" dirty="0">
                <a:solidFill>
                  <a:schemeClr val="accent6">
                    <a:lumMod val="50000"/>
                  </a:schemeClr>
                </a:solidFill>
              </a:rPr>
              <a:t>under</a:t>
            </a:r>
          </a:p>
        </p:txBody>
      </p:sp>
      <p:sp>
        <p:nvSpPr>
          <p:cNvPr id="23" name="TextBox 22">
            <a:extLst>
              <a:ext uri="{FF2B5EF4-FFF2-40B4-BE49-F238E27FC236}">
                <a16:creationId xmlns:a16="http://schemas.microsoft.com/office/drawing/2014/main" id="{A69856BC-122A-4F4D-8C5C-B3910FA557A7}"/>
              </a:ext>
            </a:extLst>
          </p:cNvPr>
          <p:cNvSpPr txBox="1"/>
          <p:nvPr/>
        </p:nvSpPr>
        <p:spPr>
          <a:xfrm>
            <a:off x="6397160" y="1620089"/>
            <a:ext cx="912237" cy="584775"/>
          </a:xfrm>
          <a:prstGeom prst="rect">
            <a:avLst/>
          </a:prstGeom>
          <a:noFill/>
          <a:ln>
            <a:solidFill>
              <a:srgbClr val="0000FF"/>
            </a:solidFill>
          </a:ln>
        </p:spPr>
        <p:txBody>
          <a:bodyPr wrap="none" rtlCol="0">
            <a:spAutoFit/>
          </a:bodyPr>
          <a:lstStyle/>
          <a:p>
            <a:r>
              <a:rPr lang="en-US" sz="3200" i="1" dirty="0">
                <a:solidFill>
                  <a:schemeClr val="accent6">
                    <a:lumMod val="50000"/>
                  </a:schemeClr>
                </a:solidFill>
              </a:rPr>
              <a:t>over</a:t>
            </a:r>
          </a:p>
        </p:txBody>
      </p:sp>
      <p:sp>
        <p:nvSpPr>
          <p:cNvPr id="24" name="TextBox 23">
            <a:extLst>
              <a:ext uri="{FF2B5EF4-FFF2-40B4-BE49-F238E27FC236}">
                <a16:creationId xmlns:a16="http://schemas.microsoft.com/office/drawing/2014/main" id="{320368A4-B975-447B-A718-73306D85BE76}"/>
              </a:ext>
            </a:extLst>
          </p:cNvPr>
          <p:cNvSpPr txBox="1"/>
          <p:nvPr/>
        </p:nvSpPr>
        <p:spPr>
          <a:xfrm>
            <a:off x="7352734" y="1620089"/>
            <a:ext cx="1623586" cy="584775"/>
          </a:xfrm>
          <a:prstGeom prst="rect">
            <a:avLst/>
          </a:prstGeom>
          <a:noFill/>
          <a:ln>
            <a:solidFill>
              <a:srgbClr val="0000FF"/>
            </a:solidFill>
          </a:ln>
        </p:spPr>
        <p:txBody>
          <a:bodyPr wrap="none" rtlCol="0">
            <a:spAutoFit/>
          </a:bodyPr>
          <a:lstStyle/>
          <a:p>
            <a:r>
              <a:rPr lang="en-US" sz="3200" i="1" dirty="0">
                <a:solidFill>
                  <a:schemeClr val="accent6">
                    <a:lumMod val="50000"/>
                  </a:schemeClr>
                </a:solidFill>
              </a:rPr>
              <a:t>between</a:t>
            </a:r>
          </a:p>
        </p:txBody>
      </p:sp>
    </p:spTree>
    <p:extLst>
      <p:ext uri="{BB962C8B-B14F-4D97-AF65-F5344CB8AC3E}">
        <p14:creationId xmlns:p14="http://schemas.microsoft.com/office/powerpoint/2010/main" val="6832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19"/>
                                        </p:tgtEl>
                                        <p:attrNameLst>
                                          <p:attrName>ppt_y</p:attrName>
                                        </p:attrNameLst>
                                      </p:cBhvr>
                                      <p:tavLst>
                                        <p:tav tm="0">
                                          <p:val>
                                            <p:strVal val="#ppt_y"/>
                                          </p:val>
                                        </p:tav>
                                        <p:tav tm="100000">
                                          <p:val>
                                            <p:strVal val="#ppt_y+#ppt_h*1.125000"/>
                                          </p:val>
                                        </p:tav>
                                      </p:tavLst>
                                    </p:anim>
                                    <p:animEffect transition="out" filter="wipe(down)">
                                      <p:cBhvr>
                                        <p:cTn id="7" dur="500"/>
                                        <p:tgtEl>
                                          <p:spTgt spid="19"/>
                                        </p:tgtEl>
                                      </p:cBhvr>
                                    </p:animEffect>
                                    <p:set>
                                      <p:cBhvr>
                                        <p:cTn id="8" dur="1" fill="hold">
                                          <p:stCondLst>
                                            <p:cond delay="499"/>
                                          </p:stCondLst>
                                        </p:cTn>
                                        <p:tgtEl>
                                          <p:spTgt spid="19"/>
                                        </p:tgtEl>
                                        <p:attrNameLst>
                                          <p:attrName>style.visibility</p:attrName>
                                        </p:attrNameLst>
                                      </p:cBhvr>
                                      <p:to>
                                        <p:strVal val="hidden"/>
                                      </p:to>
                                    </p:se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0" nodeType="clickEffect">
                                  <p:stCondLst>
                                    <p:cond delay="0"/>
                                  </p:stCondLst>
                                  <p:childTnLst>
                                    <p:anim calcmode="lin" valueType="num">
                                      <p:cBhvr additive="base">
                                        <p:cTn id="16" dur="500"/>
                                        <p:tgtEl>
                                          <p:spTgt spid="23"/>
                                        </p:tgtEl>
                                        <p:attrNameLst>
                                          <p:attrName>ppt_y</p:attrName>
                                        </p:attrNameLst>
                                      </p:cBhvr>
                                      <p:tavLst>
                                        <p:tav tm="0">
                                          <p:val>
                                            <p:strVal val="#ppt_y"/>
                                          </p:val>
                                        </p:tav>
                                        <p:tav tm="100000">
                                          <p:val>
                                            <p:strVal val="#ppt_y+#ppt_h*1.125000"/>
                                          </p:val>
                                        </p:tav>
                                      </p:tavLst>
                                    </p:anim>
                                    <p:animEffect transition="out" filter="wipe(down)">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childTnLst>
                          </p:cTn>
                        </p:par>
                        <p:par>
                          <p:cTn id="19" fill="hold">
                            <p:stCondLst>
                              <p:cond delay="500"/>
                            </p:stCondLst>
                            <p:childTnLst>
                              <p:par>
                                <p:cTn id="20" presetID="5"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0" nodeType="clickEffect">
                                  <p:stCondLst>
                                    <p:cond delay="0"/>
                                  </p:stCondLst>
                                  <p:childTnLst>
                                    <p:anim calcmode="lin" valueType="num">
                                      <p:cBhvr additive="base">
                                        <p:cTn id="26" dur="500"/>
                                        <p:tgtEl>
                                          <p:spTgt spid="24"/>
                                        </p:tgtEl>
                                        <p:attrNameLst>
                                          <p:attrName>ppt_y</p:attrName>
                                        </p:attrNameLst>
                                      </p:cBhvr>
                                      <p:tavLst>
                                        <p:tav tm="0">
                                          <p:val>
                                            <p:strVal val="#ppt_y"/>
                                          </p:val>
                                        </p:tav>
                                        <p:tav tm="100000">
                                          <p:val>
                                            <p:strVal val="#ppt_y+#ppt_h*1.125000"/>
                                          </p:val>
                                        </p:tav>
                                      </p:tavLst>
                                    </p:anim>
                                    <p:animEffect transition="out" filter="wipe(down)">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par>
                          <p:cTn id="29" fill="hold">
                            <p:stCondLst>
                              <p:cond delay="500"/>
                            </p:stCondLst>
                            <p:childTnLst>
                              <p:par>
                                <p:cTn id="30" presetID="5" presetClass="entr" presetSubtype="1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childTnLst>
                                    <p:anim calcmode="lin" valueType="num">
                                      <p:cBhvr additive="base">
                                        <p:cTn id="36" dur="500"/>
                                        <p:tgtEl>
                                          <p:spTgt spid="21"/>
                                        </p:tgtEl>
                                        <p:attrNameLst>
                                          <p:attrName>ppt_y</p:attrName>
                                        </p:attrNameLst>
                                      </p:cBhvr>
                                      <p:tavLst>
                                        <p:tav tm="0">
                                          <p:val>
                                            <p:strVal val="#ppt_y"/>
                                          </p:val>
                                        </p:tav>
                                        <p:tav tm="100000">
                                          <p:val>
                                            <p:strVal val="#ppt_y+#ppt_h*1.125000"/>
                                          </p:val>
                                        </p:tav>
                                      </p:tavLst>
                                    </p:anim>
                                    <p:animEffect transition="out" filter="wipe(down)">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par>
                          <p:cTn id="39" fill="hold">
                            <p:stCondLst>
                              <p:cond delay="500"/>
                            </p:stCondLst>
                            <p:childTnLst>
                              <p:par>
                                <p:cTn id="40" presetID="5"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xit" presetSubtype="4" fill="hold" grpId="0" nodeType="clickEffect">
                                  <p:stCondLst>
                                    <p:cond delay="0"/>
                                  </p:stCondLst>
                                  <p:childTnLst>
                                    <p:anim calcmode="lin" valueType="num">
                                      <p:cBhvr additive="base">
                                        <p:cTn id="46" dur="500"/>
                                        <p:tgtEl>
                                          <p:spTgt spid="22"/>
                                        </p:tgtEl>
                                        <p:attrNameLst>
                                          <p:attrName>ppt_y</p:attrName>
                                        </p:attrNameLst>
                                      </p:cBhvr>
                                      <p:tavLst>
                                        <p:tav tm="0">
                                          <p:val>
                                            <p:strVal val="#ppt_y"/>
                                          </p:val>
                                        </p:tav>
                                        <p:tav tm="100000">
                                          <p:val>
                                            <p:strVal val="#ppt_y+#ppt_h*1.125000"/>
                                          </p:val>
                                        </p:tav>
                                      </p:tavLst>
                                    </p:anim>
                                    <p:animEffect transition="out" filter="wipe(down)">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par>
                          <p:cTn id="49" fill="hold">
                            <p:stCondLst>
                              <p:cond delay="500"/>
                            </p:stCondLst>
                            <p:childTnLst>
                              <p:par>
                                <p:cTn id="50" presetID="5" presetClass="entr" presetSubtype="1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0" nodeType="clickEffect">
                                  <p:stCondLst>
                                    <p:cond delay="0"/>
                                  </p:stCondLst>
                                  <p:childTnLst>
                                    <p:anim calcmode="lin" valueType="num">
                                      <p:cBhvr additive="base">
                                        <p:cTn id="56" dur="500"/>
                                        <p:tgtEl>
                                          <p:spTgt spid="17"/>
                                        </p:tgtEl>
                                        <p:attrNameLst>
                                          <p:attrName>ppt_y</p:attrName>
                                        </p:attrNameLst>
                                      </p:cBhvr>
                                      <p:tavLst>
                                        <p:tav tm="0">
                                          <p:val>
                                            <p:strVal val="#ppt_y"/>
                                          </p:val>
                                        </p:tav>
                                        <p:tav tm="100000">
                                          <p:val>
                                            <p:strVal val="#ppt_y+#ppt_h*1.125000"/>
                                          </p:val>
                                        </p:tav>
                                      </p:tavLst>
                                    </p:anim>
                                    <p:animEffect transition="out" filter="wipe(down)">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par>
                          <p:cTn id="59" fill="hold">
                            <p:stCondLst>
                              <p:cond delay="500"/>
                            </p:stCondLst>
                            <p:childTnLst>
                              <p:par>
                                <p:cTn id="60" presetID="5" presetClass="entr" presetSubtype="1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checkerboard(across)">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7" grpId="0" animBg="1"/>
      <p:bldP spid="19"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3352" y="4865660"/>
            <a:ext cx="5184576" cy="1224136"/>
          </a:xfrm>
          <a:ln>
            <a:solidFill>
              <a:schemeClr val="tx1"/>
            </a:solidFill>
          </a:ln>
        </p:spPr>
        <p:txBody>
          <a:bodyPr/>
          <a:lstStyle/>
          <a:p>
            <a:pPr marL="0" lvl="0" indent="0">
              <a:buNone/>
            </a:pPr>
            <a:r>
              <a:rPr lang="en-IN" dirty="0"/>
              <a:t>at: __________________</a:t>
            </a:r>
          </a:p>
          <a:p>
            <a:pPr marL="0" lvl="0" indent="0">
              <a:buNone/>
            </a:pPr>
            <a:r>
              <a:rPr lang="en-IN" dirty="0"/>
              <a:t>      ____________________</a:t>
            </a:r>
          </a:p>
        </p:txBody>
      </p:sp>
      <p:sp>
        <p:nvSpPr>
          <p:cNvPr id="4" name="Title 1">
            <a:extLst>
              <a:ext uri="{FF2B5EF4-FFF2-40B4-BE49-F238E27FC236}">
                <a16:creationId xmlns:a16="http://schemas.microsoft.com/office/drawing/2014/main" id="{CBCA9F98-5037-0043-B180-7FD53B32F543}"/>
              </a:ext>
            </a:extLst>
          </p:cNvPr>
          <p:cNvSpPr txBox="1">
            <a:spLocks/>
          </p:cNvSpPr>
          <p:nvPr/>
        </p:nvSpPr>
        <p:spPr>
          <a:xfrm>
            <a:off x="2254501" y="108039"/>
            <a:ext cx="7682997" cy="654032"/>
          </a:xfrm>
          <a:prstGeom prst="rect">
            <a:avLst/>
          </a:prstGeom>
          <a:solidFill>
            <a:srgbClr val="FF9F9F"/>
          </a:solidFill>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u="sng" dirty="0"/>
              <a:t>Exercise 3</a:t>
            </a:r>
          </a:p>
        </p:txBody>
      </p:sp>
      <p:sp>
        <p:nvSpPr>
          <p:cNvPr id="5" name="Text Placeholder 2">
            <a:extLst>
              <a:ext uri="{FF2B5EF4-FFF2-40B4-BE49-F238E27FC236}">
                <a16:creationId xmlns:a16="http://schemas.microsoft.com/office/drawing/2014/main" id="{6940D3C8-1BD6-7C43-9138-5235B57E3465}"/>
              </a:ext>
            </a:extLst>
          </p:cNvPr>
          <p:cNvSpPr txBox="1">
            <a:spLocks/>
          </p:cNvSpPr>
          <p:nvPr/>
        </p:nvSpPr>
        <p:spPr>
          <a:xfrm>
            <a:off x="2396527" y="770079"/>
            <a:ext cx="7398944" cy="498681"/>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b="1" i="1" dirty="0"/>
              <a:t>Make sentences with the following words. </a:t>
            </a:r>
          </a:p>
        </p:txBody>
      </p:sp>
      <p:sp>
        <p:nvSpPr>
          <p:cNvPr id="8" name="Text Placeholder 2">
            <a:extLst>
              <a:ext uri="{FF2B5EF4-FFF2-40B4-BE49-F238E27FC236}">
                <a16:creationId xmlns:a16="http://schemas.microsoft.com/office/drawing/2014/main" id="{6DC7B91C-4065-CC4A-9589-F97BA0194E82}"/>
              </a:ext>
            </a:extLst>
          </p:cNvPr>
          <p:cNvSpPr txBox="1">
            <a:spLocks/>
          </p:cNvSpPr>
          <p:nvPr/>
        </p:nvSpPr>
        <p:spPr>
          <a:xfrm>
            <a:off x="5708265" y="4865660"/>
            <a:ext cx="5868652" cy="1224136"/>
          </a:xfrm>
          <a:prstGeom prst="rect">
            <a:avLst/>
          </a:prstGeom>
          <a:ln>
            <a:solidFill>
              <a:schemeClr val="tx1"/>
            </a:solidFill>
          </a:ln>
        </p:spPr>
        <p:txBody>
          <a:bodyPr anchor="t"/>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dirty="0"/>
              <a:t>on: _____________________</a:t>
            </a:r>
          </a:p>
          <a:p>
            <a:pPr marL="0" indent="0">
              <a:buNone/>
            </a:pPr>
            <a:r>
              <a:rPr lang="en-IN" dirty="0"/>
              <a:t>       _____________________</a:t>
            </a:r>
          </a:p>
        </p:txBody>
      </p:sp>
      <p:sp>
        <p:nvSpPr>
          <p:cNvPr id="9" name="TextBox 8">
            <a:extLst>
              <a:ext uri="{FF2B5EF4-FFF2-40B4-BE49-F238E27FC236}">
                <a16:creationId xmlns:a16="http://schemas.microsoft.com/office/drawing/2014/main" id="{4423F9C3-2CC6-734D-86E4-1E4CB38AD7B6}"/>
              </a:ext>
            </a:extLst>
          </p:cNvPr>
          <p:cNvSpPr txBox="1"/>
          <p:nvPr/>
        </p:nvSpPr>
        <p:spPr>
          <a:xfrm>
            <a:off x="844824" y="4865660"/>
            <a:ext cx="4652825" cy="1077218"/>
          </a:xfrm>
          <a:prstGeom prst="rect">
            <a:avLst/>
          </a:prstGeom>
          <a:noFill/>
          <a:ln>
            <a:noFill/>
          </a:ln>
        </p:spPr>
        <p:txBody>
          <a:bodyPr wrap="square" rtlCol="0">
            <a:spAutoFit/>
          </a:bodyPr>
          <a:lstStyle/>
          <a:p>
            <a:r>
              <a:rPr lang="en-US" sz="3200" dirty="0"/>
              <a:t>I wake up </a:t>
            </a:r>
            <a:r>
              <a:rPr lang="en-US" sz="3200" i="1" dirty="0">
                <a:solidFill>
                  <a:srgbClr val="0000FF"/>
                </a:solidFill>
              </a:rPr>
              <a:t>at</a:t>
            </a:r>
            <a:r>
              <a:rPr lang="en-US" sz="3200" dirty="0"/>
              <a:t> six in the morning</a:t>
            </a:r>
          </a:p>
        </p:txBody>
      </p:sp>
      <p:sp>
        <p:nvSpPr>
          <p:cNvPr id="10" name="TextBox 9">
            <a:extLst>
              <a:ext uri="{FF2B5EF4-FFF2-40B4-BE49-F238E27FC236}">
                <a16:creationId xmlns:a16="http://schemas.microsoft.com/office/drawing/2014/main" id="{70656E8B-1FDE-3B41-B83D-2464EADC0B4B}"/>
              </a:ext>
            </a:extLst>
          </p:cNvPr>
          <p:cNvSpPr txBox="1"/>
          <p:nvPr/>
        </p:nvSpPr>
        <p:spPr>
          <a:xfrm>
            <a:off x="6933502" y="4865660"/>
            <a:ext cx="3418179" cy="1077218"/>
          </a:xfrm>
          <a:prstGeom prst="rect">
            <a:avLst/>
          </a:prstGeom>
          <a:noFill/>
          <a:ln>
            <a:noFill/>
          </a:ln>
        </p:spPr>
        <p:txBody>
          <a:bodyPr wrap="square" rtlCol="0">
            <a:spAutoFit/>
          </a:bodyPr>
          <a:lstStyle/>
          <a:p>
            <a:r>
              <a:rPr lang="en-US" sz="3200"/>
              <a:t>The books </a:t>
            </a:r>
            <a:r>
              <a:rPr lang="en-US" sz="3200" dirty="0"/>
              <a:t>are </a:t>
            </a:r>
            <a:r>
              <a:rPr lang="en-US" sz="3200" i="1" dirty="0">
                <a:solidFill>
                  <a:srgbClr val="0000FF"/>
                </a:solidFill>
              </a:rPr>
              <a:t>on</a:t>
            </a:r>
            <a:r>
              <a:rPr lang="en-US" sz="3200" dirty="0"/>
              <a:t> the table.</a:t>
            </a:r>
          </a:p>
        </p:txBody>
      </p:sp>
      <p:pic>
        <p:nvPicPr>
          <p:cNvPr id="12" name="Picture 11">
            <a:extLst>
              <a:ext uri="{FF2B5EF4-FFF2-40B4-BE49-F238E27FC236}">
                <a16:creationId xmlns:a16="http://schemas.microsoft.com/office/drawing/2014/main" id="{EC4F43AA-A4E4-F645-8F33-2D27A12B5F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1883" y="1502652"/>
            <a:ext cx="3217047" cy="3206993"/>
          </a:xfrm>
          <a:prstGeom prst="rect">
            <a:avLst/>
          </a:prstGeom>
          <a:ln>
            <a:solidFill>
              <a:schemeClr val="tx1"/>
            </a:solidFill>
          </a:ln>
        </p:spPr>
      </p:pic>
      <p:grpSp>
        <p:nvGrpSpPr>
          <p:cNvPr id="2" name="Group 1">
            <a:extLst>
              <a:ext uri="{FF2B5EF4-FFF2-40B4-BE49-F238E27FC236}">
                <a16:creationId xmlns:a16="http://schemas.microsoft.com/office/drawing/2014/main" id="{037AF61C-C959-4CBC-BBB7-8E0830BB7DDA}"/>
              </a:ext>
            </a:extLst>
          </p:cNvPr>
          <p:cNvGrpSpPr/>
          <p:nvPr/>
        </p:nvGrpSpPr>
        <p:grpSpPr>
          <a:xfrm>
            <a:off x="6752662" y="2087048"/>
            <a:ext cx="3779859" cy="2278056"/>
            <a:chOff x="6752662" y="2087048"/>
            <a:chExt cx="3779859" cy="2278056"/>
          </a:xfrm>
        </p:grpSpPr>
        <p:pic>
          <p:nvPicPr>
            <p:cNvPr id="11" name="Picture 10" descr="A picture containing text, furniture, table, worktable&#10;&#10;Description automatically generated">
              <a:extLst>
                <a:ext uri="{FF2B5EF4-FFF2-40B4-BE49-F238E27FC236}">
                  <a16:creationId xmlns:a16="http://schemas.microsoft.com/office/drawing/2014/main" id="{75167150-D96D-4F30-9490-6CA249E079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2662" y="2091282"/>
              <a:ext cx="3779859" cy="2273822"/>
            </a:xfrm>
            <a:prstGeom prst="rect">
              <a:avLst/>
            </a:prstGeom>
          </p:spPr>
        </p:pic>
        <p:pic>
          <p:nvPicPr>
            <p:cNvPr id="1026" name="Picture 2" descr="Book, Books, Library Books, Reading, Verbs">
              <a:extLst>
                <a:ext uri="{FF2B5EF4-FFF2-40B4-BE49-F238E27FC236}">
                  <a16:creationId xmlns:a16="http://schemas.microsoft.com/office/drawing/2014/main" id="{8C2C03AA-62D0-4921-A465-F80835BF20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1669" y="2087048"/>
              <a:ext cx="781845" cy="7658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331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55"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2" y="71414"/>
            <a:ext cx="7682997" cy="654032"/>
          </a:xfrm>
          <a:solidFill>
            <a:srgbClr val="FF9F9F"/>
          </a:solidFill>
        </p:spPr>
        <p:txBody>
          <a:bodyPr/>
          <a:lstStyle/>
          <a:p>
            <a:r>
              <a:rPr lang="en-IN" b="1" u="sng" dirty="0"/>
              <a:t>Exercise 5</a:t>
            </a:r>
          </a:p>
        </p:txBody>
      </p:sp>
      <p:sp>
        <p:nvSpPr>
          <p:cNvPr id="3" name="Text Placeholder 2"/>
          <p:cNvSpPr>
            <a:spLocks noGrp="1"/>
          </p:cNvSpPr>
          <p:nvPr>
            <p:ph type="body" sz="quarter" idx="10"/>
          </p:nvPr>
        </p:nvSpPr>
        <p:spPr>
          <a:xfrm>
            <a:off x="4341536" y="836712"/>
            <a:ext cx="3508927" cy="499601"/>
          </a:xfrm>
        </p:spPr>
        <p:txBody>
          <a:bodyPr/>
          <a:lstStyle/>
          <a:p>
            <a:pPr marL="0" indent="0">
              <a:buNone/>
            </a:pPr>
            <a:r>
              <a:rPr lang="en-IN" i="1" dirty="0"/>
              <a:t>Draw the following</a:t>
            </a:r>
          </a:p>
        </p:txBody>
      </p:sp>
      <p:graphicFrame>
        <p:nvGraphicFramePr>
          <p:cNvPr id="5" name="Table 4">
            <a:extLst>
              <a:ext uri="{FF2B5EF4-FFF2-40B4-BE49-F238E27FC236}">
                <a16:creationId xmlns:a16="http://schemas.microsoft.com/office/drawing/2014/main" id="{1E1FC19B-1B80-9442-9AF1-871F9DE51B56}"/>
              </a:ext>
            </a:extLst>
          </p:cNvPr>
          <p:cNvGraphicFramePr>
            <a:graphicFrameLocks noGrp="1"/>
          </p:cNvGraphicFramePr>
          <p:nvPr>
            <p:extLst>
              <p:ext uri="{D42A27DB-BD31-4B8C-83A1-F6EECF244321}">
                <p14:modId xmlns:p14="http://schemas.microsoft.com/office/powerpoint/2010/main" val="2653637077"/>
              </p:ext>
            </p:extLst>
          </p:nvPr>
        </p:nvGraphicFramePr>
        <p:xfrm>
          <a:off x="551384" y="1705957"/>
          <a:ext cx="11089232" cy="4171315"/>
        </p:xfrm>
        <a:graphic>
          <a:graphicData uri="http://schemas.openxmlformats.org/drawingml/2006/table">
            <a:tbl>
              <a:tblPr/>
              <a:tblGrid>
                <a:gridCol w="5544616">
                  <a:extLst>
                    <a:ext uri="{9D8B030D-6E8A-4147-A177-3AD203B41FA5}">
                      <a16:colId xmlns:a16="http://schemas.microsoft.com/office/drawing/2014/main" val="697049417"/>
                    </a:ext>
                  </a:extLst>
                </a:gridCol>
                <a:gridCol w="5544616">
                  <a:extLst>
                    <a:ext uri="{9D8B030D-6E8A-4147-A177-3AD203B41FA5}">
                      <a16:colId xmlns:a16="http://schemas.microsoft.com/office/drawing/2014/main" val="4200073263"/>
                    </a:ext>
                  </a:extLst>
                </a:gridCol>
              </a:tblGrid>
              <a:tr h="690840">
                <a:tc>
                  <a:txBody>
                    <a:bodyPr/>
                    <a:lstStyle/>
                    <a:p>
                      <a:pPr algn="ctr">
                        <a:lnSpc>
                          <a:spcPct val="115000"/>
                        </a:lnSpc>
                      </a:pPr>
                      <a:r>
                        <a:rPr lang="en-IN" sz="3200" b="0" i="1" dirty="0">
                          <a:effectLst/>
                          <a:latin typeface="+mn-lt"/>
                          <a:ea typeface="Arial" panose="020B0604020202020204" pitchFamily="34" charset="0"/>
                        </a:rPr>
                        <a:t>Draw a ball </a:t>
                      </a:r>
                      <a:r>
                        <a:rPr lang="en-IN" sz="3200" b="0" i="1" dirty="0">
                          <a:solidFill>
                            <a:srgbClr val="FF0000"/>
                          </a:solidFill>
                          <a:effectLst/>
                          <a:latin typeface="+mn-lt"/>
                          <a:ea typeface="Arial" panose="020B0604020202020204" pitchFamily="34" charset="0"/>
                        </a:rPr>
                        <a:t>in</a:t>
                      </a:r>
                      <a:r>
                        <a:rPr lang="en-IN" sz="3200" b="0" i="1" dirty="0">
                          <a:effectLst/>
                          <a:latin typeface="+mn-lt"/>
                          <a:ea typeface="Arial" panose="020B0604020202020204" pitchFamily="34" charset="0"/>
                        </a:rPr>
                        <a:t> a box</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IN" sz="3200" b="0" i="1" dirty="0">
                          <a:effectLst/>
                          <a:latin typeface="+mn-lt"/>
                          <a:ea typeface="Arial" panose="020B0604020202020204" pitchFamily="34" charset="0"/>
                        </a:rPr>
                        <a:t>Draw a cat </a:t>
                      </a:r>
                      <a:r>
                        <a:rPr lang="en-IN" sz="3200" b="0" i="1" dirty="0">
                          <a:solidFill>
                            <a:srgbClr val="FF0000"/>
                          </a:solidFill>
                          <a:effectLst/>
                          <a:latin typeface="+mn-lt"/>
                          <a:ea typeface="Arial" panose="020B0604020202020204" pitchFamily="34" charset="0"/>
                        </a:rPr>
                        <a:t>on</a:t>
                      </a:r>
                      <a:r>
                        <a:rPr lang="en-IN" sz="3200" b="0" i="1" dirty="0">
                          <a:effectLst/>
                          <a:latin typeface="+mn-lt"/>
                          <a:ea typeface="Arial" panose="020B0604020202020204" pitchFamily="34" charset="0"/>
                        </a:rPr>
                        <a:t> a tree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548981"/>
                  </a:ext>
                </a:extLst>
              </a:tr>
              <a:tr h="3480475">
                <a:tc>
                  <a:txBody>
                    <a:bodyPr/>
                    <a:lstStyle/>
                    <a:p>
                      <a:pPr>
                        <a:lnSpc>
                          <a:spcPct val="115000"/>
                        </a:lnSpc>
                      </a:pPr>
                      <a:r>
                        <a:rPr lang="en-IN" sz="3200" b="0" i="1" dirty="0">
                          <a:effectLst/>
                          <a:latin typeface="+mn-lt"/>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N" sz="3200" b="0" i="1" dirty="0">
                          <a:effectLst/>
                          <a:latin typeface="+mn-lt"/>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955246"/>
                  </a:ext>
                </a:extLst>
              </a:tr>
            </a:tbl>
          </a:graphicData>
        </a:graphic>
      </p:graphicFrame>
      <p:pic>
        <p:nvPicPr>
          <p:cNvPr id="7" name="Picture 6" descr="Shape&#10;&#10;Description automatically generated with medium confidence">
            <a:extLst>
              <a:ext uri="{FF2B5EF4-FFF2-40B4-BE49-F238E27FC236}">
                <a16:creationId xmlns:a16="http://schemas.microsoft.com/office/drawing/2014/main" id="{7F4E2CDA-A3A8-0744-89B2-C7D8165E3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032" y="2615661"/>
            <a:ext cx="4766849" cy="2949488"/>
          </a:xfrm>
          <a:prstGeom prst="rect">
            <a:avLst/>
          </a:prstGeom>
        </p:spPr>
      </p:pic>
      <p:pic>
        <p:nvPicPr>
          <p:cNvPr id="9" name="Picture 8">
            <a:extLst>
              <a:ext uri="{FF2B5EF4-FFF2-40B4-BE49-F238E27FC236}">
                <a16:creationId xmlns:a16="http://schemas.microsoft.com/office/drawing/2014/main" id="{C6AFADD0-F1BA-2243-9647-E3364072E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5480" y="2458751"/>
            <a:ext cx="3874799" cy="3263307"/>
          </a:xfrm>
          <a:prstGeom prst="rect">
            <a:avLst/>
          </a:prstGeom>
        </p:spPr>
      </p:pic>
      <p:pic>
        <p:nvPicPr>
          <p:cNvPr id="11" name="Picture 10" descr="A black and white football ball&#10;&#10;Description automatically generated with medium confidence">
            <a:extLst>
              <a:ext uri="{FF2B5EF4-FFF2-40B4-BE49-F238E27FC236}">
                <a16:creationId xmlns:a16="http://schemas.microsoft.com/office/drawing/2014/main" id="{CD851C0B-46BE-FD43-A5A5-01D8F66D50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9616" y="3116877"/>
            <a:ext cx="1374060" cy="1413824"/>
          </a:xfrm>
          <a:prstGeom prst="rect">
            <a:avLst/>
          </a:prstGeom>
        </p:spPr>
      </p:pic>
    </p:spTree>
    <p:extLst>
      <p:ext uri="{BB962C8B-B14F-4D97-AF65-F5344CB8AC3E}">
        <p14:creationId xmlns:p14="http://schemas.microsoft.com/office/powerpoint/2010/main" val="330120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546016124"/>
              </p:ext>
            </p:extLst>
          </p:nvPr>
        </p:nvGraphicFramePr>
        <p:xfrm>
          <a:off x="1127448" y="1200240"/>
          <a:ext cx="9937104" cy="384082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24418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&lt;countdown&gt; </a:t>
                      </a:r>
                      <a:r>
                        <a:rPr lang="en-IN" sz="900" dirty="0">
                          <a:hlinkClick r:id="rId3"/>
                        </a:rPr>
                        <a:t>https://pixabay.com/illustrations/clock-15-min-wait-countdown-plan-4022296/</a:t>
                      </a:r>
                      <a:endParaRPr lang="en-IN" sz="900" dirty="0"/>
                    </a:p>
                  </a:txBody>
                  <a:tcPr/>
                </a:tc>
                <a:extLst>
                  <a:ext uri="{0D108BD9-81ED-4DB2-BD59-A6C34878D82A}">
                    <a16:rowId xmlns:a16="http://schemas.microsoft.com/office/drawing/2014/main" val="10001"/>
                  </a:ext>
                </a:extLst>
              </a:tr>
              <a:tr h="389313">
                <a:tc>
                  <a:txBody>
                    <a:bodyPr/>
                    <a:lstStyle/>
                    <a:p>
                      <a:endParaRPr lang="en-IN" sz="900" dirty="0"/>
                    </a:p>
                    <a:p>
                      <a:r>
                        <a:rPr lang="en-IN" sz="900" dirty="0"/>
                        <a:t>2</a:t>
                      </a:r>
                    </a:p>
                  </a:txBody>
                  <a:tcPr/>
                </a:tc>
                <a:tc>
                  <a:txBody>
                    <a:bodyPr/>
                    <a:lstStyle/>
                    <a:p>
                      <a:endParaRPr lang="en-IN" sz="900" dirty="0"/>
                    </a:p>
                  </a:txBody>
                  <a:tcPr/>
                </a:tc>
                <a:tc>
                  <a:txBody>
                    <a:bodyPr/>
                    <a:lstStyle/>
                    <a:p>
                      <a:r>
                        <a:rPr lang="en-IN" sz="900" dirty="0"/>
                        <a:t>&lt;tree&gt; </a:t>
                      </a:r>
                      <a:r>
                        <a:rPr lang="en-IN" sz="900" dirty="0">
                          <a:hlinkClick r:id="rId4"/>
                        </a:rPr>
                        <a:t>https://pixabay.com/vectors/tree-landscape-silhouette-plant-5371804/</a:t>
                      </a:r>
                      <a:endParaRPr lang="en-IN" sz="900" dirty="0"/>
                    </a:p>
                    <a:p>
                      <a:r>
                        <a:rPr lang="en-IN" sz="900" dirty="0"/>
                        <a:t>&lt;ice cream&gt; </a:t>
                      </a:r>
                      <a:r>
                        <a:rPr lang="en-IN" sz="900" dirty="0">
                          <a:hlinkClick r:id="rId5"/>
                        </a:rPr>
                        <a:t>https://pixabay.com/illustrations/ice-cream-icecream-desserts-frozen-3571774/</a:t>
                      </a:r>
                      <a:br>
                        <a:rPr lang="en-IN" sz="900" dirty="0"/>
                      </a:br>
                      <a:r>
                        <a:rPr lang="en-IN" sz="900" dirty="0"/>
                        <a:t>&lt;train&gt; </a:t>
                      </a:r>
                      <a:r>
                        <a:rPr lang="en-IN" sz="900" dirty="0">
                          <a:hlinkClick r:id="rId6"/>
                        </a:rPr>
                        <a:t>https://pixabay.com/vectors/train-rail-railway-161015/</a:t>
                      </a:r>
                      <a:endParaRPr lang="en-IN" sz="900" dirty="0"/>
                    </a:p>
                    <a:p>
                      <a:r>
                        <a:rPr lang="en-IN" sz="900" dirty="0"/>
                        <a:t>&lt;rabbit&gt; </a:t>
                      </a:r>
                      <a:r>
                        <a:rPr lang="en-IN" sz="900" dirty="0">
                          <a:hlinkClick r:id="rId7"/>
                        </a:rPr>
                        <a:t>https://pixabay.com/vectors/bunny-clipart-issue-fast-icon-1298864/</a:t>
                      </a:r>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&lt;noon&gt; </a:t>
                      </a:r>
                      <a:r>
                        <a:rPr lang="en-IN" sz="900" dirty="0">
                          <a:hlinkClick r:id="rId8"/>
                        </a:rPr>
                        <a:t>https://pixabay.com/photos/tree-flowers-meadow-tree-trunk-276014/</a:t>
                      </a:r>
                      <a:endParaRPr lang="en-IN" sz="900" dirty="0"/>
                    </a:p>
                    <a:p>
                      <a:r>
                        <a:rPr lang="en-IN" sz="900" dirty="0"/>
                        <a:t>&lt;doctor&gt; </a:t>
                      </a:r>
                      <a:r>
                        <a:rPr lang="en-IN" sz="900" dirty="0">
                          <a:hlinkClick r:id="rId9"/>
                        </a:rPr>
                        <a:t>https://pixabay.com/vectors/doctor-lady-examine-child-kid-37707/</a:t>
                      </a:r>
                      <a:endParaRPr lang="en-IN" sz="900" dirty="0"/>
                    </a:p>
                    <a:p>
                      <a:r>
                        <a:rPr lang="en-IN" sz="900" dirty="0"/>
                        <a:t>&lt;shoes&gt; </a:t>
                      </a:r>
                      <a:r>
                        <a:rPr lang="en-IN" sz="900" dirty="0">
                          <a:hlinkClick r:id="rId10"/>
                        </a:rPr>
                        <a:t>https://pixabay.com/illustrations/shoes-clipart-ribbon-graphic-1973283/</a:t>
                      </a:r>
                      <a:endParaRPr lang="en-IN" sz="900" dirty="0"/>
                    </a:p>
                    <a:p>
                      <a:r>
                        <a:rPr lang="en-IN" sz="900" dirty="0"/>
                        <a:t>&lt;mother&gt; </a:t>
                      </a:r>
                      <a:r>
                        <a:rPr lang="en-IN" sz="900" dirty="0">
                          <a:hlinkClick r:id="rId11"/>
                        </a:rPr>
                        <a:t>https://pixabay.com/vectors/mom-love-family-baby-maternity-4839682/</a:t>
                      </a:r>
                      <a:endParaRPr lang="en-IN" sz="900" dirty="0"/>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r>
                        <a:rPr lang="en-IN" sz="900" dirty="0"/>
                        <a:t>&lt;birds flying&gt; </a:t>
                      </a:r>
                      <a:r>
                        <a:rPr lang="en-IN" sz="900" dirty="0">
                          <a:hlinkClick r:id="rId12"/>
                        </a:rPr>
                        <a:t>https://pixabay.com/vectors/land-birds-flying-sunset-mountains-46566/</a:t>
                      </a:r>
                      <a:endParaRPr lang="en-IN" sz="900" dirty="0"/>
                    </a:p>
                    <a:p>
                      <a:r>
                        <a:rPr lang="en-IN" sz="900" dirty="0"/>
                        <a:t>&lt;bookshelf&gt; </a:t>
                      </a:r>
                      <a:r>
                        <a:rPr lang="en-IN" sz="900" dirty="0">
                          <a:hlinkClick r:id="rId13"/>
                        </a:rPr>
                        <a:t>https://pixabay.com/vectors/bookshelf-bookcase-furniture-32811/</a:t>
                      </a:r>
                      <a:endParaRPr lang="en-IN" sz="900" dirty="0"/>
                    </a:p>
                    <a:p>
                      <a:r>
                        <a:rPr lang="en-IN" sz="900" dirty="0"/>
                        <a:t>&lt;writing&gt; </a:t>
                      </a:r>
                      <a:r>
                        <a:rPr lang="en-IN" sz="900" dirty="0">
                          <a:hlinkClick r:id="rId14"/>
                        </a:rPr>
                        <a:t>https://pixabay.com/illustrations/notes-pencil-abc-writing-card-5729126/</a:t>
                      </a:r>
                      <a:endParaRPr lang="en-IN" sz="900" dirty="0"/>
                    </a:p>
                    <a:p>
                      <a:r>
                        <a:rPr lang="en-IN" sz="900" dirty="0"/>
                        <a:t>&lt;dog sleeping&gt; </a:t>
                      </a:r>
                      <a:r>
                        <a:rPr lang="en-IN" sz="900" dirty="0">
                          <a:hlinkClick r:id="rId15"/>
                        </a:rPr>
                        <a:t>https://pixabay.com/photos/jack-russell-dog-old-terrier-2310391/</a:t>
                      </a:r>
                      <a:endParaRPr lang="en-IN" sz="900" dirty="0"/>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r>
                        <a:rPr lang="en-IN" sz="900" dirty="0"/>
                        <a:t>&lt;clock&gt; </a:t>
                      </a:r>
                      <a:r>
                        <a:rPr lang="en-IN" sz="900" dirty="0">
                          <a:hlinkClick r:id="rId16"/>
                        </a:rPr>
                        <a:t>https://pixabay.com/vectors/clock-time-six-six-o--clock-26101/</a:t>
                      </a:r>
                      <a:endParaRPr lang="en-IN" sz="900" dirty="0"/>
                    </a:p>
                    <a:p>
                      <a:r>
                        <a:rPr lang="en-IN" sz="900" dirty="0"/>
                        <a:t>&lt;table&gt; </a:t>
                      </a:r>
                      <a:r>
                        <a:rPr lang="en-IN" sz="900" dirty="0">
                          <a:hlinkClick r:id="rId17"/>
                        </a:rPr>
                        <a:t>https://pixabay.com/vectors/furniture-table-wood-livingroom-147619/</a:t>
                      </a:r>
                      <a:endParaRPr lang="en-IN" sz="900" dirty="0"/>
                    </a:p>
                    <a:p>
                      <a:r>
                        <a:rPr lang="en-IN" sz="900" dirty="0"/>
                        <a:t>&lt;books&gt; </a:t>
                      </a:r>
                      <a:r>
                        <a:rPr lang="en-IN" sz="900" dirty="0">
                          <a:hlinkClick r:id="rId18"/>
                        </a:rPr>
                        <a:t>https://pixabay.com/vectors/book-books-library-books-reading-2022464/</a:t>
                      </a:r>
                      <a:endParaRPr lang="en-IN" sz="900" dirty="0"/>
                    </a:p>
                    <a:p>
                      <a:endParaRPr lang="en-IN" sz="900" dirty="0"/>
                    </a:p>
                  </a:txBody>
                  <a:tcPr/>
                </a:tc>
                <a:extLst>
                  <a:ext uri="{0D108BD9-81ED-4DB2-BD59-A6C34878D82A}">
                    <a16:rowId xmlns:a16="http://schemas.microsoft.com/office/drawing/2014/main" val="10005"/>
                  </a:ext>
                </a:extLst>
              </a:tr>
              <a:tr h="389313">
                <a:tc>
                  <a:txBody>
                    <a:bodyPr/>
                    <a:lstStyle/>
                    <a:p>
                      <a:r>
                        <a:rPr lang="en-IN" sz="900" dirty="0"/>
                        <a:t>6</a:t>
                      </a:r>
                    </a:p>
                  </a:txBody>
                  <a:tcPr/>
                </a:tc>
                <a:tc>
                  <a:txBody>
                    <a:bodyPr/>
                    <a:lstStyle/>
                    <a:p>
                      <a:endParaRPr lang="en-IN" sz="900" dirty="0"/>
                    </a:p>
                  </a:txBody>
                  <a:tcPr/>
                </a:tc>
                <a:tc>
                  <a:txBody>
                    <a:bodyPr/>
                    <a:lstStyle/>
                    <a:p>
                      <a:r>
                        <a:rPr lang="en-IN" sz="900" dirty="0"/>
                        <a:t>&lt;ball&gt; </a:t>
                      </a:r>
                      <a:r>
                        <a:rPr lang="en-IN" sz="900" dirty="0">
                          <a:hlinkClick r:id="rId19"/>
                        </a:rPr>
                        <a:t>https://pixabay.com/vectors/football-soccer-ball-sport-147854/</a:t>
                      </a:r>
                      <a:endParaRPr lang="en-IN" sz="900" dirty="0"/>
                    </a:p>
                    <a:p>
                      <a:r>
                        <a:rPr lang="en-IN" sz="900" dirty="0"/>
                        <a:t>&lt;box&gt; </a:t>
                      </a:r>
                      <a:r>
                        <a:rPr lang="en-IN" sz="900" dirty="0">
                          <a:hlinkClick r:id="rId20"/>
                        </a:rPr>
                        <a:t>https://pixabay.com/vectors/package-empty-box-carton-packaging-25067/</a:t>
                      </a:r>
                      <a:endParaRPr lang="en-IN" sz="900" dirty="0"/>
                    </a:p>
                    <a:p>
                      <a:r>
                        <a:rPr lang="en-IN" sz="900" dirty="0"/>
                        <a:t>&lt;cat on a tree&gt; </a:t>
                      </a:r>
                      <a:r>
                        <a:rPr lang="en-IN" sz="900" dirty="0">
                          <a:hlinkClick r:id="rId21"/>
                        </a:rPr>
                        <a:t>https://pixabay.com/vectors/cat-feline-animal-pet-birds-tree-1781611/</a:t>
                      </a:r>
                      <a:endParaRPr lang="en-IN" sz="900" dirty="0"/>
                    </a:p>
                    <a:p>
                      <a:endParaRPr lang="en-IN" sz="900" dirty="0"/>
                    </a:p>
                  </a:txBody>
                  <a:tcPr/>
                </a:tc>
                <a:extLst>
                  <a:ext uri="{0D108BD9-81ED-4DB2-BD59-A6C34878D82A}">
                    <a16:rowId xmlns:a16="http://schemas.microsoft.com/office/drawing/2014/main" val="10006"/>
                  </a:ext>
                </a:extLst>
              </a:tr>
            </a:tbl>
          </a:graphicData>
        </a:graphic>
      </p:graphicFrame>
      <p:pic>
        <p:nvPicPr>
          <p:cNvPr id="4" name="Picture 3" descr="A picture containing text, clock, sign&#10;&#10;Description automatically generated">
            <a:extLst>
              <a:ext uri="{FF2B5EF4-FFF2-40B4-BE49-F238E27FC236}">
                <a16:creationId xmlns:a16="http://schemas.microsoft.com/office/drawing/2014/main" id="{A2ECFED5-DE75-D644-A889-907E6842713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70499" y="1643938"/>
            <a:ext cx="141125" cy="141125"/>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B011143-C96F-5B48-9F8E-75728F59EE0A}"/>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61740" y="1988840"/>
            <a:ext cx="441972" cy="366699"/>
          </a:xfrm>
          <a:prstGeom prst="rect">
            <a:avLst/>
          </a:prstGeom>
        </p:spPr>
      </p:pic>
      <p:pic>
        <p:nvPicPr>
          <p:cNvPr id="9" name="Picture 8" descr="A picture containing transport, train&#10;&#10;Description automatically generated">
            <a:extLst>
              <a:ext uri="{FF2B5EF4-FFF2-40B4-BE49-F238E27FC236}">
                <a16:creationId xmlns:a16="http://schemas.microsoft.com/office/drawing/2014/main" id="{E23A4F68-C741-D141-A87B-7FFC865D271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154441" y="2200355"/>
            <a:ext cx="332060" cy="194567"/>
          </a:xfrm>
          <a:prstGeom prst="rect">
            <a:avLst/>
          </a:prstGeom>
        </p:spPr>
      </p:pic>
      <p:pic>
        <p:nvPicPr>
          <p:cNvPr id="11" name="Picture 10">
            <a:extLst>
              <a:ext uri="{FF2B5EF4-FFF2-40B4-BE49-F238E27FC236}">
                <a16:creationId xmlns:a16="http://schemas.microsoft.com/office/drawing/2014/main" id="{514B5D40-2C66-5540-8E25-018317FB2F03}"/>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676187" y="1891893"/>
            <a:ext cx="251461" cy="495187"/>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85FC13AB-AB90-364B-B6D7-4FD542E8809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165815" y="1912687"/>
            <a:ext cx="401793" cy="207802"/>
          </a:xfrm>
          <a:prstGeom prst="rect">
            <a:avLst/>
          </a:prstGeom>
        </p:spPr>
      </p:pic>
      <p:pic>
        <p:nvPicPr>
          <p:cNvPr id="10" name="Picture 9" descr="A picture containing grass, tree, outdoor, field&#10;&#10;Description automatically generated">
            <a:extLst>
              <a:ext uri="{FF2B5EF4-FFF2-40B4-BE49-F238E27FC236}">
                <a16:creationId xmlns:a16="http://schemas.microsoft.com/office/drawing/2014/main" id="{55EC45B8-1768-AB4C-8163-49B1690A10F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52094" y="2576131"/>
            <a:ext cx="336752" cy="214154"/>
          </a:xfrm>
          <a:prstGeom prst="rect">
            <a:avLst/>
          </a:prstGeom>
        </p:spPr>
      </p:pic>
      <p:pic>
        <p:nvPicPr>
          <p:cNvPr id="12" name="Picture 11">
            <a:extLst>
              <a:ext uri="{FF2B5EF4-FFF2-40B4-BE49-F238E27FC236}">
                <a16:creationId xmlns:a16="http://schemas.microsoft.com/office/drawing/2014/main" id="{3B1EF536-55F7-894F-959F-B98C9097AF3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800065" y="2653538"/>
            <a:ext cx="374050" cy="299237"/>
          </a:xfrm>
          <a:prstGeom prst="rect">
            <a:avLst/>
          </a:prstGeom>
        </p:spPr>
      </p:pic>
      <p:pic>
        <p:nvPicPr>
          <p:cNvPr id="14" name="Picture 13" descr="Logo&#10;&#10;Description automatically generated">
            <a:extLst>
              <a:ext uri="{FF2B5EF4-FFF2-40B4-BE49-F238E27FC236}">
                <a16:creationId xmlns:a16="http://schemas.microsoft.com/office/drawing/2014/main" id="{156472FC-E6F1-3646-995B-088019D0277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351584" y="2843372"/>
            <a:ext cx="364333" cy="210631"/>
          </a:xfrm>
          <a:prstGeom prst="rect">
            <a:avLst/>
          </a:prstGeom>
        </p:spPr>
      </p:pic>
      <p:pic>
        <p:nvPicPr>
          <p:cNvPr id="15" name="Picture 14" descr="A cartoon of a child&#10;&#10;Description automatically generated with low confidence">
            <a:extLst>
              <a:ext uri="{FF2B5EF4-FFF2-40B4-BE49-F238E27FC236}">
                <a16:creationId xmlns:a16="http://schemas.microsoft.com/office/drawing/2014/main" id="{1B166240-1E62-D845-85E3-C4DA5A204364}"/>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223580" y="2614077"/>
            <a:ext cx="280132" cy="344119"/>
          </a:xfrm>
          <a:prstGeom prst="rect">
            <a:avLst/>
          </a:prstGeom>
        </p:spPr>
      </p:pic>
      <p:pic>
        <p:nvPicPr>
          <p:cNvPr id="16" name="Picture 15" descr="Background pattern&#10;&#10;Description automatically generated with medium confidence">
            <a:extLst>
              <a:ext uri="{FF2B5EF4-FFF2-40B4-BE49-F238E27FC236}">
                <a16:creationId xmlns:a16="http://schemas.microsoft.com/office/drawing/2014/main" id="{AC1F7505-B294-F34B-8E79-04C38923690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154441" y="3207317"/>
            <a:ext cx="343510" cy="214157"/>
          </a:xfrm>
          <a:prstGeom prst="rect">
            <a:avLst/>
          </a:prstGeom>
        </p:spPr>
      </p:pic>
      <p:pic>
        <p:nvPicPr>
          <p:cNvPr id="17" name="Picture 16" descr="A picture containing text, book, writing implement, stationary&#10;&#10;Description automatically generated">
            <a:extLst>
              <a:ext uri="{FF2B5EF4-FFF2-40B4-BE49-F238E27FC236}">
                <a16:creationId xmlns:a16="http://schemas.microsoft.com/office/drawing/2014/main" id="{9A40BAF7-5C4E-4F4D-B5F2-E37AC6F523C3}"/>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822031" y="3207317"/>
            <a:ext cx="224083" cy="26314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6A595C85-4E71-0D4E-B8E6-99583282844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745584" y="3531164"/>
            <a:ext cx="344840" cy="217680"/>
          </a:xfrm>
          <a:prstGeom prst="rect">
            <a:avLst/>
          </a:prstGeom>
        </p:spPr>
      </p:pic>
      <p:pic>
        <p:nvPicPr>
          <p:cNvPr id="19" name="Picture 18" descr="A dog sleeping on a blanket&#10;&#10;Description automatically generated with medium confidence">
            <a:extLst>
              <a:ext uri="{FF2B5EF4-FFF2-40B4-BE49-F238E27FC236}">
                <a16:creationId xmlns:a16="http://schemas.microsoft.com/office/drawing/2014/main" id="{C6516EEF-5D5A-1F45-8B31-1539BABED823}"/>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145469" y="3501594"/>
            <a:ext cx="350002" cy="205286"/>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F86F7755-E80A-2949-8AA8-59C16968A838}"/>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618531" y="4480137"/>
            <a:ext cx="463877" cy="287024"/>
          </a:xfrm>
          <a:prstGeom prst="rect">
            <a:avLst/>
          </a:prstGeom>
        </p:spPr>
      </p:pic>
      <p:pic>
        <p:nvPicPr>
          <p:cNvPr id="23" name="Picture 22">
            <a:extLst>
              <a:ext uri="{FF2B5EF4-FFF2-40B4-BE49-F238E27FC236}">
                <a16:creationId xmlns:a16="http://schemas.microsoft.com/office/drawing/2014/main" id="{B81E18E8-7A96-644E-8C09-07523703C4F6}"/>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135560" y="4456429"/>
            <a:ext cx="415031" cy="349534"/>
          </a:xfrm>
          <a:prstGeom prst="rect">
            <a:avLst/>
          </a:prstGeom>
        </p:spPr>
      </p:pic>
      <p:pic>
        <p:nvPicPr>
          <p:cNvPr id="24" name="Picture 23" descr="A black and white football ball&#10;&#10;Description automatically generated with medium confidence">
            <a:extLst>
              <a:ext uri="{FF2B5EF4-FFF2-40B4-BE49-F238E27FC236}">
                <a16:creationId xmlns:a16="http://schemas.microsoft.com/office/drawing/2014/main" id="{2CA55C1F-6AF5-DD47-99E6-6C91DE33BF99}"/>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163059" y="4461638"/>
            <a:ext cx="294172" cy="302684"/>
          </a:xfrm>
          <a:prstGeom prst="rect">
            <a:avLst/>
          </a:prstGeom>
        </p:spPr>
      </p:pic>
      <p:pic>
        <p:nvPicPr>
          <p:cNvPr id="25" name="Picture 24">
            <a:extLst>
              <a:ext uri="{FF2B5EF4-FFF2-40B4-BE49-F238E27FC236}">
                <a16:creationId xmlns:a16="http://schemas.microsoft.com/office/drawing/2014/main" id="{EF89AD85-96EA-4093-94D1-CF5DF25BF2F7}"/>
              </a:ext>
            </a:extLst>
          </p:cNvPr>
          <p:cNvPicPr>
            <a:picLocks noChangeAspect="1"/>
          </p:cNvPicPr>
          <p:nvPr/>
        </p:nvPicPr>
        <p:blipFill>
          <a:blip r:embed="rId38" cstate="print">
            <a:extLst>
              <a:ext uri="{28A0092B-C50C-407E-A947-70E740481C1C}">
                <a14:useLocalDpi xmlns:a14="http://schemas.microsoft.com/office/drawing/2010/main" val="0"/>
              </a:ext>
            </a:extLst>
          </a:blip>
          <a:srcRect/>
          <a:stretch/>
        </p:blipFill>
        <p:spPr>
          <a:xfrm>
            <a:off x="2192710" y="3882820"/>
            <a:ext cx="269929" cy="269084"/>
          </a:xfrm>
          <a:prstGeom prst="rect">
            <a:avLst/>
          </a:prstGeom>
          <a:ln>
            <a:solidFill>
              <a:schemeClr val="tx1"/>
            </a:solidFill>
          </a:ln>
        </p:spPr>
      </p:pic>
      <p:pic>
        <p:nvPicPr>
          <p:cNvPr id="26" name="Picture 25" descr="A picture containing text, furniture, table, worktable&#10;&#10;Description automatically generated">
            <a:extLst>
              <a:ext uri="{FF2B5EF4-FFF2-40B4-BE49-F238E27FC236}">
                <a16:creationId xmlns:a16="http://schemas.microsoft.com/office/drawing/2014/main" id="{67B8D784-EF75-4ABD-A1BB-DE6DD3D967C9}"/>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010542" y="3967152"/>
            <a:ext cx="422128" cy="253936"/>
          </a:xfrm>
          <a:prstGeom prst="rect">
            <a:avLst/>
          </a:prstGeom>
        </p:spPr>
      </p:pic>
      <p:pic>
        <p:nvPicPr>
          <p:cNvPr id="27" name="Picture 2" descr="Book, Books, Library Books, Reading, Verbs">
            <a:extLst>
              <a:ext uri="{FF2B5EF4-FFF2-40B4-BE49-F238E27FC236}">
                <a16:creationId xmlns:a16="http://schemas.microsoft.com/office/drawing/2014/main" id="{99697326-3335-4C1E-9CE3-E086AA0511F7}"/>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623389" y="3933056"/>
            <a:ext cx="331579" cy="324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1254</Words>
  <Application>Microsoft Office PowerPoint</Application>
  <PresentationFormat>Widescreen</PresentationFormat>
  <Paragraphs>133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Check Time For Prepositions</vt:lpstr>
      <vt:lpstr>Exercise 1</vt:lpstr>
      <vt:lpstr>PowerPoint Presentation</vt:lpstr>
      <vt:lpstr>PowerPoint Presentation</vt:lpstr>
      <vt:lpstr>PowerPoint Presentation</vt:lpstr>
      <vt:lpstr>Exercise 5</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86</cp:revision>
  <dcterms:created xsi:type="dcterms:W3CDTF">2020-08-28T09:38:22Z</dcterms:created>
  <dcterms:modified xsi:type="dcterms:W3CDTF">2021-12-15T11:55:41Z</dcterms:modified>
</cp:coreProperties>
</file>