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9"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6383" autoAdjust="0"/>
  </p:normalViewPr>
  <p:slideViewPr>
    <p:cSldViewPr>
      <p:cViewPr>
        <p:scale>
          <a:sx n="60" d="100"/>
          <a:sy n="60" d="100"/>
        </p:scale>
        <p:origin x="816" y="-8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E87EEE-33CA-4F89-87C8-0601196FB639}" type="datetimeFigureOut">
              <a:rPr lang="en-US" smtClean="0"/>
              <a:pPr/>
              <a:t>11/17/2021</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E39D27-0626-4BC0-A8BA-864E2E770FD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pixabay.com/vectors/strawberry-jar-jam-jelly-preserves-304544/"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pixabay.com/photos/flour-flour-scoop-to-bake-2713990/"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&lt;word search&gt; &lt;https://</a:t>
            </a:r>
            <a:r>
              <a:rPr lang="en-IN" dirty="0" err="1"/>
              <a:t>pixabay.com</a:t>
            </a:r>
            <a:r>
              <a:rPr lang="en-IN" dirty="0"/>
              <a:t>/photos/explore-word-letters-boggle-game-1945678/&gt;</a:t>
            </a:r>
          </a:p>
        </p:txBody>
      </p:sp>
      <p:sp>
        <p:nvSpPr>
          <p:cNvPr id="4" name="Slide Number Placeholder 3"/>
          <p:cNvSpPr>
            <a:spLocks noGrp="1"/>
          </p:cNvSpPr>
          <p:nvPr>
            <p:ph type="sldNum" sz="quarter" idx="10"/>
          </p:nvPr>
        </p:nvSpPr>
        <p:spPr/>
        <p:txBody>
          <a:bodyPr/>
          <a:lstStyle/>
          <a:p>
            <a:fld id="{11E39D27-0626-4BC0-A8BA-864E2E770FDA}"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p>
          <a:p>
            <a:r>
              <a:rPr lang="en-IN" dirty="0"/>
              <a:t>Bread: https://pixabay.com/illustrations/bread-a-slice-of-bread-bakery-baked-3182199/</a:t>
            </a:r>
          </a:p>
          <a:p>
            <a:r>
              <a:rPr lang="en-IN" dirty="0"/>
              <a:t>Butter: https://pixabay.com/photos/food-butter-table-milk-3179853/</a:t>
            </a:r>
          </a:p>
          <a:p>
            <a:r>
              <a:rPr lang="en-IN" dirty="0"/>
              <a:t>Jam: </a:t>
            </a:r>
            <a:r>
              <a:rPr lang="en-IN" sz="1200" dirty="0">
                <a:hlinkClick r:id="rId3"/>
              </a:rPr>
              <a:t>https://pixabay.com/vectors/strawberry-jar-jam-jelly-preserves-304544/</a:t>
            </a:r>
            <a:endParaRPr lang="en-IN" dirty="0"/>
          </a:p>
          <a:p>
            <a:r>
              <a:rPr lang="en-IN" dirty="0"/>
              <a:t>Cheese: https://pixabay.com/vectors/cheese-dairy-food-swiss-cheese-575540/</a:t>
            </a:r>
          </a:p>
          <a:p>
            <a:r>
              <a:rPr lang="en-IN" dirty="0"/>
              <a:t>Flour: </a:t>
            </a:r>
            <a:r>
              <a:rPr lang="en-US" sz="1800" b="0" i="0" u="none" strike="noStrike" dirty="0">
                <a:solidFill>
                  <a:srgbClr val="000000"/>
                </a:solidFill>
                <a:effectLst/>
                <a:latin typeface="Calibri" panose="020F0502020204030204" pitchFamily="34" charset="0"/>
                <a:hlinkClick r:id="rId4"/>
              </a:rPr>
              <a:t>https://pixabay.com/photos/flour-flour-scoop-to-bake-2713990/</a:t>
            </a:r>
            <a:endParaRPr lang="en-US" sz="1800" b="0" i="0" u="none" strike="noStrike" dirty="0">
              <a:solidFill>
                <a:srgbClr val="000000"/>
              </a:solidFill>
              <a:effectLst/>
              <a:latin typeface="Calibri" panose="020F0502020204030204" pitchFamily="34" charset="0"/>
            </a:endParaRPr>
          </a:p>
          <a:p>
            <a:r>
              <a:rPr lang="en-IN" dirty="0"/>
              <a:t>Honey: https://pixabay.com/photos/honey-yellow-beekeeper-nature-1958464/</a:t>
            </a:r>
          </a:p>
          <a:p>
            <a:r>
              <a:rPr lang="en-IN" dirty="0"/>
              <a:t>Milk: https://pixabay.com/photos/milk-glass-of-milk-calcium-266997/</a:t>
            </a:r>
          </a:p>
          <a:p>
            <a:r>
              <a:rPr lang="en-IN" dirty="0"/>
              <a:t>Sugar: https://pixabay.com/photos/sugar-calories-sweet-food-1068288/</a:t>
            </a:r>
          </a:p>
          <a:p>
            <a:r>
              <a:rPr lang="en-IN" dirty="0"/>
              <a:t>Water: https://pixabay.com/photos/glass-of-water-water-glass-thirst-4087606/</a:t>
            </a:r>
          </a:p>
          <a:p>
            <a:r>
              <a:rPr lang="en-IN" dirty="0"/>
              <a:t>Ice: https://pixabay.com/photos/ice-artificial-ice-studio-ice-macro-6215207/</a:t>
            </a:r>
          </a:p>
        </p:txBody>
      </p:sp>
      <p:sp>
        <p:nvSpPr>
          <p:cNvPr id="4" name="Slide Number Placeholder 3"/>
          <p:cNvSpPr>
            <a:spLocks noGrp="1"/>
          </p:cNvSpPr>
          <p:nvPr>
            <p:ph type="sldNum" sz="quarter" idx="10"/>
          </p:nvPr>
        </p:nvSpPr>
        <p:spPr/>
        <p:txBody>
          <a:bodyPr/>
          <a:lstStyle/>
          <a:p>
            <a:fld id="{11E39D27-0626-4BC0-A8BA-864E2E770FDA}"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a:solidFill>
                  <a:schemeClr val="tx1"/>
                </a:solidFill>
                <a:latin typeface="+mn-lt"/>
                <a:ea typeface="+mn-ea"/>
                <a:cs typeface="+mn-cs"/>
              </a:rPr>
              <a:t>Source of Multimedia used in this slide - </a:t>
            </a:r>
            <a:r>
              <a:rPr lang="en-IN" sz="1200" b="0" i="0" u="none" strike="noStrike" kern="1200">
                <a:solidFill>
                  <a:schemeClr val="tx1"/>
                </a:solidFill>
                <a:latin typeface="+mn-lt"/>
                <a:ea typeface="+mn-ea"/>
                <a:cs typeface="+mn-cs"/>
              </a:rPr>
              <a:t> &lt;Please</a:t>
            </a:r>
            <a:r>
              <a:rPr lang="en-IN" sz="1200" b="0" i="0" u="none" strike="noStrike" kern="1200" baseline="0">
                <a:solidFill>
                  <a:schemeClr val="tx1"/>
                </a:solidFill>
                <a:latin typeface="+mn-lt"/>
                <a:ea typeface="+mn-ea"/>
                <a:cs typeface="+mn-cs"/>
              </a:rPr>
              <a:t> provide source URL where we find the image and the license agreement&gt; </a:t>
            </a:r>
            <a:endParaRPr lang="en-IN" b="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885575"/>
            <a:ext cx="10363200" cy="1607322"/>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612504"/>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B9524BE4-40BB-40E2-8CA1-2FA380B8B28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7" y="114396"/>
            <a:ext cx="902286" cy="957155"/>
          </a:xfrm>
          <a:prstGeom prst="rect">
            <a:avLst/>
          </a:prstGeom>
        </p:spPr>
      </p:pic>
      <p:pic>
        <p:nvPicPr>
          <p:cNvPr id="19" name="Picture 18" descr="A picture containing text, lamp&#10;&#10;Description automatically generated">
            <a:extLst>
              <a:ext uri="{FF2B5EF4-FFF2-40B4-BE49-F238E27FC236}">
                <a16:creationId xmlns:a16="http://schemas.microsoft.com/office/drawing/2014/main" id="{A10B5661-281E-48D4-9BFC-022F62151F7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66EE8871-2B60-4057-9D9F-A68171EC60D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id="{EE2DDC61-84C4-4F48-9B0F-E84BF925E18B}"/>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954779" y="1243798"/>
            <a:ext cx="10282441" cy="444681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lvl="3"/>
            <a:endParaRPr lang="en-IN" dirty="0"/>
          </a:p>
        </p:txBody>
      </p:sp>
      <p:pic>
        <p:nvPicPr>
          <p:cNvPr id="7" name="Picture 6" descr="A picture containing text, lamp&#10;&#10;Description automatically generated">
            <a:extLst>
              <a:ext uri="{FF2B5EF4-FFF2-40B4-BE49-F238E27FC236}">
                <a16:creationId xmlns:a16="http://schemas.microsoft.com/office/drawing/2014/main" id="{E60E7820-D003-4F7B-B35D-5C4FD4A6B6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9B3379AE-C316-4773-A8B1-0C6AE989EED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04352" y="102076"/>
            <a:ext cx="2983296"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amp&#10;&#10;Description automatically generated">
            <a:extLst>
              <a:ext uri="{FF2B5EF4-FFF2-40B4-BE49-F238E27FC236}">
                <a16:creationId xmlns:a16="http://schemas.microsoft.com/office/drawing/2014/main" id="{7DA4730C-83E2-42B0-AF59-890CBFDAA9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B886E12-FE39-4369-81FC-4CD15B06C53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jpeg"/></Relationships>
</file>

<file path=ppt/slides/_rels/slide3.xml.rels><?xml version="1.0" encoding="UTF-8" standalone="yes"?>
<Relationships xmlns="http://schemas.openxmlformats.org/package/2006/relationships"><Relationship Id="rId8" Type="http://schemas.openxmlformats.org/officeDocument/2006/relationships/hyperlink" Target="https://pixabay.com/photos/flour-flour-scoop-to-bake-2713990/" TargetMode="External"/><Relationship Id="rId13" Type="http://schemas.openxmlformats.org/officeDocument/2006/relationships/hyperlink" Target="https://pixabay.com/photos/ice-artificial-ice-studio-ice-macro-6215207/" TargetMode="External"/><Relationship Id="rId18" Type="http://schemas.openxmlformats.org/officeDocument/2006/relationships/image" Target="../media/image19.jpeg"/><Relationship Id="rId3" Type="http://schemas.openxmlformats.org/officeDocument/2006/relationships/hyperlink" Target="https://pixabay.com/photos/explore-word-letters-boggle-game-1945678/" TargetMode="External"/><Relationship Id="rId21" Type="http://schemas.openxmlformats.org/officeDocument/2006/relationships/image" Target="../media/image22.jpeg"/><Relationship Id="rId7" Type="http://schemas.openxmlformats.org/officeDocument/2006/relationships/hyperlink" Target="https://pixabay.com/vectors/cheese-dairy-food-swiss-cheese-575540/" TargetMode="External"/><Relationship Id="rId12" Type="http://schemas.openxmlformats.org/officeDocument/2006/relationships/hyperlink" Target="https://pixabay.com/photos/glass-of-water-water-glass-thirst-4087606/" TargetMode="External"/><Relationship Id="rId17" Type="http://schemas.openxmlformats.org/officeDocument/2006/relationships/image" Target="../media/image18.png"/><Relationship Id="rId2" Type="http://schemas.openxmlformats.org/officeDocument/2006/relationships/notesSlide" Target="../notesSlides/notesSlide3.xml"/><Relationship Id="rId16" Type="http://schemas.openxmlformats.org/officeDocument/2006/relationships/image" Target="../media/image17.png"/><Relationship Id="rId20" Type="http://schemas.openxmlformats.org/officeDocument/2006/relationships/image" Target="../media/image21.jpeg"/><Relationship Id="rId1" Type="http://schemas.openxmlformats.org/officeDocument/2006/relationships/slideLayout" Target="../slideLayouts/slideLayout3.xml"/><Relationship Id="rId6" Type="http://schemas.openxmlformats.org/officeDocument/2006/relationships/hyperlink" Target="https://pixabay.com/vectors/strawberry-jar-jam-jelly-preserves-304544/" TargetMode="External"/><Relationship Id="rId11" Type="http://schemas.openxmlformats.org/officeDocument/2006/relationships/hyperlink" Target="https://pixabay.com/photos/sugar-calories-sweet-food-1068288/" TargetMode="External"/><Relationship Id="rId24" Type="http://schemas.openxmlformats.org/officeDocument/2006/relationships/image" Target="../media/image25.jpeg"/><Relationship Id="rId5" Type="http://schemas.openxmlformats.org/officeDocument/2006/relationships/hyperlink" Target="https://pixabay.com/photos/food-butter-table-milk-3179853/" TargetMode="External"/><Relationship Id="rId15" Type="http://schemas.openxmlformats.org/officeDocument/2006/relationships/image" Target="../media/image16.png"/><Relationship Id="rId23" Type="http://schemas.openxmlformats.org/officeDocument/2006/relationships/image" Target="../media/image24.jpeg"/><Relationship Id="rId10" Type="http://schemas.openxmlformats.org/officeDocument/2006/relationships/hyperlink" Target="https://pixabay.com/photos/milk-glass-of-milk-calcium-266997/" TargetMode="External"/><Relationship Id="rId19" Type="http://schemas.openxmlformats.org/officeDocument/2006/relationships/image" Target="../media/image20.jpeg"/><Relationship Id="rId4" Type="http://schemas.openxmlformats.org/officeDocument/2006/relationships/hyperlink" Target="https://pixabay.com/illustrations/bread-a-slice-of-bread-bakery-baked-3182199/" TargetMode="External"/><Relationship Id="rId9" Type="http://schemas.openxmlformats.org/officeDocument/2006/relationships/hyperlink" Target="https://pixabay.com/photos/honey-yellow-beekeeper-nature-1958464/" TargetMode="External"/><Relationship Id="rId14" Type="http://schemas.openxmlformats.org/officeDocument/2006/relationships/image" Target="../media/image15.jpeg"/><Relationship Id="rId22" Type="http://schemas.openxmlformats.org/officeDocument/2006/relationships/image" Target="../media/image2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2306" y="1484784"/>
            <a:ext cx="5829672" cy="3335514"/>
          </a:xfrm>
          <a:ln>
            <a:solidFill>
              <a:schemeClr val="accent4">
                <a:lumMod val="50000"/>
              </a:schemeClr>
            </a:solidFill>
          </a:ln>
        </p:spPr>
        <p:txBody>
          <a:bodyPr/>
          <a:lstStyle/>
          <a:p>
            <a:r>
              <a:rPr lang="en-IN" b="1" dirty="0"/>
              <a:t>Word Search With Uncountable Nouns</a:t>
            </a:r>
          </a:p>
        </p:txBody>
      </p:sp>
      <p:pic>
        <p:nvPicPr>
          <p:cNvPr id="4" name="Picture 3" descr="A picture containing text, orange&#10;&#10;Description automatically generated">
            <a:extLst>
              <a:ext uri="{FF2B5EF4-FFF2-40B4-BE49-F238E27FC236}">
                <a16:creationId xmlns:a16="http://schemas.microsoft.com/office/drawing/2014/main" id="{DB514F5C-7343-784A-944E-B130DC276B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56040" y="1484784"/>
            <a:ext cx="5019622" cy="333551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3151" y="58162"/>
            <a:ext cx="7287209" cy="654032"/>
          </a:xfrm>
          <a:solidFill>
            <a:srgbClr val="FFC000"/>
          </a:solidFill>
        </p:spPr>
        <p:txBody>
          <a:bodyPr/>
          <a:lstStyle/>
          <a:p>
            <a:r>
              <a:rPr lang="en-IN" b="1" u="sng" dirty="0"/>
              <a:t>Word </a:t>
            </a:r>
            <a:r>
              <a:rPr lang="en-IN" b="1" u="sng"/>
              <a:t>Search Puzzle</a:t>
            </a:r>
            <a:endParaRPr lang="en-IN" b="1" u="sng" dirty="0"/>
          </a:p>
        </p:txBody>
      </p:sp>
      <p:graphicFrame>
        <p:nvGraphicFramePr>
          <p:cNvPr id="4" name="Table 3">
            <a:extLst>
              <a:ext uri="{FF2B5EF4-FFF2-40B4-BE49-F238E27FC236}">
                <a16:creationId xmlns:a16="http://schemas.microsoft.com/office/drawing/2014/main" id="{9B319E84-30C9-264A-9DE9-6FC72AB2D1BE}"/>
              </a:ext>
            </a:extLst>
          </p:cNvPr>
          <p:cNvGraphicFramePr>
            <a:graphicFrameLocks noGrp="1"/>
          </p:cNvGraphicFramePr>
          <p:nvPr>
            <p:extLst>
              <p:ext uri="{D42A27DB-BD31-4B8C-83A1-F6EECF244321}">
                <p14:modId xmlns:p14="http://schemas.microsoft.com/office/powerpoint/2010/main" val="4002988475"/>
              </p:ext>
            </p:extLst>
          </p:nvPr>
        </p:nvGraphicFramePr>
        <p:xfrm>
          <a:off x="3124200" y="1453059"/>
          <a:ext cx="5943600" cy="5208080"/>
        </p:xfrm>
        <a:graphic>
          <a:graphicData uri="http://schemas.openxmlformats.org/drawingml/2006/table">
            <a:tbl>
              <a:tblPr>
                <a:tableStyleId>{5C22544A-7EE6-4342-B048-85BDC9FD1C3A}</a:tableStyleId>
              </a:tblPr>
              <a:tblGrid>
                <a:gridCol w="594360">
                  <a:extLst>
                    <a:ext uri="{9D8B030D-6E8A-4147-A177-3AD203B41FA5}">
                      <a16:colId xmlns:a16="http://schemas.microsoft.com/office/drawing/2014/main" val="3227709198"/>
                    </a:ext>
                  </a:extLst>
                </a:gridCol>
                <a:gridCol w="594360">
                  <a:extLst>
                    <a:ext uri="{9D8B030D-6E8A-4147-A177-3AD203B41FA5}">
                      <a16:colId xmlns:a16="http://schemas.microsoft.com/office/drawing/2014/main" val="110271951"/>
                    </a:ext>
                  </a:extLst>
                </a:gridCol>
                <a:gridCol w="594360">
                  <a:extLst>
                    <a:ext uri="{9D8B030D-6E8A-4147-A177-3AD203B41FA5}">
                      <a16:colId xmlns:a16="http://schemas.microsoft.com/office/drawing/2014/main" val="1177892347"/>
                    </a:ext>
                  </a:extLst>
                </a:gridCol>
                <a:gridCol w="594360">
                  <a:extLst>
                    <a:ext uri="{9D8B030D-6E8A-4147-A177-3AD203B41FA5}">
                      <a16:colId xmlns:a16="http://schemas.microsoft.com/office/drawing/2014/main" val="1653968787"/>
                    </a:ext>
                  </a:extLst>
                </a:gridCol>
                <a:gridCol w="594360">
                  <a:extLst>
                    <a:ext uri="{9D8B030D-6E8A-4147-A177-3AD203B41FA5}">
                      <a16:colId xmlns:a16="http://schemas.microsoft.com/office/drawing/2014/main" val="1576503157"/>
                    </a:ext>
                  </a:extLst>
                </a:gridCol>
                <a:gridCol w="594360">
                  <a:extLst>
                    <a:ext uri="{9D8B030D-6E8A-4147-A177-3AD203B41FA5}">
                      <a16:colId xmlns:a16="http://schemas.microsoft.com/office/drawing/2014/main" val="3759302318"/>
                    </a:ext>
                  </a:extLst>
                </a:gridCol>
                <a:gridCol w="594360">
                  <a:extLst>
                    <a:ext uri="{9D8B030D-6E8A-4147-A177-3AD203B41FA5}">
                      <a16:colId xmlns:a16="http://schemas.microsoft.com/office/drawing/2014/main" val="1521073380"/>
                    </a:ext>
                  </a:extLst>
                </a:gridCol>
                <a:gridCol w="594360">
                  <a:extLst>
                    <a:ext uri="{9D8B030D-6E8A-4147-A177-3AD203B41FA5}">
                      <a16:colId xmlns:a16="http://schemas.microsoft.com/office/drawing/2014/main" val="126300308"/>
                    </a:ext>
                  </a:extLst>
                </a:gridCol>
                <a:gridCol w="594360">
                  <a:extLst>
                    <a:ext uri="{9D8B030D-6E8A-4147-A177-3AD203B41FA5}">
                      <a16:colId xmlns:a16="http://schemas.microsoft.com/office/drawing/2014/main" val="4204641301"/>
                    </a:ext>
                  </a:extLst>
                </a:gridCol>
                <a:gridCol w="594360">
                  <a:extLst>
                    <a:ext uri="{9D8B030D-6E8A-4147-A177-3AD203B41FA5}">
                      <a16:colId xmlns:a16="http://schemas.microsoft.com/office/drawing/2014/main" val="2467765224"/>
                    </a:ext>
                  </a:extLst>
                </a:gridCol>
              </a:tblGrid>
              <a:tr h="0">
                <a:tc>
                  <a:txBody>
                    <a:bodyPr/>
                    <a:lstStyle/>
                    <a:p>
                      <a:pPr algn="ctr">
                        <a:lnSpc>
                          <a:spcPct val="115000"/>
                        </a:lnSpc>
                      </a:pPr>
                      <a:r>
                        <a:rPr lang="en-IN" sz="2400" dirty="0">
                          <a:effectLst/>
                        </a:rPr>
                        <a:t>J</a:t>
                      </a:r>
                      <a:endParaRPr lang="en-IN" sz="24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dirty="0">
                          <a:effectLst/>
                        </a:rPr>
                        <a:t>A</a:t>
                      </a:r>
                      <a:endParaRPr lang="en-IN" sz="24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M</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B</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C</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D</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E</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F</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B</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G</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val="2830205821"/>
                  </a:ext>
                </a:extLst>
              </a:tr>
              <a:tr h="0">
                <a:tc>
                  <a:txBody>
                    <a:bodyPr/>
                    <a:lstStyle/>
                    <a:p>
                      <a:pPr algn="ctr">
                        <a:lnSpc>
                          <a:spcPct val="115000"/>
                        </a:lnSpc>
                      </a:pPr>
                      <a:r>
                        <a:rPr lang="en-IN" sz="2400" dirty="0">
                          <a:effectLst/>
                        </a:rPr>
                        <a:t>H</a:t>
                      </a:r>
                      <a:endParaRPr lang="en-IN" sz="24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dirty="0">
                          <a:effectLst/>
                        </a:rPr>
                        <a:t>I</a:t>
                      </a:r>
                      <a:endParaRPr lang="en-IN" sz="24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dirty="0">
                          <a:effectLst/>
                          <a:latin typeface="+mn-lt"/>
                          <a:ea typeface="Arial" panose="020B0604020202020204" pitchFamily="34" charset="0"/>
                        </a:rPr>
                        <a:t>I</a:t>
                      </a: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C</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E</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J</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K</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L</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U</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M</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val="2623055357"/>
                  </a:ext>
                </a:extLst>
              </a:tr>
              <a:tr h="0">
                <a:tc>
                  <a:txBody>
                    <a:bodyPr/>
                    <a:lstStyle/>
                    <a:p>
                      <a:pPr algn="ctr">
                        <a:lnSpc>
                          <a:spcPct val="115000"/>
                        </a:lnSpc>
                      </a:pPr>
                      <a:r>
                        <a:rPr lang="en-IN" sz="2400">
                          <a:effectLst/>
                        </a:rPr>
                        <a:t>N</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O</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L</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P</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Q</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R</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B</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S</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T</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T</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val="3869700807"/>
                  </a:ext>
                </a:extLst>
              </a:tr>
              <a:tr h="0">
                <a:tc>
                  <a:txBody>
                    <a:bodyPr/>
                    <a:lstStyle/>
                    <a:p>
                      <a:pPr algn="ctr">
                        <a:lnSpc>
                          <a:spcPct val="115000"/>
                        </a:lnSpc>
                      </a:pPr>
                      <a:r>
                        <a:rPr lang="en-IN" sz="2400">
                          <a:effectLst/>
                        </a:rPr>
                        <a:t>U</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V</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K</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W</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X</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T</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R</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Y</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T</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Z</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val="1561327760"/>
                  </a:ext>
                </a:extLst>
              </a:tr>
              <a:tr h="0">
                <a:tc>
                  <a:txBody>
                    <a:bodyPr/>
                    <a:lstStyle/>
                    <a:p>
                      <a:pPr algn="ctr">
                        <a:lnSpc>
                          <a:spcPct val="115000"/>
                        </a:lnSpc>
                      </a:pPr>
                      <a:r>
                        <a:rPr lang="en-IN" sz="2400">
                          <a:effectLst/>
                        </a:rPr>
                        <a:t>A</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B</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C</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C</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H</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E</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E</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S</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E</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dirty="0">
                          <a:effectLst/>
                        </a:rPr>
                        <a:t>D</a:t>
                      </a:r>
                      <a:endParaRPr lang="en-IN" sz="24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val="2385669769"/>
                  </a:ext>
                </a:extLst>
              </a:tr>
              <a:tr h="0">
                <a:tc>
                  <a:txBody>
                    <a:bodyPr/>
                    <a:lstStyle/>
                    <a:p>
                      <a:pPr algn="ctr">
                        <a:lnSpc>
                          <a:spcPct val="115000"/>
                        </a:lnSpc>
                      </a:pPr>
                      <a:r>
                        <a:rPr lang="en-IN" sz="2400">
                          <a:effectLst/>
                        </a:rPr>
                        <a:t>E</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F</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H</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G</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H</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I</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A</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J</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R</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S</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val="3318668452"/>
                  </a:ext>
                </a:extLst>
              </a:tr>
              <a:tr h="0">
                <a:tc>
                  <a:txBody>
                    <a:bodyPr/>
                    <a:lstStyle/>
                    <a:p>
                      <a:pPr algn="ctr">
                        <a:lnSpc>
                          <a:spcPct val="115000"/>
                        </a:lnSpc>
                      </a:pPr>
                      <a:r>
                        <a:rPr lang="en-IN" sz="2400">
                          <a:effectLst/>
                        </a:rPr>
                        <a:t>F</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L</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O</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U</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R</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K</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D</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L</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M</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U</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val="3352108372"/>
                  </a:ext>
                </a:extLst>
              </a:tr>
              <a:tr h="0">
                <a:tc>
                  <a:txBody>
                    <a:bodyPr/>
                    <a:lstStyle/>
                    <a:p>
                      <a:pPr algn="ctr">
                        <a:lnSpc>
                          <a:spcPct val="115000"/>
                        </a:lnSpc>
                      </a:pPr>
                      <a:r>
                        <a:rPr lang="en-IN" sz="2400">
                          <a:effectLst/>
                        </a:rPr>
                        <a:t>N</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O</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N</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P</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Q</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R</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S</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T</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U</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G</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val="3864630439"/>
                  </a:ext>
                </a:extLst>
              </a:tr>
              <a:tr h="0">
                <a:tc>
                  <a:txBody>
                    <a:bodyPr/>
                    <a:lstStyle/>
                    <a:p>
                      <a:pPr algn="ctr">
                        <a:lnSpc>
                          <a:spcPct val="115000"/>
                        </a:lnSpc>
                      </a:pPr>
                      <a:r>
                        <a:rPr lang="en-IN" sz="2400">
                          <a:effectLst/>
                        </a:rPr>
                        <a:t>V</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W</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E</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X</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Y</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Z</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A</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B</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C</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A</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val="1624958131"/>
                  </a:ext>
                </a:extLst>
              </a:tr>
              <a:tr h="0">
                <a:tc>
                  <a:txBody>
                    <a:bodyPr/>
                    <a:lstStyle/>
                    <a:p>
                      <a:pPr algn="ctr">
                        <a:lnSpc>
                          <a:spcPct val="115000"/>
                        </a:lnSpc>
                      </a:pPr>
                      <a:r>
                        <a:rPr lang="en-IN" sz="2400">
                          <a:effectLst/>
                        </a:rPr>
                        <a:t>D</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E</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Y</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F</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G</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W</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A</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T</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a:effectLst/>
                        </a:rPr>
                        <a:t>E</a:t>
                      </a:r>
                      <a:endParaRPr lang="en-IN" sz="24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ctr">
                        <a:lnSpc>
                          <a:spcPct val="115000"/>
                        </a:lnSpc>
                      </a:pPr>
                      <a:r>
                        <a:rPr lang="en-IN" sz="2400" dirty="0">
                          <a:effectLst/>
                        </a:rPr>
                        <a:t>R</a:t>
                      </a:r>
                      <a:endParaRPr lang="en-IN" sz="24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val="3201762889"/>
                  </a:ext>
                </a:extLst>
              </a:tr>
            </a:tbl>
          </a:graphicData>
        </a:graphic>
      </p:graphicFrame>
      <p:sp>
        <p:nvSpPr>
          <p:cNvPr id="5" name="Oval 4">
            <a:extLst>
              <a:ext uri="{FF2B5EF4-FFF2-40B4-BE49-F238E27FC236}">
                <a16:creationId xmlns:a16="http://schemas.microsoft.com/office/drawing/2014/main" id="{ECE0C7A5-C9C5-A645-9B23-7288F0BB77FE}"/>
              </a:ext>
            </a:extLst>
          </p:cNvPr>
          <p:cNvSpPr/>
          <p:nvPr/>
        </p:nvSpPr>
        <p:spPr>
          <a:xfrm>
            <a:off x="3124200" y="1453059"/>
            <a:ext cx="1819672" cy="576064"/>
          </a:xfrm>
          <a:prstGeom prst="ellipse">
            <a:avLst/>
          </a:prstGeom>
          <a:noFill/>
          <a:ln w="381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6" name="Oval 5">
            <a:extLst>
              <a:ext uri="{FF2B5EF4-FFF2-40B4-BE49-F238E27FC236}">
                <a16:creationId xmlns:a16="http://schemas.microsoft.com/office/drawing/2014/main" id="{5BCB6C87-59DF-B848-AC46-C5328E9B6E1F}"/>
              </a:ext>
            </a:extLst>
          </p:cNvPr>
          <p:cNvSpPr/>
          <p:nvPr/>
        </p:nvSpPr>
        <p:spPr>
          <a:xfrm>
            <a:off x="4276328" y="1996373"/>
            <a:ext cx="1819672" cy="576064"/>
          </a:xfrm>
          <a:prstGeom prst="ellipse">
            <a:avLst/>
          </a:prstGeom>
          <a:noFill/>
          <a:ln w="381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7" name="Oval 6">
            <a:extLst>
              <a:ext uri="{FF2B5EF4-FFF2-40B4-BE49-F238E27FC236}">
                <a16:creationId xmlns:a16="http://schemas.microsoft.com/office/drawing/2014/main" id="{245FD28C-5004-084A-BC4E-192DFB735B67}"/>
              </a:ext>
            </a:extLst>
          </p:cNvPr>
          <p:cNvSpPr/>
          <p:nvPr/>
        </p:nvSpPr>
        <p:spPr>
          <a:xfrm>
            <a:off x="4347353" y="1559071"/>
            <a:ext cx="577224" cy="1954714"/>
          </a:xfrm>
          <a:prstGeom prst="ellipse">
            <a:avLst/>
          </a:prstGeom>
          <a:noFill/>
          <a:ln w="38100" cap="flat" cmpd="sng" algn="ctr">
            <a:solidFill>
              <a:srgbClr val="00206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solidFill>
                <a:srgbClr val="002060"/>
              </a:solidFill>
            </a:endParaRPr>
          </a:p>
        </p:txBody>
      </p:sp>
      <p:sp>
        <p:nvSpPr>
          <p:cNvPr id="8" name="Oval 7">
            <a:extLst>
              <a:ext uri="{FF2B5EF4-FFF2-40B4-BE49-F238E27FC236}">
                <a16:creationId xmlns:a16="http://schemas.microsoft.com/office/drawing/2014/main" id="{E4EC188A-A333-5D4E-82B3-7A31A08FCD80}"/>
              </a:ext>
            </a:extLst>
          </p:cNvPr>
          <p:cNvSpPr/>
          <p:nvPr/>
        </p:nvSpPr>
        <p:spPr>
          <a:xfrm>
            <a:off x="4316117" y="4110105"/>
            <a:ext cx="577224" cy="2551034"/>
          </a:xfrm>
          <a:prstGeom prst="ellipse">
            <a:avLst/>
          </a:prstGeom>
          <a:noFill/>
          <a:ln w="38100" cap="flat" cmpd="sng" algn="ctr">
            <a:solidFill>
              <a:srgbClr val="00206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solidFill>
                <a:srgbClr val="002060"/>
              </a:solidFill>
            </a:endParaRPr>
          </a:p>
        </p:txBody>
      </p:sp>
      <p:sp>
        <p:nvSpPr>
          <p:cNvPr id="9" name="Oval 8">
            <a:extLst>
              <a:ext uri="{FF2B5EF4-FFF2-40B4-BE49-F238E27FC236}">
                <a16:creationId xmlns:a16="http://schemas.microsoft.com/office/drawing/2014/main" id="{0D0AA849-B09D-944D-849E-B3FB0776A8B6}"/>
              </a:ext>
            </a:extLst>
          </p:cNvPr>
          <p:cNvSpPr/>
          <p:nvPr/>
        </p:nvSpPr>
        <p:spPr>
          <a:xfrm>
            <a:off x="7878999" y="1525121"/>
            <a:ext cx="577224" cy="3096289"/>
          </a:xfrm>
          <a:prstGeom prst="ellipse">
            <a:avLst/>
          </a:prstGeom>
          <a:noFill/>
          <a:ln w="38100" cap="flat" cmpd="sng" algn="ctr">
            <a:solidFill>
              <a:srgbClr val="00206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solidFill>
                <a:srgbClr val="002060"/>
              </a:solidFill>
            </a:endParaRPr>
          </a:p>
        </p:txBody>
      </p:sp>
      <p:sp>
        <p:nvSpPr>
          <p:cNvPr id="10" name="Oval 9">
            <a:extLst>
              <a:ext uri="{FF2B5EF4-FFF2-40B4-BE49-F238E27FC236}">
                <a16:creationId xmlns:a16="http://schemas.microsoft.com/office/drawing/2014/main" id="{41A4423D-E103-D142-AFF7-10556DC324BD}"/>
              </a:ext>
            </a:extLst>
          </p:cNvPr>
          <p:cNvSpPr/>
          <p:nvPr/>
        </p:nvSpPr>
        <p:spPr>
          <a:xfrm>
            <a:off x="4962939" y="3508513"/>
            <a:ext cx="3493283" cy="576064"/>
          </a:xfrm>
          <a:prstGeom prst="ellipse">
            <a:avLst/>
          </a:prstGeom>
          <a:noFill/>
          <a:ln w="381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11" name="Oval 10">
            <a:extLst>
              <a:ext uri="{FF2B5EF4-FFF2-40B4-BE49-F238E27FC236}">
                <a16:creationId xmlns:a16="http://schemas.microsoft.com/office/drawing/2014/main" id="{E12AD729-E819-AD4E-827C-750DAD98F140}"/>
              </a:ext>
            </a:extLst>
          </p:cNvPr>
          <p:cNvSpPr/>
          <p:nvPr/>
        </p:nvSpPr>
        <p:spPr>
          <a:xfrm>
            <a:off x="3197231" y="4572564"/>
            <a:ext cx="2898770" cy="576064"/>
          </a:xfrm>
          <a:prstGeom prst="ellipse">
            <a:avLst/>
          </a:prstGeom>
          <a:noFill/>
          <a:ln w="381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12" name="Oval 11">
            <a:extLst>
              <a:ext uri="{FF2B5EF4-FFF2-40B4-BE49-F238E27FC236}">
                <a16:creationId xmlns:a16="http://schemas.microsoft.com/office/drawing/2014/main" id="{37937B89-ADCC-4A4E-90E4-BF593C87FF3D}"/>
              </a:ext>
            </a:extLst>
          </p:cNvPr>
          <p:cNvSpPr/>
          <p:nvPr/>
        </p:nvSpPr>
        <p:spPr>
          <a:xfrm>
            <a:off x="6096001" y="6100800"/>
            <a:ext cx="2971800" cy="576064"/>
          </a:xfrm>
          <a:prstGeom prst="ellipse">
            <a:avLst/>
          </a:prstGeom>
          <a:noFill/>
          <a:ln w="381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13" name="Oval 12">
            <a:extLst>
              <a:ext uri="{FF2B5EF4-FFF2-40B4-BE49-F238E27FC236}">
                <a16:creationId xmlns:a16="http://schemas.microsoft.com/office/drawing/2014/main" id="{3E0C73E6-BDC1-CA4F-B0A3-EEEAAD5A9BDA}"/>
              </a:ext>
            </a:extLst>
          </p:cNvPr>
          <p:cNvSpPr/>
          <p:nvPr/>
        </p:nvSpPr>
        <p:spPr>
          <a:xfrm>
            <a:off x="8479888" y="4084577"/>
            <a:ext cx="577224" cy="2556256"/>
          </a:xfrm>
          <a:prstGeom prst="ellipse">
            <a:avLst/>
          </a:prstGeom>
          <a:noFill/>
          <a:ln w="38100" cap="flat" cmpd="sng" algn="ctr">
            <a:solidFill>
              <a:srgbClr val="00206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solidFill>
                <a:srgbClr val="002060"/>
              </a:solidFill>
            </a:endParaRPr>
          </a:p>
        </p:txBody>
      </p:sp>
      <p:sp>
        <p:nvSpPr>
          <p:cNvPr id="14" name="Oval 13">
            <a:extLst>
              <a:ext uri="{FF2B5EF4-FFF2-40B4-BE49-F238E27FC236}">
                <a16:creationId xmlns:a16="http://schemas.microsoft.com/office/drawing/2014/main" id="{651A32F7-1139-8744-963E-0A67504D55D5}"/>
              </a:ext>
            </a:extLst>
          </p:cNvPr>
          <p:cNvSpPr/>
          <p:nvPr/>
        </p:nvSpPr>
        <p:spPr>
          <a:xfrm>
            <a:off x="6690198" y="2543424"/>
            <a:ext cx="577224" cy="2556256"/>
          </a:xfrm>
          <a:prstGeom prst="ellipse">
            <a:avLst/>
          </a:prstGeom>
          <a:noFill/>
          <a:ln w="38100" cap="flat" cmpd="sng" algn="ctr">
            <a:solidFill>
              <a:srgbClr val="00206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solidFill>
                <a:srgbClr val="002060"/>
              </a:solidFill>
            </a:endParaRPr>
          </a:p>
        </p:txBody>
      </p:sp>
      <p:sp>
        <p:nvSpPr>
          <p:cNvPr id="15" name="Title 1">
            <a:extLst>
              <a:ext uri="{FF2B5EF4-FFF2-40B4-BE49-F238E27FC236}">
                <a16:creationId xmlns:a16="http://schemas.microsoft.com/office/drawing/2014/main" id="{BA5295E4-2337-41F3-97CF-9C41D0B71D6C}"/>
              </a:ext>
            </a:extLst>
          </p:cNvPr>
          <p:cNvSpPr txBox="1">
            <a:spLocks/>
          </p:cNvSpPr>
          <p:nvPr/>
        </p:nvSpPr>
        <p:spPr>
          <a:xfrm>
            <a:off x="3124200" y="664164"/>
            <a:ext cx="5932912" cy="719437"/>
          </a:xfrm>
          <a:prstGeom prst="rect">
            <a:avLst/>
          </a:prstGeom>
        </p:spPr>
        <p:txBody>
          <a:bodyPr>
            <a:noAutofit/>
          </a:bodyPr>
          <a:lstStyle>
            <a:lvl1pPr algn="ctr" defTabSz="914400" rtl="0" eaLnBrk="1" latinLnBrk="0" hangingPunct="1">
              <a:spcBef>
                <a:spcPct val="0"/>
              </a:spcBef>
              <a:buNone/>
              <a:defRPr sz="3600" kern="1200" baseline="0">
                <a:solidFill>
                  <a:schemeClr val="tx1"/>
                </a:solidFill>
                <a:latin typeface="+mj-lt"/>
                <a:ea typeface="+mj-ea"/>
                <a:cs typeface="+mj-cs"/>
              </a:defRPr>
            </a:lvl1pPr>
          </a:lstStyle>
          <a:p>
            <a:r>
              <a:rPr lang="en-IN" sz="2400" dirty="0"/>
              <a:t>Find ten food words shown in the pictures. They are hidden left to right and up to down</a:t>
            </a:r>
          </a:p>
        </p:txBody>
      </p:sp>
      <p:pic>
        <p:nvPicPr>
          <p:cNvPr id="1028" name="Picture 4">
            <a:extLst>
              <a:ext uri="{FF2B5EF4-FFF2-40B4-BE49-F238E27FC236}">
                <a16:creationId xmlns:a16="http://schemas.microsoft.com/office/drawing/2014/main" id="{4DB546B7-4C27-43F4-AC02-F1D812E0D54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p:blipFill>
        <p:spPr bwMode="auto">
          <a:xfrm>
            <a:off x="9927887" y="1927104"/>
            <a:ext cx="1607283" cy="106984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6FCD2CC9-E405-4B6C-BBDB-20403990264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p:blipFill>
        <p:spPr bwMode="auto">
          <a:xfrm>
            <a:off x="585586" y="332656"/>
            <a:ext cx="1693573" cy="93675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0C793181-A910-484E-AAEF-E9C50BCCB25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p:blipFill>
        <p:spPr bwMode="auto">
          <a:xfrm>
            <a:off x="893462" y="1419540"/>
            <a:ext cx="849725" cy="109642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5C97E696-1631-4EB9-9892-6F7ACF11804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p:blipFill>
        <p:spPr bwMode="auto">
          <a:xfrm>
            <a:off x="660434" y="2666085"/>
            <a:ext cx="1493040" cy="111978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AADD0F58-89D9-42DD-A3DB-496E7A38BE0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p:blipFill>
        <p:spPr bwMode="auto">
          <a:xfrm>
            <a:off x="10311078" y="3079232"/>
            <a:ext cx="802386" cy="1069848"/>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9FE1AC7E-5321-4B4D-94AD-E06A87D5AE5D}"/>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p:blipFill>
        <p:spPr bwMode="auto">
          <a:xfrm>
            <a:off x="10355377" y="4303368"/>
            <a:ext cx="713789" cy="1069848"/>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C98DB1BA-C378-45AE-97A8-96B99F255E93}"/>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p:blipFill>
        <p:spPr bwMode="auto">
          <a:xfrm>
            <a:off x="9696400" y="5587683"/>
            <a:ext cx="1426465" cy="94949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DF4924F6-FDF9-4032-98C0-E151C7812D18}"/>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p:blipFill>
        <p:spPr bwMode="auto">
          <a:xfrm>
            <a:off x="9920313" y="933901"/>
            <a:ext cx="1270133" cy="910923"/>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A93A37CA-3A96-4167-BC81-9DB2ECDAC402}"/>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p:blipFill>
        <p:spPr bwMode="auto">
          <a:xfrm>
            <a:off x="990831" y="3857873"/>
            <a:ext cx="878058" cy="120851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a:extLst>
              <a:ext uri="{FF2B5EF4-FFF2-40B4-BE49-F238E27FC236}">
                <a16:creationId xmlns:a16="http://schemas.microsoft.com/office/drawing/2014/main" id="{CE3F44FB-733C-4EDA-9C89-2F239BD8DCF3}"/>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p:blipFill>
        <p:spPr bwMode="auto">
          <a:xfrm>
            <a:off x="381830" y="5184384"/>
            <a:ext cx="1686086" cy="11249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500"/>
                                        <p:tgtEl>
                                          <p:spTgt spid="11"/>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ssolve">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dissolve">
                                      <p:cBhvr>
                                        <p:cTn id="24" dur="500"/>
                                        <p:tgtEl>
                                          <p:spTgt spid="7"/>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ssolve">
                                      <p:cBhvr>
                                        <p:cTn id="27" dur="500"/>
                                        <p:tgtEl>
                                          <p:spTgt spid="8"/>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dissolve">
                                      <p:cBhvr>
                                        <p:cTn id="30" dur="500"/>
                                        <p:tgtEl>
                                          <p:spTgt spid="14"/>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dissolve">
                                      <p:cBhvr>
                                        <p:cTn id="33" dur="500"/>
                                        <p:tgtEl>
                                          <p:spTgt spid="9"/>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BCB341BF-F4EB-4885-869D-9FD0993472C3}"/>
              </a:ext>
            </a:extLst>
          </p:cNvPr>
          <p:cNvGraphicFramePr>
            <a:graphicFrameLocks noGrp="1"/>
          </p:cNvGraphicFramePr>
          <p:nvPr>
            <p:extLst>
              <p:ext uri="{D42A27DB-BD31-4B8C-83A1-F6EECF244321}">
                <p14:modId xmlns:p14="http://schemas.microsoft.com/office/powerpoint/2010/main" val="463369701"/>
              </p:ext>
            </p:extLst>
          </p:nvPr>
        </p:nvGraphicFramePr>
        <p:xfrm>
          <a:off x="1127448" y="1128930"/>
          <a:ext cx="9937104" cy="2732118"/>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r>
                        <a:rPr lang="en-IN" sz="900" dirty="0"/>
                        <a:t>1</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hlinkClick r:id="rId3"/>
                        </a:rPr>
                        <a:t>https://pixabay.com/photos/explore-word-letters-boggle-game-1945678/</a:t>
                      </a:r>
                      <a:endParaRPr lang="en-IN" sz="900" dirty="0"/>
                    </a:p>
                    <a:p>
                      <a:endParaRPr lang="en-IN" sz="900" dirty="0"/>
                    </a:p>
                  </a:txBody>
                  <a:tcPr/>
                </a:tc>
                <a:extLst>
                  <a:ext uri="{0D108BD9-81ED-4DB2-BD59-A6C34878D82A}">
                    <a16:rowId xmlns:a16="http://schemas.microsoft.com/office/drawing/2014/main" val="10001"/>
                  </a:ext>
                </a:extLst>
              </a:tr>
              <a:tr h="389313">
                <a:tc>
                  <a:txBody>
                    <a:bodyPr/>
                    <a:lstStyle/>
                    <a:p>
                      <a:r>
                        <a:rPr lang="en-IN" sz="900" dirty="0"/>
                        <a:t>2</a:t>
                      </a:r>
                    </a:p>
                  </a:txBody>
                  <a:tcPr/>
                </a:tc>
                <a:tc>
                  <a:txBody>
                    <a:bodyPr/>
                    <a:lstStyle/>
                    <a:p>
                      <a:endParaRPr lang="en-IN" sz="900" dirty="0"/>
                    </a:p>
                  </a:txBody>
                  <a:tcPr/>
                </a:tc>
                <a:tc>
                  <a:txBody>
                    <a:bodyPr/>
                    <a:lstStyle/>
                    <a:p>
                      <a:r>
                        <a:rPr lang="en-IN" sz="900" dirty="0"/>
                        <a:t>Bread: </a:t>
                      </a:r>
                      <a:r>
                        <a:rPr lang="en-IN" sz="900" dirty="0">
                          <a:hlinkClick r:id="rId4"/>
                        </a:rPr>
                        <a:t>https://pixabay.com/illustrations/bread-a-slice-of-bread-bakery-baked-3182199/</a:t>
                      </a:r>
                      <a:endParaRPr lang="en-IN" sz="900" dirty="0"/>
                    </a:p>
                    <a:p>
                      <a:r>
                        <a:rPr lang="en-IN" sz="900" dirty="0"/>
                        <a:t>Butter: </a:t>
                      </a:r>
                      <a:r>
                        <a:rPr lang="en-IN" sz="900" dirty="0">
                          <a:hlinkClick r:id="rId5"/>
                        </a:rPr>
                        <a:t>https://pixabay.com/photos/food-butter-table-milk-3179853/</a:t>
                      </a:r>
                      <a:endParaRPr lang="en-IN" sz="900" dirty="0"/>
                    </a:p>
                  </a:txBody>
                  <a:tcPr/>
                </a:tc>
                <a:extLst>
                  <a:ext uri="{0D108BD9-81ED-4DB2-BD59-A6C34878D82A}">
                    <a16:rowId xmlns:a16="http://schemas.microsoft.com/office/drawing/2014/main" val="10002"/>
                  </a:ext>
                </a:extLst>
              </a:tr>
              <a:tr h="389313">
                <a:tc>
                  <a:txBody>
                    <a:bodyPr/>
                    <a:lstStyle/>
                    <a:p>
                      <a:r>
                        <a:rPr lang="en-IN" sz="900" dirty="0"/>
                        <a:t>2</a:t>
                      </a:r>
                    </a:p>
                  </a:txBody>
                  <a:tcPr/>
                </a:tc>
                <a:tc>
                  <a:txBody>
                    <a:bodyPr/>
                    <a:lstStyle/>
                    <a:p>
                      <a:endParaRPr lang="en-IN" sz="900" dirty="0"/>
                    </a:p>
                  </a:txBody>
                  <a:tcPr/>
                </a:tc>
                <a:tc>
                  <a:txBody>
                    <a:bodyPr/>
                    <a:lstStyle/>
                    <a:p>
                      <a:r>
                        <a:rPr lang="en-IN" sz="900" dirty="0"/>
                        <a:t>Jam: </a:t>
                      </a:r>
                      <a:r>
                        <a:rPr lang="en-IN" sz="900" dirty="0">
                          <a:hlinkClick r:id="rId6"/>
                        </a:rPr>
                        <a:t>https://pixabay.com/vectors/strawberry-jar-jam-jelly-preserves-304544/</a:t>
                      </a:r>
                      <a:endParaRPr lang="en-IN" sz="900" dirty="0"/>
                    </a:p>
                    <a:p>
                      <a:r>
                        <a:rPr lang="en-IN" sz="900" dirty="0"/>
                        <a:t>Cheese: </a:t>
                      </a:r>
                      <a:r>
                        <a:rPr lang="en-IN" sz="900" dirty="0">
                          <a:hlinkClick r:id="rId7"/>
                        </a:rPr>
                        <a:t>https://pixabay.com/vectors/cheese-dairy-food-swiss-cheese-575540/</a:t>
                      </a:r>
                      <a:endParaRPr lang="en-IN" sz="900" dirty="0"/>
                    </a:p>
                  </a:txBody>
                  <a:tcPr/>
                </a:tc>
                <a:extLst>
                  <a:ext uri="{0D108BD9-81ED-4DB2-BD59-A6C34878D82A}">
                    <a16:rowId xmlns:a16="http://schemas.microsoft.com/office/drawing/2014/main" val="10003"/>
                  </a:ext>
                </a:extLst>
              </a:tr>
              <a:tr h="389313">
                <a:tc>
                  <a:txBody>
                    <a:bodyPr/>
                    <a:lstStyle/>
                    <a:p>
                      <a:r>
                        <a:rPr lang="en-IN" sz="900" dirty="0"/>
                        <a:t>2</a:t>
                      </a:r>
                    </a:p>
                  </a:txBody>
                  <a:tcPr/>
                </a:tc>
                <a:tc>
                  <a:txBody>
                    <a:bodyPr/>
                    <a:lstStyle/>
                    <a:p>
                      <a:endParaRPr lang="en-IN" sz="900" dirty="0"/>
                    </a:p>
                  </a:txBody>
                  <a:tcPr/>
                </a:tc>
                <a:tc>
                  <a:txBody>
                    <a:bodyPr/>
                    <a:lstStyle/>
                    <a:p>
                      <a:r>
                        <a:rPr lang="en-IN" sz="900" dirty="0"/>
                        <a:t>Flour: </a:t>
                      </a:r>
                      <a:r>
                        <a:rPr lang="en-IN" sz="900" dirty="0">
                          <a:hlinkClick r:id="rId8"/>
                        </a:rPr>
                        <a:t>https://pixabay.com/photos/flour-flour-scoop-to-bake-2713990/</a:t>
                      </a:r>
                      <a:endParaRPr lang="en-IN" sz="900" dirty="0"/>
                    </a:p>
                    <a:p>
                      <a:r>
                        <a:rPr lang="en-IN" sz="900" dirty="0"/>
                        <a:t>Honey: </a:t>
                      </a:r>
                      <a:r>
                        <a:rPr lang="en-IN" sz="900" dirty="0">
                          <a:hlinkClick r:id="rId9"/>
                        </a:rPr>
                        <a:t>https://pixabay.com/photos/honey-yellow-beekeeper-nature-1958464/</a:t>
                      </a:r>
                      <a:endParaRPr lang="en-IN" sz="900" dirty="0"/>
                    </a:p>
                  </a:txBody>
                  <a:tcPr/>
                </a:tc>
                <a:extLst>
                  <a:ext uri="{0D108BD9-81ED-4DB2-BD59-A6C34878D82A}">
                    <a16:rowId xmlns:a16="http://schemas.microsoft.com/office/drawing/2014/main" val="10004"/>
                  </a:ext>
                </a:extLst>
              </a:tr>
              <a:tr h="389313">
                <a:tc>
                  <a:txBody>
                    <a:bodyPr/>
                    <a:lstStyle/>
                    <a:p>
                      <a:r>
                        <a:rPr lang="en-IN" sz="900" dirty="0"/>
                        <a:t>2</a:t>
                      </a:r>
                    </a:p>
                  </a:txBody>
                  <a:tcPr/>
                </a:tc>
                <a:tc>
                  <a:txBody>
                    <a:bodyPr/>
                    <a:lstStyle/>
                    <a:p>
                      <a:endParaRPr lang="en-IN" sz="900" dirty="0"/>
                    </a:p>
                  </a:txBody>
                  <a:tcPr/>
                </a:tc>
                <a:tc>
                  <a:txBody>
                    <a:bodyPr/>
                    <a:lstStyle/>
                    <a:p>
                      <a:r>
                        <a:rPr lang="en-IN" sz="900" dirty="0"/>
                        <a:t>Milk: </a:t>
                      </a:r>
                      <a:r>
                        <a:rPr lang="en-IN" sz="900" dirty="0">
                          <a:hlinkClick r:id="rId10"/>
                        </a:rPr>
                        <a:t>https://pixabay.com/photos/milk-glass-of-milk-calcium-266997/</a:t>
                      </a:r>
                      <a:endParaRPr lang="en-IN" sz="900" dirty="0"/>
                    </a:p>
                    <a:p>
                      <a:r>
                        <a:rPr lang="en-IN" sz="900" dirty="0"/>
                        <a:t>Sugar: </a:t>
                      </a:r>
                      <a:r>
                        <a:rPr lang="en-IN" sz="900" dirty="0">
                          <a:hlinkClick r:id="rId11"/>
                        </a:rPr>
                        <a:t>https://pixabay.com/photos/sugar-calories-sweet-food-1068288/</a:t>
                      </a:r>
                      <a:endParaRPr lang="en-IN" sz="900" dirty="0"/>
                    </a:p>
                  </a:txBody>
                  <a:tcPr/>
                </a:tc>
                <a:extLst>
                  <a:ext uri="{0D108BD9-81ED-4DB2-BD59-A6C34878D82A}">
                    <a16:rowId xmlns:a16="http://schemas.microsoft.com/office/drawing/2014/main" val="10005"/>
                  </a:ext>
                </a:extLst>
              </a:tr>
              <a:tr h="389313">
                <a:tc>
                  <a:txBody>
                    <a:bodyPr/>
                    <a:lstStyle/>
                    <a:p>
                      <a:r>
                        <a:rPr lang="en-IN" sz="900" dirty="0"/>
                        <a:t>2</a:t>
                      </a:r>
                    </a:p>
                  </a:txBody>
                  <a:tcPr/>
                </a:tc>
                <a:tc>
                  <a:txBody>
                    <a:bodyPr/>
                    <a:lstStyle/>
                    <a:p>
                      <a:endParaRPr lang="en-IN" sz="900" dirty="0"/>
                    </a:p>
                  </a:txBody>
                  <a:tcPr/>
                </a:tc>
                <a:tc>
                  <a:txBody>
                    <a:bodyPr/>
                    <a:lstStyle/>
                    <a:p>
                      <a:r>
                        <a:rPr lang="en-IN" sz="900" dirty="0"/>
                        <a:t>Water: </a:t>
                      </a:r>
                      <a:r>
                        <a:rPr lang="en-IN" sz="900" dirty="0">
                          <a:hlinkClick r:id="rId12"/>
                        </a:rPr>
                        <a:t>https://pixabay.com/photos/glass-of-water-water-glass-thirst-4087606/</a:t>
                      </a:r>
                      <a:endParaRPr lang="en-IN" sz="900" dirty="0"/>
                    </a:p>
                    <a:p>
                      <a:r>
                        <a:rPr lang="en-IN" sz="900" dirty="0"/>
                        <a:t>Ice: </a:t>
                      </a:r>
                      <a:r>
                        <a:rPr lang="en-IN" sz="900" dirty="0">
                          <a:hlinkClick r:id="rId13"/>
                        </a:rPr>
                        <a:t>https://pixabay.com/photos/ice-artificial-ice-studio-ice-macro-6215207/</a:t>
                      </a:r>
                      <a:endParaRPr lang="en-IN" sz="900" dirty="0"/>
                    </a:p>
                  </a:txBody>
                  <a:tcPr/>
                </a:tc>
                <a:extLst>
                  <a:ext uri="{0D108BD9-81ED-4DB2-BD59-A6C34878D82A}">
                    <a16:rowId xmlns:a16="http://schemas.microsoft.com/office/drawing/2014/main" val="10006"/>
                  </a:ext>
                </a:extLst>
              </a:tr>
            </a:tbl>
          </a:graphicData>
        </a:graphic>
      </p:graphicFrame>
      <p:pic>
        <p:nvPicPr>
          <p:cNvPr id="5" name="Picture 4" descr="A picture containing text, orange&#10;&#10;Description automatically generated">
            <a:extLst>
              <a:ext uri="{FF2B5EF4-FFF2-40B4-BE49-F238E27FC236}">
                <a16:creationId xmlns:a16="http://schemas.microsoft.com/office/drawing/2014/main" id="{87152F86-B963-0A45-9A28-EED3C7F269A6}"/>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567608" y="1625337"/>
            <a:ext cx="293266" cy="194874"/>
          </a:xfrm>
          <a:prstGeom prst="rect">
            <a:avLst/>
          </a:prstGeom>
        </p:spPr>
      </p:pic>
      <p:pic>
        <p:nvPicPr>
          <p:cNvPr id="16" name="Picture 8">
            <a:extLst>
              <a:ext uri="{FF2B5EF4-FFF2-40B4-BE49-F238E27FC236}">
                <a16:creationId xmlns:a16="http://schemas.microsoft.com/office/drawing/2014/main" id="{23E3BFA3-B9CE-4B29-ADC9-F63B68ED589D}"/>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p:blipFill>
        <p:spPr bwMode="auto">
          <a:xfrm>
            <a:off x="2347880" y="2347333"/>
            <a:ext cx="223759" cy="28872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8">
            <a:extLst>
              <a:ext uri="{FF2B5EF4-FFF2-40B4-BE49-F238E27FC236}">
                <a16:creationId xmlns:a16="http://schemas.microsoft.com/office/drawing/2014/main" id="{336AAD3E-E1DD-4C51-902D-96AD7FB2621B}"/>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p:blipFill>
        <p:spPr bwMode="auto">
          <a:xfrm>
            <a:off x="2237173" y="1938682"/>
            <a:ext cx="445173" cy="31927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a:extLst>
              <a:ext uri="{FF2B5EF4-FFF2-40B4-BE49-F238E27FC236}">
                <a16:creationId xmlns:a16="http://schemas.microsoft.com/office/drawing/2014/main" id="{A1B80816-2DD4-4C7E-B77D-FF354A4C8D4C}"/>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p:blipFill>
        <p:spPr bwMode="auto">
          <a:xfrm>
            <a:off x="2780052" y="2346218"/>
            <a:ext cx="539624" cy="29848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a:extLst>
              <a:ext uri="{FF2B5EF4-FFF2-40B4-BE49-F238E27FC236}">
                <a16:creationId xmlns:a16="http://schemas.microsoft.com/office/drawing/2014/main" id="{DEB8099C-E01C-49E8-90AD-A312CC73D3A4}"/>
              </a:ext>
            </a:extLst>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p:blipFill>
        <p:spPr bwMode="auto">
          <a:xfrm>
            <a:off x="2842448" y="1942623"/>
            <a:ext cx="465572" cy="309898"/>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0">
            <a:extLst>
              <a:ext uri="{FF2B5EF4-FFF2-40B4-BE49-F238E27FC236}">
                <a16:creationId xmlns:a16="http://schemas.microsoft.com/office/drawing/2014/main" id="{E615EB6A-D908-4132-B5E4-97702BA896F5}"/>
              </a:ext>
            </a:extLst>
          </p:cNvPr>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p:blipFill>
        <p:spPr bwMode="auto">
          <a:xfrm>
            <a:off x="2201506" y="2716227"/>
            <a:ext cx="432481" cy="32435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2">
            <a:extLst>
              <a:ext uri="{FF2B5EF4-FFF2-40B4-BE49-F238E27FC236}">
                <a16:creationId xmlns:a16="http://schemas.microsoft.com/office/drawing/2014/main" id="{D9646F40-5EC5-48A5-888D-421A4CF26A6D}"/>
              </a:ext>
            </a:extLst>
          </p:cNvPr>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p:blipFill>
        <p:spPr bwMode="auto">
          <a:xfrm>
            <a:off x="2916462" y="2742827"/>
            <a:ext cx="211294" cy="281725"/>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4">
            <a:extLst>
              <a:ext uri="{FF2B5EF4-FFF2-40B4-BE49-F238E27FC236}">
                <a16:creationId xmlns:a16="http://schemas.microsoft.com/office/drawing/2014/main" id="{048CA5EA-F59A-4489-BAE0-9F6D8CA92F6F}"/>
              </a:ext>
            </a:extLst>
          </p:cNvPr>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p:blipFill>
        <p:spPr bwMode="auto">
          <a:xfrm>
            <a:off x="2949115" y="3136951"/>
            <a:ext cx="187962" cy="28172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a:extLst>
              <a:ext uri="{FF2B5EF4-FFF2-40B4-BE49-F238E27FC236}">
                <a16:creationId xmlns:a16="http://schemas.microsoft.com/office/drawing/2014/main" id="{800E6F91-0118-4E8F-880F-3594E55D2EC4}"/>
              </a:ext>
            </a:extLst>
          </p:cNvPr>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p:blipFill>
        <p:spPr bwMode="auto">
          <a:xfrm>
            <a:off x="2286694" y="3519600"/>
            <a:ext cx="231221" cy="31823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4">
            <a:extLst>
              <a:ext uri="{FF2B5EF4-FFF2-40B4-BE49-F238E27FC236}">
                <a16:creationId xmlns:a16="http://schemas.microsoft.com/office/drawing/2014/main" id="{F7AFF128-5186-49B1-A25E-E295D973924E}"/>
              </a:ext>
            </a:extLst>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p:blipFill>
        <p:spPr bwMode="auto">
          <a:xfrm>
            <a:off x="2779942" y="3499511"/>
            <a:ext cx="488399" cy="325854"/>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6">
            <a:extLst>
              <a:ext uri="{FF2B5EF4-FFF2-40B4-BE49-F238E27FC236}">
                <a16:creationId xmlns:a16="http://schemas.microsoft.com/office/drawing/2014/main" id="{256AE100-934B-4AC0-92AE-6BEDA149B1B4}"/>
              </a:ext>
            </a:extLst>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p:blipFill>
        <p:spPr bwMode="auto">
          <a:xfrm>
            <a:off x="2257396" y="3146632"/>
            <a:ext cx="375634" cy="2500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578</Words>
  <Application>Microsoft Office PowerPoint</Application>
  <PresentationFormat>Widescreen</PresentationFormat>
  <Paragraphs>147</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DD</vt:lpstr>
      <vt:lpstr>Word Search With Uncountable Nouns</vt:lpstr>
      <vt:lpstr>Word Search Puzzle</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47</cp:revision>
  <dcterms:created xsi:type="dcterms:W3CDTF">2020-08-28T09:38:22Z</dcterms:created>
  <dcterms:modified xsi:type="dcterms:W3CDTF">2021-11-18T05:48:33Z</dcterms:modified>
</cp:coreProperties>
</file>