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46" autoAdjust="0"/>
  </p:normalViewPr>
  <p:slideViewPr>
    <p:cSldViewPr>
      <p:cViewPr varScale="1">
        <p:scale>
          <a:sx n="63" d="100"/>
          <a:sy n="63" d="100"/>
        </p:scale>
        <p:origin x="708" y="6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11/18/2021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&lt;quiz&gt; &lt;https://</a:t>
            </a:r>
            <a:r>
              <a:rPr lang="en-IN" dirty="0" err="1"/>
              <a:t>pixabay.com</a:t>
            </a:r>
            <a:r>
              <a:rPr lang="en-IN" dirty="0"/>
              <a:t>/vectors/icon-quiz-questions-questionnaire-6065372/&gt;</a:t>
            </a: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&lt;apple&gt; &lt;https://</a:t>
            </a:r>
            <a:r>
              <a:rPr lang="en-IN" dirty="0" err="1"/>
              <a:t>pixabay.com</a:t>
            </a:r>
            <a:r>
              <a:rPr lang="en-IN" dirty="0"/>
              <a:t>/vectors/apple-ripe-red-healthy-food-fruit-307356/&gt;</a:t>
            </a:r>
          </a:p>
          <a:p>
            <a:r>
              <a:rPr lang="en-IN" dirty="0"/>
              <a:t>&lt;milk&gt; &lt;https://</a:t>
            </a:r>
            <a:r>
              <a:rPr lang="en-IN" dirty="0" err="1"/>
              <a:t>pixabay.com</a:t>
            </a:r>
            <a:r>
              <a:rPr lang="en-IN" dirty="0"/>
              <a:t>/vectors/pitcher-pouring-milk-water-clear-310506/&gt;</a:t>
            </a:r>
          </a:p>
          <a:p>
            <a:r>
              <a:rPr lang="en-IN" dirty="0"/>
              <a:t>&lt;coffee&gt; &lt;https://</a:t>
            </a:r>
            <a:r>
              <a:rPr lang="en-IN" dirty="0" err="1"/>
              <a:t>pixabay.com</a:t>
            </a:r>
            <a:r>
              <a:rPr lang="en-IN" dirty="0"/>
              <a:t>/vectors/drinks-coffee-coffee-mug-hot-coffee-1477040/&gt;</a:t>
            </a:r>
          </a:p>
          <a:p>
            <a:r>
              <a:rPr lang="en-IN" dirty="0"/>
              <a:t>&lt;chair&gt; &lt;https://</a:t>
            </a:r>
            <a:r>
              <a:rPr lang="en-IN" dirty="0" err="1"/>
              <a:t>pixabay.com</a:t>
            </a:r>
            <a:r>
              <a:rPr lang="en-IN" dirty="0"/>
              <a:t>/illustrations/chair-wooden-hard-seat-seating-316889/&gt;</a:t>
            </a:r>
          </a:p>
          <a:p>
            <a:r>
              <a:rPr lang="en-IN" dirty="0"/>
              <a:t>&lt;rain&gt; &lt;https://</a:t>
            </a:r>
            <a:r>
              <a:rPr lang="en-IN" dirty="0" err="1"/>
              <a:t>pixabay.com</a:t>
            </a:r>
            <a:r>
              <a:rPr lang="en-IN" dirty="0"/>
              <a:t>/illustrations/rain-umbrella-background-cloud-4391508/&gt;</a:t>
            </a:r>
          </a:p>
          <a:p>
            <a:r>
              <a:rPr lang="en-IN" dirty="0"/>
              <a:t>&lt;bicycle&gt; &lt;https://</a:t>
            </a:r>
            <a:r>
              <a:rPr lang="en-IN" dirty="0" err="1"/>
              <a:t>pixabay.com</a:t>
            </a:r>
            <a:r>
              <a:rPr lang="en-IN" dirty="0"/>
              <a:t>/vectors/bicycle-small-vehicle-bike-cycle-1456759/&gt;</a:t>
            </a:r>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22043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extLst>
      <p:ext uri="{BB962C8B-B14F-4D97-AF65-F5344CB8AC3E}">
        <p14:creationId xmlns:p14="http://schemas.microsoft.com/office/powerpoint/2010/main" val="1920265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&lt;mango&gt; &lt;https://</a:t>
            </a:r>
            <a:r>
              <a:rPr lang="en-IN" dirty="0" err="1"/>
              <a:t>pixabay.com</a:t>
            </a:r>
            <a:r>
              <a:rPr lang="en-IN" dirty="0"/>
              <a:t>/vectors/mango-fruit-tropical-yellow-sweet-4996445/&gt;</a:t>
            </a:r>
          </a:p>
          <a:p>
            <a:r>
              <a:rPr lang="en-IN" dirty="0"/>
              <a:t>&lt;sand&gt; &lt;https://</a:t>
            </a:r>
            <a:r>
              <a:rPr lang="en-IN" dirty="0" err="1"/>
              <a:t>pixabay.com</a:t>
            </a:r>
            <a:r>
              <a:rPr lang="en-IN" dirty="0"/>
              <a:t>/vectors/desert-dune-sand-landscape-hot-4538309/&gt;</a:t>
            </a:r>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extLst>
      <p:ext uri="{BB962C8B-B14F-4D97-AF65-F5344CB8AC3E}">
        <p14:creationId xmlns:p14="http://schemas.microsoft.com/office/powerpoint/2010/main" val="3372343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hyperlink" Target="https://pixabay.com/illustrations/rain-umbrella-background-cloud-4391508/" TargetMode="External"/><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hyperlink" Target="https://pixabay.com/vectors/icon-quiz-questions-questionnaire-6065372/" TargetMode="External"/><Relationship Id="rId7" Type="http://schemas.openxmlformats.org/officeDocument/2006/relationships/hyperlink" Target="https://pixabay.com/illustrations/chair-wooden-hard-seat-seating-316889/" TargetMode="External"/><Relationship Id="rId12" Type="http://schemas.openxmlformats.org/officeDocument/2006/relationships/image" Target="../media/image13.png"/><Relationship Id="rId17" Type="http://schemas.openxmlformats.org/officeDocument/2006/relationships/image" Target="../media/image18.jpeg"/><Relationship Id="rId2" Type="http://schemas.openxmlformats.org/officeDocument/2006/relationships/notesSlide" Target="../notesSlides/notesSlide6.xml"/><Relationship Id="rId16" Type="http://schemas.openxmlformats.org/officeDocument/2006/relationships/image" Target="../media/image17.jpe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hyperlink" Target="https://pixabay.com/vectors/drinks-coffee-coffee-mug-hot-coffee-1477040/" TargetMode="External"/><Relationship Id="rId11" Type="http://schemas.openxmlformats.org/officeDocument/2006/relationships/hyperlink" Target="https://pixabay.com/vectors/desert-dune-sand-landscape-hot-4538309/" TargetMode="External"/><Relationship Id="rId5" Type="http://schemas.openxmlformats.org/officeDocument/2006/relationships/hyperlink" Target="https://pixabay.com/vectors/pitcher-pouring-milk-water-clear-310506/" TargetMode="External"/><Relationship Id="rId15" Type="http://schemas.openxmlformats.org/officeDocument/2006/relationships/image" Target="../media/image16.png"/><Relationship Id="rId10" Type="http://schemas.openxmlformats.org/officeDocument/2006/relationships/hyperlink" Target="https://pixabay.com/vectors/mango-fruit-tropical-yellow-sweet-4996445/" TargetMode="External"/><Relationship Id="rId19" Type="http://schemas.openxmlformats.org/officeDocument/2006/relationships/image" Target="../media/image20.png"/><Relationship Id="rId4" Type="http://schemas.openxmlformats.org/officeDocument/2006/relationships/hyperlink" Target="https://pixabay.com/vectors/apple-ripe-red-healthy-food-fruit-307356/" TargetMode="External"/><Relationship Id="rId9" Type="http://schemas.openxmlformats.org/officeDocument/2006/relationships/hyperlink" Target="https://pixabay.com/vectors/bicycle-small-vehicle-bike-cycle-1456759/" TargetMode="External"/><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3752" y="1676400"/>
            <a:ext cx="7432157" cy="2616696"/>
          </a:xfrm>
          <a:ln>
            <a:solidFill>
              <a:schemeClr val="tx1"/>
            </a:solidFill>
          </a:ln>
        </p:spPr>
        <p:txBody>
          <a:bodyPr/>
          <a:lstStyle/>
          <a:p>
            <a:r>
              <a:rPr lang="en-IN" b="1" dirty="0"/>
              <a:t>Testing </a:t>
            </a:r>
            <a:r>
              <a:rPr lang="en-IN" b="1"/>
              <a:t>Time For Countable </a:t>
            </a:r>
            <a:r>
              <a:rPr lang="en-IN" b="1" dirty="0"/>
              <a:t>And Uncountable Nouns</a:t>
            </a:r>
          </a:p>
        </p:txBody>
      </p:sp>
      <p:pic>
        <p:nvPicPr>
          <p:cNvPr id="4" name="Picture 3">
            <a:extLst>
              <a:ext uri="{FF2B5EF4-FFF2-40B4-BE49-F238E27FC236}">
                <a16:creationId xmlns:a16="http://schemas.microsoft.com/office/drawing/2014/main" id="{50E4B9C1-9AE1-724B-818B-719AE646D5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432" y="1676400"/>
            <a:ext cx="2695848" cy="26622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Exercise 1</a:t>
            </a:r>
          </a:p>
        </p:txBody>
      </p:sp>
      <p:sp>
        <p:nvSpPr>
          <p:cNvPr id="3" name="Text Placeholder 2"/>
          <p:cNvSpPr>
            <a:spLocks noGrp="1"/>
          </p:cNvSpPr>
          <p:nvPr>
            <p:ph type="body" sz="quarter" idx="10"/>
          </p:nvPr>
        </p:nvSpPr>
        <p:spPr>
          <a:xfrm>
            <a:off x="1447786" y="803591"/>
            <a:ext cx="9296427" cy="486370"/>
          </a:xfrm>
          <a:solidFill>
            <a:srgbClr val="FFFF00"/>
          </a:solidFill>
          <a:ln>
            <a:solidFill>
              <a:schemeClr val="tx1"/>
            </a:solidFill>
          </a:ln>
        </p:spPr>
        <p:txBody>
          <a:bodyPr/>
          <a:lstStyle/>
          <a:p>
            <a:pPr marL="0" indent="0">
              <a:buNone/>
            </a:pPr>
            <a:r>
              <a:rPr lang="en-IN" dirty="0"/>
              <a:t>Write ‘</a:t>
            </a:r>
            <a:r>
              <a:rPr lang="en-IN" i="1" dirty="0"/>
              <a:t>U</a:t>
            </a:r>
            <a:r>
              <a:rPr lang="en-IN" dirty="0"/>
              <a:t>’ for Uncountable and ‘</a:t>
            </a:r>
            <a:r>
              <a:rPr lang="en-IN" i="1" dirty="0"/>
              <a:t>C</a:t>
            </a:r>
            <a:r>
              <a:rPr lang="en-IN" dirty="0"/>
              <a:t>’ for Countable Nouns. </a:t>
            </a:r>
          </a:p>
          <a:p>
            <a:pPr marL="0" indent="0">
              <a:buNone/>
            </a:pPr>
            <a:endParaRPr lang="en-IN" dirty="0"/>
          </a:p>
        </p:txBody>
      </p:sp>
      <p:graphicFrame>
        <p:nvGraphicFramePr>
          <p:cNvPr id="4" name="Table 3">
            <a:extLst>
              <a:ext uri="{FF2B5EF4-FFF2-40B4-BE49-F238E27FC236}">
                <a16:creationId xmlns:a16="http://schemas.microsoft.com/office/drawing/2014/main" id="{BCF83A84-160A-5747-BE4A-4031328FD407}"/>
              </a:ext>
            </a:extLst>
          </p:cNvPr>
          <p:cNvGraphicFramePr>
            <a:graphicFrameLocks noGrp="1"/>
          </p:cNvGraphicFramePr>
          <p:nvPr>
            <p:extLst>
              <p:ext uri="{D42A27DB-BD31-4B8C-83A1-F6EECF244321}">
                <p14:modId xmlns:p14="http://schemas.microsoft.com/office/powerpoint/2010/main" val="1729755742"/>
              </p:ext>
            </p:extLst>
          </p:nvPr>
        </p:nvGraphicFramePr>
        <p:xfrm>
          <a:off x="2063552" y="1628800"/>
          <a:ext cx="7992888" cy="4608512"/>
        </p:xfrm>
        <a:graphic>
          <a:graphicData uri="http://schemas.openxmlformats.org/drawingml/2006/table">
            <a:tbl>
              <a:tblPr>
                <a:tableStyleId>{284E427A-3D55-4303-BF80-6455036E1DE7}</a:tableStyleId>
              </a:tblPr>
              <a:tblGrid>
                <a:gridCol w="2664296">
                  <a:extLst>
                    <a:ext uri="{9D8B030D-6E8A-4147-A177-3AD203B41FA5}">
                      <a16:colId xmlns:a16="http://schemas.microsoft.com/office/drawing/2014/main" val="1628122428"/>
                    </a:ext>
                  </a:extLst>
                </a:gridCol>
                <a:gridCol w="2664296">
                  <a:extLst>
                    <a:ext uri="{9D8B030D-6E8A-4147-A177-3AD203B41FA5}">
                      <a16:colId xmlns:a16="http://schemas.microsoft.com/office/drawing/2014/main" val="1462211518"/>
                    </a:ext>
                  </a:extLst>
                </a:gridCol>
                <a:gridCol w="2664296">
                  <a:extLst>
                    <a:ext uri="{9D8B030D-6E8A-4147-A177-3AD203B41FA5}">
                      <a16:colId xmlns:a16="http://schemas.microsoft.com/office/drawing/2014/main" val="4272416909"/>
                    </a:ext>
                  </a:extLst>
                </a:gridCol>
              </a:tblGrid>
              <a:tr h="1443395">
                <a:tc>
                  <a:txBody>
                    <a:bodyPr/>
                    <a:lstStyle/>
                    <a:p>
                      <a:pPr>
                        <a:lnSpc>
                          <a:spcPct val="115000"/>
                        </a:lnSpc>
                      </a:pPr>
                      <a:r>
                        <a:rPr lang="en-IN" sz="2400" dirty="0">
                          <a:effectLst/>
                        </a:rPr>
                        <a:t>1.</a:t>
                      </a:r>
                      <a:endParaRPr lang="en-IN" sz="2400" dirty="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2400">
                          <a:effectLst/>
                        </a:rPr>
                        <a:t>2.</a:t>
                      </a:r>
                      <a:endParaRPr lang="en-IN" sz="24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2400">
                          <a:effectLst/>
                        </a:rPr>
                        <a:t>3.</a:t>
                      </a:r>
                      <a:endParaRPr lang="en-IN" sz="24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775189257"/>
                  </a:ext>
                </a:extLst>
              </a:tr>
              <a:tr h="816066">
                <a:tc>
                  <a:txBody>
                    <a:bodyPr/>
                    <a:lstStyle/>
                    <a:p>
                      <a:pPr>
                        <a:lnSpc>
                          <a:spcPct val="115000"/>
                        </a:lnSpc>
                      </a:pPr>
                      <a:r>
                        <a:rPr lang="en-IN" sz="2400" dirty="0">
                          <a:effectLst/>
                        </a:rPr>
                        <a:t> </a:t>
                      </a:r>
                      <a:endParaRPr lang="en-IN" sz="2400" dirty="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2400">
                          <a:effectLst/>
                        </a:rPr>
                        <a:t> </a:t>
                      </a:r>
                      <a:endParaRPr lang="en-IN" sz="24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2400">
                          <a:effectLst/>
                        </a:rPr>
                        <a:t> </a:t>
                      </a:r>
                      <a:endParaRPr lang="en-IN" sz="24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80142377"/>
                  </a:ext>
                </a:extLst>
              </a:tr>
              <a:tr h="1532985">
                <a:tc>
                  <a:txBody>
                    <a:bodyPr/>
                    <a:lstStyle/>
                    <a:p>
                      <a:pPr>
                        <a:lnSpc>
                          <a:spcPct val="115000"/>
                        </a:lnSpc>
                      </a:pPr>
                      <a:r>
                        <a:rPr lang="en-IN" sz="2400">
                          <a:effectLst/>
                        </a:rPr>
                        <a:t>4.</a:t>
                      </a:r>
                      <a:endParaRPr lang="en-IN" sz="24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2400">
                          <a:effectLst/>
                        </a:rPr>
                        <a:t>5.</a:t>
                      </a:r>
                      <a:endParaRPr lang="en-IN" sz="24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2400">
                          <a:effectLst/>
                        </a:rPr>
                        <a:t>6.</a:t>
                      </a:r>
                      <a:endParaRPr lang="en-IN" sz="24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967929610"/>
                  </a:ext>
                </a:extLst>
              </a:tr>
              <a:tr h="816066">
                <a:tc>
                  <a:txBody>
                    <a:bodyPr/>
                    <a:lstStyle/>
                    <a:p>
                      <a:pPr>
                        <a:lnSpc>
                          <a:spcPct val="115000"/>
                        </a:lnSpc>
                      </a:pPr>
                      <a:r>
                        <a:rPr lang="en-IN" sz="2400">
                          <a:effectLst/>
                        </a:rPr>
                        <a:t> </a:t>
                      </a:r>
                      <a:endParaRPr lang="en-IN" sz="24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2400">
                          <a:effectLst/>
                        </a:rPr>
                        <a:t> </a:t>
                      </a:r>
                      <a:endParaRPr lang="en-IN" sz="24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2400" dirty="0">
                          <a:effectLst/>
                        </a:rPr>
                        <a:t> </a:t>
                      </a:r>
                      <a:endParaRPr lang="en-IN" sz="24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7353363"/>
                  </a:ext>
                </a:extLst>
              </a:tr>
            </a:tbl>
          </a:graphicData>
        </a:graphic>
      </p:graphicFrame>
      <p:pic>
        <p:nvPicPr>
          <p:cNvPr id="5" name="Picture 4">
            <a:extLst>
              <a:ext uri="{FF2B5EF4-FFF2-40B4-BE49-F238E27FC236}">
                <a16:creationId xmlns:a16="http://schemas.microsoft.com/office/drawing/2014/main" id="{A3553761-193F-5444-8FED-A626664E26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5640" y="1772816"/>
            <a:ext cx="1119796" cy="1239912"/>
          </a:xfrm>
          <a:prstGeom prst="rect">
            <a:avLst/>
          </a:prstGeom>
        </p:spPr>
      </p:pic>
      <p:pic>
        <p:nvPicPr>
          <p:cNvPr id="6" name="Picture 5">
            <a:extLst>
              <a:ext uri="{FF2B5EF4-FFF2-40B4-BE49-F238E27FC236}">
                <a16:creationId xmlns:a16="http://schemas.microsoft.com/office/drawing/2014/main" id="{F4797D2C-FD4F-0644-B502-847A291993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5593" y="1784266"/>
            <a:ext cx="920813" cy="1151016"/>
          </a:xfrm>
          <a:prstGeom prst="rect">
            <a:avLst/>
          </a:prstGeom>
        </p:spPr>
      </p:pic>
      <p:pic>
        <p:nvPicPr>
          <p:cNvPr id="7" name="Picture 6">
            <a:extLst>
              <a:ext uri="{FF2B5EF4-FFF2-40B4-BE49-F238E27FC236}">
                <a16:creationId xmlns:a16="http://schemas.microsoft.com/office/drawing/2014/main" id="{60CA1505-5454-1146-9833-64F885CD9D4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40216" y="1769388"/>
            <a:ext cx="1167904" cy="1109509"/>
          </a:xfrm>
          <a:prstGeom prst="rect">
            <a:avLst/>
          </a:prstGeom>
        </p:spPr>
      </p:pic>
      <p:pic>
        <p:nvPicPr>
          <p:cNvPr id="8" name="Picture 7">
            <a:extLst>
              <a:ext uri="{FF2B5EF4-FFF2-40B4-BE49-F238E27FC236}">
                <a16:creationId xmlns:a16="http://schemas.microsoft.com/office/drawing/2014/main" id="{BE87AB8E-95CB-4E41-8D84-BEB71397DAC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25758" y="4060778"/>
            <a:ext cx="1263812" cy="1172976"/>
          </a:xfrm>
          <a:prstGeom prst="rect">
            <a:avLst/>
          </a:prstGeom>
        </p:spPr>
      </p:pic>
      <p:pic>
        <p:nvPicPr>
          <p:cNvPr id="9" name="Picture 8">
            <a:extLst>
              <a:ext uri="{FF2B5EF4-FFF2-40B4-BE49-F238E27FC236}">
                <a16:creationId xmlns:a16="http://schemas.microsoft.com/office/drawing/2014/main" id="{53A5011A-99DE-6C40-B2A5-E34CA73CD47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47242"/>
          <a:stretch/>
        </p:blipFill>
        <p:spPr>
          <a:xfrm>
            <a:off x="5381579" y="4009975"/>
            <a:ext cx="1428842" cy="1340134"/>
          </a:xfrm>
          <a:prstGeom prst="rect">
            <a:avLst/>
          </a:prstGeom>
        </p:spPr>
      </p:pic>
      <p:pic>
        <p:nvPicPr>
          <p:cNvPr id="10" name="Picture 9">
            <a:extLst>
              <a:ext uri="{FF2B5EF4-FFF2-40B4-BE49-F238E27FC236}">
                <a16:creationId xmlns:a16="http://schemas.microsoft.com/office/drawing/2014/main" id="{60D10D34-70FF-7840-ADF7-66FCA9DA58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96200" y="4048192"/>
            <a:ext cx="1743968" cy="1346125"/>
          </a:xfrm>
          <a:prstGeom prst="rect">
            <a:avLst/>
          </a:prstGeom>
        </p:spPr>
      </p:pic>
      <p:sp>
        <p:nvSpPr>
          <p:cNvPr id="11" name="TextBox 10">
            <a:extLst>
              <a:ext uri="{FF2B5EF4-FFF2-40B4-BE49-F238E27FC236}">
                <a16:creationId xmlns:a16="http://schemas.microsoft.com/office/drawing/2014/main" id="{A565B199-8C88-7440-A558-4A72233CB71E}"/>
              </a:ext>
            </a:extLst>
          </p:cNvPr>
          <p:cNvSpPr txBox="1"/>
          <p:nvPr/>
        </p:nvSpPr>
        <p:spPr>
          <a:xfrm>
            <a:off x="5852247" y="5548565"/>
            <a:ext cx="452368" cy="584775"/>
          </a:xfrm>
          <a:prstGeom prst="rect">
            <a:avLst/>
          </a:prstGeom>
          <a:noFill/>
        </p:spPr>
        <p:txBody>
          <a:bodyPr wrap="none" rtlCol="0">
            <a:spAutoFit/>
          </a:bodyPr>
          <a:lstStyle/>
          <a:p>
            <a:r>
              <a:rPr lang="en-US" sz="3200" b="1" i="1" dirty="0">
                <a:solidFill>
                  <a:srgbClr val="C00000"/>
                </a:solidFill>
              </a:rPr>
              <a:t>U</a:t>
            </a:r>
          </a:p>
        </p:txBody>
      </p:sp>
      <p:sp>
        <p:nvSpPr>
          <p:cNvPr id="12" name="TextBox 11">
            <a:extLst>
              <a:ext uri="{FF2B5EF4-FFF2-40B4-BE49-F238E27FC236}">
                <a16:creationId xmlns:a16="http://schemas.microsoft.com/office/drawing/2014/main" id="{E6ED39CB-E566-1047-B57F-8128609B3959}"/>
              </a:ext>
            </a:extLst>
          </p:cNvPr>
          <p:cNvSpPr txBox="1"/>
          <p:nvPr/>
        </p:nvSpPr>
        <p:spPr>
          <a:xfrm>
            <a:off x="8416419" y="5471546"/>
            <a:ext cx="399468" cy="584775"/>
          </a:xfrm>
          <a:prstGeom prst="rect">
            <a:avLst/>
          </a:prstGeom>
          <a:noFill/>
        </p:spPr>
        <p:txBody>
          <a:bodyPr wrap="none" rtlCol="0">
            <a:spAutoFit/>
          </a:bodyPr>
          <a:lstStyle/>
          <a:p>
            <a:r>
              <a:rPr lang="en-US" sz="3200" b="1" i="1" dirty="0">
                <a:solidFill>
                  <a:srgbClr val="C00000"/>
                </a:solidFill>
              </a:rPr>
              <a:t>C</a:t>
            </a:r>
          </a:p>
        </p:txBody>
      </p:sp>
      <p:sp>
        <p:nvSpPr>
          <p:cNvPr id="13" name="TextBox 12">
            <a:extLst>
              <a:ext uri="{FF2B5EF4-FFF2-40B4-BE49-F238E27FC236}">
                <a16:creationId xmlns:a16="http://schemas.microsoft.com/office/drawing/2014/main" id="{88A9B0E3-65D2-AC42-8AB7-EDED636FBE6E}"/>
              </a:ext>
            </a:extLst>
          </p:cNvPr>
          <p:cNvSpPr txBox="1"/>
          <p:nvPr/>
        </p:nvSpPr>
        <p:spPr>
          <a:xfrm>
            <a:off x="5730038" y="3167390"/>
            <a:ext cx="452368" cy="584775"/>
          </a:xfrm>
          <a:prstGeom prst="rect">
            <a:avLst/>
          </a:prstGeom>
          <a:noFill/>
        </p:spPr>
        <p:txBody>
          <a:bodyPr wrap="none" rtlCol="0">
            <a:spAutoFit/>
          </a:bodyPr>
          <a:lstStyle/>
          <a:p>
            <a:r>
              <a:rPr lang="en-US" sz="3200" b="1" i="1" dirty="0">
                <a:solidFill>
                  <a:srgbClr val="C00000"/>
                </a:solidFill>
              </a:rPr>
              <a:t>U</a:t>
            </a:r>
          </a:p>
        </p:txBody>
      </p:sp>
      <p:sp>
        <p:nvSpPr>
          <p:cNvPr id="14" name="TextBox 13">
            <a:extLst>
              <a:ext uri="{FF2B5EF4-FFF2-40B4-BE49-F238E27FC236}">
                <a16:creationId xmlns:a16="http://schemas.microsoft.com/office/drawing/2014/main" id="{0F91A37E-B0BF-FE43-AB56-68C249E82CCE}"/>
              </a:ext>
            </a:extLst>
          </p:cNvPr>
          <p:cNvSpPr txBox="1"/>
          <p:nvPr/>
        </p:nvSpPr>
        <p:spPr>
          <a:xfrm>
            <a:off x="8416419" y="3217736"/>
            <a:ext cx="452368" cy="584775"/>
          </a:xfrm>
          <a:prstGeom prst="rect">
            <a:avLst/>
          </a:prstGeom>
          <a:noFill/>
        </p:spPr>
        <p:txBody>
          <a:bodyPr wrap="none" rtlCol="0">
            <a:spAutoFit/>
          </a:bodyPr>
          <a:lstStyle/>
          <a:p>
            <a:r>
              <a:rPr lang="en-US" sz="3200" b="1" i="1" dirty="0">
                <a:solidFill>
                  <a:srgbClr val="C00000"/>
                </a:solidFill>
              </a:rPr>
              <a:t>U</a:t>
            </a:r>
          </a:p>
        </p:txBody>
      </p:sp>
      <p:sp>
        <p:nvSpPr>
          <p:cNvPr id="16" name="TextBox 15">
            <a:extLst>
              <a:ext uri="{FF2B5EF4-FFF2-40B4-BE49-F238E27FC236}">
                <a16:creationId xmlns:a16="http://schemas.microsoft.com/office/drawing/2014/main" id="{EFF380F4-8E78-7A4A-99BB-82549DFACC7E}"/>
              </a:ext>
            </a:extLst>
          </p:cNvPr>
          <p:cNvSpPr txBox="1"/>
          <p:nvPr/>
        </p:nvSpPr>
        <p:spPr>
          <a:xfrm>
            <a:off x="3169952" y="5572593"/>
            <a:ext cx="399468" cy="584775"/>
          </a:xfrm>
          <a:prstGeom prst="rect">
            <a:avLst/>
          </a:prstGeom>
          <a:noFill/>
        </p:spPr>
        <p:txBody>
          <a:bodyPr wrap="none" rtlCol="0">
            <a:spAutoFit/>
          </a:bodyPr>
          <a:lstStyle/>
          <a:p>
            <a:r>
              <a:rPr lang="en-US" sz="3200" b="1" i="1" dirty="0">
                <a:solidFill>
                  <a:srgbClr val="C00000"/>
                </a:solidFill>
              </a:rPr>
              <a:t>C</a:t>
            </a:r>
          </a:p>
        </p:txBody>
      </p:sp>
      <p:sp>
        <p:nvSpPr>
          <p:cNvPr id="17" name="TextBox 16">
            <a:extLst>
              <a:ext uri="{FF2B5EF4-FFF2-40B4-BE49-F238E27FC236}">
                <a16:creationId xmlns:a16="http://schemas.microsoft.com/office/drawing/2014/main" id="{886584E0-B485-1848-86C3-8ACC08B7D015}"/>
              </a:ext>
            </a:extLst>
          </p:cNvPr>
          <p:cNvSpPr txBox="1"/>
          <p:nvPr/>
        </p:nvSpPr>
        <p:spPr>
          <a:xfrm>
            <a:off x="3169952" y="3217736"/>
            <a:ext cx="399468" cy="584775"/>
          </a:xfrm>
          <a:prstGeom prst="rect">
            <a:avLst/>
          </a:prstGeom>
          <a:noFill/>
        </p:spPr>
        <p:txBody>
          <a:bodyPr wrap="none" rtlCol="0">
            <a:spAutoFit/>
          </a:bodyPr>
          <a:lstStyle/>
          <a:p>
            <a:r>
              <a:rPr lang="en-US" sz="3200" b="1" i="1" dirty="0">
                <a:solidFill>
                  <a:srgbClr val="C0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heckerboard(across)">
                                      <p:cBhvr>
                                        <p:cTn id="18" dur="500"/>
                                        <p:tgtEl>
                                          <p:spTgt spid="13"/>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checkerboard(across)">
                                      <p:cBhvr>
                                        <p:cTn id="21" dur="500"/>
                                        <p:tgtEl>
                                          <p:spTgt spid="14"/>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Exercise 2</a:t>
            </a:r>
            <a:endParaRPr lang="en-IN" u="sng" dirty="0"/>
          </a:p>
        </p:txBody>
      </p:sp>
      <p:sp>
        <p:nvSpPr>
          <p:cNvPr id="3" name="Text Placeholder 2"/>
          <p:cNvSpPr>
            <a:spLocks noGrp="1"/>
          </p:cNvSpPr>
          <p:nvPr>
            <p:ph type="body" sz="quarter" idx="10"/>
          </p:nvPr>
        </p:nvSpPr>
        <p:spPr>
          <a:xfrm>
            <a:off x="903407" y="908720"/>
            <a:ext cx="10423325" cy="558378"/>
          </a:xfrm>
          <a:solidFill>
            <a:srgbClr val="FFFF00"/>
          </a:solidFill>
          <a:ln>
            <a:solidFill>
              <a:schemeClr val="tx1"/>
            </a:solidFill>
          </a:ln>
        </p:spPr>
        <p:txBody>
          <a:bodyPr/>
          <a:lstStyle/>
          <a:p>
            <a:pPr marL="0" indent="0">
              <a:buNone/>
            </a:pPr>
            <a:r>
              <a:rPr lang="en-IN" i="1" dirty="0"/>
              <a:t>Complete the sentences with countable or uncountable nouns. </a:t>
            </a:r>
          </a:p>
        </p:txBody>
      </p:sp>
      <p:sp>
        <p:nvSpPr>
          <p:cNvPr id="4" name="Text Placeholder 2">
            <a:extLst>
              <a:ext uri="{FF2B5EF4-FFF2-40B4-BE49-F238E27FC236}">
                <a16:creationId xmlns:a16="http://schemas.microsoft.com/office/drawing/2014/main" id="{16D5BC3F-D9A1-F047-B94B-1C619A929604}"/>
              </a:ext>
            </a:extLst>
          </p:cNvPr>
          <p:cNvSpPr txBox="1">
            <a:spLocks/>
          </p:cNvSpPr>
          <p:nvPr/>
        </p:nvSpPr>
        <p:spPr>
          <a:xfrm>
            <a:off x="1788344" y="1568698"/>
            <a:ext cx="8626011" cy="4164558"/>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Font typeface="+mj-lt"/>
              <a:buAutoNum type="arabicPeriod"/>
            </a:pPr>
            <a:r>
              <a:rPr lang="en-IN" sz="2800" dirty="0"/>
              <a:t>I want some ________________ for my toast.</a:t>
            </a:r>
          </a:p>
          <a:p>
            <a:pPr marL="514350" lvl="0" indent="-514350">
              <a:buFont typeface="+mj-lt"/>
              <a:buAutoNum type="arabicPeriod"/>
            </a:pPr>
            <a:r>
              <a:rPr lang="en-IN" sz="2800" dirty="0"/>
              <a:t>There is a ____outside the door.</a:t>
            </a:r>
          </a:p>
          <a:p>
            <a:pPr marL="514350" lvl="0" indent="-514350">
              <a:buFont typeface="+mj-lt"/>
              <a:buAutoNum type="arabicPeriod"/>
            </a:pPr>
            <a:r>
              <a:rPr lang="en-IN" sz="2800" dirty="0"/>
              <a:t>My mother bought a _____ and some _____ .</a:t>
            </a:r>
          </a:p>
          <a:p>
            <a:pPr marL="514350" lvl="0" indent="-514350">
              <a:buFont typeface="+mj-lt"/>
              <a:buAutoNum type="arabicPeriod"/>
            </a:pPr>
            <a:r>
              <a:rPr lang="en-IN" sz="2800" dirty="0"/>
              <a:t>Would you like some ___________________ to drink?</a:t>
            </a:r>
          </a:p>
          <a:p>
            <a:pPr marL="514350" lvl="0" indent="-514350">
              <a:buFont typeface="+mj-lt"/>
              <a:buAutoNum type="arabicPeriod"/>
            </a:pPr>
            <a:r>
              <a:rPr lang="en-IN" sz="2800" dirty="0"/>
              <a:t>I have two _________ in my bag.</a:t>
            </a:r>
          </a:p>
          <a:p>
            <a:pPr marL="514350" lvl="0" indent="-514350">
              <a:buFont typeface="+mj-lt"/>
              <a:buAutoNum type="arabicPeriod"/>
            </a:pPr>
            <a:r>
              <a:rPr lang="en-IN" sz="2800" dirty="0"/>
              <a:t>The ________ on the beach is wet. </a:t>
            </a:r>
          </a:p>
          <a:p>
            <a:pPr marL="514350" lvl="0" indent="-514350">
              <a:buFont typeface="+mj-lt"/>
              <a:buAutoNum type="arabicPeriod"/>
            </a:pPr>
            <a:r>
              <a:rPr lang="en-IN" sz="2800" dirty="0"/>
              <a:t>There are four _________ on the table. </a:t>
            </a:r>
          </a:p>
          <a:p>
            <a:pPr marL="514350" lvl="0" indent="-514350">
              <a:buFont typeface="+mj-lt"/>
              <a:buAutoNum type="arabicPeriod"/>
            </a:pPr>
            <a:r>
              <a:rPr lang="en-IN" sz="2800" dirty="0"/>
              <a:t>Two ________ are painting the house.</a:t>
            </a:r>
          </a:p>
        </p:txBody>
      </p:sp>
      <p:sp>
        <p:nvSpPr>
          <p:cNvPr id="5" name="TextBox 4">
            <a:extLst>
              <a:ext uri="{FF2B5EF4-FFF2-40B4-BE49-F238E27FC236}">
                <a16:creationId xmlns:a16="http://schemas.microsoft.com/office/drawing/2014/main" id="{8B454357-F926-BC41-9841-4C97122D6A1F}"/>
              </a:ext>
            </a:extLst>
          </p:cNvPr>
          <p:cNvSpPr txBox="1"/>
          <p:nvPr/>
        </p:nvSpPr>
        <p:spPr>
          <a:xfrm>
            <a:off x="4225832" y="1549040"/>
            <a:ext cx="2876155" cy="438912"/>
          </a:xfrm>
          <a:prstGeom prst="rect">
            <a:avLst/>
          </a:prstGeom>
          <a:noFill/>
        </p:spPr>
        <p:txBody>
          <a:bodyPr wrap="square" rtlCol="0" anchor="t">
            <a:spAutoFit/>
          </a:bodyPr>
          <a:lstStyle/>
          <a:p>
            <a:r>
              <a:rPr lang="en-US" sz="2800" i="1" dirty="0">
                <a:solidFill>
                  <a:srgbClr val="C00000"/>
                </a:solidFill>
              </a:rPr>
              <a:t>jam/cheese/butter</a:t>
            </a:r>
          </a:p>
        </p:txBody>
      </p:sp>
      <p:sp>
        <p:nvSpPr>
          <p:cNvPr id="6" name="TextBox 5">
            <a:extLst>
              <a:ext uri="{FF2B5EF4-FFF2-40B4-BE49-F238E27FC236}">
                <a16:creationId xmlns:a16="http://schemas.microsoft.com/office/drawing/2014/main" id="{6C12AE99-44AE-3245-BBD1-CC6914D0181E}"/>
              </a:ext>
            </a:extLst>
          </p:cNvPr>
          <p:cNvSpPr txBox="1"/>
          <p:nvPr/>
        </p:nvSpPr>
        <p:spPr>
          <a:xfrm>
            <a:off x="3880584" y="2059960"/>
            <a:ext cx="785542" cy="438912"/>
          </a:xfrm>
          <a:prstGeom prst="rect">
            <a:avLst/>
          </a:prstGeom>
          <a:noFill/>
        </p:spPr>
        <p:txBody>
          <a:bodyPr wrap="square" rtlCol="0" anchor="t">
            <a:spAutoFit/>
          </a:bodyPr>
          <a:lstStyle/>
          <a:p>
            <a:r>
              <a:rPr lang="en-US" sz="2800" i="1" dirty="0">
                <a:solidFill>
                  <a:srgbClr val="C00000"/>
                </a:solidFill>
              </a:rPr>
              <a:t>dog</a:t>
            </a:r>
          </a:p>
        </p:txBody>
      </p:sp>
      <p:sp>
        <p:nvSpPr>
          <p:cNvPr id="7" name="TextBox 6">
            <a:extLst>
              <a:ext uri="{FF2B5EF4-FFF2-40B4-BE49-F238E27FC236}">
                <a16:creationId xmlns:a16="http://schemas.microsoft.com/office/drawing/2014/main" id="{423DF4D2-AF62-4146-A074-B92E1BB28D82}"/>
              </a:ext>
            </a:extLst>
          </p:cNvPr>
          <p:cNvSpPr txBox="1"/>
          <p:nvPr/>
        </p:nvSpPr>
        <p:spPr>
          <a:xfrm>
            <a:off x="7885152" y="2594908"/>
            <a:ext cx="892661" cy="438912"/>
          </a:xfrm>
          <a:prstGeom prst="rect">
            <a:avLst/>
          </a:prstGeom>
          <a:noFill/>
        </p:spPr>
        <p:txBody>
          <a:bodyPr wrap="square" rtlCol="0">
            <a:spAutoFit/>
          </a:bodyPr>
          <a:lstStyle/>
          <a:p>
            <a:r>
              <a:rPr lang="en-US" sz="2800" i="1" dirty="0">
                <a:solidFill>
                  <a:srgbClr val="C00000"/>
                </a:solidFill>
              </a:rPr>
              <a:t>juice</a:t>
            </a:r>
          </a:p>
        </p:txBody>
      </p:sp>
      <p:sp>
        <p:nvSpPr>
          <p:cNvPr id="8" name="TextBox 7">
            <a:extLst>
              <a:ext uri="{FF2B5EF4-FFF2-40B4-BE49-F238E27FC236}">
                <a16:creationId xmlns:a16="http://schemas.microsoft.com/office/drawing/2014/main" id="{27AAF0A3-AA91-3A4E-8286-ADB2604B0501}"/>
              </a:ext>
            </a:extLst>
          </p:cNvPr>
          <p:cNvSpPr txBox="1"/>
          <p:nvPr/>
        </p:nvSpPr>
        <p:spPr>
          <a:xfrm>
            <a:off x="5502628" y="2604656"/>
            <a:ext cx="737736" cy="438912"/>
          </a:xfrm>
          <a:prstGeom prst="rect">
            <a:avLst/>
          </a:prstGeom>
          <a:noFill/>
        </p:spPr>
        <p:txBody>
          <a:bodyPr wrap="square" rtlCol="0">
            <a:spAutoFit/>
          </a:bodyPr>
          <a:lstStyle/>
          <a:p>
            <a:r>
              <a:rPr lang="en-US" sz="2800" i="1" dirty="0">
                <a:solidFill>
                  <a:srgbClr val="C00000"/>
                </a:solidFill>
              </a:rPr>
              <a:t>doll</a:t>
            </a:r>
          </a:p>
        </p:txBody>
      </p:sp>
      <p:sp>
        <p:nvSpPr>
          <p:cNvPr id="9" name="TextBox 8">
            <a:extLst>
              <a:ext uri="{FF2B5EF4-FFF2-40B4-BE49-F238E27FC236}">
                <a16:creationId xmlns:a16="http://schemas.microsoft.com/office/drawing/2014/main" id="{B130D539-88F6-CD4F-B236-851BD8DB3D3B}"/>
              </a:ext>
            </a:extLst>
          </p:cNvPr>
          <p:cNvSpPr txBox="1"/>
          <p:nvPr/>
        </p:nvSpPr>
        <p:spPr>
          <a:xfrm>
            <a:off x="5479835" y="3100199"/>
            <a:ext cx="3487570" cy="438912"/>
          </a:xfrm>
          <a:prstGeom prst="rect">
            <a:avLst/>
          </a:prstGeom>
          <a:noFill/>
        </p:spPr>
        <p:txBody>
          <a:bodyPr wrap="square" rtlCol="0">
            <a:spAutoFit/>
          </a:bodyPr>
          <a:lstStyle/>
          <a:p>
            <a:r>
              <a:rPr lang="en-US" sz="2800" i="1" dirty="0">
                <a:solidFill>
                  <a:srgbClr val="C00000"/>
                </a:solidFill>
              </a:rPr>
              <a:t>water/juice/coffee/tea</a:t>
            </a:r>
          </a:p>
        </p:txBody>
      </p:sp>
      <p:sp>
        <p:nvSpPr>
          <p:cNvPr id="10" name="TextBox 9">
            <a:extLst>
              <a:ext uri="{FF2B5EF4-FFF2-40B4-BE49-F238E27FC236}">
                <a16:creationId xmlns:a16="http://schemas.microsoft.com/office/drawing/2014/main" id="{77E14C8D-1D35-B744-8411-BDC6F47A1F19}"/>
              </a:ext>
            </a:extLst>
          </p:cNvPr>
          <p:cNvSpPr txBox="1"/>
          <p:nvPr/>
        </p:nvSpPr>
        <p:spPr>
          <a:xfrm>
            <a:off x="4129339" y="3613656"/>
            <a:ext cx="1245282" cy="438912"/>
          </a:xfrm>
          <a:prstGeom prst="rect">
            <a:avLst/>
          </a:prstGeom>
          <a:noFill/>
        </p:spPr>
        <p:txBody>
          <a:bodyPr wrap="square" rtlCol="0">
            <a:spAutoFit/>
          </a:bodyPr>
          <a:lstStyle/>
          <a:p>
            <a:r>
              <a:rPr lang="en-US" sz="2800" i="1" dirty="0">
                <a:solidFill>
                  <a:srgbClr val="C00000"/>
                </a:solidFill>
              </a:rPr>
              <a:t>phones</a:t>
            </a:r>
          </a:p>
        </p:txBody>
      </p:sp>
      <p:sp>
        <p:nvSpPr>
          <p:cNvPr id="11" name="TextBox 10">
            <a:extLst>
              <a:ext uri="{FF2B5EF4-FFF2-40B4-BE49-F238E27FC236}">
                <a16:creationId xmlns:a16="http://schemas.microsoft.com/office/drawing/2014/main" id="{3B88D5EB-C79F-7E4E-B579-64913A5EEAA0}"/>
              </a:ext>
            </a:extLst>
          </p:cNvPr>
          <p:cNvSpPr txBox="1"/>
          <p:nvPr/>
        </p:nvSpPr>
        <p:spPr>
          <a:xfrm>
            <a:off x="3273965" y="4106664"/>
            <a:ext cx="951718" cy="438912"/>
          </a:xfrm>
          <a:prstGeom prst="rect">
            <a:avLst/>
          </a:prstGeom>
          <a:noFill/>
        </p:spPr>
        <p:txBody>
          <a:bodyPr wrap="square" rtlCol="0">
            <a:spAutoFit/>
          </a:bodyPr>
          <a:lstStyle/>
          <a:p>
            <a:r>
              <a:rPr lang="en-US" sz="2800" i="1" dirty="0">
                <a:solidFill>
                  <a:srgbClr val="C00000"/>
                </a:solidFill>
              </a:rPr>
              <a:t>sand</a:t>
            </a:r>
          </a:p>
        </p:txBody>
      </p:sp>
      <p:sp>
        <p:nvSpPr>
          <p:cNvPr id="12" name="TextBox 11">
            <a:extLst>
              <a:ext uri="{FF2B5EF4-FFF2-40B4-BE49-F238E27FC236}">
                <a16:creationId xmlns:a16="http://schemas.microsoft.com/office/drawing/2014/main" id="{E18EB9D4-79D0-044F-9A78-3CBB4CA646B5}"/>
              </a:ext>
            </a:extLst>
          </p:cNvPr>
          <p:cNvSpPr txBox="1"/>
          <p:nvPr/>
        </p:nvSpPr>
        <p:spPr>
          <a:xfrm>
            <a:off x="4725723" y="4610720"/>
            <a:ext cx="1249725" cy="438912"/>
          </a:xfrm>
          <a:prstGeom prst="rect">
            <a:avLst/>
          </a:prstGeom>
          <a:noFill/>
        </p:spPr>
        <p:txBody>
          <a:bodyPr wrap="square" rtlCol="0">
            <a:spAutoFit/>
          </a:bodyPr>
          <a:lstStyle/>
          <a:p>
            <a:r>
              <a:rPr lang="en-US" sz="2800" i="1" dirty="0">
                <a:solidFill>
                  <a:srgbClr val="C00000"/>
                </a:solidFill>
              </a:rPr>
              <a:t>bottles</a:t>
            </a:r>
          </a:p>
        </p:txBody>
      </p:sp>
      <p:sp>
        <p:nvSpPr>
          <p:cNvPr id="13" name="TextBox 12">
            <a:extLst>
              <a:ext uri="{FF2B5EF4-FFF2-40B4-BE49-F238E27FC236}">
                <a16:creationId xmlns:a16="http://schemas.microsoft.com/office/drawing/2014/main" id="{676805B5-2BF8-8245-8259-89F756078AEF}"/>
              </a:ext>
            </a:extLst>
          </p:cNvPr>
          <p:cNvSpPr txBox="1"/>
          <p:nvPr/>
        </p:nvSpPr>
        <p:spPr>
          <a:xfrm>
            <a:off x="3357571" y="5138392"/>
            <a:ext cx="938937" cy="438912"/>
          </a:xfrm>
          <a:prstGeom prst="rect">
            <a:avLst/>
          </a:prstGeom>
          <a:noFill/>
        </p:spPr>
        <p:txBody>
          <a:bodyPr wrap="square" rtlCol="0">
            <a:spAutoFit/>
          </a:bodyPr>
          <a:lstStyle/>
          <a:p>
            <a:r>
              <a:rPr lang="en-US" sz="2800" i="1" dirty="0">
                <a:solidFill>
                  <a:srgbClr val="C00000"/>
                </a:solidFill>
              </a:rPr>
              <a:t>men</a:t>
            </a:r>
          </a:p>
        </p:txBody>
      </p:sp>
    </p:spTree>
    <p:extLst>
      <p:ext uri="{BB962C8B-B14F-4D97-AF65-F5344CB8AC3E}">
        <p14:creationId xmlns:p14="http://schemas.microsoft.com/office/powerpoint/2010/main" val="181332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ssolve">
                                      <p:cBhvr>
                                        <p:cTn id="28" dur="500"/>
                                        <p:tgtEl>
                                          <p:spTgt spid="12"/>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Exercise 3</a:t>
            </a:r>
            <a:endParaRPr lang="en-IN" u="sng" dirty="0"/>
          </a:p>
        </p:txBody>
      </p:sp>
      <p:sp>
        <p:nvSpPr>
          <p:cNvPr id="3" name="Text Placeholder 2"/>
          <p:cNvSpPr>
            <a:spLocks noGrp="1"/>
          </p:cNvSpPr>
          <p:nvPr>
            <p:ph type="body" sz="quarter" idx="10"/>
          </p:nvPr>
        </p:nvSpPr>
        <p:spPr>
          <a:xfrm>
            <a:off x="946076" y="908720"/>
            <a:ext cx="10299848" cy="5400600"/>
          </a:xfrm>
          <a:ln>
            <a:solidFill>
              <a:schemeClr val="tx1"/>
            </a:solidFill>
          </a:ln>
        </p:spPr>
        <p:txBody>
          <a:bodyPr/>
          <a:lstStyle/>
          <a:p>
            <a:pPr marL="0" indent="0" algn="ctr">
              <a:buNone/>
            </a:pPr>
            <a:r>
              <a:rPr lang="en-IN" i="1" u="sng" dirty="0">
                <a:solidFill>
                  <a:srgbClr val="FF0000"/>
                </a:solidFill>
              </a:rPr>
              <a:t>Complete the sentences with ‘a’, ‘an’  or ‘some’.</a:t>
            </a:r>
          </a:p>
          <a:p>
            <a:pPr marL="514350" lvl="0" indent="-514350">
              <a:buFont typeface="+mj-lt"/>
              <a:buAutoNum type="arabicPeriod"/>
            </a:pPr>
            <a:r>
              <a:rPr lang="en-IN" dirty="0"/>
              <a:t>There is _______ sand in my shoe.</a:t>
            </a:r>
          </a:p>
          <a:p>
            <a:pPr marL="514350" lvl="0" indent="-514350">
              <a:buFont typeface="+mj-lt"/>
              <a:buAutoNum type="arabicPeriod"/>
            </a:pPr>
            <a:r>
              <a:rPr lang="en-IN" dirty="0"/>
              <a:t>There is _______ toothbrush in the bathroom.</a:t>
            </a:r>
          </a:p>
          <a:p>
            <a:pPr marL="514350" lvl="0" indent="-514350">
              <a:buFont typeface="+mj-lt"/>
              <a:buAutoNum type="arabicPeriod"/>
            </a:pPr>
            <a:r>
              <a:rPr lang="en-IN" dirty="0"/>
              <a:t>There is _______ jam in the bottle. </a:t>
            </a:r>
          </a:p>
          <a:p>
            <a:pPr marL="514350" lvl="0" indent="-514350">
              <a:buFont typeface="+mj-lt"/>
              <a:buAutoNum type="arabicPeriod"/>
            </a:pPr>
            <a:r>
              <a:rPr lang="en-IN" dirty="0"/>
              <a:t>Would you like ____ apple or ____ mango?</a:t>
            </a:r>
          </a:p>
          <a:p>
            <a:pPr marL="514350" lvl="0" indent="-514350">
              <a:buFont typeface="+mj-lt"/>
              <a:buAutoNum type="arabicPeriod"/>
            </a:pPr>
            <a:r>
              <a:rPr lang="en-IN" dirty="0"/>
              <a:t>Do you want ______ chips with your tea?</a:t>
            </a:r>
          </a:p>
          <a:p>
            <a:pPr marL="514350" lvl="0" indent="-514350">
              <a:buFont typeface="+mj-lt"/>
              <a:buAutoNum type="arabicPeriod"/>
            </a:pPr>
            <a:r>
              <a:rPr lang="en-IN" dirty="0"/>
              <a:t>Would you like _____ glass of lemon juice ?</a:t>
            </a:r>
          </a:p>
          <a:p>
            <a:pPr marL="514350" lvl="0" indent="-514350">
              <a:buFont typeface="+mj-lt"/>
              <a:buAutoNum type="arabicPeriod"/>
            </a:pPr>
            <a:r>
              <a:rPr lang="en-IN" dirty="0"/>
              <a:t>There is ____ egg in the nest.</a:t>
            </a:r>
          </a:p>
          <a:p>
            <a:pPr marL="514350" lvl="0" indent="-514350">
              <a:buFont typeface="+mj-lt"/>
              <a:buAutoNum type="arabicPeriod"/>
            </a:pPr>
            <a:r>
              <a:rPr lang="en-IN" dirty="0"/>
              <a:t>Can I have ______ biscuits and ____ glass of milk please?</a:t>
            </a:r>
          </a:p>
          <a:p>
            <a:pPr marL="0" indent="0">
              <a:buNone/>
            </a:pPr>
            <a:r>
              <a:rPr lang="en-IN" i="1" dirty="0"/>
              <a:t> </a:t>
            </a:r>
          </a:p>
        </p:txBody>
      </p:sp>
      <p:sp>
        <p:nvSpPr>
          <p:cNvPr id="4" name="TextBox 3">
            <a:extLst>
              <a:ext uri="{FF2B5EF4-FFF2-40B4-BE49-F238E27FC236}">
                <a16:creationId xmlns:a16="http://schemas.microsoft.com/office/drawing/2014/main" id="{E182B386-88EC-BA46-92AD-59F0100D836A}"/>
              </a:ext>
            </a:extLst>
          </p:cNvPr>
          <p:cNvSpPr txBox="1"/>
          <p:nvPr/>
        </p:nvSpPr>
        <p:spPr>
          <a:xfrm>
            <a:off x="3086856" y="1518777"/>
            <a:ext cx="1118898" cy="584775"/>
          </a:xfrm>
          <a:prstGeom prst="rect">
            <a:avLst/>
          </a:prstGeom>
          <a:noFill/>
        </p:spPr>
        <p:txBody>
          <a:bodyPr wrap="square" rtlCol="0">
            <a:spAutoFit/>
          </a:bodyPr>
          <a:lstStyle/>
          <a:p>
            <a:r>
              <a:rPr lang="en-US" sz="3200" i="1" dirty="0">
                <a:solidFill>
                  <a:srgbClr val="0070C0"/>
                </a:solidFill>
              </a:rPr>
              <a:t>some</a:t>
            </a:r>
          </a:p>
        </p:txBody>
      </p:sp>
      <p:sp>
        <p:nvSpPr>
          <p:cNvPr id="5" name="TextBox 4">
            <a:extLst>
              <a:ext uri="{FF2B5EF4-FFF2-40B4-BE49-F238E27FC236}">
                <a16:creationId xmlns:a16="http://schemas.microsoft.com/office/drawing/2014/main" id="{91C179B9-4558-7743-9868-7431E344FD54}"/>
              </a:ext>
            </a:extLst>
          </p:cNvPr>
          <p:cNvSpPr txBox="1"/>
          <p:nvPr/>
        </p:nvSpPr>
        <p:spPr>
          <a:xfrm>
            <a:off x="3214257" y="2123881"/>
            <a:ext cx="864096" cy="584775"/>
          </a:xfrm>
          <a:prstGeom prst="rect">
            <a:avLst/>
          </a:prstGeom>
          <a:noFill/>
        </p:spPr>
        <p:txBody>
          <a:bodyPr wrap="square" rtlCol="0">
            <a:spAutoFit/>
          </a:bodyPr>
          <a:lstStyle/>
          <a:p>
            <a:r>
              <a:rPr lang="en-US" sz="3200" i="1" dirty="0">
                <a:solidFill>
                  <a:srgbClr val="0070C0"/>
                </a:solidFill>
              </a:rPr>
              <a:t>a</a:t>
            </a:r>
          </a:p>
        </p:txBody>
      </p:sp>
      <p:sp>
        <p:nvSpPr>
          <p:cNvPr id="6" name="TextBox 5">
            <a:extLst>
              <a:ext uri="{FF2B5EF4-FFF2-40B4-BE49-F238E27FC236}">
                <a16:creationId xmlns:a16="http://schemas.microsoft.com/office/drawing/2014/main" id="{CDBDD535-F1B9-4A4D-9890-CE7F01829759}"/>
              </a:ext>
            </a:extLst>
          </p:cNvPr>
          <p:cNvSpPr txBox="1"/>
          <p:nvPr/>
        </p:nvSpPr>
        <p:spPr>
          <a:xfrm>
            <a:off x="3187195" y="2687503"/>
            <a:ext cx="1080120" cy="584775"/>
          </a:xfrm>
          <a:prstGeom prst="rect">
            <a:avLst/>
          </a:prstGeom>
          <a:noFill/>
        </p:spPr>
        <p:txBody>
          <a:bodyPr wrap="square" rtlCol="0">
            <a:spAutoFit/>
          </a:bodyPr>
          <a:lstStyle/>
          <a:p>
            <a:r>
              <a:rPr lang="en-US" sz="3200" i="1" dirty="0">
                <a:solidFill>
                  <a:srgbClr val="0070C0"/>
                </a:solidFill>
              </a:rPr>
              <a:t>some</a:t>
            </a:r>
          </a:p>
        </p:txBody>
      </p:sp>
      <p:sp>
        <p:nvSpPr>
          <p:cNvPr id="7" name="TextBox 6">
            <a:extLst>
              <a:ext uri="{FF2B5EF4-FFF2-40B4-BE49-F238E27FC236}">
                <a16:creationId xmlns:a16="http://schemas.microsoft.com/office/drawing/2014/main" id="{30004EA7-C275-CD4A-A840-5F56ED309F38}"/>
              </a:ext>
            </a:extLst>
          </p:cNvPr>
          <p:cNvSpPr txBox="1"/>
          <p:nvPr/>
        </p:nvSpPr>
        <p:spPr>
          <a:xfrm>
            <a:off x="4187896" y="3242075"/>
            <a:ext cx="612584" cy="584775"/>
          </a:xfrm>
          <a:prstGeom prst="rect">
            <a:avLst/>
          </a:prstGeom>
          <a:noFill/>
        </p:spPr>
        <p:txBody>
          <a:bodyPr wrap="square" rtlCol="0">
            <a:spAutoFit/>
          </a:bodyPr>
          <a:lstStyle/>
          <a:p>
            <a:r>
              <a:rPr lang="en-US" sz="3200" i="1" dirty="0">
                <a:solidFill>
                  <a:srgbClr val="0070C0"/>
                </a:solidFill>
              </a:rPr>
              <a:t>an</a:t>
            </a:r>
          </a:p>
        </p:txBody>
      </p:sp>
      <p:sp>
        <p:nvSpPr>
          <p:cNvPr id="8" name="TextBox 7">
            <a:extLst>
              <a:ext uri="{FF2B5EF4-FFF2-40B4-BE49-F238E27FC236}">
                <a16:creationId xmlns:a16="http://schemas.microsoft.com/office/drawing/2014/main" id="{9A03F952-3217-9743-874E-45DF1BBBBCD7}"/>
              </a:ext>
            </a:extLst>
          </p:cNvPr>
          <p:cNvSpPr txBox="1"/>
          <p:nvPr/>
        </p:nvSpPr>
        <p:spPr>
          <a:xfrm>
            <a:off x="3713925" y="3866147"/>
            <a:ext cx="1086555" cy="584775"/>
          </a:xfrm>
          <a:prstGeom prst="rect">
            <a:avLst/>
          </a:prstGeom>
          <a:noFill/>
        </p:spPr>
        <p:txBody>
          <a:bodyPr wrap="square" rtlCol="0">
            <a:spAutoFit/>
          </a:bodyPr>
          <a:lstStyle/>
          <a:p>
            <a:r>
              <a:rPr lang="en-US" sz="3200" i="1" dirty="0">
                <a:solidFill>
                  <a:srgbClr val="0070C0"/>
                </a:solidFill>
              </a:rPr>
              <a:t>some</a:t>
            </a:r>
          </a:p>
        </p:txBody>
      </p:sp>
      <p:sp>
        <p:nvSpPr>
          <p:cNvPr id="9" name="TextBox 8">
            <a:extLst>
              <a:ext uri="{FF2B5EF4-FFF2-40B4-BE49-F238E27FC236}">
                <a16:creationId xmlns:a16="http://schemas.microsoft.com/office/drawing/2014/main" id="{0C434BAF-6E1E-D04A-973C-70E94B1B2862}"/>
              </a:ext>
            </a:extLst>
          </p:cNvPr>
          <p:cNvSpPr txBox="1"/>
          <p:nvPr/>
        </p:nvSpPr>
        <p:spPr>
          <a:xfrm>
            <a:off x="4365657" y="4477280"/>
            <a:ext cx="434823" cy="584775"/>
          </a:xfrm>
          <a:prstGeom prst="rect">
            <a:avLst/>
          </a:prstGeom>
          <a:noFill/>
        </p:spPr>
        <p:txBody>
          <a:bodyPr wrap="square" rtlCol="0">
            <a:spAutoFit/>
          </a:bodyPr>
          <a:lstStyle/>
          <a:p>
            <a:r>
              <a:rPr lang="en-US" sz="3200" i="1" dirty="0">
                <a:solidFill>
                  <a:srgbClr val="0070C0"/>
                </a:solidFill>
              </a:rPr>
              <a:t>a</a:t>
            </a:r>
          </a:p>
        </p:txBody>
      </p:sp>
      <p:sp>
        <p:nvSpPr>
          <p:cNvPr id="10" name="TextBox 9">
            <a:extLst>
              <a:ext uri="{FF2B5EF4-FFF2-40B4-BE49-F238E27FC236}">
                <a16:creationId xmlns:a16="http://schemas.microsoft.com/office/drawing/2014/main" id="{0D2956A9-CFF2-1C4E-9BE8-BB17A36E82F8}"/>
              </a:ext>
            </a:extLst>
          </p:cNvPr>
          <p:cNvSpPr txBox="1"/>
          <p:nvPr/>
        </p:nvSpPr>
        <p:spPr>
          <a:xfrm>
            <a:off x="2993558" y="5032781"/>
            <a:ext cx="650847" cy="584775"/>
          </a:xfrm>
          <a:prstGeom prst="rect">
            <a:avLst/>
          </a:prstGeom>
          <a:noFill/>
        </p:spPr>
        <p:txBody>
          <a:bodyPr wrap="square" rtlCol="0">
            <a:spAutoFit/>
          </a:bodyPr>
          <a:lstStyle/>
          <a:p>
            <a:r>
              <a:rPr lang="en-US" sz="3200" i="1" dirty="0">
                <a:solidFill>
                  <a:srgbClr val="0070C0"/>
                </a:solidFill>
              </a:rPr>
              <a:t>an</a:t>
            </a:r>
          </a:p>
        </p:txBody>
      </p:sp>
      <p:sp>
        <p:nvSpPr>
          <p:cNvPr id="11" name="TextBox 10">
            <a:extLst>
              <a:ext uri="{FF2B5EF4-FFF2-40B4-BE49-F238E27FC236}">
                <a16:creationId xmlns:a16="http://schemas.microsoft.com/office/drawing/2014/main" id="{CACC4B5A-9CB9-4043-82B7-C6947DB548E8}"/>
              </a:ext>
            </a:extLst>
          </p:cNvPr>
          <p:cNvSpPr txBox="1"/>
          <p:nvPr/>
        </p:nvSpPr>
        <p:spPr>
          <a:xfrm>
            <a:off x="3318981" y="5605633"/>
            <a:ext cx="1334923" cy="584775"/>
          </a:xfrm>
          <a:prstGeom prst="rect">
            <a:avLst/>
          </a:prstGeom>
          <a:noFill/>
        </p:spPr>
        <p:txBody>
          <a:bodyPr wrap="square" rtlCol="0">
            <a:spAutoFit/>
          </a:bodyPr>
          <a:lstStyle/>
          <a:p>
            <a:r>
              <a:rPr lang="en-US" sz="3200" i="1" dirty="0">
                <a:solidFill>
                  <a:srgbClr val="0070C0"/>
                </a:solidFill>
              </a:rPr>
              <a:t>some</a:t>
            </a:r>
          </a:p>
        </p:txBody>
      </p:sp>
      <p:sp>
        <p:nvSpPr>
          <p:cNvPr id="12" name="TextBox 11">
            <a:extLst>
              <a:ext uri="{FF2B5EF4-FFF2-40B4-BE49-F238E27FC236}">
                <a16:creationId xmlns:a16="http://schemas.microsoft.com/office/drawing/2014/main" id="{6BEAAA98-85BB-0147-B3DD-0F1543A81A3F}"/>
              </a:ext>
            </a:extLst>
          </p:cNvPr>
          <p:cNvSpPr txBox="1"/>
          <p:nvPr/>
        </p:nvSpPr>
        <p:spPr>
          <a:xfrm>
            <a:off x="6490540" y="3242815"/>
            <a:ext cx="612584" cy="584775"/>
          </a:xfrm>
          <a:prstGeom prst="rect">
            <a:avLst/>
          </a:prstGeom>
          <a:noFill/>
        </p:spPr>
        <p:txBody>
          <a:bodyPr wrap="square" rtlCol="0">
            <a:spAutoFit/>
          </a:bodyPr>
          <a:lstStyle/>
          <a:p>
            <a:r>
              <a:rPr lang="en-US" sz="3200" i="1" dirty="0">
                <a:solidFill>
                  <a:srgbClr val="0070C0"/>
                </a:solidFill>
              </a:rPr>
              <a:t>a</a:t>
            </a:r>
          </a:p>
        </p:txBody>
      </p:sp>
      <p:sp>
        <p:nvSpPr>
          <p:cNvPr id="13" name="TextBox 12">
            <a:extLst>
              <a:ext uri="{FF2B5EF4-FFF2-40B4-BE49-F238E27FC236}">
                <a16:creationId xmlns:a16="http://schemas.microsoft.com/office/drawing/2014/main" id="{8DB9EE40-388E-6143-8A44-43E1A45C6796}"/>
              </a:ext>
            </a:extLst>
          </p:cNvPr>
          <p:cNvSpPr txBox="1"/>
          <p:nvPr/>
        </p:nvSpPr>
        <p:spPr>
          <a:xfrm>
            <a:off x="6885712" y="5617556"/>
            <a:ext cx="434823" cy="584775"/>
          </a:xfrm>
          <a:prstGeom prst="rect">
            <a:avLst/>
          </a:prstGeom>
          <a:noFill/>
        </p:spPr>
        <p:txBody>
          <a:bodyPr wrap="square" rtlCol="0">
            <a:spAutoFit/>
          </a:bodyPr>
          <a:lstStyle/>
          <a:p>
            <a:r>
              <a:rPr lang="en-US" sz="3200" i="1" dirty="0">
                <a:solidFill>
                  <a:srgbClr val="0070C0"/>
                </a:solidFill>
              </a:rPr>
              <a:t>a</a:t>
            </a:r>
          </a:p>
        </p:txBody>
      </p:sp>
    </p:spTree>
    <p:extLst>
      <p:ext uri="{BB962C8B-B14F-4D97-AF65-F5344CB8AC3E}">
        <p14:creationId xmlns:p14="http://schemas.microsoft.com/office/powerpoint/2010/main" val="37729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linds(horizontal)">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Exercise 4</a:t>
            </a:r>
            <a:endParaRPr lang="en-IN" u="sng" dirty="0"/>
          </a:p>
        </p:txBody>
      </p:sp>
      <p:sp>
        <p:nvSpPr>
          <p:cNvPr id="3" name="Text Placeholder 2"/>
          <p:cNvSpPr>
            <a:spLocks noGrp="1"/>
          </p:cNvSpPr>
          <p:nvPr>
            <p:ph type="body" sz="quarter" idx="10"/>
          </p:nvPr>
        </p:nvSpPr>
        <p:spPr>
          <a:xfrm>
            <a:off x="829256" y="1070422"/>
            <a:ext cx="10523328" cy="558378"/>
          </a:xfrm>
          <a:solidFill>
            <a:srgbClr val="FFFF00"/>
          </a:solidFill>
          <a:ln>
            <a:solidFill>
              <a:schemeClr val="tx1"/>
            </a:solidFill>
          </a:ln>
        </p:spPr>
        <p:txBody>
          <a:bodyPr/>
          <a:lstStyle/>
          <a:p>
            <a:pPr marL="0" indent="0">
              <a:buNone/>
            </a:pPr>
            <a:r>
              <a:rPr lang="en-IN" i="1" dirty="0"/>
              <a:t>Draw and colour for the following and also label your drawing.</a:t>
            </a:r>
          </a:p>
          <a:p>
            <a:pPr marL="0" indent="0">
              <a:buNone/>
            </a:pPr>
            <a:endParaRPr lang="en-IN" dirty="0"/>
          </a:p>
        </p:txBody>
      </p:sp>
      <p:graphicFrame>
        <p:nvGraphicFramePr>
          <p:cNvPr id="4" name="Table 3">
            <a:extLst>
              <a:ext uri="{FF2B5EF4-FFF2-40B4-BE49-F238E27FC236}">
                <a16:creationId xmlns:a16="http://schemas.microsoft.com/office/drawing/2014/main" id="{29114B93-6DDB-D546-8477-F4CB3A1ECDFA}"/>
              </a:ext>
            </a:extLst>
          </p:cNvPr>
          <p:cNvGraphicFramePr>
            <a:graphicFrameLocks noGrp="1"/>
          </p:cNvGraphicFramePr>
          <p:nvPr>
            <p:extLst>
              <p:ext uri="{D42A27DB-BD31-4B8C-83A1-F6EECF244321}">
                <p14:modId xmlns:p14="http://schemas.microsoft.com/office/powerpoint/2010/main" val="391755904"/>
              </p:ext>
            </p:extLst>
          </p:nvPr>
        </p:nvGraphicFramePr>
        <p:xfrm>
          <a:off x="1909800" y="1903937"/>
          <a:ext cx="8372400" cy="3312431"/>
        </p:xfrm>
        <a:graphic>
          <a:graphicData uri="http://schemas.openxmlformats.org/drawingml/2006/table">
            <a:tbl>
              <a:tblPr>
                <a:tableStyleId>{775DCB02-9BB8-47FD-8907-85C794F793BA}</a:tableStyleId>
              </a:tblPr>
              <a:tblGrid>
                <a:gridCol w="4186200">
                  <a:extLst>
                    <a:ext uri="{9D8B030D-6E8A-4147-A177-3AD203B41FA5}">
                      <a16:colId xmlns:a16="http://schemas.microsoft.com/office/drawing/2014/main" val="2484664178"/>
                    </a:ext>
                  </a:extLst>
                </a:gridCol>
                <a:gridCol w="4186200">
                  <a:extLst>
                    <a:ext uri="{9D8B030D-6E8A-4147-A177-3AD203B41FA5}">
                      <a16:colId xmlns:a16="http://schemas.microsoft.com/office/drawing/2014/main" val="2327896472"/>
                    </a:ext>
                  </a:extLst>
                </a:gridCol>
              </a:tblGrid>
              <a:tr h="601089">
                <a:tc>
                  <a:txBody>
                    <a:bodyPr/>
                    <a:lstStyle/>
                    <a:p>
                      <a:pPr algn="ctr">
                        <a:lnSpc>
                          <a:spcPct val="115000"/>
                        </a:lnSpc>
                      </a:pPr>
                      <a:r>
                        <a:rPr lang="en-IN" sz="3200" dirty="0">
                          <a:effectLst/>
                        </a:rPr>
                        <a:t>A Countable Noun </a:t>
                      </a:r>
                      <a:endParaRPr lang="en-IN" sz="3200" dirty="0">
                        <a:effectLst/>
                        <a:latin typeface="Arial" panose="020B0604020202020204" pitchFamily="34" charset="0"/>
                        <a:ea typeface="Arial" panose="020B0604020202020204" pitchFamily="34" charset="0"/>
                      </a:endParaRPr>
                    </a:p>
                  </a:txBody>
                  <a:tcPr marL="63500" marR="63500" marT="63500" marB="63500"/>
                </a:tc>
                <a:tc>
                  <a:txBody>
                    <a:bodyPr/>
                    <a:lstStyle/>
                    <a:p>
                      <a:pPr algn="ctr">
                        <a:lnSpc>
                          <a:spcPct val="115000"/>
                        </a:lnSpc>
                      </a:pPr>
                      <a:r>
                        <a:rPr lang="en-IN" sz="3200">
                          <a:effectLst/>
                        </a:rPr>
                        <a:t>An Uncountable Noun </a:t>
                      </a:r>
                      <a:endParaRPr lang="en-IN" sz="32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785997709"/>
                  </a:ext>
                </a:extLst>
              </a:tr>
              <a:tr h="2660667">
                <a:tc>
                  <a:txBody>
                    <a:bodyPr/>
                    <a:lstStyle/>
                    <a:p>
                      <a:pPr>
                        <a:lnSpc>
                          <a:spcPct val="115000"/>
                        </a:lnSpc>
                      </a:pPr>
                      <a:r>
                        <a:rPr lang="en-IN" sz="3200" dirty="0">
                          <a:effectLst/>
                        </a:rPr>
                        <a:t> </a:t>
                      </a:r>
                      <a:endParaRPr lang="en-IN" sz="3200" dirty="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pPr>
                      <a:r>
                        <a:rPr lang="en-IN" sz="3200" dirty="0">
                          <a:effectLst/>
                        </a:rPr>
                        <a:t> </a:t>
                      </a:r>
                      <a:endParaRPr lang="en-IN" sz="32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971323725"/>
                  </a:ext>
                </a:extLst>
              </a:tr>
            </a:tbl>
          </a:graphicData>
        </a:graphic>
      </p:graphicFrame>
      <p:pic>
        <p:nvPicPr>
          <p:cNvPr id="5" name="Picture 4">
            <a:extLst>
              <a:ext uri="{FF2B5EF4-FFF2-40B4-BE49-F238E27FC236}">
                <a16:creationId xmlns:a16="http://schemas.microsoft.com/office/drawing/2014/main" id="{8929D7F9-F6BF-CE49-8EB5-B7FA5DFC45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3632" y="3212976"/>
            <a:ext cx="2608064" cy="1524087"/>
          </a:xfrm>
          <a:prstGeom prst="rect">
            <a:avLst/>
          </a:prstGeom>
        </p:spPr>
      </p:pic>
      <p:pic>
        <p:nvPicPr>
          <p:cNvPr id="6" name="Picture 5">
            <a:extLst>
              <a:ext uri="{FF2B5EF4-FFF2-40B4-BE49-F238E27FC236}">
                <a16:creationId xmlns:a16="http://schemas.microsoft.com/office/drawing/2014/main" id="{9D5E838E-8EE7-9D4C-AC48-804CD925FF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0306" y="3068960"/>
            <a:ext cx="2736306" cy="1821354"/>
          </a:xfrm>
          <a:prstGeom prst="rect">
            <a:avLst/>
          </a:prstGeom>
        </p:spPr>
      </p:pic>
      <p:graphicFrame>
        <p:nvGraphicFramePr>
          <p:cNvPr id="8" name="Table 7">
            <a:extLst>
              <a:ext uri="{FF2B5EF4-FFF2-40B4-BE49-F238E27FC236}">
                <a16:creationId xmlns:a16="http://schemas.microsoft.com/office/drawing/2014/main" id="{5F6ED290-5B3A-D04D-9888-AF879CA7617B}"/>
              </a:ext>
            </a:extLst>
          </p:cNvPr>
          <p:cNvGraphicFramePr>
            <a:graphicFrameLocks noGrp="1"/>
          </p:cNvGraphicFramePr>
          <p:nvPr>
            <p:extLst>
              <p:ext uri="{D42A27DB-BD31-4B8C-83A1-F6EECF244321}">
                <p14:modId xmlns:p14="http://schemas.microsoft.com/office/powerpoint/2010/main" val="2808334729"/>
              </p:ext>
            </p:extLst>
          </p:nvPr>
        </p:nvGraphicFramePr>
        <p:xfrm>
          <a:off x="1909800" y="5346064"/>
          <a:ext cx="8372400" cy="1035264"/>
        </p:xfrm>
        <a:graphic>
          <a:graphicData uri="http://schemas.openxmlformats.org/drawingml/2006/table">
            <a:tbl>
              <a:tblPr>
                <a:tableStyleId>{775DCB02-9BB8-47FD-8907-85C794F793BA}</a:tableStyleId>
              </a:tblPr>
              <a:tblGrid>
                <a:gridCol w="4186200">
                  <a:extLst>
                    <a:ext uri="{9D8B030D-6E8A-4147-A177-3AD203B41FA5}">
                      <a16:colId xmlns:a16="http://schemas.microsoft.com/office/drawing/2014/main" val="646538395"/>
                    </a:ext>
                  </a:extLst>
                </a:gridCol>
                <a:gridCol w="4186200">
                  <a:extLst>
                    <a:ext uri="{9D8B030D-6E8A-4147-A177-3AD203B41FA5}">
                      <a16:colId xmlns:a16="http://schemas.microsoft.com/office/drawing/2014/main" val="2800254814"/>
                    </a:ext>
                  </a:extLst>
                </a:gridCol>
              </a:tblGrid>
              <a:tr h="1035264">
                <a:tc>
                  <a:txBody>
                    <a:bodyPr/>
                    <a:lstStyle/>
                    <a:p>
                      <a:pPr algn="ctr">
                        <a:lnSpc>
                          <a:spcPct val="115000"/>
                        </a:lnSpc>
                      </a:pPr>
                      <a:r>
                        <a:rPr lang="en-IN" sz="3200" dirty="0">
                          <a:effectLst/>
                        </a:rPr>
                        <a:t> Mango</a:t>
                      </a:r>
                      <a:endParaRPr lang="en-IN" sz="3200" dirty="0">
                        <a:effectLst/>
                        <a:latin typeface="Arial" panose="020B0604020202020204" pitchFamily="34" charset="0"/>
                        <a:ea typeface="Arial" panose="020B0604020202020204" pitchFamily="34" charset="0"/>
                      </a:endParaRPr>
                    </a:p>
                  </a:txBody>
                  <a:tcPr marL="63500" marR="63500" marT="63500" marB="63500"/>
                </a:tc>
                <a:tc>
                  <a:txBody>
                    <a:bodyPr/>
                    <a:lstStyle/>
                    <a:p>
                      <a:pPr algn="ctr">
                        <a:lnSpc>
                          <a:spcPct val="115000"/>
                        </a:lnSpc>
                      </a:pPr>
                      <a:r>
                        <a:rPr lang="en-IN" sz="3200" dirty="0">
                          <a:effectLst/>
                        </a:rPr>
                        <a:t> Sand</a:t>
                      </a:r>
                      <a:endParaRPr lang="en-IN" sz="32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155545372"/>
                  </a:ext>
                </a:extLst>
              </a:tr>
            </a:tbl>
          </a:graphicData>
        </a:graphic>
      </p:graphicFrame>
    </p:spTree>
    <p:extLst>
      <p:ext uri="{BB962C8B-B14F-4D97-AF65-F5344CB8AC3E}">
        <p14:creationId xmlns:p14="http://schemas.microsoft.com/office/powerpoint/2010/main" val="396830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3345145224"/>
              </p:ext>
            </p:extLst>
          </p:nvPr>
        </p:nvGraphicFramePr>
        <p:xfrm>
          <a:off x="1127448" y="1052736"/>
          <a:ext cx="9937104" cy="192058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24418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&lt;quiz&gt; </a:t>
                      </a:r>
                      <a:r>
                        <a:rPr lang="en-IN" sz="900" dirty="0">
                          <a:hlinkClick r:id="rId3"/>
                        </a:rPr>
                        <a:t>https://pixabay.com/vectors/icon-quiz-questions-questionnaire-6065372/</a:t>
                      </a:r>
                      <a:endParaRPr lang="en-IN" sz="900" dirty="0"/>
                    </a:p>
                  </a:txBody>
                  <a:tcPr/>
                </a:tc>
                <a:extLst>
                  <a:ext uri="{0D108BD9-81ED-4DB2-BD59-A6C34878D82A}">
                    <a16:rowId xmlns:a16="http://schemas.microsoft.com/office/drawing/2014/main" val="10001"/>
                  </a:ext>
                </a:extLst>
              </a:tr>
              <a:tr h="216024">
                <a:tc>
                  <a:txBody>
                    <a:bodyPr/>
                    <a:lstStyle/>
                    <a:p>
                      <a:r>
                        <a:rPr lang="en-IN" sz="9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&lt;apple&gt; </a:t>
                      </a:r>
                      <a:r>
                        <a:rPr lang="en-IN" sz="900" dirty="0">
                          <a:hlinkClick r:id="rId4"/>
                        </a:rPr>
                        <a:t>https://pixabay.com/vectors/apple-ripe-red-healthy-food-fruit-307356/</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&lt;milk&gt; </a:t>
                      </a:r>
                      <a:r>
                        <a:rPr lang="en-IN" sz="900" dirty="0">
                          <a:hlinkClick r:id="rId5"/>
                        </a:rPr>
                        <a:t>https://pixabay.com/vectors/pitcher-pouring-milk-water-clear-310506/</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&lt;coffee&gt; </a:t>
                      </a:r>
                      <a:r>
                        <a:rPr lang="en-IN" sz="900" dirty="0">
                          <a:hlinkClick r:id="rId6"/>
                        </a:rPr>
                        <a:t>https://pixabay.com/vectors/drinks-coffee-coffee-mug-hot-coffee-1477040/</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&lt;chair&gt; </a:t>
                      </a:r>
                      <a:r>
                        <a:rPr lang="en-IN" sz="900" dirty="0">
                          <a:hlinkClick r:id="rId7"/>
                        </a:rPr>
                        <a:t>https://pixabay.com/illustrations/chair-wooden-hard-seat-seating-316889/</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&lt;rain&gt; </a:t>
                      </a:r>
                      <a:r>
                        <a:rPr lang="en-IN" sz="900" dirty="0">
                          <a:hlinkClick r:id="rId8"/>
                        </a:rPr>
                        <a:t>https://pixabay.com/illustrations/rain-umbrella-background-cloud-4391508/</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&lt;bicycle&gt; </a:t>
                      </a:r>
                      <a:r>
                        <a:rPr lang="en-IN" sz="900" dirty="0">
                          <a:hlinkClick r:id="rId9"/>
                        </a:rPr>
                        <a:t>https://pixabay.com/vectors/bicycle-small-vehicle-bike-cycle-1456759/</a:t>
                      </a:r>
                      <a:endParaRPr lang="en-IN" sz="900" dirty="0"/>
                    </a:p>
                  </a:txBody>
                  <a:tcPr/>
                </a:tc>
                <a:extLst>
                  <a:ext uri="{0D108BD9-81ED-4DB2-BD59-A6C34878D82A}">
                    <a16:rowId xmlns:a16="http://schemas.microsoft.com/office/drawing/2014/main" val="10002"/>
                  </a:ext>
                </a:extLst>
              </a:tr>
              <a:tr h="275456">
                <a:tc>
                  <a:txBody>
                    <a:bodyPr/>
                    <a:lstStyle/>
                    <a:p>
                      <a:r>
                        <a:rPr lang="en-IN" sz="900" dirty="0"/>
                        <a:t>5</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&lt;mango&gt; </a:t>
                      </a:r>
                      <a:r>
                        <a:rPr lang="en-IN" sz="900" dirty="0">
                          <a:hlinkClick r:id="rId10"/>
                        </a:rPr>
                        <a:t>https://pixabay.com/vectors/mango-fruit-tropical-yellow-sweet-4996445/</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&lt;sand&gt; </a:t>
                      </a:r>
                      <a:r>
                        <a:rPr lang="en-IN" sz="900" dirty="0">
                          <a:hlinkClick r:id="rId11"/>
                        </a:rPr>
                        <a:t>https://pixabay.com/vectors/desert-dune-sand-landscape-hot-4538309/</a:t>
                      </a:r>
                      <a:endParaRPr lang="en-IN" sz="900" dirty="0"/>
                    </a:p>
                  </a:txBody>
                  <a:tcPr/>
                </a:tc>
                <a:extLst>
                  <a:ext uri="{0D108BD9-81ED-4DB2-BD59-A6C34878D82A}">
                    <a16:rowId xmlns:a16="http://schemas.microsoft.com/office/drawing/2014/main" val="10008"/>
                  </a:ext>
                </a:extLst>
              </a:tr>
            </a:tbl>
          </a:graphicData>
        </a:graphic>
      </p:graphicFrame>
      <p:pic>
        <p:nvPicPr>
          <p:cNvPr id="4" name="Picture 3" descr="Icon&#10;&#10;Description automatically generated">
            <a:extLst>
              <a:ext uri="{FF2B5EF4-FFF2-40B4-BE49-F238E27FC236}">
                <a16:creationId xmlns:a16="http://schemas.microsoft.com/office/drawing/2014/main" id="{B7A31B3A-AD58-264F-9307-3669D5660B9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31627" y="1475919"/>
            <a:ext cx="175771" cy="175771"/>
          </a:xfrm>
          <a:prstGeom prst="rect">
            <a:avLst/>
          </a:prstGeom>
        </p:spPr>
      </p:pic>
      <p:pic>
        <p:nvPicPr>
          <p:cNvPr id="7" name="Picture 6" descr="Logo&#10;&#10;Description automatically generated">
            <a:extLst>
              <a:ext uri="{FF2B5EF4-FFF2-40B4-BE49-F238E27FC236}">
                <a16:creationId xmlns:a16="http://schemas.microsoft.com/office/drawing/2014/main" id="{BD98F70A-2FCC-3B4D-9B62-8235CC5223C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23004" y="1701114"/>
            <a:ext cx="300588" cy="332829"/>
          </a:xfrm>
          <a:prstGeom prst="rect">
            <a:avLst/>
          </a:prstGeom>
        </p:spPr>
      </p:pic>
      <p:pic>
        <p:nvPicPr>
          <p:cNvPr id="9" name="Picture 8" descr="A close-up of a light bulb&#10;&#10;Description automatically generated with medium confidence">
            <a:extLst>
              <a:ext uri="{FF2B5EF4-FFF2-40B4-BE49-F238E27FC236}">
                <a16:creationId xmlns:a16="http://schemas.microsoft.com/office/drawing/2014/main" id="{6D764544-A7BA-0D48-B435-839F73E2ED3A}"/>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567608" y="1713363"/>
            <a:ext cx="294214" cy="367769"/>
          </a:xfrm>
          <a:prstGeom prst="rect">
            <a:avLst/>
          </a:prstGeom>
        </p:spPr>
      </p:pic>
      <p:pic>
        <p:nvPicPr>
          <p:cNvPr id="11" name="Picture 10" descr="Logo, company name&#10;&#10;Description automatically generated">
            <a:extLst>
              <a:ext uri="{FF2B5EF4-FFF2-40B4-BE49-F238E27FC236}">
                <a16:creationId xmlns:a16="http://schemas.microsoft.com/office/drawing/2014/main" id="{16F92A1A-51F9-FB45-811D-77105487778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039759" y="1736588"/>
            <a:ext cx="319937" cy="303941"/>
          </a:xfrm>
          <a:prstGeom prst="rect">
            <a:avLst/>
          </a:prstGeom>
        </p:spPr>
      </p:pic>
      <p:pic>
        <p:nvPicPr>
          <p:cNvPr id="13" name="Picture 12" descr="A black chair with a white background&#10;&#10;Description automatically generated with low confidence">
            <a:extLst>
              <a:ext uri="{FF2B5EF4-FFF2-40B4-BE49-F238E27FC236}">
                <a16:creationId xmlns:a16="http://schemas.microsoft.com/office/drawing/2014/main" id="{C35AED15-2D10-DB47-97BE-D5D540C73A23}"/>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17168" y="2167336"/>
            <a:ext cx="342528" cy="317911"/>
          </a:xfrm>
          <a:prstGeom prst="rect">
            <a:avLst/>
          </a:prstGeom>
        </p:spPr>
      </p:pic>
      <p:pic>
        <p:nvPicPr>
          <p:cNvPr id="15" name="Picture 14" descr="Icon&#10;&#10;Description automatically generated">
            <a:extLst>
              <a:ext uri="{FF2B5EF4-FFF2-40B4-BE49-F238E27FC236}">
                <a16:creationId xmlns:a16="http://schemas.microsoft.com/office/drawing/2014/main" id="{A407D4F1-584B-1C48-8C79-8974C1FF40CF}"/>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724370" y="2113968"/>
            <a:ext cx="249346" cy="443287"/>
          </a:xfrm>
          <a:prstGeom prst="rect">
            <a:avLst/>
          </a:prstGeom>
        </p:spPr>
      </p:pic>
      <p:pic>
        <p:nvPicPr>
          <p:cNvPr id="17" name="Picture 16" descr="A picture containing transport, bicycle, wheel&#10;&#10;Description automatically generated">
            <a:extLst>
              <a:ext uri="{FF2B5EF4-FFF2-40B4-BE49-F238E27FC236}">
                <a16:creationId xmlns:a16="http://schemas.microsoft.com/office/drawing/2014/main" id="{9DE0C081-982C-FD47-8148-0089A0048763}"/>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132787" y="2168281"/>
            <a:ext cx="474208" cy="366025"/>
          </a:xfrm>
          <a:prstGeom prst="rect">
            <a:avLst/>
          </a:prstGeom>
        </p:spPr>
      </p:pic>
      <p:pic>
        <p:nvPicPr>
          <p:cNvPr id="19" name="Picture 18" descr="Icon&#10;&#10;Description automatically generated with medium confidence">
            <a:extLst>
              <a:ext uri="{FF2B5EF4-FFF2-40B4-BE49-F238E27FC236}">
                <a16:creationId xmlns:a16="http://schemas.microsoft.com/office/drawing/2014/main" id="{66CE7DFA-DA98-D647-B02D-2D19B3C151D9}"/>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297964" y="2686011"/>
            <a:ext cx="393707" cy="230072"/>
          </a:xfrm>
          <a:prstGeom prst="rect">
            <a:avLst/>
          </a:prstGeom>
        </p:spPr>
      </p:pic>
      <p:pic>
        <p:nvPicPr>
          <p:cNvPr id="21" name="Picture 20" descr="A picture containing chart&#10;&#10;Description automatically generated">
            <a:extLst>
              <a:ext uri="{FF2B5EF4-FFF2-40B4-BE49-F238E27FC236}">
                <a16:creationId xmlns:a16="http://schemas.microsoft.com/office/drawing/2014/main" id="{E14ECA0A-DE71-D449-8961-DAEEBB0E26E9}"/>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954356" y="2689297"/>
            <a:ext cx="342528" cy="227998"/>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862</Words>
  <Application>Microsoft Office PowerPoint</Application>
  <PresentationFormat>Widescreen</PresentationFormat>
  <Paragraphs>118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Testing Time For Countable And Uncountable Nouns</vt:lpstr>
      <vt:lpstr>Exercise 1</vt:lpstr>
      <vt:lpstr>Exercise 2</vt:lpstr>
      <vt:lpstr>Exercise 3</vt:lpstr>
      <vt:lpstr>Exercise 4</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60</cp:revision>
  <dcterms:created xsi:type="dcterms:W3CDTF">2020-08-28T09:38:22Z</dcterms:created>
  <dcterms:modified xsi:type="dcterms:W3CDTF">2021-11-18T14:19:43Z</dcterms:modified>
</cp:coreProperties>
</file>