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5" r:id="rId4"/>
    <p:sldId id="266" r:id="rId5"/>
    <p:sldId id="262" r:id="rId6"/>
    <p:sldId id="263" r:id="rId7"/>
    <p:sldId id="264"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EFF"/>
    <a:srgbClr val="75C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521" autoAdjust="0"/>
  </p:normalViewPr>
  <p:slideViewPr>
    <p:cSldViewPr>
      <p:cViewPr>
        <p:scale>
          <a:sx n="39" d="100"/>
          <a:sy n="39" d="100"/>
        </p:scale>
        <p:origin x="728" y="-15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12/13/2021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chemeClr val="dk1"/>
                </a:solidFill>
                <a:latin typeface="Calibri"/>
                <a:ea typeface="Calibri"/>
                <a:cs typeface="Calibri"/>
                <a:sym typeface="Calibri"/>
              </a:rPr>
              <a:t>1. &lt;board&gt; - &lt;https://pixabay.com/vectors/chalk-board-school-education-303457/&gt;</a:t>
            </a:r>
            <a:endParaRPr lang="en-US"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spcBef>
                <a:spcPts val="0"/>
              </a:spcBef>
              <a:spcAft>
                <a:spcPts val="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200" dirty="0">
                <a:solidFill>
                  <a:schemeClr val="dk1"/>
                </a:solidFill>
                <a:latin typeface="Calibri"/>
                <a:ea typeface="Calibri"/>
                <a:cs typeface="Calibri"/>
                <a:sym typeface="Calibri"/>
              </a:rPr>
              <a:t>The teacher to start the class with a quick recapitulation/review of what they have learnt about nouns so far.</a:t>
            </a:r>
            <a:r>
              <a:rPr lang="en-US" sz="1200" dirty="0">
                <a:solidFill>
                  <a:schemeClr val="tx1"/>
                </a:solidFill>
                <a:latin typeface="+mn-lt"/>
                <a:ea typeface="+mn-ea"/>
                <a:cs typeface="+mn-cs"/>
                <a:sym typeface="Calibri"/>
              </a:rPr>
              <a:t> This could be done by eliciting examples of noun. </a:t>
            </a:r>
            <a:r>
              <a:rPr lang="en-US" sz="1200" dirty="0">
                <a:solidFill>
                  <a:schemeClr val="dk1"/>
                </a:solidFill>
                <a:latin typeface="Calibri"/>
                <a:ea typeface="Calibri"/>
                <a:cs typeface="Calibri"/>
                <a:sym typeface="Calibri"/>
              </a:rPr>
              <a:t>After eliciting a few nouns the teacher can write those nouns separately in two columns. </a:t>
            </a:r>
            <a:r>
              <a:rPr lang="en-US" sz="1800" b="0" i="0" u="none" strike="noStrike" dirty="0">
                <a:solidFill>
                  <a:srgbClr val="0000FF"/>
                </a:solidFill>
                <a:effectLst/>
                <a:latin typeface="Calibri" panose="020F0502020204030204" pitchFamily="34" charset="0"/>
              </a:rPr>
              <a:t>With examples like these the students could be asked, as to </a:t>
            </a:r>
            <a:r>
              <a:rPr lang="en-US" sz="1800" b="1" i="0" u="none" strike="noStrike" dirty="0">
                <a:solidFill>
                  <a:srgbClr val="0000FF"/>
                </a:solidFill>
                <a:effectLst/>
                <a:latin typeface="Calibri" panose="020F0502020204030204" pitchFamily="34" charset="0"/>
              </a:rPr>
              <a:t>why</a:t>
            </a:r>
            <a:r>
              <a:rPr lang="en-US" sz="1800" b="0" i="0" u="none" strike="noStrike" dirty="0">
                <a:solidFill>
                  <a:srgbClr val="0000FF"/>
                </a:solidFill>
                <a:effectLst/>
                <a:latin typeface="Calibri" panose="020F0502020204030204" pitchFamily="34" charset="0"/>
              </a:rPr>
              <a:t> they have been grouped separately. (At this point ,there is </a:t>
            </a:r>
            <a:r>
              <a:rPr lang="en-US" sz="1800" b="1" i="0" u="none" strike="noStrike" dirty="0">
                <a:solidFill>
                  <a:srgbClr val="0000FF"/>
                </a:solidFill>
                <a:effectLst/>
                <a:latin typeface="Calibri" panose="020F0502020204030204" pitchFamily="34" charset="0"/>
              </a:rPr>
              <a:t>no right or wrong answer. The question is only to trigger their thinking). </a:t>
            </a:r>
            <a:r>
              <a:rPr lang="en-US" sz="1800" b="0" i="0" u="none" strike="noStrike" dirty="0">
                <a:solidFill>
                  <a:srgbClr val="0000FF"/>
                </a:solidFill>
                <a:effectLst/>
                <a:latin typeface="Calibri" panose="020F0502020204030204" pitchFamily="34" charset="0"/>
              </a:rPr>
              <a:t>From here </a:t>
            </a:r>
            <a:r>
              <a:rPr lang="en-US" sz="1800" b="0" i="0" u="none" strike="noStrike">
                <a:solidFill>
                  <a:srgbClr val="0000FF"/>
                </a:solidFill>
                <a:effectLst/>
                <a:latin typeface="Calibri" panose="020F0502020204030204" pitchFamily="34" charset="0"/>
              </a:rPr>
              <a:t>they can </a:t>
            </a:r>
            <a:r>
              <a:rPr lang="en-US" sz="1800" b="0" i="0" u="none" strike="noStrike" dirty="0">
                <a:solidFill>
                  <a:srgbClr val="0000FF"/>
                </a:solidFill>
                <a:effectLst/>
                <a:latin typeface="Calibri" panose="020F0502020204030204" pitchFamily="34" charset="0"/>
              </a:rPr>
              <a:t>be introduced to nouns and that nouns </a:t>
            </a:r>
            <a:r>
              <a:rPr lang="en-US" sz="1800" b="0" i="0" u="none" strike="noStrike">
                <a:solidFill>
                  <a:srgbClr val="0000FF"/>
                </a:solidFill>
                <a:effectLst/>
                <a:latin typeface="Calibri" panose="020F0502020204030204" pitchFamily="34" charset="0"/>
              </a:rPr>
              <a:t>can be </a:t>
            </a:r>
            <a:r>
              <a:rPr lang="en-US" sz="1800" b="0" i="0" u="none" strike="noStrike" dirty="0">
                <a:solidFill>
                  <a:srgbClr val="0000FF"/>
                </a:solidFill>
                <a:effectLst/>
                <a:latin typeface="Calibri" panose="020F0502020204030204" pitchFamily="34" charset="0"/>
              </a:rPr>
              <a:t>classified as </a:t>
            </a:r>
            <a:r>
              <a:rPr lang="en-US" sz="1800" b="1" i="0" u="none" strike="noStrike" dirty="0">
                <a:solidFill>
                  <a:srgbClr val="0000FF"/>
                </a:solidFill>
                <a:effectLst/>
                <a:latin typeface="Calibri" panose="020F0502020204030204" pitchFamily="34" charset="0"/>
              </a:rPr>
              <a:t>Common or Proper.</a:t>
            </a:r>
            <a:endParaRPr lang="en-US" b="0" dirty="0">
              <a:effectLst/>
            </a:endParaRP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&lt;girl&gt; - &lt;https://pixabay.com/illustrations/school-girl-back-to-school-child-3420040/&gt;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&lt;river&gt; - &lt;https://pixabay.com/photos/river-long-exposure-ilse-2952009/&gt;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&lt;mountain&gt; - &lt;https://pixabay.com/photos/mountain-mount-everest-himalaya-1246297/&gt;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&lt;day&gt; - &lt;https://pixabay.com/photos/landscape-sunset-sunrise-beautiful-4013258/&gt;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&lt;teacher&gt; - &lt;https://pixabay.com/illustrations/male-man-teacher-professor-213729/&gt;</a:t>
            </a:r>
            <a:endParaRPr lang="en-US"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426675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&lt;New Delhi&gt; - &lt;https://pixabay.com/photos/travel-delhi-gate-culture-stone-4813658/&gt;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&lt;Amul chocolate&gt; - &lt;https://pixabay.com/photos/amul-dark-treat-chocolate-speakers-3960543/&gt;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&lt;Rohit&gt; - &lt;https://pixabay.com/photos/indian-boy-child-male-asian-1119236/&gt;</a:t>
            </a:r>
            <a:endParaRPr lang="en-US"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1415628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3428352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fontAlgn="base">
              <a:spcBef>
                <a:spcPts val="0"/>
              </a:spcBef>
              <a:spcAft>
                <a:spcPts val="0"/>
              </a:spcAft>
              <a:buFont typeface="Arial" panose="020B0604020202020204" pitchFamily="34" charset="0"/>
              <a:buChar char="•"/>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r>
              <a:rPr lang="en-IN" sz="1200" b="0" i="0" u="none" strike="noStrike" kern="1200">
                <a:solidFill>
                  <a:schemeClr val="tx1"/>
                </a:solidFill>
                <a:latin typeface="+mn-lt"/>
                <a:ea typeface="+mn-ea"/>
                <a:cs typeface="+mn-cs"/>
              </a:rPr>
              <a:t>– </a:t>
            </a:r>
            <a:r>
              <a:rPr lang="en-US" sz="1800" b="0" i="0" u="none" strike="noStrike">
                <a:solidFill>
                  <a:srgbClr val="0000FF"/>
                </a:solidFill>
                <a:effectLst/>
                <a:latin typeface="Calibri" panose="020F0502020204030204" pitchFamily="34" charset="0"/>
              </a:rPr>
              <a:t>Examples </a:t>
            </a:r>
            <a:r>
              <a:rPr lang="en-US" sz="1800" b="0" i="0" u="none" strike="noStrike" dirty="0">
                <a:solidFill>
                  <a:srgbClr val="0000FF"/>
                </a:solidFill>
                <a:effectLst/>
                <a:latin typeface="Calibri" panose="020F0502020204030204" pitchFamily="34" charset="0"/>
              </a:rPr>
              <a:t>stated above are just suggestions but students can come up with a variety of nouns. This should be encouraged and taken up by the teacher. </a:t>
            </a:r>
          </a:p>
          <a:p>
            <a:pPr rtl="0" fontAlgn="base">
              <a:spcBef>
                <a:spcPts val="0"/>
              </a:spcBef>
              <a:spcAft>
                <a:spcPts val="0"/>
              </a:spcAft>
              <a:buFont typeface="Arial" panose="020B0604020202020204" pitchFamily="34" charset="0"/>
              <a:buNone/>
            </a:pPr>
            <a:r>
              <a:rPr lang="en-US" sz="1800" b="0" i="0" u="none" strike="noStrike" dirty="0">
                <a:solidFill>
                  <a:srgbClr val="0000FF"/>
                </a:solidFill>
                <a:effectLst/>
                <a:latin typeface="Calibri" panose="020F0502020204030204" pitchFamily="34" charset="0"/>
              </a:rPr>
              <a:t>The students should be encouraged to use the common and proper nouns in sentences of their own for better understanding of the concept.</a:t>
            </a:r>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&lt;girl&gt; - &lt;https://pixabay.com/photos/indian-girl-beautiful-girl-indian-3405096/&gt;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&lt;river&gt; - &lt;https://pixabay.com/photos/river-flow-nature-river-landscape-2476010/&gt;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&lt;mountain&gt; - &lt;https://pixabay.com/photos/mountain-mount-everest-himalaya-1246297/&gt;</a:t>
            </a:r>
            <a:endParaRPr lang="en-US" dirty="0"/>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&lt;teacher&gt; - &lt;https://pixabay.com/illustrations/male-man-teacher-professor-213729/&gt;</a:t>
            </a:r>
            <a:endParaRPr lang="en-US" dirty="0"/>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&lt;prayer&gt; - &lt;https://pixabay.com/vectors/boy-divine-god-male-man-prayer-1299588/&gt;</a:t>
            </a:r>
            <a:endParaRPr lang="en-US"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3009137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&lt;New Delhi&gt; - &lt;https://pixabay.com/photos/travel-delhi-gate-culture-stone-4813658/&gt;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&lt;Amul chocolate&gt; - &lt;https://pixabay.com/photos/amul-dark-treat-chocolate-speakers-3960543/&gt;</a:t>
            </a:r>
            <a:endParaRPr lang="en-US" dirty="0"/>
          </a:p>
          <a:p>
            <a:pPr marL="228600" lvl="0" indent="-228600" algn="l" rtl="0">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&lt;girl&gt; - &lt;https://pixabay.com/photos/beautiful-young-indian-girl-2271357/&gt;</a:t>
            </a:r>
            <a:endParaRPr lang="en-US" dirty="0"/>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&lt;two friends&gt; - &lt;https://pixabay.com/photos/models-india-south-india-latina-3582205/&gt;</a:t>
            </a:r>
            <a:endParaRPr lang="en-US" dirty="0"/>
          </a:p>
          <a:p>
            <a:pPr marL="228600" marR="0" lvl="0" indent="-228600" algn="l" rtl="0">
              <a:lnSpc>
                <a:spcPct val="100000"/>
              </a:lnSpc>
              <a:spcBef>
                <a:spcPts val="0"/>
              </a:spcBef>
              <a:spcAft>
                <a:spcPts val="0"/>
              </a:spcAft>
              <a:buClr>
                <a:schemeClr val="dk1"/>
              </a:buClr>
              <a:buSzPts val="1200"/>
              <a:buFont typeface="Calibri"/>
              <a:buAutoNum type="arabicPeriod"/>
            </a:pPr>
            <a:r>
              <a:rPr lang="en-US" sz="1200" b="0" i="1" dirty="0">
                <a:solidFill>
                  <a:schemeClr val="dk1"/>
                </a:solidFill>
                <a:latin typeface="Calibri"/>
                <a:ea typeface="Calibri"/>
                <a:cs typeface="Calibri"/>
                <a:sym typeface="Calibri"/>
              </a:rPr>
              <a:t>&lt;school&gt; - &lt;https://pixabay.com/vectors/school-building-education-property-295210/&gt;</a:t>
            </a:r>
            <a:endParaRPr lang="en-US"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extLst>
      <p:ext uri="{BB962C8B-B14F-4D97-AF65-F5344CB8AC3E}">
        <p14:creationId xmlns:p14="http://schemas.microsoft.com/office/powerpoint/2010/main" val="193218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illustrations/male-man-teacher-professor-213729/" TargetMode="External"/><Relationship Id="rId13" Type="http://schemas.openxmlformats.org/officeDocument/2006/relationships/hyperlink" Target="https://pixabay.com/photos/river-flow-nature-river-landscape-2476010/" TargetMode="External"/><Relationship Id="rId18" Type="http://schemas.openxmlformats.org/officeDocument/2006/relationships/image" Target="../media/image4.png"/><Relationship Id="rId26" Type="http://schemas.openxmlformats.org/officeDocument/2006/relationships/image" Target="../media/image12.jpg"/><Relationship Id="rId3" Type="http://schemas.openxmlformats.org/officeDocument/2006/relationships/hyperlink" Target="https://pixabay.com/vectors/chalk-board-school-education-303457/" TargetMode="External"/><Relationship Id="rId21" Type="http://schemas.openxmlformats.org/officeDocument/2006/relationships/image" Target="../media/image7.jpg"/><Relationship Id="rId7" Type="http://schemas.openxmlformats.org/officeDocument/2006/relationships/hyperlink" Target="https://pixabay.com/photos/mountain-mount-everest-himalaya-1246297/" TargetMode="External"/><Relationship Id="rId12" Type="http://schemas.openxmlformats.org/officeDocument/2006/relationships/hyperlink" Target="https://pixabay.com/photos/indian-girl-beautiful-girl-indian-3405096/" TargetMode="External"/><Relationship Id="rId17" Type="http://schemas.openxmlformats.org/officeDocument/2006/relationships/hyperlink" Target="https://pixabay.com/vectors/school-building-education-property-295210/" TargetMode="External"/><Relationship Id="rId25" Type="http://schemas.openxmlformats.org/officeDocument/2006/relationships/image" Target="../media/image11.jpg"/><Relationship Id="rId2" Type="http://schemas.openxmlformats.org/officeDocument/2006/relationships/notesSlide" Target="../notesSlides/notesSlide8.xml"/><Relationship Id="rId16" Type="http://schemas.openxmlformats.org/officeDocument/2006/relationships/hyperlink" Target="https://pixabay.com/photos/models-india-south-india-latina-3582205/" TargetMode="External"/><Relationship Id="rId20" Type="http://schemas.openxmlformats.org/officeDocument/2006/relationships/image" Target="../media/image6.jpg"/><Relationship Id="rId29" Type="http://schemas.openxmlformats.org/officeDocument/2006/relationships/image" Target="../media/image16.jpg"/><Relationship Id="rId1" Type="http://schemas.openxmlformats.org/officeDocument/2006/relationships/slideLayout" Target="../slideLayouts/slideLayout3.xml"/><Relationship Id="rId6" Type="http://schemas.openxmlformats.org/officeDocument/2006/relationships/hyperlink" Target="https://pixabay.com/photos/landscape-sunset-sunrise-beautiful-4013258/" TargetMode="External"/><Relationship Id="rId11" Type="http://schemas.openxmlformats.org/officeDocument/2006/relationships/hyperlink" Target="https://pixabay.com/photos/indian-boy-child-male-asian-1119236/" TargetMode="External"/><Relationship Id="rId24" Type="http://schemas.openxmlformats.org/officeDocument/2006/relationships/image" Target="../media/image10.jpg"/><Relationship Id="rId32" Type="http://schemas.openxmlformats.org/officeDocument/2006/relationships/image" Target="../media/image19.jpeg"/><Relationship Id="rId5" Type="http://schemas.openxmlformats.org/officeDocument/2006/relationships/hyperlink" Target="https://pixabay.com/photos/river-long-exposure-ilse-2952009/" TargetMode="External"/><Relationship Id="rId15" Type="http://schemas.openxmlformats.org/officeDocument/2006/relationships/hyperlink" Target="https://pixabay.com/photos/beautiful-young-indian-girl-2271357/" TargetMode="External"/><Relationship Id="rId23" Type="http://schemas.openxmlformats.org/officeDocument/2006/relationships/image" Target="../media/image9.jpg"/><Relationship Id="rId28" Type="http://schemas.openxmlformats.org/officeDocument/2006/relationships/image" Target="../media/image15.png"/><Relationship Id="rId10" Type="http://schemas.openxmlformats.org/officeDocument/2006/relationships/hyperlink" Target="https://pixabay.com/photos/amul-dark-treat-chocolate-speakers-3960543/" TargetMode="External"/><Relationship Id="rId19" Type="http://schemas.openxmlformats.org/officeDocument/2006/relationships/image" Target="../media/image5.png"/><Relationship Id="rId31" Type="http://schemas.openxmlformats.org/officeDocument/2006/relationships/image" Target="../media/image18.png"/><Relationship Id="rId4" Type="http://schemas.openxmlformats.org/officeDocument/2006/relationships/hyperlink" Target="https://pixabay.com/illustrations/school-girl-back-to-school-child-3420040/" TargetMode="External"/><Relationship Id="rId9" Type="http://schemas.openxmlformats.org/officeDocument/2006/relationships/hyperlink" Target="https://pixabay.com/photos/travel-delhi-gate-culture-stone-4813658/" TargetMode="External"/><Relationship Id="rId14" Type="http://schemas.openxmlformats.org/officeDocument/2006/relationships/hyperlink" Target="https://pixabay.com/vectors/boy-divine-god-male-man-prayer-1299588/" TargetMode="External"/><Relationship Id="rId22" Type="http://schemas.openxmlformats.org/officeDocument/2006/relationships/image" Target="../media/image8.jpg"/><Relationship Id="rId27" Type="http://schemas.openxmlformats.org/officeDocument/2006/relationships/image" Target="../media/image14.jpg"/><Relationship Id="rId30"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4;p1" descr="Shape&#10;&#10;Description automatically generated">
            <a:extLst>
              <a:ext uri="{FF2B5EF4-FFF2-40B4-BE49-F238E27FC236}">
                <a16:creationId xmlns:a16="http://schemas.microsoft.com/office/drawing/2014/main" id="{8D8D381E-BD71-4FD1-A7CA-BAD3D5935A06}"/>
              </a:ext>
            </a:extLst>
          </p:cNvPr>
          <p:cNvPicPr preferRelativeResize="0"/>
          <p:nvPr/>
        </p:nvPicPr>
        <p:blipFill rotWithShape="1">
          <a:blip r:embed="rId3">
            <a:alphaModFix/>
          </a:blip>
          <a:srcRect/>
          <a:stretch/>
        </p:blipFill>
        <p:spPr>
          <a:xfrm>
            <a:off x="2241858" y="188640"/>
            <a:ext cx="7666892" cy="5029200"/>
          </a:xfrm>
          <a:prstGeom prst="rect">
            <a:avLst/>
          </a:prstGeom>
          <a:noFill/>
          <a:ln>
            <a:noFill/>
          </a:ln>
        </p:spPr>
      </p:pic>
      <p:sp>
        <p:nvSpPr>
          <p:cNvPr id="5" name="Google Shape;35;p1">
            <a:extLst>
              <a:ext uri="{FF2B5EF4-FFF2-40B4-BE49-F238E27FC236}">
                <a16:creationId xmlns:a16="http://schemas.microsoft.com/office/drawing/2014/main" id="{35522370-4934-4175-BBC1-46F9FC54FB8B}"/>
              </a:ext>
            </a:extLst>
          </p:cNvPr>
          <p:cNvSpPr txBox="1">
            <a:spLocks noGrp="1"/>
          </p:cNvSpPr>
          <p:nvPr>
            <p:ph type="ctrTitle"/>
          </p:nvPr>
        </p:nvSpPr>
        <p:spPr>
          <a:xfrm>
            <a:off x="2441150" y="345815"/>
            <a:ext cx="7239000" cy="3257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00"/>
              </a:buClr>
              <a:buSzPts val="5400"/>
              <a:buFont typeface="Calibri"/>
              <a:buNone/>
            </a:pPr>
            <a:r>
              <a:rPr lang="en-US" b="1" dirty="0">
                <a:solidFill>
                  <a:srgbClr val="FFFF00"/>
                </a:solidFill>
              </a:rPr>
              <a:t>All About </a:t>
            </a:r>
            <a:endParaRPr b="1" dirty="0">
              <a:solidFill>
                <a:srgbClr val="FFFF00"/>
              </a:solidFill>
            </a:endParaRPr>
          </a:p>
          <a:p>
            <a:pPr marL="0" lvl="0" indent="0" algn="ctr" rtl="0">
              <a:spcBef>
                <a:spcPts val="0"/>
              </a:spcBef>
              <a:spcAft>
                <a:spcPts val="0"/>
              </a:spcAft>
              <a:buClr>
                <a:srgbClr val="FFFF00"/>
              </a:buClr>
              <a:buSzPts val="5400"/>
              <a:buFont typeface="Calibri"/>
              <a:buNone/>
            </a:pPr>
            <a:r>
              <a:rPr lang="en-US" b="1" dirty="0">
                <a:solidFill>
                  <a:srgbClr val="FFFF00"/>
                </a:solidFill>
              </a:rPr>
              <a:t>Common Nouns </a:t>
            </a:r>
            <a:endParaRPr b="1" dirty="0">
              <a:solidFill>
                <a:srgbClr val="FFFF00"/>
              </a:solidFill>
            </a:endParaRPr>
          </a:p>
          <a:p>
            <a:pPr marL="0" lvl="0" indent="0" algn="ctr" rtl="0">
              <a:spcBef>
                <a:spcPts val="0"/>
              </a:spcBef>
              <a:spcAft>
                <a:spcPts val="0"/>
              </a:spcAft>
              <a:buClr>
                <a:srgbClr val="FFFF00"/>
              </a:buClr>
              <a:buSzPts val="5400"/>
              <a:buFont typeface="Calibri"/>
              <a:buNone/>
            </a:pPr>
            <a:r>
              <a:rPr lang="en-US" b="1" dirty="0">
                <a:solidFill>
                  <a:srgbClr val="FFFF00"/>
                </a:solidFill>
              </a:rPr>
              <a:t>and</a:t>
            </a:r>
            <a:br>
              <a:rPr lang="en-US" b="1" dirty="0">
                <a:solidFill>
                  <a:srgbClr val="FFFF00"/>
                </a:solidFill>
              </a:rPr>
            </a:br>
            <a:r>
              <a:rPr lang="en-US" b="1" dirty="0">
                <a:solidFill>
                  <a:srgbClr val="FFFF00"/>
                </a:solidFill>
              </a:rPr>
              <a:t>Proper Nouns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1;p2">
            <a:extLst>
              <a:ext uri="{FF2B5EF4-FFF2-40B4-BE49-F238E27FC236}">
                <a16:creationId xmlns:a16="http://schemas.microsoft.com/office/drawing/2014/main" id="{D4788ED8-31C6-4D81-B5B3-5F521E540E9E}"/>
              </a:ext>
            </a:extLst>
          </p:cNvPr>
          <p:cNvSpPr txBox="1">
            <a:spLocks noGrp="1"/>
          </p:cNvSpPr>
          <p:nvPr>
            <p:ph type="title"/>
          </p:nvPr>
        </p:nvSpPr>
        <p:spPr>
          <a:xfrm>
            <a:off x="2857507" y="267672"/>
            <a:ext cx="6442364" cy="596762"/>
          </a:xfrm>
          <a:prstGeom prst="rect">
            <a:avLst/>
          </a:prstGeom>
          <a:solidFill>
            <a:srgbClr val="B3DEFF"/>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US" b="1" u="sng" dirty="0"/>
              <a:t> Nouns</a:t>
            </a:r>
            <a:endParaRPr u="sng" dirty="0"/>
          </a:p>
        </p:txBody>
      </p:sp>
      <p:sp>
        <p:nvSpPr>
          <p:cNvPr id="5" name="Google Shape;42;p2">
            <a:extLst>
              <a:ext uri="{FF2B5EF4-FFF2-40B4-BE49-F238E27FC236}">
                <a16:creationId xmlns:a16="http://schemas.microsoft.com/office/drawing/2014/main" id="{AC68C54A-FEB2-4C14-A637-CFFB484E7095}"/>
              </a:ext>
            </a:extLst>
          </p:cNvPr>
          <p:cNvSpPr txBox="1">
            <a:spLocks/>
          </p:cNvSpPr>
          <p:nvPr/>
        </p:nvSpPr>
        <p:spPr>
          <a:xfrm>
            <a:off x="2279576" y="1241664"/>
            <a:ext cx="7598229" cy="1143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Clr>
                <a:schemeClr val="dk1"/>
              </a:buClr>
              <a:buSzPts val="3200"/>
              <a:buFont typeface="Arial"/>
              <a:buNone/>
            </a:pPr>
            <a:r>
              <a:rPr lang="en-US" i="1" u="sng" dirty="0"/>
              <a:t>Examples:</a:t>
            </a:r>
            <a:r>
              <a:rPr lang="en-US" dirty="0"/>
              <a:t> cat, dog, parrot, boy, Gita, village, Vidya Mandir, Amul Chocolate </a:t>
            </a:r>
          </a:p>
          <a:p>
            <a:pPr marL="0" indent="0" algn="ctr">
              <a:spcBef>
                <a:spcPts val="640"/>
              </a:spcBef>
              <a:buClr>
                <a:schemeClr val="dk1"/>
              </a:buClr>
              <a:buSzPts val="3200"/>
              <a:buFont typeface="Arial"/>
              <a:buNone/>
            </a:pPr>
            <a:endParaRPr lang="en-US" dirty="0"/>
          </a:p>
        </p:txBody>
      </p:sp>
      <p:graphicFrame>
        <p:nvGraphicFramePr>
          <p:cNvPr id="6" name="Google Shape;43;p2">
            <a:extLst>
              <a:ext uri="{FF2B5EF4-FFF2-40B4-BE49-F238E27FC236}">
                <a16:creationId xmlns:a16="http://schemas.microsoft.com/office/drawing/2014/main" id="{299FDC6A-C5CF-4D32-A3A8-75E45DEE88EF}"/>
              </a:ext>
            </a:extLst>
          </p:cNvPr>
          <p:cNvGraphicFramePr/>
          <p:nvPr>
            <p:extLst>
              <p:ext uri="{D42A27DB-BD31-4B8C-83A1-F6EECF244321}">
                <p14:modId xmlns:p14="http://schemas.microsoft.com/office/powerpoint/2010/main" val="3578013402"/>
              </p:ext>
            </p:extLst>
          </p:nvPr>
        </p:nvGraphicFramePr>
        <p:xfrm>
          <a:off x="3478364" y="2792306"/>
          <a:ext cx="5200650" cy="3517014"/>
        </p:xfrm>
        <a:graphic>
          <a:graphicData uri="http://schemas.openxmlformats.org/drawingml/2006/table">
            <a:tbl>
              <a:tblPr>
                <a:tableStyleId>{3C2FFA5D-87B4-456A-9821-1D502468CF0F}</a:tableStyleId>
              </a:tblPr>
              <a:tblGrid>
                <a:gridCol w="2600325">
                  <a:extLst>
                    <a:ext uri="{9D8B030D-6E8A-4147-A177-3AD203B41FA5}">
                      <a16:colId xmlns:a16="http://schemas.microsoft.com/office/drawing/2014/main" val="20000"/>
                    </a:ext>
                  </a:extLst>
                </a:gridCol>
                <a:gridCol w="2600325">
                  <a:extLst>
                    <a:ext uri="{9D8B030D-6E8A-4147-A177-3AD203B41FA5}">
                      <a16:colId xmlns:a16="http://schemas.microsoft.com/office/drawing/2014/main" val="20001"/>
                    </a:ext>
                  </a:extLst>
                </a:gridCol>
              </a:tblGrid>
              <a:tr h="279400">
                <a:tc>
                  <a:txBody>
                    <a:bodyPr/>
                    <a:lstStyle/>
                    <a:p>
                      <a:pPr marL="0" marR="0" lvl="0" indent="0" algn="ctr" rtl="0">
                        <a:lnSpc>
                          <a:spcPct val="115000"/>
                        </a:lnSpc>
                        <a:spcBef>
                          <a:spcPts val="0"/>
                        </a:spcBef>
                        <a:spcAft>
                          <a:spcPts val="0"/>
                        </a:spcAft>
                        <a:buNone/>
                      </a:pPr>
                      <a:r>
                        <a:rPr lang="en-US" sz="2800" u="sng" strike="noStrike" cap="none" dirty="0">
                          <a:solidFill>
                            <a:srgbClr val="C00000"/>
                          </a:solidFill>
                        </a:rPr>
                        <a:t>Common Nouns</a:t>
                      </a:r>
                      <a:endParaRPr sz="2800" u="sng" strike="noStrike" cap="none" dirty="0">
                        <a:solidFill>
                          <a:srgbClr val="C00000"/>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n-US" sz="2800" u="sng" strike="noStrike" cap="none" dirty="0">
                          <a:solidFill>
                            <a:srgbClr val="C00000"/>
                          </a:solidFill>
                        </a:rPr>
                        <a:t>Proper Nouns</a:t>
                      </a:r>
                      <a:endParaRPr sz="2800" u="sng" strike="noStrike" cap="none" dirty="0">
                        <a:solidFill>
                          <a:srgbClr val="C00000"/>
                        </a:solidFill>
                        <a:latin typeface="Arial"/>
                        <a:ea typeface="Arial"/>
                        <a:cs typeface="Arial"/>
                        <a:sym typeface="Arial"/>
                      </a:endParaRPr>
                    </a:p>
                  </a:txBody>
                  <a:tcPr marL="63500" marR="63500" marT="63500" marB="63500"/>
                </a:tc>
                <a:extLst>
                  <a:ext uri="{0D108BD9-81ED-4DB2-BD59-A6C34878D82A}">
                    <a16:rowId xmlns:a16="http://schemas.microsoft.com/office/drawing/2014/main" val="10000"/>
                  </a:ext>
                </a:extLst>
              </a:tr>
              <a:tr h="279400">
                <a:tc>
                  <a:txBody>
                    <a:bodyPr/>
                    <a:lstStyle/>
                    <a:p>
                      <a:pPr marL="0" marR="0" lvl="0" indent="0" algn="ctr" rtl="0">
                        <a:lnSpc>
                          <a:spcPct val="115000"/>
                        </a:lnSpc>
                        <a:spcBef>
                          <a:spcPts val="0"/>
                        </a:spcBef>
                        <a:spcAft>
                          <a:spcPts val="0"/>
                        </a:spcAft>
                        <a:buNone/>
                      </a:pPr>
                      <a:r>
                        <a:rPr lang="en-US" sz="2800" u="none" strike="noStrike" cap="none" dirty="0">
                          <a:solidFill>
                            <a:srgbClr val="3F3151"/>
                          </a:solidFill>
                        </a:rPr>
                        <a:t>dog</a:t>
                      </a:r>
                      <a:endParaRPr sz="2800" u="none" strike="noStrike" cap="none" dirty="0">
                        <a:solidFill>
                          <a:srgbClr val="3F3151"/>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n-US" sz="2800" u="none" strike="noStrike" cap="none" dirty="0">
                          <a:solidFill>
                            <a:srgbClr val="3F3151"/>
                          </a:solidFill>
                        </a:rPr>
                        <a:t>Gita</a:t>
                      </a:r>
                      <a:endParaRPr sz="2800" u="none" strike="noStrike" cap="none" dirty="0">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1"/>
                  </a:ext>
                </a:extLst>
              </a:tr>
              <a:tr h="279400">
                <a:tc>
                  <a:txBody>
                    <a:bodyPr/>
                    <a:lstStyle/>
                    <a:p>
                      <a:pPr marL="0" marR="0" lvl="0" indent="0" algn="ctr" rtl="0">
                        <a:lnSpc>
                          <a:spcPct val="115000"/>
                        </a:lnSpc>
                        <a:spcBef>
                          <a:spcPts val="0"/>
                        </a:spcBef>
                        <a:spcAft>
                          <a:spcPts val="0"/>
                        </a:spcAft>
                        <a:buNone/>
                      </a:pPr>
                      <a:r>
                        <a:rPr lang="en-US" sz="2800" u="none" strike="noStrike" cap="none" dirty="0">
                          <a:solidFill>
                            <a:srgbClr val="3F3151"/>
                          </a:solidFill>
                        </a:rPr>
                        <a:t>cat</a:t>
                      </a:r>
                      <a:endParaRPr sz="2800" u="none" strike="noStrike" cap="none" dirty="0">
                        <a:solidFill>
                          <a:srgbClr val="3F3151"/>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n-US" sz="2800" u="none" strike="noStrike" cap="none">
                          <a:solidFill>
                            <a:srgbClr val="3F3151"/>
                          </a:solidFill>
                        </a:rPr>
                        <a:t>Vidya Mandir </a:t>
                      </a:r>
                      <a:endParaRPr sz="2800" u="none" strike="noStrike" cap="none">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2"/>
                  </a:ext>
                </a:extLst>
              </a:tr>
              <a:tr h="279400">
                <a:tc>
                  <a:txBody>
                    <a:bodyPr/>
                    <a:lstStyle/>
                    <a:p>
                      <a:pPr marL="0" marR="0" lvl="0" indent="0" algn="ctr" rtl="0">
                        <a:lnSpc>
                          <a:spcPct val="115000"/>
                        </a:lnSpc>
                        <a:spcBef>
                          <a:spcPts val="0"/>
                        </a:spcBef>
                        <a:spcAft>
                          <a:spcPts val="0"/>
                        </a:spcAft>
                        <a:buNone/>
                      </a:pPr>
                      <a:r>
                        <a:rPr lang="en-US" sz="2800" u="none" strike="noStrike" cap="none" dirty="0">
                          <a:solidFill>
                            <a:srgbClr val="3F3151"/>
                          </a:solidFill>
                        </a:rPr>
                        <a:t>parrot </a:t>
                      </a:r>
                      <a:endParaRPr sz="2800" u="none" strike="noStrike" cap="none" dirty="0">
                        <a:solidFill>
                          <a:srgbClr val="3F3151"/>
                        </a:solidFill>
                        <a:latin typeface="Arial"/>
                        <a:ea typeface="Arial"/>
                        <a:cs typeface="Arial"/>
                        <a:sym typeface="Arial"/>
                      </a:endParaRPr>
                    </a:p>
                  </a:txBody>
                  <a:tcPr marL="63500" marR="63500" marT="63500" marB="63500"/>
                </a:tc>
                <a:tc>
                  <a:txBody>
                    <a:bodyPr/>
                    <a:lstStyle/>
                    <a:p>
                      <a:pPr marL="0" marR="0" lvl="0" indent="0" algn="ctr" rtl="0">
                        <a:lnSpc>
                          <a:spcPct val="115000"/>
                        </a:lnSpc>
                        <a:spcBef>
                          <a:spcPts val="0"/>
                        </a:spcBef>
                        <a:spcAft>
                          <a:spcPts val="0"/>
                        </a:spcAft>
                        <a:buNone/>
                      </a:pPr>
                      <a:r>
                        <a:rPr lang="en-US" sz="2800" u="none" strike="noStrike" cap="none">
                          <a:solidFill>
                            <a:srgbClr val="3F3151"/>
                          </a:solidFill>
                        </a:rPr>
                        <a:t>Amul Chocolate </a:t>
                      </a:r>
                      <a:endParaRPr sz="2800" u="none" strike="noStrike" cap="none">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3"/>
                  </a:ext>
                </a:extLst>
              </a:tr>
              <a:tr h="279400">
                <a:tc>
                  <a:txBody>
                    <a:bodyPr/>
                    <a:lstStyle/>
                    <a:p>
                      <a:pPr marL="0" marR="0" lvl="0" indent="0" algn="ctr" rtl="0">
                        <a:lnSpc>
                          <a:spcPct val="115000"/>
                        </a:lnSpc>
                        <a:spcBef>
                          <a:spcPts val="0"/>
                        </a:spcBef>
                        <a:spcAft>
                          <a:spcPts val="0"/>
                        </a:spcAft>
                        <a:buNone/>
                      </a:pPr>
                      <a:r>
                        <a:rPr lang="en-US" sz="2800" u="none" strike="noStrike" cap="none" dirty="0">
                          <a:solidFill>
                            <a:srgbClr val="3F3151"/>
                          </a:solidFill>
                        </a:rPr>
                        <a:t>boy</a:t>
                      </a:r>
                      <a:endParaRPr sz="2800" u="none" strike="noStrike" cap="none" dirty="0">
                        <a:solidFill>
                          <a:srgbClr val="3F3151"/>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n-US" sz="2800" u="none" strike="noStrike" cap="none">
                          <a:solidFill>
                            <a:srgbClr val="3F3151"/>
                          </a:solidFill>
                        </a:rPr>
                        <a:t> </a:t>
                      </a:r>
                      <a:endParaRPr sz="2800" u="none" strike="noStrike" cap="none">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4"/>
                  </a:ext>
                </a:extLst>
              </a:tr>
              <a:tr h="279400">
                <a:tc>
                  <a:txBody>
                    <a:bodyPr/>
                    <a:lstStyle/>
                    <a:p>
                      <a:pPr marL="0" marR="0" lvl="0" indent="0" algn="ctr" rtl="0">
                        <a:lnSpc>
                          <a:spcPct val="115000"/>
                        </a:lnSpc>
                        <a:spcBef>
                          <a:spcPts val="0"/>
                        </a:spcBef>
                        <a:spcAft>
                          <a:spcPts val="0"/>
                        </a:spcAft>
                        <a:buNone/>
                      </a:pPr>
                      <a:r>
                        <a:rPr lang="en-US" sz="2800" u="none" strike="noStrike" cap="none" dirty="0">
                          <a:solidFill>
                            <a:srgbClr val="3F3151"/>
                          </a:solidFill>
                        </a:rPr>
                        <a:t>village </a:t>
                      </a:r>
                      <a:endParaRPr sz="2800" u="none" strike="noStrike" cap="none" dirty="0">
                        <a:solidFill>
                          <a:srgbClr val="3F3151"/>
                        </a:solidFill>
                        <a:latin typeface="Arial"/>
                        <a:ea typeface="Arial"/>
                        <a:cs typeface="Arial"/>
                        <a:sym typeface="Arial"/>
                      </a:endParaRPr>
                    </a:p>
                  </a:txBody>
                  <a:tcPr marL="63500" marR="63500" marT="63500" marB="63500"/>
                </a:tc>
                <a:tc>
                  <a:txBody>
                    <a:bodyPr/>
                    <a:lstStyle/>
                    <a:p>
                      <a:pPr marL="0" marR="0" lvl="0" indent="0" algn="l" rtl="0">
                        <a:lnSpc>
                          <a:spcPct val="115000"/>
                        </a:lnSpc>
                        <a:spcBef>
                          <a:spcPts val="0"/>
                        </a:spcBef>
                        <a:spcAft>
                          <a:spcPts val="0"/>
                        </a:spcAft>
                        <a:buNone/>
                      </a:pPr>
                      <a:r>
                        <a:rPr lang="en-US" sz="2800" u="none" strike="noStrike" cap="none" dirty="0">
                          <a:solidFill>
                            <a:srgbClr val="3F3151"/>
                          </a:solidFill>
                        </a:rPr>
                        <a:t> </a:t>
                      </a:r>
                      <a:endParaRPr sz="2800" u="none" strike="noStrike" cap="none" dirty="0">
                        <a:solidFill>
                          <a:srgbClr val="3F3151"/>
                        </a:solidFill>
                        <a:latin typeface="Arial"/>
                        <a:ea typeface="Arial"/>
                        <a:cs typeface="Arial"/>
                        <a:sym typeface="Arial"/>
                      </a:endParaRPr>
                    </a:p>
                  </a:txBody>
                  <a:tcPr marL="63500" marR="63500" marT="63500" marB="63500"/>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49;p3">
            <a:extLst>
              <a:ext uri="{FF2B5EF4-FFF2-40B4-BE49-F238E27FC236}">
                <a16:creationId xmlns:a16="http://schemas.microsoft.com/office/drawing/2014/main" id="{B71BBFD3-FB37-4287-8A66-88B4F429BDB5}"/>
              </a:ext>
            </a:extLst>
          </p:cNvPr>
          <p:cNvSpPr txBox="1">
            <a:spLocks noGrp="1"/>
          </p:cNvSpPr>
          <p:nvPr>
            <p:ph type="title"/>
          </p:nvPr>
        </p:nvSpPr>
        <p:spPr>
          <a:xfrm>
            <a:off x="2559696" y="249586"/>
            <a:ext cx="7086600" cy="639762"/>
          </a:xfrm>
          <a:prstGeom prst="rect">
            <a:avLst/>
          </a:prstGeom>
          <a:solidFill>
            <a:srgbClr val="B3DEFF"/>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US" b="1" u="sng" dirty="0"/>
              <a:t>Common Nouns</a:t>
            </a:r>
            <a:endParaRPr u="sng" dirty="0"/>
          </a:p>
        </p:txBody>
      </p:sp>
      <p:grpSp>
        <p:nvGrpSpPr>
          <p:cNvPr id="61" name="Group 60">
            <a:extLst>
              <a:ext uri="{FF2B5EF4-FFF2-40B4-BE49-F238E27FC236}">
                <a16:creationId xmlns:a16="http://schemas.microsoft.com/office/drawing/2014/main" id="{BED5758E-29FD-4BE9-B208-31D6DD71872B}"/>
              </a:ext>
            </a:extLst>
          </p:cNvPr>
          <p:cNvGrpSpPr/>
          <p:nvPr/>
        </p:nvGrpSpPr>
        <p:grpSpPr>
          <a:xfrm>
            <a:off x="1899318" y="1388213"/>
            <a:ext cx="3222110" cy="871484"/>
            <a:chOff x="523912" y="2325758"/>
            <a:chExt cx="4717491" cy="1275940"/>
          </a:xfrm>
          <a:effectLst>
            <a:outerShdw blurRad="177800" dist="228600" dir="2700000" sx="101000" sy="101000" algn="tl" rotWithShape="0">
              <a:prstClr val="black">
                <a:alpha val="40000"/>
              </a:prstClr>
            </a:outerShdw>
          </a:effectLst>
        </p:grpSpPr>
        <p:grpSp>
          <p:nvGrpSpPr>
            <p:cNvPr id="62" name="Group 61">
              <a:extLst>
                <a:ext uri="{FF2B5EF4-FFF2-40B4-BE49-F238E27FC236}">
                  <a16:creationId xmlns:a16="http://schemas.microsoft.com/office/drawing/2014/main" id="{5E7B141D-4226-4CC5-8EAE-C762F884056B}"/>
                </a:ext>
              </a:extLst>
            </p:cNvPr>
            <p:cNvGrpSpPr/>
            <p:nvPr/>
          </p:nvGrpSpPr>
          <p:grpSpPr>
            <a:xfrm>
              <a:off x="523912" y="2325758"/>
              <a:ext cx="4648402" cy="925661"/>
              <a:chOff x="1055440" y="2317988"/>
              <a:chExt cx="4648402" cy="925661"/>
            </a:xfrm>
          </p:grpSpPr>
          <p:sp>
            <p:nvSpPr>
              <p:cNvPr id="64" name="Isosceles Triangle 63">
                <a:extLst>
                  <a:ext uri="{FF2B5EF4-FFF2-40B4-BE49-F238E27FC236}">
                    <a16:creationId xmlns:a16="http://schemas.microsoft.com/office/drawing/2014/main" id="{A0EF9D54-C33E-4CF3-8E91-BA3EAD9168D5}"/>
                  </a:ext>
                </a:extLst>
              </p:cNvPr>
              <p:cNvSpPr/>
              <p:nvPr/>
            </p:nvSpPr>
            <p:spPr>
              <a:xfrm>
                <a:off x="1509250" y="2330126"/>
                <a:ext cx="290491" cy="216024"/>
              </a:xfrm>
              <a:prstGeom prst="triangle">
                <a:avLst/>
              </a:prstGeom>
              <a:solidFill>
                <a:srgbClr val="C76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Rectangle 64">
                <a:extLst>
                  <a:ext uri="{FF2B5EF4-FFF2-40B4-BE49-F238E27FC236}">
                    <a16:creationId xmlns:a16="http://schemas.microsoft.com/office/drawing/2014/main" id="{422CC377-7168-4102-A5FD-861F71BA81B2}"/>
                  </a:ext>
                </a:extLst>
              </p:cNvPr>
              <p:cNvSpPr/>
              <p:nvPr/>
            </p:nvSpPr>
            <p:spPr>
              <a:xfrm>
                <a:off x="1055440" y="2448714"/>
                <a:ext cx="4648402" cy="794935"/>
              </a:xfrm>
              <a:prstGeom prst="rect">
                <a:avLst/>
              </a:prstGeom>
              <a:solidFill>
                <a:schemeClr val="bg1">
                  <a:lumMod val="50000"/>
                </a:schemeClr>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Parallelogram 65">
                <a:extLst>
                  <a:ext uri="{FF2B5EF4-FFF2-40B4-BE49-F238E27FC236}">
                    <a16:creationId xmlns:a16="http://schemas.microsoft.com/office/drawing/2014/main" id="{6DCA644B-8424-4A7E-9892-62D7A7ACD68C}"/>
                  </a:ext>
                </a:extLst>
              </p:cNvPr>
              <p:cNvSpPr/>
              <p:nvPr/>
            </p:nvSpPr>
            <p:spPr>
              <a:xfrm>
                <a:off x="1112430" y="2317988"/>
                <a:ext cx="465093" cy="576065"/>
              </a:xfrm>
              <a:prstGeom prst="parallelogram">
                <a:avLst/>
              </a:prstGeom>
              <a:gradFill flip="none" rotWithShape="1">
                <a:gsLst>
                  <a:gs pos="0">
                    <a:srgbClr val="DE3800">
                      <a:shade val="30000"/>
                      <a:satMod val="115000"/>
                    </a:srgbClr>
                  </a:gs>
                  <a:gs pos="50000">
                    <a:srgbClr val="DE3800">
                      <a:shade val="67500"/>
                      <a:satMod val="115000"/>
                    </a:srgbClr>
                  </a:gs>
                  <a:gs pos="100000">
                    <a:srgbClr val="DE3800">
                      <a:shade val="100000"/>
                      <a:satMod val="115000"/>
                    </a:srgbClr>
                  </a:gs>
                </a:gsLst>
                <a:lin ang="108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a:t>
                </a:r>
              </a:p>
            </p:txBody>
          </p:sp>
        </p:grpSp>
        <p:sp>
          <p:nvSpPr>
            <p:cNvPr id="63" name="TextBox 62">
              <a:extLst>
                <a:ext uri="{FF2B5EF4-FFF2-40B4-BE49-F238E27FC236}">
                  <a16:creationId xmlns:a16="http://schemas.microsoft.com/office/drawing/2014/main" id="{C04CE2FD-0D50-4317-B841-10C83AAE6BC0}"/>
                </a:ext>
              </a:extLst>
            </p:cNvPr>
            <p:cNvSpPr txBox="1"/>
            <p:nvPr/>
          </p:nvSpPr>
          <p:spPr>
            <a:xfrm>
              <a:off x="1076666" y="2565282"/>
              <a:ext cx="4164737" cy="1036416"/>
            </a:xfrm>
            <a:prstGeom prst="rect">
              <a:avLst/>
            </a:prstGeom>
            <a:noFill/>
          </p:spPr>
          <p:txBody>
            <a:bodyPr wrap="square">
              <a:spAutoFit/>
            </a:bodyPr>
            <a:lstStyle/>
            <a:p>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Generic/General People</a:t>
              </a:r>
              <a:endParaRPr lang="en-IN" sz="2000" dirty="0">
                <a:solidFill>
                  <a:schemeClr val="bg1"/>
                </a:solidFill>
              </a:endParaRPr>
            </a:p>
          </p:txBody>
        </p:sp>
      </p:grpSp>
      <p:grpSp>
        <p:nvGrpSpPr>
          <p:cNvPr id="67" name="Group 66">
            <a:extLst>
              <a:ext uri="{FF2B5EF4-FFF2-40B4-BE49-F238E27FC236}">
                <a16:creationId xmlns:a16="http://schemas.microsoft.com/office/drawing/2014/main" id="{DEE5B692-92E2-491E-BCE2-7B9B1367A49B}"/>
              </a:ext>
            </a:extLst>
          </p:cNvPr>
          <p:cNvGrpSpPr/>
          <p:nvPr/>
        </p:nvGrpSpPr>
        <p:grpSpPr>
          <a:xfrm>
            <a:off x="6237976" y="3427631"/>
            <a:ext cx="2124702" cy="632239"/>
            <a:chOff x="6518327" y="3783358"/>
            <a:chExt cx="5510926" cy="925661"/>
          </a:xfrm>
          <a:effectLst>
            <a:outerShdw blurRad="177800" dist="228600" dir="2700000" sx="101000" sy="101000" algn="tl" rotWithShape="0">
              <a:prstClr val="black">
                <a:alpha val="40000"/>
              </a:prstClr>
            </a:outerShdw>
          </a:effectLst>
        </p:grpSpPr>
        <p:grpSp>
          <p:nvGrpSpPr>
            <p:cNvPr id="68" name="Group 67">
              <a:extLst>
                <a:ext uri="{FF2B5EF4-FFF2-40B4-BE49-F238E27FC236}">
                  <a16:creationId xmlns:a16="http://schemas.microsoft.com/office/drawing/2014/main" id="{549D709E-CDD2-4ECC-A639-63FDE2016CA4}"/>
                </a:ext>
              </a:extLst>
            </p:cNvPr>
            <p:cNvGrpSpPr/>
            <p:nvPr/>
          </p:nvGrpSpPr>
          <p:grpSpPr>
            <a:xfrm>
              <a:off x="6518327" y="3783358"/>
              <a:ext cx="4668386" cy="925661"/>
              <a:chOff x="1035456" y="2317988"/>
              <a:chExt cx="4668386" cy="925661"/>
            </a:xfrm>
          </p:grpSpPr>
          <p:sp>
            <p:nvSpPr>
              <p:cNvPr id="70" name="Isosceles Triangle 69">
                <a:extLst>
                  <a:ext uri="{FF2B5EF4-FFF2-40B4-BE49-F238E27FC236}">
                    <a16:creationId xmlns:a16="http://schemas.microsoft.com/office/drawing/2014/main" id="{28438DCD-3233-47AF-A3DF-D940F929F2BE}"/>
                  </a:ext>
                </a:extLst>
              </p:cNvPr>
              <p:cNvSpPr/>
              <p:nvPr/>
            </p:nvSpPr>
            <p:spPr>
              <a:xfrm>
                <a:off x="1509250" y="2330126"/>
                <a:ext cx="290491" cy="216024"/>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1" name="Rectangle 70">
                <a:extLst>
                  <a:ext uri="{FF2B5EF4-FFF2-40B4-BE49-F238E27FC236}">
                    <a16:creationId xmlns:a16="http://schemas.microsoft.com/office/drawing/2014/main" id="{740D4E35-1FD8-43E9-9F9E-63E568499307}"/>
                  </a:ext>
                </a:extLst>
              </p:cNvPr>
              <p:cNvSpPr/>
              <p:nvPr/>
            </p:nvSpPr>
            <p:spPr>
              <a:xfrm>
                <a:off x="1055440" y="2448714"/>
                <a:ext cx="4648402" cy="794935"/>
              </a:xfrm>
              <a:prstGeom prst="rect">
                <a:avLst/>
              </a:prstGeom>
              <a:solidFill>
                <a:schemeClr val="bg1">
                  <a:lumMod val="50000"/>
                </a:schemeClr>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2" name="Parallelogram 71">
                <a:extLst>
                  <a:ext uri="{FF2B5EF4-FFF2-40B4-BE49-F238E27FC236}">
                    <a16:creationId xmlns:a16="http://schemas.microsoft.com/office/drawing/2014/main" id="{DD05929E-7E1A-4326-A8E0-9C361817832E}"/>
                  </a:ext>
                </a:extLst>
              </p:cNvPr>
              <p:cNvSpPr/>
              <p:nvPr/>
            </p:nvSpPr>
            <p:spPr>
              <a:xfrm>
                <a:off x="1035456" y="2317988"/>
                <a:ext cx="619040" cy="576064"/>
              </a:xfrm>
              <a:prstGeom prst="parallelogram">
                <a:avLst/>
              </a:prstGeom>
              <a:solidFill>
                <a:srgbClr val="00A5F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3</a:t>
                </a:r>
              </a:p>
            </p:txBody>
          </p:sp>
        </p:grpSp>
        <p:sp>
          <p:nvSpPr>
            <p:cNvPr id="69" name="TextBox 68">
              <a:extLst>
                <a:ext uri="{FF2B5EF4-FFF2-40B4-BE49-F238E27FC236}">
                  <a16:creationId xmlns:a16="http://schemas.microsoft.com/office/drawing/2014/main" id="{79CB13DF-2A34-460B-9458-43291AFB0619}"/>
                </a:ext>
              </a:extLst>
            </p:cNvPr>
            <p:cNvSpPr txBox="1"/>
            <p:nvPr/>
          </p:nvSpPr>
          <p:spPr>
            <a:xfrm>
              <a:off x="7864515" y="4024637"/>
              <a:ext cx="4164738" cy="585801"/>
            </a:xfrm>
            <a:prstGeom prst="rect">
              <a:avLst/>
            </a:prstGeom>
            <a:noFill/>
          </p:spPr>
          <p:txBody>
            <a:bodyPr wrap="square">
              <a:spAutoFit/>
            </a:bodyPr>
            <a:lstStyle/>
            <a:p>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Places</a:t>
              </a:r>
              <a:endParaRPr lang="en-IN" sz="2000" dirty="0">
                <a:solidFill>
                  <a:schemeClr val="bg1"/>
                </a:solidFill>
              </a:endParaRPr>
            </a:p>
          </p:txBody>
        </p:sp>
      </p:grpSp>
      <p:grpSp>
        <p:nvGrpSpPr>
          <p:cNvPr id="73" name="Group 72">
            <a:extLst>
              <a:ext uri="{FF2B5EF4-FFF2-40B4-BE49-F238E27FC236}">
                <a16:creationId xmlns:a16="http://schemas.microsoft.com/office/drawing/2014/main" id="{2DBB7F26-C127-4227-98A4-C31180A88F2C}"/>
              </a:ext>
            </a:extLst>
          </p:cNvPr>
          <p:cNvGrpSpPr/>
          <p:nvPr/>
        </p:nvGrpSpPr>
        <p:grpSpPr>
          <a:xfrm>
            <a:off x="4146659" y="2546333"/>
            <a:ext cx="1971365" cy="632239"/>
            <a:chOff x="1427614" y="3783358"/>
            <a:chExt cx="5113211" cy="925661"/>
          </a:xfrm>
          <a:effectLst>
            <a:outerShdw blurRad="177800" dist="228600" dir="2700000" sx="101000" sy="101000" algn="tl" rotWithShape="0">
              <a:prstClr val="black">
                <a:alpha val="40000"/>
              </a:prstClr>
            </a:outerShdw>
          </a:effectLst>
        </p:grpSpPr>
        <p:grpSp>
          <p:nvGrpSpPr>
            <p:cNvPr id="74" name="Group 73">
              <a:extLst>
                <a:ext uri="{FF2B5EF4-FFF2-40B4-BE49-F238E27FC236}">
                  <a16:creationId xmlns:a16="http://schemas.microsoft.com/office/drawing/2014/main" id="{0744D0CD-4A9C-4A53-9942-3900099EA821}"/>
                </a:ext>
              </a:extLst>
            </p:cNvPr>
            <p:cNvGrpSpPr/>
            <p:nvPr/>
          </p:nvGrpSpPr>
          <p:grpSpPr>
            <a:xfrm>
              <a:off x="1427614" y="3783358"/>
              <a:ext cx="4668386" cy="925661"/>
              <a:chOff x="1035456" y="2317988"/>
              <a:chExt cx="4668386" cy="925661"/>
            </a:xfrm>
          </p:grpSpPr>
          <p:sp>
            <p:nvSpPr>
              <p:cNvPr id="76" name="Isosceles Triangle 75">
                <a:extLst>
                  <a:ext uri="{FF2B5EF4-FFF2-40B4-BE49-F238E27FC236}">
                    <a16:creationId xmlns:a16="http://schemas.microsoft.com/office/drawing/2014/main" id="{6E78565F-07D0-40A5-B48E-B823B2110BE3}"/>
                  </a:ext>
                </a:extLst>
              </p:cNvPr>
              <p:cNvSpPr/>
              <p:nvPr/>
            </p:nvSpPr>
            <p:spPr>
              <a:xfrm>
                <a:off x="1509250" y="2330126"/>
                <a:ext cx="290491" cy="216024"/>
              </a:xfrm>
              <a:prstGeom prst="triangle">
                <a:avLst/>
              </a:prstGeom>
              <a:solidFill>
                <a:srgbClr val="B48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Rectangle 76">
                <a:extLst>
                  <a:ext uri="{FF2B5EF4-FFF2-40B4-BE49-F238E27FC236}">
                    <a16:creationId xmlns:a16="http://schemas.microsoft.com/office/drawing/2014/main" id="{295412AA-FCD4-4FD1-A89E-12BB48BC8E79}"/>
                  </a:ext>
                </a:extLst>
              </p:cNvPr>
              <p:cNvSpPr/>
              <p:nvPr/>
            </p:nvSpPr>
            <p:spPr>
              <a:xfrm>
                <a:off x="1055440" y="2448714"/>
                <a:ext cx="4648402" cy="794935"/>
              </a:xfrm>
              <a:prstGeom prst="rect">
                <a:avLst/>
              </a:prstGeom>
              <a:solidFill>
                <a:schemeClr val="bg1">
                  <a:lumMod val="50000"/>
                </a:schemeClr>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Parallelogram 77">
                <a:extLst>
                  <a:ext uri="{FF2B5EF4-FFF2-40B4-BE49-F238E27FC236}">
                    <a16:creationId xmlns:a16="http://schemas.microsoft.com/office/drawing/2014/main" id="{49EAB411-F631-4F4D-BB0A-A56427B3DF52}"/>
                  </a:ext>
                </a:extLst>
              </p:cNvPr>
              <p:cNvSpPr/>
              <p:nvPr/>
            </p:nvSpPr>
            <p:spPr>
              <a:xfrm>
                <a:off x="1035456" y="2317988"/>
                <a:ext cx="619040" cy="576064"/>
              </a:xfrm>
              <a:prstGeom prst="parallelogram">
                <a:avLst/>
              </a:prstGeom>
              <a:solidFill>
                <a:srgbClr val="FCC0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2</a:t>
                </a:r>
              </a:p>
            </p:txBody>
          </p:sp>
        </p:grpSp>
        <p:sp>
          <p:nvSpPr>
            <p:cNvPr id="75" name="TextBox 74">
              <a:extLst>
                <a:ext uri="{FF2B5EF4-FFF2-40B4-BE49-F238E27FC236}">
                  <a16:creationId xmlns:a16="http://schemas.microsoft.com/office/drawing/2014/main" id="{176233CA-828A-4DA4-A2FD-2C3E7A03D08C}"/>
                </a:ext>
              </a:extLst>
            </p:cNvPr>
            <p:cNvSpPr txBox="1"/>
            <p:nvPr/>
          </p:nvSpPr>
          <p:spPr>
            <a:xfrm>
              <a:off x="2471494" y="4006399"/>
              <a:ext cx="4069331" cy="585801"/>
            </a:xfrm>
            <a:prstGeom prst="rect">
              <a:avLst/>
            </a:prstGeom>
            <a:noFill/>
          </p:spPr>
          <p:txBody>
            <a:bodyPr wrap="square">
              <a:spAutoFit/>
            </a:bodyPr>
            <a:lstStyle/>
            <a:p>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Animals</a:t>
              </a:r>
              <a:endParaRPr lang="en-IN" sz="2000" dirty="0">
                <a:solidFill>
                  <a:schemeClr val="bg1"/>
                </a:solidFill>
              </a:endParaRPr>
            </a:p>
          </p:txBody>
        </p:sp>
      </p:grpSp>
      <p:grpSp>
        <p:nvGrpSpPr>
          <p:cNvPr id="79" name="Group 78">
            <a:extLst>
              <a:ext uri="{FF2B5EF4-FFF2-40B4-BE49-F238E27FC236}">
                <a16:creationId xmlns:a16="http://schemas.microsoft.com/office/drawing/2014/main" id="{4985358C-83FA-45D0-A5F6-100E111B20F8}"/>
              </a:ext>
            </a:extLst>
          </p:cNvPr>
          <p:cNvGrpSpPr/>
          <p:nvPr/>
        </p:nvGrpSpPr>
        <p:grpSpPr>
          <a:xfrm>
            <a:off x="8544572" y="4308929"/>
            <a:ext cx="2087932" cy="632239"/>
            <a:chOff x="4325594" y="5399784"/>
            <a:chExt cx="5415557" cy="925661"/>
          </a:xfrm>
          <a:effectLst>
            <a:outerShdw blurRad="177800" dist="228600" dir="2700000" sx="101000" sy="101000" algn="tl" rotWithShape="0">
              <a:prstClr val="black">
                <a:alpha val="40000"/>
              </a:prstClr>
            </a:outerShdw>
          </a:effectLst>
        </p:grpSpPr>
        <p:grpSp>
          <p:nvGrpSpPr>
            <p:cNvPr id="80" name="Group 79">
              <a:extLst>
                <a:ext uri="{FF2B5EF4-FFF2-40B4-BE49-F238E27FC236}">
                  <a16:creationId xmlns:a16="http://schemas.microsoft.com/office/drawing/2014/main" id="{C066A6CA-E25D-4ABB-96A3-F623F53CA8C8}"/>
                </a:ext>
              </a:extLst>
            </p:cNvPr>
            <p:cNvGrpSpPr/>
            <p:nvPr/>
          </p:nvGrpSpPr>
          <p:grpSpPr>
            <a:xfrm>
              <a:off x="4325594" y="5399784"/>
              <a:ext cx="4668386" cy="925661"/>
              <a:chOff x="1035456" y="2317988"/>
              <a:chExt cx="4668386" cy="925661"/>
            </a:xfrm>
          </p:grpSpPr>
          <p:sp>
            <p:nvSpPr>
              <p:cNvPr id="82" name="Isosceles Triangle 81">
                <a:extLst>
                  <a:ext uri="{FF2B5EF4-FFF2-40B4-BE49-F238E27FC236}">
                    <a16:creationId xmlns:a16="http://schemas.microsoft.com/office/drawing/2014/main" id="{A208B67A-680C-4E77-8171-3687528F3E71}"/>
                  </a:ext>
                </a:extLst>
              </p:cNvPr>
              <p:cNvSpPr/>
              <p:nvPr/>
            </p:nvSpPr>
            <p:spPr>
              <a:xfrm>
                <a:off x="1509250" y="2330126"/>
                <a:ext cx="290491" cy="216024"/>
              </a:xfrm>
              <a:prstGeom prst="triangle">
                <a:avLst/>
              </a:prstGeom>
              <a:solidFill>
                <a:srgbClr val="6397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3" name="Rectangle 82">
                <a:extLst>
                  <a:ext uri="{FF2B5EF4-FFF2-40B4-BE49-F238E27FC236}">
                    <a16:creationId xmlns:a16="http://schemas.microsoft.com/office/drawing/2014/main" id="{D186877F-A611-44B8-B709-8853F5FCC20D}"/>
                  </a:ext>
                </a:extLst>
              </p:cNvPr>
              <p:cNvSpPr/>
              <p:nvPr/>
            </p:nvSpPr>
            <p:spPr>
              <a:xfrm>
                <a:off x="1055440" y="2448714"/>
                <a:ext cx="4648402" cy="794935"/>
              </a:xfrm>
              <a:prstGeom prst="rect">
                <a:avLst/>
              </a:prstGeom>
              <a:solidFill>
                <a:schemeClr val="bg1">
                  <a:lumMod val="50000"/>
                </a:schemeClr>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4" name="Parallelogram 83">
                <a:extLst>
                  <a:ext uri="{FF2B5EF4-FFF2-40B4-BE49-F238E27FC236}">
                    <a16:creationId xmlns:a16="http://schemas.microsoft.com/office/drawing/2014/main" id="{19B64C40-9B14-4448-BA5C-6C8971522FE7}"/>
                  </a:ext>
                </a:extLst>
              </p:cNvPr>
              <p:cNvSpPr/>
              <p:nvPr/>
            </p:nvSpPr>
            <p:spPr>
              <a:xfrm>
                <a:off x="1035456" y="2317988"/>
                <a:ext cx="619040" cy="576064"/>
              </a:xfrm>
              <a:prstGeom prst="parallelogram">
                <a:avLst/>
              </a:prstGeom>
              <a:solidFill>
                <a:srgbClr val="74CB0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4</a:t>
                </a:r>
              </a:p>
            </p:txBody>
          </p:sp>
        </p:grpSp>
        <p:sp>
          <p:nvSpPr>
            <p:cNvPr id="81" name="TextBox 80">
              <a:extLst>
                <a:ext uri="{FF2B5EF4-FFF2-40B4-BE49-F238E27FC236}">
                  <a16:creationId xmlns:a16="http://schemas.microsoft.com/office/drawing/2014/main" id="{60E82953-F6A8-41CE-AC43-9C77B3060D4A}"/>
                </a:ext>
              </a:extLst>
            </p:cNvPr>
            <p:cNvSpPr txBox="1"/>
            <p:nvPr/>
          </p:nvSpPr>
          <p:spPr>
            <a:xfrm>
              <a:off x="5671819" y="5610712"/>
              <a:ext cx="4069332" cy="585801"/>
            </a:xfrm>
            <a:prstGeom prst="rect">
              <a:avLst/>
            </a:prstGeom>
            <a:noFill/>
          </p:spPr>
          <p:txBody>
            <a:bodyPr wrap="square">
              <a:spAutoFit/>
            </a:bodyPr>
            <a:lstStyle/>
            <a:p>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Things</a:t>
              </a:r>
              <a:endParaRPr lang="en-IN" sz="2000" dirty="0">
                <a:solidFill>
                  <a:schemeClr val="bg1"/>
                </a:solidFill>
              </a:endParaRPr>
            </a:p>
          </p:txBody>
        </p:sp>
      </p:grpSp>
      <p:pic>
        <p:nvPicPr>
          <p:cNvPr id="85" name="Google Shape;51;p3">
            <a:extLst>
              <a:ext uri="{FF2B5EF4-FFF2-40B4-BE49-F238E27FC236}">
                <a16:creationId xmlns:a16="http://schemas.microsoft.com/office/drawing/2014/main" id="{ACC5C922-D739-4495-82D3-2631FEA433CE}"/>
              </a:ext>
            </a:extLst>
          </p:cNvPr>
          <p:cNvPicPr preferRelativeResize="0"/>
          <p:nvPr/>
        </p:nvPicPr>
        <p:blipFill rotWithShape="1">
          <a:blip r:embed="rId3">
            <a:alphaModFix/>
          </a:blip>
          <a:srcRect l="26249" r="28750" b="8333"/>
          <a:stretch/>
        </p:blipFill>
        <p:spPr>
          <a:xfrm>
            <a:off x="623392" y="2222156"/>
            <a:ext cx="1565917" cy="2153136"/>
          </a:xfrm>
          <a:prstGeom prst="rect">
            <a:avLst/>
          </a:prstGeom>
          <a:noFill/>
          <a:ln w="9525" cap="flat" cmpd="sng">
            <a:solidFill>
              <a:schemeClr val="dk1"/>
            </a:solidFill>
            <a:prstDash val="solid"/>
            <a:round/>
            <a:headEnd type="none" w="sm" len="sm"/>
            <a:tailEnd type="none" w="sm" len="sm"/>
          </a:ln>
        </p:spPr>
      </p:pic>
      <p:sp>
        <p:nvSpPr>
          <p:cNvPr id="86" name="Google Shape;52;p3">
            <a:extLst>
              <a:ext uri="{FF2B5EF4-FFF2-40B4-BE49-F238E27FC236}">
                <a16:creationId xmlns:a16="http://schemas.microsoft.com/office/drawing/2014/main" id="{FC89777E-466F-44A8-B2CE-CD4C1C54166F}"/>
              </a:ext>
            </a:extLst>
          </p:cNvPr>
          <p:cNvSpPr txBox="1"/>
          <p:nvPr/>
        </p:nvSpPr>
        <p:spPr>
          <a:xfrm>
            <a:off x="954052" y="4411960"/>
            <a:ext cx="894258" cy="457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u="none" strike="noStrike" cap="none" dirty="0">
                <a:solidFill>
                  <a:schemeClr val="dk1"/>
                </a:solidFill>
                <a:latin typeface="Calibri"/>
                <a:ea typeface="Calibri"/>
                <a:cs typeface="Calibri"/>
                <a:sym typeface="Calibri"/>
              </a:rPr>
              <a:t>girl</a:t>
            </a:r>
            <a:endParaRPr dirty="0"/>
          </a:p>
        </p:txBody>
      </p:sp>
      <p:pic>
        <p:nvPicPr>
          <p:cNvPr id="87" name="Google Shape;53;p3" descr="A small waterfall in a forest&#10;&#10;Description automatically generated with medium confidence">
            <a:extLst>
              <a:ext uri="{FF2B5EF4-FFF2-40B4-BE49-F238E27FC236}">
                <a16:creationId xmlns:a16="http://schemas.microsoft.com/office/drawing/2014/main" id="{9E4B6792-65C4-4506-AC26-AA637AF1030A}"/>
              </a:ext>
            </a:extLst>
          </p:cNvPr>
          <p:cNvPicPr preferRelativeResize="0"/>
          <p:nvPr/>
        </p:nvPicPr>
        <p:blipFill rotWithShape="1">
          <a:blip r:embed="rId4">
            <a:alphaModFix/>
          </a:blip>
          <a:srcRect/>
          <a:stretch/>
        </p:blipFill>
        <p:spPr>
          <a:xfrm>
            <a:off x="5570778" y="4463662"/>
            <a:ext cx="2733328" cy="1822219"/>
          </a:xfrm>
          <a:prstGeom prst="rect">
            <a:avLst/>
          </a:prstGeom>
          <a:noFill/>
          <a:ln>
            <a:noFill/>
          </a:ln>
        </p:spPr>
      </p:pic>
      <p:sp>
        <p:nvSpPr>
          <p:cNvPr id="88" name="Google Shape;54;p3">
            <a:extLst>
              <a:ext uri="{FF2B5EF4-FFF2-40B4-BE49-F238E27FC236}">
                <a16:creationId xmlns:a16="http://schemas.microsoft.com/office/drawing/2014/main" id="{0E13EBE1-23E5-48F8-87A6-954C078FBD9B}"/>
              </a:ext>
            </a:extLst>
          </p:cNvPr>
          <p:cNvSpPr txBox="1"/>
          <p:nvPr/>
        </p:nvSpPr>
        <p:spPr>
          <a:xfrm>
            <a:off x="6465261" y="6318598"/>
            <a:ext cx="894258" cy="457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u="none" strike="noStrike" cap="none" dirty="0">
                <a:solidFill>
                  <a:schemeClr val="dk1"/>
                </a:solidFill>
                <a:latin typeface="Calibri"/>
                <a:ea typeface="Calibri"/>
                <a:cs typeface="Calibri"/>
                <a:sym typeface="Calibri"/>
              </a:rPr>
              <a:t>river</a:t>
            </a:r>
            <a:endParaRPr dirty="0"/>
          </a:p>
        </p:txBody>
      </p:sp>
      <p:pic>
        <p:nvPicPr>
          <p:cNvPr id="89" name="Google Shape;55;p3">
            <a:extLst>
              <a:ext uri="{FF2B5EF4-FFF2-40B4-BE49-F238E27FC236}">
                <a16:creationId xmlns:a16="http://schemas.microsoft.com/office/drawing/2014/main" id="{F5376912-6116-4B51-8639-471CC5032E88}"/>
              </a:ext>
            </a:extLst>
          </p:cNvPr>
          <p:cNvPicPr preferRelativeResize="0"/>
          <p:nvPr/>
        </p:nvPicPr>
        <p:blipFill rotWithShape="1">
          <a:blip r:embed="rId5">
            <a:alphaModFix/>
          </a:blip>
          <a:srcRect/>
          <a:stretch/>
        </p:blipFill>
        <p:spPr>
          <a:xfrm>
            <a:off x="9070232" y="1998661"/>
            <a:ext cx="2941242" cy="1656563"/>
          </a:xfrm>
          <a:prstGeom prst="rect">
            <a:avLst/>
          </a:prstGeom>
          <a:noFill/>
          <a:ln>
            <a:noFill/>
          </a:ln>
        </p:spPr>
      </p:pic>
      <p:sp>
        <p:nvSpPr>
          <p:cNvPr id="90" name="Google Shape;56;p3">
            <a:extLst>
              <a:ext uri="{FF2B5EF4-FFF2-40B4-BE49-F238E27FC236}">
                <a16:creationId xmlns:a16="http://schemas.microsoft.com/office/drawing/2014/main" id="{07116159-EE24-47B1-B2F4-DEBC7902BC43}"/>
              </a:ext>
            </a:extLst>
          </p:cNvPr>
          <p:cNvSpPr txBox="1"/>
          <p:nvPr/>
        </p:nvSpPr>
        <p:spPr>
          <a:xfrm>
            <a:off x="9862320" y="3691880"/>
            <a:ext cx="1342746" cy="457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u="none" strike="noStrike" cap="none" dirty="0">
                <a:solidFill>
                  <a:schemeClr val="dk1"/>
                </a:solidFill>
                <a:latin typeface="Calibri"/>
                <a:ea typeface="Calibri"/>
                <a:cs typeface="Calibri"/>
                <a:sym typeface="Calibri"/>
              </a:rPr>
              <a:t>mountain</a:t>
            </a:r>
            <a:endParaRPr dirty="0"/>
          </a:p>
        </p:txBody>
      </p:sp>
      <p:pic>
        <p:nvPicPr>
          <p:cNvPr id="91" name="Google Shape;57;p3" descr="A picture containing sky, outdoor, sunset, nature&#10;&#10;Description automatically generated">
            <a:extLst>
              <a:ext uri="{FF2B5EF4-FFF2-40B4-BE49-F238E27FC236}">
                <a16:creationId xmlns:a16="http://schemas.microsoft.com/office/drawing/2014/main" id="{657C90BC-B596-4B6B-B03C-8432AA8BE90C}"/>
              </a:ext>
            </a:extLst>
          </p:cNvPr>
          <p:cNvPicPr preferRelativeResize="0"/>
          <p:nvPr/>
        </p:nvPicPr>
        <p:blipFill rotWithShape="1">
          <a:blip r:embed="rId6">
            <a:alphaModFix/>
          </a:blip>
          <a:srcRect t="25172"/>
          <a:stretch/>
        </p:blipFill>
        <p:spPr>
          <a:xfrm>
            <a:off x="2567608" y="3942641"/>
            <a:ext cx="2484844" cy="1685035"/>
          </a:xfrm>
          <a:prstGeom prst="rect">
            <a:avLst/>
          </a:prstGeom>
          <a:noFill/>
          <a:ln>
            <a:noFill/>
          </a:ln>
        </p:spPr>
      </p:pic>
      <p:sp>
        <p:nvSpPr>
          <p:cNvPr id="92" name="Google Shape;58;p3">
            <a:extLst>
              <a:ext uri="{FF2B5EF4-FFF2-40B4-BE49-F238E27FC236}">
                <a16:creationId xmlns:a16="http://schemas.microsoft.com/office/drawing/2014/main" id="{47906B3F-0AE7-42B1-BD39-8386337E1785}"/>
              </a:ext>
            </a:extLst>
          </p:cNvPr>
          <p:cNvSpPr txBox="1"/>
          <p:nvPr/>
        </p:nvSpPr>
        <p:spPr>
          <a:xfrm>
            <a:off x="3362901" y="5639178"/>
            <a:ext cx="894258" cy="457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u="none" strike="noStrike" cap="none">
                <a:solidFill>
                  <a:schemeClr val="dk1"/>
                </a:solidFill>
                <a:latin typeface="Calibri"/>
                <a:ea typeface="Calibri"/>
                <a:cs typeface="Calibri"/>
                <a:sym typeface="Calibri"/>
              </a:rPr>
              <a:t>day</a:t>
            </a:r>
            <a:endParaRPr/>
          </a:p>
        </p:txBody>
      </p:sp>
      <p:pic>
        <p:nvPicPr>
          <p:cNvPr id="93" name="Google Shape;59;p3" descr="A person standing in front of a chalkboard&#10;&#10;Description automatically generated with low confidence">
            <a:extLst>
              <a:ext uri="{FF2B5EF4-FFF2-40B4-BE49-F238E27FC236}">
                <a16:creationId xmlns:a16="http://schemas.microsoft.com/office/drawing/2014/main" id="{89205B58-4B59-4570-80B8-281D9A456EEA}"/>
              </a:ext>
            </a:extLst>
          </p:cNvPr>
          <p:cNvPicPr preferRelativeResize="0"/>
          <p:nvPr/>
        </p:nvPicPr>
        <p:blipFill rotWithShape="1">
          <a:blip r:embed="rId7">
            <a:alphaModFix/>
          </a:blip>
          <a:srcRect/>
          <a:stretch/>
        </p:blipFill>
        <p:spPr>
          <a:xfrm>
            <a:off x="6161053" y="1012532"/>
            <a:ext cx="2586717" cy="1675487"/>
          </a:xfrm>
          <a:prstGeom prst="rect">
            <a:avLst/>
          </a:prstGeom>
          <a:noFill/>
          <a:ln>
            <a:noFill/>
          </a:ln>
        </p:spPr>
      </p:pic>
      <p:sp>
        <p:nvSpPr>
          <p:cNvPr id="94" name="Google Shape;60;p3">
            <a:extLst>
              <a:ext uri="{FF2B5EF4-FFF2-40B4-BE49-F238E27FC236}">
                <a16:creationId xmlns:a16="http://schemas.microsoft.com/office/drawing/2014/main" id="{341F8ED3-901B-4C43-AE06-D9583C065958}"/>
              </a:ext>
            </a:extLst>
          </p:cNvPr>
          <p:cNvSpPr txBox="1"/>
          <p:nvPr/>
        </p:nvSpPr>
        <p:spPr>
          <a:xfrm>
            <a:off x="6890269" y="2718198"/>
            <a:ext cx="1153336" cy="457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u="none" strike="noStrike" cap="none" dirty="0">
                <a:solidFill>
                  <a:schemeClr val="dk1"/>
                </a:solidFill>
                <a:latin typeface="Calibri"/>
                <a:ea typeface="Calibri"/>
                <a:cs typeface="Calibri"/>
                <a:sym typeface="Calibri"/>
              </a:rPr>
              <a:t>teacher</a:t>
            </a:r>
            <a:endParaRPr dirty="0"/>
          </a:p>
        </p:txBody>
      </p:sp>
    </p:spTree>
    <p:extLst>
      <p:ext uri="{BB962C8B-B14F-4D97-AF65-F5344CB8AC3E}">
        <p14:creationId xmlns:p14="http://schemas.microsoft.com/office/powerpoint/2010/main" val="130004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plus(in)">
                                      <p:cBhvr>
                                        <p:cTn id="7" dur="1500"/>
                                        <p:tgtEl>
                                          <p:spTgt spid="73"/>
                                        </p:tgtEl>
                                      </p:cBhvr>
                                    </p:animEffect>
                                  </p:childTnLst>
                                </p:cTn>
                              </p:par>
                            </p:childTnLst>
                          </p:cTn>
                        </p:par>
                        <p:par>
                          <p:cTn id="8" fill="hold">
                            <p:stCondLst>
                              <p:cond delay="1500"/>
                            </p:stCondLst>
                            <p:childTnLst>
                              <p:par>
                                <p:cTn id="9" presetID="1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plus(in)">
                                      <p:cBhvr>
                                        <p:cTn id="11" dur="1500"/>
                                        <p:tgtEl>
                                          <p:spTgt spid="67"/>
                                        </p:tgtEl>
                                      </p:cBhvr>
                                    </p:animEffect>
                                  </p:childTnLst>
                                </p:cTn>
                              </p:par>
                            </p:childTnLst>
                          </p:cTn>
                        </p:par>
                        <p:par>
                          <p:cTn id="12" fill="hold">
                            <p:stCondLst>
                              <p:cond delay="3000"/>
                            </p:stCondLst>
                            <p:childTnLst>
                              <p:par>
                                <p:cTn id="13" presetID="13" presetClass="entr" presetSubtype="16" fill="hold"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plus(in)">
                                      <p:cBhvr>
                                        <p:cTn id="15" dur="1500"/>
                                        <p:tgtEl>
                                          <p:spTgt spid="7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1000"/>
                                        <p:tgtEl>
                                          <p:spTgt spid="85"/>
                                        </p:tgtEl>
                                      </p:cBhvr>
                                    </p:animEffect>
                                  </p:childTnLst>
                                </p:cTn>
                              </p:par>
                              <p:par>
                                <p:cTn id="21" presetID="10" presetClass="entr" presetSubtype="0"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fade">
                                      <p:cBhvr>
                                        <p:cTn id="23" dur="1000"/>
                                        <p:tgtEl>
                                          <p:spTgt spid="86"/>
                                        </p:tgtEl>
                                      </p:cBhvr>
                                    </p:animEffect>
                                  </p:childTnLst>
                                </p:cTn>
                              </p:par>
                              <p:par>
                                <p:cTn id="24" presetID="10" presetClass="entr" presetSubtype="0" fill="hold" nodeType="withEffect">
                                  <p:stCondLst>
                                    <p:cond delay="0"/>
                                  </p:stCondLst>
                                  <p:childTnLst>
                                    <p:set>
                                      <p:cBhvr>
                                        <p:cTn id="25" dur="1" fill="hold">
                                          <p:stCondLst>
                                            <p:cond delay="0"/>
                                          </p:stCondLst>
                                        </p:cTn>
                                        <p:tgtEl>
                                          <p:spTgt spid="87"/>
                                        </p:tgtEl>
                                        <p:attrNameLst>
                                          <p:attrName>style.visibility</p:attrName>
                                        </p:attrNameLst>
                                      </p:cBhvr>
                                      <p:to>
                                        <p:strVal val="visible"/>
                                      </p:to>
                                    </p:set>
                                    <p:animEffect transition="in" filter="fade">
                                      <p:cBhvr>
                                        <p:cTn id="26" dur="1000"/>
                                        <p:tgtEl>
                                          <p:spTgt spid="87"/>
                                        </p:tgtEl>
                                      </p:cBhvr>
                                    </p:animEffect>
                                  </p:childTnLst>
                                </p:cTn>
                              </p:par>
                              <p:par>
                                <p:cTn id="27" presetID="10" presetClass="entr" presetSubtype="0" fill="hold" nodeType="withEffect">
                                  <p:stCondLst>
                                    <p:cond delay="0"/>
                                  </p:stCondLst>
                                  <p:childTnLst>
                                    <p:set>
                                      <p:cBhvr>
                                        <p:cTn id="28" dur="1" fill="hold">
                                          <p:stCondLst>
                                            <p:cond delay="0"/>
                                          </p:stCondLst>
                                        </p:cTn>
                                        <p:tgtEl>
                                          <p:spTgt spid="88"/>
                                        </p:tgtEl>
                                        <p:attrNameLst>
                                          <p:attrName>style.visibility</p:attrName>
                                        </p:attrNameLst>
                                      </p:cBhvr>
                                      <p:to>
                                        <p:strVal val="visible"/>
                                      </p:to>
                                    </p:set>
                                    <p:animEffect transition="in" filter="fade">
                                      <p:cBhvr>
                                        <p:cTn id="29" dur="1000"/>
                                        <p:tgtEl>
                                          <p:spTgt spid="88"/>
                                        </p:tgtEl>
                                      </p:cBhvr>
                                    </p:animEffect>
                                  </p:childTnLst>
                                </p:cTn>
                              </p:par>
                              <p:par>
                                <p:cTn id="30" presetID="10" presetClass="entr" presetSubtype="0" fill="hold" nodeType="withEffect">
                                  <p:stCondLst>
                                    <p:cond delay="0"/>
                                  </p:stCondLst>
                                  <p:childTnLst>
                                    <p:set>
                                      <p:cBhvr>
                                        <p:cTn id="31" dur="1" fill="hold">
                                          <p:stCondLst>
                                            <p:cond delay="0"/>
                                          </p:stCondLst>
                                        </p:cTn>
                                        <p:tgtEl>
                                          <p:spTgt spid="89"/>
                                        </p:tgtEl>
                                        <p:attrNameLst>
                                          <p:attrName>style.visibility</p:attrName>
                                        </p:attrNameLst>
                                      </p:cBhvr>
                                      <p:to>
                                        <p:strVal val="visible"/>
                                      </p:to>
                                    </p:set>
                                    <p:animEffect transition="in" filter="fade">
                                      <p:cBhvr>
                                        <p:cTn id="32" dur="1000"/>
                                        <p:tgtEl>
                                          <p:spTgt spid="89"/>
                                        </p:tgtEl>
                                      </p:cBhvr>
                                    </p:animEffect>
                                  </p:childTnLst>
                                </p:cTn>
                              </p:par>
                              <p:par>
                                <p:cTn id="33" presetID="10" presetClass="entr" presetSubtype="0"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animEffect transition="in" filter="fade">
                                      <p:cBhvr>
                                        <p:cTn id="35" dur="1000"/>
                                        <p:tgtEl>
                                          <p:spTgt spid="90"/>
                                        </p:tgtEl>
                                      </p:cBhvr>
                                    </p:animEffect>
                                  </p:childTnLst>
                                </p:cTn>
                              </p:par>
                            </p:childTnLst>
                          </p:cTn>
                        </p:par>
                        <p:par>
                          <p:cTn id="36" fill="hold">
                            <p:stCondLst>
                              <p:cond delay="1000"/>
                            </p:stCondLst>
                            <p:childTnLst>
                              <p:par>
                                <p:cTn id="37" presetID="10" presetClass="entr" presetSubtype="0" fill="hold" nodeType="afterEffect">
                                  <p:stCondLst>
                                    <p:cond delay="100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childTnLst>
                                </p:cTn>
                              </p:par>
                              <p:par>
                                <p:cTn id="40" presetID="10" presetClass="entr" presetSubtype="0" fill="hold" nodeType="withEffect">
                                  <p:stCondLst>
                                    <p:cond delay="1000"/>
                                  </p:stCondLst>
                                  <p:childTnLst>
                                    <p:set>
                                      <p:cBhvr>
                                        <p:cTn id="41" dur="1" fill="hold">
                                          <p:stCondLst>
                                            <p:cond delay="0"/>
                                          </p:stCondLst>
                                        </p:cTn>
                                        <p:tgtEl>
                                          <p:spTgt spid="92"/>
                                        </p:tgtEl>
                                        <p:attrNameLst>
                                          <p:attrName>style.visibility</p:attrName>
                                        </p:attrNameLst>
                                      </p:cBhvr>
                                      <p:to>
                                        <p:strVal val="visible"/>
                                      </p:to>
                                    </p:set>
                                    <p:animEffect transition="in" filter="fade">
                                      <p:cBhvr>
                                        <p:cTn id="42" dur="1000"/>
                                        <p:tgtEl>
                                          <p:spTgt spid="92"/>
                                        </p:tgtEl>
                                      </p:cBhvr>
                                    </p:animEffect>
                                  </p:childTnLst>
                                </p:cTn>
                              </p:par>
                              <p:par>
                                <p:cTn id="43" presetID="10" presetClass="entr" presetSubtype="0" fill="hold" nodeType="withEffect">
                                  <p:stCondLst>
                                    <p:cond delay="1000"/>
                                  </p:stCondLst>
                                  <p:childTnLst>
                                    <p:set>
                                      <p:cBhvr>
                                        <p:cTn id="44" dur="1" fill="hold">
                                          <p:stCondLst>
                                            <p:cond delay="0"/>
                                          </p:stCondLst>
                                        </p:cTn>
                                        <p:tgtEl>
                                          <p:spTgt spid="93"/>
                                        </p:tgtEl>
                                        <p:attrNameLst>
                                          <p:attrName>style.visibility</p:attrName>
                                        </p:attrNameLst>
                                      </p:cBhvr>
                                      <p:to>
                                        <p:strVal val="visible"/>
                                      </p:to>
                                    </p:set>
                                    <p:animEffect transition="in" filter="fade">
                                      <p:cBhvr>
                                        <p:cTn id="45" dur="1000"/>
                                        <p:tgtEl>
                                          <p:spTgt spid="93"/>
                                        </p:tgtEl>
                                      </p:cBhvr>
                                    </p:animEffect>
                                  </p:childTnLst>
                                </p:cTn>
                              </p:par>
                              <p:par>
                                <p:cTn id="46" presetID="10" presetClass="entr" presetSubtype="0" fill="hold" nodeType="withEffect">
                                  <p:stCondLst>
                                    <p:cond delay="1000"/>
                                  </p:stCondLst>
                                  <p:childTnLst>
                                    <p:set>
                                      <p:cBhvr>
                                        <p:cTn id="47" dur="1" fill="hold">
                                          <p:stCondLst>
                                            <p:cond delay="0"/>
                                          </p:stCondLst>
                                        </p:cTn>
                                        <p:tgtEl>
                                          <p:spTgt spid="94"/>
                                        </p:tgtEl>
                                        <p:attrNameLst>
                                          <p:attrName>style.visibility</p:attrName>
                                        </p:attrNameLst>
                                      </p:cBhvr>
                                      <p:to>
                                        <p:strVal val="visible"/>
                                      </p:to>
                                    </p:set>
                                    <p:animEffect transition="in" filter="fade">
                                      <p:cBhvr>
                                        <p:cTn id="48"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66;p4">
            <a:extLst>
              <a:ext uri="{FF2B5EF4-FFF2-40B4-BE49-F238E27FC236}">
                <a16:creationId xmlns:a16="http://schemas.microsoft.com/office/drawing/2014/main" id="{E8DE482A-BF29-49AC-8466-FC51C2E878F5}"/>
              </a:ext>
            </a:extLst>
          </p:cNvPr>
          <p:cNvSpPr txBox="1">
            <a:spLocks noGrp="1"/>
          </p:cNvSpPr>
          <p:nvPr>
            <p:ph type="title"/>
          </p:nvPr>
        </p:nvSpPr>
        <p:spPr>
          <a:xfrm>
            <a:off x="2537792" y="221298"/>
            <a:ext cx="7086600" cy="639762"/>
          </a:xfrm>
          <a:prstGeom prst="rect">
            <a:avLst/>
          </a:prstGeom>
          <a:solidFill>
            <a:srgbClr val="B3DEFF"/>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US" b="1" u="sng" dirty="0"/>
              <a:t>Proper Nouns</a:t>
            </a:r>
            <a:endParaRPr u="sng" dirty="0"/>
          </a:p>
        </p:txBody>
      </p:sp>
      <p:pic>
        <p:nvPicPr>
          <p:cNvPr id="25" name="Google Shape;68;p4" descr="A picture containing sky, outdoor, building, sunset&#10;&#10;Description automatically generated">
            <a:extLst>
              <a:ext uri="{FF2B5EF4-FFF2-40B4-BE49-F238E27FC236}">
                <a16:creationId xmlns:a16="http://schemas.microsoft.com/office/drawing/2014/main" id="{30802701-FA18-43C6-AD97-3A7316D217C5}"/>
              </a:ext>
            </a:extLst>
          </p:cNvPr>
          <p:cNvPicPr preferRelativeResize="0"/>
          <p:nvPr/>
        </p:nvPicPr>
        <p:blipFill rotWithShape="1">
          <a:blip r:embed="rId3">
            <a:alphaModFix/>
          </a:blip>
          <a:srcRect/>
          <a:stretch/>
        </p:blipFill>
        <p:spPr>
          <a:xfrm>
            <a:off x="2160133" y="4589002"/>
            <a:ext cx="2351151" cy="1567434"/>
          </a:xfrm>
          <a:prstGeom prst="rect">
            <a:avLst/>
          </a:prstGeom>
          <a:noFill/>
          <a:ln>
            <a:noFill/>
          </a:ln>
        </p:spPr>
      </p:pic>
      <p:sp>
        <p:nvSpPr>
          <p:cNvPr id="26" name="Google Shape;69;p4">
            <a:extLst>
              <a:ext uri="{FF2B5EF4-FFF2-40B4-BE49-F238E27FC236}">
                <a16:creationId xmlns:a16="http://schemas.microsoft.com/office/drawing/2014/main" id="{91F9B882-A4AE-4A84-8C05-A037C9DDBDDE}"/>
              </a:ext>
            </a:extLst>
          </p:cNvPr>
          <p:cNvSpPr txBox="1"/>
          <p:nvPr/>
        </p:nvSpPr>
        <p:spPr>
          <a:xfrm>
            <a:off x="2512070" y="6253724"/>
            <a:ext cx="1647279" cy="41563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u="none" strike="noStrike" cap="none" dirty="0">
                <a:solidFill>
                  <a:schemeClr val="dk1"/>
                </a:solidFill>
                <a:latin typeface="Calibri"/>
                <a:ea typeface="Calibri"/>
                <a:cs typeface="Calibri"/>
                <a:sym typeface="Calibri"/>
              </a:rPr>
              <a:t>New Delhi</a:t>
            </a:r>
            <a:endParaRPr dirty="0"/>
          </a:p>
        </p:txBody>
      </p:sp>
      <p:sp>
        <p:nvSpPr>
          <p:cNvPr id="27" name="Google Shape;70;p4">
            <a:extLst>
              <a:ext uri="{FF2B5EF4-FFF2-40B4-BE49-F238E27FC236}">
                <a16:creationId xmlns:a16="http://schemas.microsoft.com/office/drawing/2014/main" id="{5905F9F1-4DEE-4E7A-84AA-DD7D9A64F52D}"/>
              </a:ext>
            </a:extLst>
          </p:cNvPr>
          <p:cNvSpPr txBox="1"/>
          <p:nvPr/>
        </p:nvSpPr>
        <p:spPr>
          <a:xfrm>
            <a:off x="5395354" y="6253724"/>
            <a:ext cx="2057400" cy="41563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u="none" strike="noStrike" cap="none" dirty="0">
                <a:solidFill>
                  <a:schemeClr val="dk1"/>
                </a:solidFill>
                <a:latin typeface="Calibri"/>
                <a:ea typeface="Calibri"/>
                <a:cs typeface="Calibri"/>
                <a:sym typeface="Calibri"/>
              </a:rPr>
              <a:t>Amul chocolate</a:t>
            </a:r>
            <a:endParaRPr dirty="0"/>
          </a:p>
        </p:txBody>
      </p:sp>
      <p:sp>
        <p:nvSpPr>
          <p:cNvPr id="28" name="Google Shape;71;p4">
            <a:extLst>
              <a:ext uri="{FF2B5EF4-FFF2-40B4-BE49-F238E27FC236}">
                <a16:creationId xmlns:a16="http://schemas.microsoft.com/office/drawing/2014/main" id="{E35AF06A-5917-4EBC-9112-855AF5A5B735}"/>
              </a:ext>
            </a:extLst>
          </p:cNvPr>
          <p:cNvSpPr txBox="1"/>
          <p:nvPr/>
        </p:nvSpPr>
        <p:spPr>
          <a:xfrm>
            <a:off x="8828558" y="6253724"/>
            <a:ext cx="1299890" cy="41563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b="0" i="0" u="none" strike="noStrike" cap="none">
                <a:solidFill>
                  <a:schemeClr val="dk1"/>
                </a:solidFill>
                <a:latin typeface="Calibri"/>
                <a:ea typeface="Calibri"/>
                <a:cs typeface="Calibri"/>
                <a:sym typeface="Calibri"/>
              </a:rPr>
              <a:t>Rohit</a:t>
            </a:r>
            <a:endParaRPr/>
          </a:p>
        </p:txBody>
      </p:sp>
      <p:pic>
        <p:nvPicPr>
          <p:cNvPr id="29" name="Google Shape;72;p4" descr="Logo&#10;&#10;Description automatically generated">
            <a:extLst>
              <a:ext uri="{FF2B5EF4-FFF2-40B4-BE49-F238E27FC236}">
                <a16:creationId xmlns:a16="http://schemas.microsoft.com/office/drawing/2014/main" id="{FE3B5C1E-7811-4DA4-8DFD-07403F7AF88B}"/>
              </a:ext>
            </a:extLst>
          </p:cNvPr>
          <p:cNvPicPr preferRelativeResize="0"/>
          <p:nvPr/>
        </p:nvPicPr>
        <p:blipFill rotWithShape="1">
          <a:blip r:embed="rId4">
            <a:alphaModFix/>
          </a:blip>
          <a:srcRect/>
          <a:stretch/>
        </p:blipFill>
        <p:spPr>
          <a:xfrm>
            <a:off x="5229004" y="4589002"/>
            <a:ext cx="2586266" cy="1470622"/>
          </a:xfrm>
          <a:prstGeom prst="rect">
            <a:avLst/>
          </a:prstGeom>
          <a:noFill/>
          <a:ln>
            <a:noFill/>
          </a:ln>
        </p:spPr>
      </p:pic>
      <p:pic>
        <p:nvPicPr>
          <p:cNvPr id="30" name="Google Shape;73;p4">
            <a:extLst>
              <a:ext uri="{FF2B5EF4-FFF2-40B4-BE49-F238E27FC236}">
                <a16:creationId xmlns:a16="http://schemas.microsoft.com/office/drawing/2014/main" id="{66C31DC6-ACE5-4BB3-922B-6B64A492FA9D}"/>
              </a:ext>
            </a:extLst>
          </p:cNvPr>
          <p:cNvPicPr preferRelativeResize="0"/>
          <p:nvPr/>
        </p:nvPicPr>
        <p:blipFill rotWithShape="1">
          <a:blip r:embed="rId5">
            <a:alphaModFix/>
          </a:blip>
          <a:srcRect r="34312"/>
          <a:stretch/>
        </p:blipFill>
        <p:spPr>
          <a:xfrm>
            <a:off x="8532989" y="4589002"/>
            <a:ext cx="1698822" cy="1639659"/>
          </a:xfrm>
          <a:prstGeom prst="rect">
            <a:avLst/>
          </a:prstGeom>
          <a:noFill/>
          <a:ln>
            <a:noFill/>
          </a:ln>
        </p:spPr>
      </p:pic>
      <p:grpSp>
        <p:nvGrpSpPr>
          <p:cNvPr id="11" name="Group 10">
            <a:extLst>
              <a:ext uri="{FF2B5EF4-FFF2-40B4-BE49-F238E27FC236}">
                <a16:creationId xmlns:a16="http://schemas.microsoft.com/office/drawing/2014/main" id="{659F3353-E3DB-47FD-8CBE-1AE3C48FA7EA}"/>
              </a:ext>
            </a:extLst>
          </p:cNvPr>
          <p:cNvGrpSpPr/>
          <p:nvPr/>
        </p:nvGrpSpPr>
        <p:grpSpPr>
          <a:xfrm>
            <a:off x="2443890" y="908720"/>
            <a:ext cx="7975052" cy="936000"/>
            <a:chOff x="2230331" y="1700807"/>
            <a:chExt cx="7250047" cy="821705"/>
          </a:xfrm>
          <a:solidFill>
            <a:schemeClr val="accent4">
              <a:lumMod val="75000"/>
            </a:schemeClr>
          </a:solidFill>
        </p:grpSpPr>
        <p:sp>
          <p:nvSpPr>
            <p:cNvPr id="12" name="Freeform: Shape 11">
              <a:extLst>
                <a:ext uri="{FF2B5EF4-FFF2-40B4-BE49-F238E27FC236}">
                  <a16:creationId xmlns:a16="http://schemas.microsoft.com/office/drawing/2014/main" id="{8FCAB3AA-7FCD-458A-93EA-1771C96F6157}"/>
                </a:ext>
              </a:extLst>
            </p:cNvPr>
            <p:cNvSpPr/>
            <p:nvPr/>
          </p:nvSpPr>
          <p:spPr>
            <a:xfrm rot="5400000">
              <a:off x="5444502" y="-1513364"/>
              <a:ext cx="821705" cy="7250047"/>
            </a:xfrm>
            <a:custGeom>
              <a:avLst/>
              <a:gdLst>
                <a:gd name="connsiteX0" fmla="*/ 216024 w 1440160"/>
                <a:gd name="connsiteY0" fmla="*/ 6840760 h 7056784"/>
                <a:gd name="connsiteX1" fmla="*/ 1224136 w 1440160"/>
                <a:gd name="connsiteY1" fmla="*/ 6840760 h 7056784"/>
                <a:gd name="connsiteX2" fmla="*/ 720080 w 1440160"/>
                <a:gd name="connsiteY2" fmla="*/ 6048672 h 7056784"/>
                <a:gd name="connsiteX3" fmla="*/ 0 w 1440160"/>
                <a:gd name="connsiteY3" fmla="*/ 6816753 h 7056784"/>
                <a:gd name="connsiteX4" fmla="*/ 0 w 1440160"/>
                <a:gd name="connsiteY4" fmla="*/ 240031 h 7056784"/>
                <a:gd name="connsiteX5" fmla="*/ 240031 w 1440160"/>
                <a:gd name="connsiteY5" fmla="*/ 0 h 7056784"/>
                <a:gd name="connsiteX6" fmla="*/ 1200129 w 1440160"/>
                <a:gd name="connsiteY6" fmla="*/ 0 h 7056784"/>
                <a:gd name="connsiteX7" fmla="*/ 1440160 w 1440160"/>
                <a:gd name="connsiteY7" fmla="*/ 240031 h 7056784"/>
                <a:gd name="connsiteX8" fmla="*/ 1440160 w 1440160"/>
                <a:gd name="connsiteY8" fmla="*/ 6816753 h 7056784"/>
                <a:gd name="connsiteX9" fmla="*/ 1200129 w 1440160"/>
                <a:gd name="connsiteY9" fmla="*/ 7056784 h 7056784"/>
                <a:gd name="connsiteX10" fmla="*/ 240031 w 1440160"/>
                <a:gd name="connsiteY10" fmla="*/ 7056784 h 7056784"/>
                <a:gd name="connsiteX11" fmla="*/ 0 w 1440160"/>
                <a:gd name="connsiteY11" fmla="*/ 6816753 h 7056784"/>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1200129 w 1440160"/>
                <a:gd name="connsiteY7" fmla="*/ 674558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870346 w 1440160"/>
                <a:gd name="connsiteY7" fmla="*/ 0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0160" h="7731342">
                  <a:moveTo>
                    <a:pt x="216024" y="7515318"/>
                  </a:moveTo>
                  <a:lnTo>
                    <a:pt x="1224136" y="7515318"/>
                  </a:lnTo>
                  <a:lnTo>
                    <a:pt x="720080" y="6723230"/>
                  </a:lnTo>
                  <a:lnTo>
                    <a:pt x="216024" y="7515318"/>
                  </a:lnTo>
                  <a:close/>
                  <a:moveTo>
                    <a:pt x="0" y="7491311"/>
                  </a:moveTo>
                  <a:lnTo>
                    <a:pt x="0" y="914589"/>
                  </a:lnTo>
                  <a:cubicBezTo>
                    <a:pt x="0" y="782024"/>
                    <a:pt x="602142" y="0"/>
                    <a:pt x="734707" y="0"/>
                  </a:cubicBezTo>
                  <a:lnTo>
                    <a:pt x="870346" y="0"/>
                  </a:lnTo>
                  <a:cubicBezTo>
                    <a:pt x="1002911" y="0"/>
                    <a:pt x="1440160" y="782024"/>
                    <a:pt x="1440160" y="914589"/>
                  </a:cubicBezTo>
                  <a:lnTo>
                    <a:pt x="1440160" y="7491311"/>
                  </a:lnTo>
                  <a:cubicBezTo>
                    <a:pt x="1440160" y="7623876"/>
                    <a:pt x="1332694" y="7731342"/>
                    <a:pt x="1200129" y="7731342"/>
                  </a:cubicBezTo>
                  <a:lnTo>
                    <a:pt x="240031" y="7731342"/>
                  </a:lnTo>
                  <a:cubicBezTo>
                    <a:pt x="107466" y="7731342"/>
                    <a:pt x="0" y="7623876"/>
                    <a:pt x="0" y="7491311"/>
                  </a:cubicBezTo>
                  <a:close/>
                </a:path>
              </a:pathLst>
            </a:custGeom>
            <a:grpFill/>
            <a:ln>
              <a:noFill/>
            </a:ln>
            <a:effectLst>
              <a:outerShdw blurRad="508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chemeClr val="bg1"/>
                </a:solidFill>
              </a:endParaRPr>
            </a:p>
          </p:txBody>
        </p:sp>
        <p:sp>
          <p:nvSpPr>
            <p:cNvPr id="13" name="TextBox 12">
              <a:extLst>
                <a:ext uri="{FF2B5EF4-FFF2-40B4-BE49-F238E27FC236}">
                  <a16:creationId xmlns:a16="http://schemas.microsoft.com/office/drawing/2014/main" id="{F9593962-7BDB-4EE6-8EA8-6BBB6CA1ED61}"/>
                </a:ext>
              </a:extLst>
            </p:cNvPr>
            <p:cNvSpPr txBox="1"/>
            <p:nvPr/>
          </p:nvSpPr>
          <p:spPr>
            <a:xfrm>
              <a:off x="3193806" y="1881994"/>
              <a:ext cx="4762391" cy="459330"/>
            </a:xfrm>
            <a:prstGeom prst="rect">
              <a:avLst/>
            </a:prstGeom>
            <a:noFill/>
          </p:spPr>
          <p:txBody>
            <a:bodyPr wrap="square" rtlCol="0">
              <a:spAutoFit/>
            </a:bodyPr>
            <a:lstStyle/>
            <a:p>
              <a:r>
                <a:rPr lang="en-US" sz="2800" dirty="0">
                  <a:solidFill>
                    <a:schemeClr val="bg1"/>
                  </a:solidFill>
                </a:rPr>
                <a:t>Proper nouns are special nouns</a:t>
              </a:r>
              <a:endParaRPr lang="en-IN" sz="2800" dirty="0">
                <a:solidFill>
                  <a:schemeClr val="bg1"/>
                </a:solidFill>
              </a:endParaRPr>
            </a:p>
          </p:txBody>
        </p:sp>
      </p:grpSp>
      <p:grpSp>
        <p:nvGrpSpPr>
          <p:cNvPr id="14" name="Group 13">
            <a:extLst>
              <a:ext uri="{FF2B5EF4-FFF2-40B4-BE49-F238E27FC236}">
                <a16:creationId xmlns:a16="http://schemas.microsoft.com/office/drawing/2014/main" id="{BD20C683-F10A-4720-BE20-0102F7671922}"/>
              </a:ext>
            </a:extLst>
          </p:cNvPr>
          <p:cNvGrpSpPr/>
          <p:nvPr/>
        </p:nvGrpSpPr>
        <p:grpSpPr>
          <a:xfrm>
            <a:off x="2432505" y="2132856"/>
            <a:ext cx="7975052" cy="1384995"/>
            <a:chOff x="2230327" y="1691721"/>
            <a:chExt cx="7250047" cy="1460174"/>
          </a:xfrm>
          <a:solidFill>
            <a:schemeClr val="accent2">
              <a:lumMod val="75000"/>
            </a:schemeClr>
          </a:solidFill>
        </p:grpSpPr>
        <p:sp>
          <p:nvSpPr>
            <p:cNvPr id="15" name="Freeform: Shape 14">
              <a:extLst>
                <a:ext uri="{FF2B5EF4-FFF2-40B4-BE49-F238E27FC236}">
                  <a16:creationId xmlns:a16="http://schemas.microsoft.com/office/drawing/2014/main" id="{DB5083CA-7F72-48A0-BF86-6085BCCEB9C5}"/>
                </a:ext>
              </a:extLst>
            </p:cNvPr>
            <p:cNvSpPr/>
            <p:nvPr/>
          </p:nvSpPr>
          <p:spPr>
            <a:xfrm rot="5400000">
              <a:off x="5361892" y="-1430757"/>
              <a:ext cx="986917" cy="7250047"/>
            </a:xfrm>
            <a:custGeom>
              <a:avLst/>
              <a:gdLst>
                <a:gd name="connsiteX0" fmla="*/ 216024 w 1440160"/>
                <a:gd name="connsiteY0" fmla="*/ 6840760 h 7056784"/>
                <a:gd name="connsiteX1" fmla="*/ 1224136 w 1440160"/>
                <a:gd name="connsiteY1" fmla="*/ 6840760 h 7056784"/>
                <a:gd name="connsiteX2" fmla="*/ 720080 w 1440160"/>
                <a:gd name="connsiteY2" fmla="*/ 6048672 h 7056784"/>
                <a:gd name="connsiteX3" fmla="*/ 0 w 1440160"/>
                <a:gd name="connsiteY3" fmla="*/ 6816753 h 7056784"/>
                <a:gd name="connsiteX4" fmla="*/ 0 w 1440160"/>
                <a:gd name="connsiteY4" fmla="*/ 240031 h 7056784"/>
                <a:gd name="connsiteX5" fmla="*/ 240031 w 1440160"/>
                <a:gd name="connsiteY5" fmla="*/ 0 h 7056784"/>
                <a:gd name="connsiteX6" fmla="*/ 1200129 w 1440160"/>
                <a:gd name="connsiteY6" fmla="*/ 0 h 7056784"/>
                <a:gd name="connsiteX7" fmla="*/ 1440160 w 1440160"/>
                <a:gd name="connsiteY7" fmla="*/ 240031 h 7056784"/>
                <a:gd name="connsiteX8" fmla="*/ 1440160 w 1440160"/>
                <a:gd name="connsiteY8" fmla="*/ 6816753 h 7056784"/>
                <a:gd name="connsiteX9" fmla="*/ 1200129 w 1440160"/>
                <a:gd name="connsiteY9" fmla="*/ 7056784 h 7056784"/>
                <a:gd name="connsiteX10" fmla="*/ 240031 w 1440160"/>
                <a:gd name="connsiteY10" fmla="*/ 7056784 h 7056784"/>
                <a:gd name="connsiteX11" fmla="*/ 0 w 1440160"/>
                <a:gd name="connsiteY11" fmla="*/ 6816753 h 7056784"/>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1200129 w 1440160"/>
                <a:gd name="connsiteY7" fmla="*/ 674558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870346 w 1440160"/>
                <a:gd name="connsiteY7" fmla="*/ 0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0160" h="7731342">
                  <a:moveTo>
                    <a:pt x="216024" y="7515318"/>
                  </a:moveTo>
                  <a:lnTo>
                    <a:pt x="1224136" y="7515318"/>
                  </a:lnTo>
                  <a:lnTo>
                    <a:pt x="720080" y="6723230"/>
                  </a:lnTo>
                  <a:lnTo>
                    <a:pt x="216024" y="7515318"/>
                  </a:lnTo>
                  <a:close/>
                  <a:moveTo>
                    <a:pt x="0" y="7491311"/>
                  </a:moveTo>
                  <a:lnTo>
                    <a:pt x="0" y="914589"/>
                  </a:lnTo>
                  <a:cubicBezTo>
                    <a:pt x="0" y="782024"/>
                    <a:pt x="602142" y="0"/>
                    <a:pt x="734707" y="0"/>
                  </a:cubicBezTo>
                  <a:lnTo>
                    <a:pt x="870346" y="0"/>
                  </a:lnTo>
                  <a:cubicBezTo>
                    <a:pt x="1002911" y="0"/>
                    <a:pt x="1440160" y="782024"/>
                    <a:pt x="1440160" y="914589"/>
                  </a:cubicBezTo>
                  <a:lnTo>
                    <a:pt x="1440160" y="7491311"/>
                  </a:lnTo>
                  <a:cubicBezTo>
                    <a:pt x="1440160" y="7623876"/>
                    <a:pt x="1332694" y="7731342"/>
                    <a:pt x="1200129" y="7731342"/>
                  </a:cubicBezTo>
                  <a:lnTo>
                    <a:pt x="240031" y="7731342"/>
                  </a:lnTo>
                  <a:cubicBezTo>
                    <a:pt x="107466" y="7731342"/>
                    <a:pt x="0" y="7623876"/>
                    <a:pt x="0" y="7491311"/>
                  </a:cubicBezTo>
                  <a:close/>
                </a:path>
              </a:pathLst>
            </a:custGeom>
            <a:grpFill/>
            <a:ln>
              <a:noFill/>
            </a:ln>
            <a:effectLst>
              <a:outerShdw blurRad="508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chemeClr val="bg1"/>
                </a:solidFill>
              </a:endParaRPr>
            </a:p>
          </p:txBody>
        </p:sp>
        <p:sp>
          <p:nvSpPr>
            <p:cNvPr id="16" name="TextBox 15">
              <a:extLst>
                <a:ext uri="{FF2B5EF4-FFF2-40B4-BE49-F238E27FC236}">
                  <a16:creationId xmlns:a16="http://schemas.microsoft.com/office/drawing/2014/main" id="{877E234C-52CC-4EF7-B127-295368972D25}"/>
                </a:ext>
              </a:extLst>
            </p:cNvPr>
            <p:cNvSpPr txBox="1"/>
            <p:nvPr/>
          </p:nvSpPr>
          <p:spPr>
            <a:xfrm>
              <a:off x="3169389" y="1691721"/>
              <a:ext cx="5991788" cy="1460174"/>
            </a:xfrm>
            <a:prstGeom prst="rect">
              <a:avLst/>
            </a:prstGeom>
            <a:noFill/>
          </p:spPr>
          <p:txBody>
            <a:bodyPr wrap="square" rtlCol="0">
              <a:spAutoFit/>
            </a:bodyPr>
            <a:lstStyle/>
            <a:p>
              <a:r>
                <a:rPr lang="en-US" sz="2800" dirty="0">
                  <a:solidFill>
                    <a:schemeClr val="bg1"/>
                  </a:solidFill>
                </a:rPr>
                <a:t>Tells names of a very specific/proper person, animal, place or thing.</a:t>
              </a:r>
            </a:p>
            <a:p>
              <a:endParaRPr lang="en-IN" sz="2800" dirty="0">
                <a:solidFill>
                  <a:schemeClr val="bg1"/>
                </a:solidFill>
              </a:endParaRPr>
            </a:p>
          </p:txBody>
        </p:sp>
      </p:grpSp>
      <p:grpSp>
        <p:nvGrpSpPr>
          <p:cNvPr id="17" name="Group 16">
            <a:extLst>
              <a:ext uri="{FF2B5EF4-FFF2-40B4-BE49-F238E27FC236}">
                <a16:creationId xmlns:a16="http://schemas.microsoft.com/office/drawing/2014/main" id="{C7DBDCA7-6B34-4F1A-84A4-E3486699094F}"/>
              </a:ext>
            </a:extLst>
          </p:cNvPr>
          <p:cNvGrpSpPr/>
          <p:nvPr/>
        </p:nvGrpSpPr>
        <p:grpSpPr>
          <a:xfrm>
            <a:off x="2434952" y="3429000"/>
            <a:ext cx="7965126" cy="1181747"/>
            <a:chOff x="2230329" y="1700808"/>
            <a:chExt cx="7250047" cy="1037445"/>
          </a:xfrm>
          <a:solidFill>
            <a:schemeClr val="accent3">
              <a:lumMod val="75000"/>
            </a:schemeClr>
          </a:solidFill>
        </p:grpSpPr>
        <p:sp>
          <p:nvSpPr>
            <p:cNvPr id="18" name="Freeform: Shape 17">
              <a:extLst>
                <a:ext uri="{FF2B5EF4-FFF2-40B4-BE49-F238E27FC236}">
                  <a16:creationId xmlns:a16="http://schemas.microsoft.com/office/drawing/2014/main" id="{1E1EF47C-22B3-4974-A06B-1FB17E8036B4}"/>
                </a:ext>
              </a:extLst>
            </p:cNvPr>
            <p:cNvSpPr/>
            <p:nvPr/>
          </p:nvSpPr>
          <p:spPr>
            <a:xfrm rot="5400000">
              <a:off x="5444500" y="-1513363"/>
              <a:ext cx="821705" cy="7250047"/>
            </a:xfrm>
            <a:custGeom>
              <a:avLst/>
              <a:gdLst>
                <a:gd name="connsiteX0" fmla="*/ 216024 w 1440160"/>
                <a:gd name="connsiteY0" fmla="*/ 6840760 h 7056784"/>
                <a:gd name="connsiteX1" fmla="*/ 1224136 w 1440160"/>
                <a:gd name="connsiteY1" fmla="*/ 6840760 h 7056784"/>
                <a:gd name="connsiteX2" fmla="*/ 720080 w 1440160"/>
                <a:gd name="connsiteY2" fmla="*/ 6048672 h 7056784"/>
                <a:gd name="connsiteX3" fmla="*/ 0 w 1440160"/>
                <a:gd name="connsiteY3" fmla="*/ 6816753 h 7056784"/>
                <a:gd name="connsiteX4" fmla="*/ 0 w 1440160"/>
                <a:gd name="connsiteY4" fmla="*/ 240031 h 7056784"/>
                <a:gd name="connsiteX5" fmla="*/ 240031 w 1440160"/>
                <a:gd name="connsiteY5" fmla="*/ 0 h 7056784"/>
                <a:gd name="connsiteX6" fmla="*/ 1200129 w 1440160"/>
                <a:gd name="connsiteY6" fmla="*/ 0 h 7056784"/>
                <a:gd name="connsiteX7" fmla="*/ 1440160 w 1440160"/>
                <a:gd name="connsiteY7" fmla="*/ 240031 h 7056784"/>
                <a:gd name="connsiteX8" fmla="*/ 1440160 w 1440160"/>
                <a:gd name="connsiteY8" fmla="*/ 6816753 h 7056784"/>
                <a:gd name="connsiteX9" fmla="*/ 1200129 w 1440160"/>
                <a:gd name="connsiteY9" fmla="*/ 7056784 h 7056784"/>
                <a:gd name="connsiteX10" fmla="*/ 240031 w 1440160"/>
                <a:gd name="connsiteY10" fmla="*/ 7056784 h 7056784"/>
                <a:gd name="connsiteX11" fmla="*/ 0 w 1440160"/>
                <a:gd name="connsiteY11" fmla="*/ 6816753 h 7056784"/>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1200129 w 1440160"/>
                <a:gd name="connsiteY7" fmla="*/ 674558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 name="connsiteX0" fmla="*/ 216024 w 1440160"/>
                <a:gd name="connsiteY0" fmla="*/ 7515318 h 7731342"/>
                <a:gd name="connsiteX1" fmla="*/ 1224136 w 1440160"/>
                <a:gd name="connsiteY1" fmla="*/ 7515318 h 7731342"/>
                <a:gd name="connsiteX2" fmla="*/ 720080 w 1440160"/>
                <a:gd name="connsiteY2" fmla="*/ 6723230 h 7731342"/>
                <a:gd name="connsiteX3" fmla="*/ 216024 w 1440160"/>
                <a:gd name="connsiteY3" fmla="*/ 7515318 h 7731342"/>
                <a:gd name="connsiteX4" fmla="*/ 0 w 1440160"/>
                <a:gd name="connsiteY4" fmla="*/ 7491311 h 7731342"/>
                <a:gd name="connsiteX5" fmla="*/ 0 w 1440160"/>
                <a:gd name="connsiteY5" fmla="*/ 914589 h 7731342"/>
                <a:gd name="connsiteX6" fmla="*/ 734707 w 1440160"/>
                <a:gd name="connsiteY6" fmla="*/ 0 h 7731342"/>
                <a:gd name="connsiteX7" fmla="*/ 870346 w 1440160"/>
                <a:gd name="connsiteY7" fmla="*/ 0 h 7731342"/>
                <a:gd name="connsiteX8" fmla="*/ 1440160 w 1440160"/>
                <a:gd name="connsiteY8" fmla="*/ 914589 h 7731342"/>
                <a:gd name="connsiteX9" fmla="*/ 1440160 w 1440160"/>
                <a:gd name="connsiteY9" fmla="*/ 7491311 h 7731342"/>
                <a:gd name="connsiteX10" fmla="*/ 1200129 w 1440160"/>
                <a:gd name="connsiteY10" fmla="*/ 7731342 h 7731342"/>
                <a:gd name="connsiteX11" fmla="*/ 240031 w 1440160"/>
                <a:gd name="connsiteY11" fmla="*/ 7731342 h 7731342"/>
                <a:gd name="connsiteX12" fmla="*/ 0 w 1440160"/>
                <a:gd name="connsiteY12" fmla="*/ 7491311 h 773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0160" h="7731342">
                  <a:moveTo>
                    <a:pt x="216024" y="7515318"/>
                  </a:moveTo>
                  <a:lnTo>
                    <a:pt x="1224136" y="7515318"/>
                  </a:lnTo>
                  <a:lnTo>
                    <a:pt x="720080" y="6723230"/>
                  </a:lnTo>
                  <a:lnTo>
                    <a:pt x="216024" y="7515318"/>
                  </a:lnTo>
                  <a:close/>
                  <a:moveTo>
                    <a:pt x="0" y="7491311"/>
                  </a:moveTo>
                  <a:lnTo>
                    <a:pt x="0" y="914589"/>
                  </a:lnTo>
                  <a:cubicBezTo>
                    <a:pt x="0" y="782024"/>
                    <a:pt x="602142" y="0"/>
                    <a:pt x="734707" y="0"/>
                  </a:cubicBezTo>
                  <a:lnTo>
                    <a:pt x="870346" y="0"/>
                  </a:lnTo>
                  <a:cubicBezTo>
                    <a:pt x="1002911" y="0"/>
                    <a:pt x="1440160" y="782024"/>
                    <a:pt x="1440160" y="914589"/>
                  </a:cubicBezTo>
                  <a:lnTo>
                    <a:pt x="1440160" y="7491311"/>
                  </a:lnTo>
                  <a:cubicBezTo>
                    <a:pt x="1440160" y="7623876"/>
                    <a:pt x="1332694" y="7731342"/>
                    <a:pt x="1200129" y="7731342"/>
                  </a:cubicBezTo>
                  <a:lnTo>
                    <a:pt x="240031" y="7731342"/>
                  </a:lnTo>
                  <a:cubicBezTo>
                    <a:pt x="107466" y="7731342"/>
                    <a:pt x="0" y="7623876"/>
                    <a:pt x="0" y="7491311"/>
                  </a:cubicBezTo>
                  <a:close/>
                </a:path>
              </a:pathLst>
            </a:custGeom>
            <a:grpFill/>
            <a:ln>
              <a:noFill/>
            </a:ln>
            <a:effectLst>
              <a:outerShdw blurRad="508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dirty="0">
                <a:solidFill>
                  <a:schemeClr val="bg1"/>
                </a:solidFill>
              </a:endParaRPr>
            </a:p>
          </p:txBody>
        </p:sp>
        <p:sp>
          <p:nvSpPr>
            <p:cNvPr id="19" name="TextBox 18">
              <a:extLst>
                <a:ext uri="{FF2B5EF4-FFF2-40B4-BE49-F238E27FC236}">
                  <a16:creationId xmlns:a16="http://schemas.microsoft.com/office/drawing/2014/main" id="{19ADE6E6-AD8D-4182-B129-7572BF11B00C}"/>
                </a:ext>
              </a:extLst>
            </p:cNvPr>
            <p:cNvSpPr txBox="1"/>
            <p:nvPr/>
          </p:nvSpPr>
          <p:spPr>
            <a:xfrm>
              <a:off x="3203140" y="1900652"/>
              <a:ext cx="5234766" cy="837601"/>
            </a:xfrm>
            <a:prstGeom prst="rect">
              <a:avLst/>
            </a:prstGeom>
            <a:noFill/>
          </p:spPr>
          <p:txBody>
            <a:bodyPr wrap="square" rtlCol="0">
              <a:spAutoFit/>
            </a:bodyPr>
            <a:lstStyle/>
            <a:p>
              <a:r>
                <a:rPr lang="en-US" sz="2800" dirty="0">
                  <a:solidFill>
                    <a:schemeClr val="bg1"/>
                  </a:solidFill>
                </a:rPr>
                <a:t>Always begin with a capital letter.</a:t>
              </a:r>
            </a:p>
            <a:p>
              <a:endParaRPr lang="en-IN" sz="2800" dirty="0">
                <a:solidFill>
                  <a:schemeClr val="bg1"/>
                </a:solidFill>
              </a:endParaRPr>
            </a:p>
          </p:txBody>
        </p:sp>
      </p:grpSp>
    </p:spTree>
    <p:extLst>
      <p:ext uri="{BB962C8B-B14F-4D97-AF65-F5344CB8AC3E}">
        <p14:creationId xmlns:p14="http://schemas.microsoft.com/office/powerpoint/2010/main" val="271245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nodeType="afterEffect">
                                  <p:stCondLst>
                                    <p:cond delay="75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2750"/>
                            </p:stCondLst>
                            <p:childTnLst>
                              <p:par>
                                <p:cTn id="13" presetID="22" presetClass="entr" presetSubtype="8" fill="hold" nodeType="afterEffect">
                                  <p:stCondLst>
                                    <p:cond delay="75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0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79;p5">
            <a:extLst>
              <a:ext uri="{FF2B5EF4-FFF2-40B4-BE49-F238E27FC236}">
                <a16:creationId xmlns:a16="http://schemas.microsoft.com/office/drawing/2014/main" id="{5B1FCA93-3805-4057-80EE-62F84CB18281}"/>
              </a:ext>
            </a:extLst>
          </p:cNvPr>
          <p:cNvSpPr txBox="1">
            <a:spLocks noGrp="1"/>
          </p:cNvSpPr>
          <p:nvPr>
            <p:ph type="title"/>
          </p:nvPr>
        </p:nvSpPr>
        <p:spPr>
          <a:xfrm>
            <a:off x="3525336" y="198436"/>
            <a:ext cx="5324268" cy="639762"/>
          </a:xfrm>
          <a:prstGeom prst="rect">
            <a:avLst/>
          </a:prstGeom>
          <a:solidFill>
            <a:srgbClr val="B3DEFF"/>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US" b="1" u="sng" dirty="0"/>
              <a:t>Examples</a:t>
            </a:r>
            <a:endParaRPr u="sng" dirty="0"/>
          </a:p>
        </p:txBody>
      </p:sp>
      <p:graphicFrame>
        <p:nvGraphicFramePr>
          <p:cNvPr id="14" name="Google Shape;80;p5">
            <a:extLst>
              <a:ext uri="{FF2B5EF4-FFF2-40B4-BE49-F238E27FC236}">
                <a16:creationId xmlns:a16="http://schemas.microsoft.com/office/drawing/2014/main" id="{825A6574-3972-4CF5-BCD4-2F78E746F0C9}"/>
              </a:ext>
            </a:extLst>
          </p:cNvPr>
          <p:cNvGraphicFramePr/>
          <p:nvPr>
            <p:extLst>
              <p:ext uri="{D42A27DB-BD31-4B8C-83A1-F6EECF244321}">
                <p14:modId xmlns:p14="http://schemas.microsoft.com/office/powerpoint/2010/main" val="1444332943"/>
              </p:ext>
            </p:extLst>
          </p:nvPr>
        </p:nvGraphicFramePr>
        <p:xfrm>
          <a:off x="3416204" y="1066800"/>
          <a:ext cx="5455450" cy="5365877"/>
        </p:xfrm>
        <a:graphic>
          <a:graphicData uri="http://schemas.openxmlformats.org/drawingml/2006/table">
            <a:tbl>
              <a:tblPr>
                <a:noFill/>
              </a:tblPr>
              <a:tblGrid>
                <a:gridCol w="2689625">
                  <a:extLst>
                    <a:ext uri="{9D8B030D-6E8A-4147-A177-3AD203B41FA5}">
                      <a16:colId xmlns:a16="http://schemas.microsoft.com/office/drawing/2014/main" val="20000"/>
                    </a:ext>
                  </a:extLst>
                </a:gridCol>
                <a:gridCol w="2765825">
                  <a:extLst>
                    <a:ext uri="{9D8B030D-6E8A-4147-A177-3AD203B41FA5}">
                      <a16:colId xmlns:a16="http://schemas.microsoft.com/office/drawing/2014/main" val="20001"/>
                    </a:ext>
                  </a:extLst>
                </a:gridCol>
              </a:tblGrid>
              <a:tr h="415550">
                <a:tc>
                  <a:txBody>
                    <a:bodyPr/>
                    <a:lstStyle/>
                    <a:p>
                      <a:pPr marL="0" marR="0" lvl="0" indent="0" algn="ctr" rtl="0">
                        <a:lnSpc>
                          <a:spcPct val="115000"/>
                        </a:lnSpc>
                        <a:spcBef>
                          <a:spcPts val="0"/>
                        </a:spcBef>
                        <a:spcAft>
                          <a:spcPts val="0"/>
                        </a:spcAft>
                        <a:buNone/>
                      </a:pPr>
                      <a:r>
                        <a:rPr lang="en-US" sz="2200" u="none" strike="noStrike" cap="none">
                          <a:solidFill>
                            <a:srgbClr val="FFFF00"/>
                          </a:solidFill>
                        </a:rPr>
                        <a:t>Common Nouns </a:t>
                      </a:r>
                      <a:endParaRPr sz="2200" u="none" strike="noStrike" cap="none">
                        <a:solidFill>
                          <a:srgbClr val="FFFF00"/>
                        </a:solidFill>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tc>
                  <a:txBody>
                    <a:bodyPr/>
                    <a:lstStyle/>
                    <a:p>
                      <a:pPr marL="0" marR="0" lvl="0" indent="0" algn="ctr" rtl="0">
                        <a:lnSpc>
                          <a:spcPct val="115000"/>
                        </a:lnSpc>
                        <a:spcBef>
                          <a:spcPts val="0"/>
                        </a:spcBef>
                        <a:spcAft>
                          <a:spcPts val="0"/>
                        </a:spcAft>
                        <a:buNone/>
                      </a:pPr>
                      <a:r>
                        <a:rPr lang="en-US" sz="2200" u="none" strike="noStrike" cap="none">
                          <a:solidFill>
                            <a:srgbClr val="FFFF00"/>
                          </a:solidFill>
                        </a:rPr>
                        <a:t>Proper Nouns </a:t>
                      </a:r>
                      <a:endParaRPr sz="2200" u="none" strike="noStrike" cap="none">
                        <a:solidFill>
                          <a:srgbClr val="FFFF00"/>
                        </a:solidFill>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15550">
                <a:tc>
                  <a:txBody>
                    <a:bodyPr/>
                    <a:lstStyle/>
                    <a:p>
                      <a:pPr marL="0" marR="0" lvl="0" indent="0" algn="ctr" rtl="0">
                        <a:lnSpc>
                          <a:spcPct val="115000"/>
                        </a:lnSpc>
                        <a:spcBef>
                          <a:spcPts val="0"/>
                        </a:spcBef>
                        <a:spcAft>
                          <a:spcPts val="0"/>
                        </a:spcAft>
                        <a:buNone/>
                      </a:pPr>
                      <a:r>
                        <a:rPr lang="en-US" sz="2200" u="none" strike="noStrike" cap="none"/>
                        <a:t>girl</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200" u="none" strike="noStrike" cap="none"/>
                        <a:t>Gita</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15550">
                <a:tc>
                  <a:txBody>
                    <a:bodyPr/>
                    <a:lstStyle/>
                    <a:p>
                      <a:pPr marL="0" marR="0" lvl="0" indent="0" algn="ctr" rtl="0">
                        <a:lnSpc>
                          <a:spcPct val="115000"/>
                        </a:lnSpc>
                        <a:spcBef>
                          <a:spcPts val="0"/>
                        </a:spcBef>
                        <a:spcAft>
                          <a:spcPts val="0"/>
                        </a:spcAft>
                        <a:buNone/>
                      </a:pPr>
                      <a:r>
                        <a:rPr lang="en-US" sz="2200" u="none" strike="noStrike" cap="none"/>
                        <a:t>boy</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200" u="none" strike="noStrike" cap="none"/>
                        <a:t>Raju</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15550">
                <a:tc>
                  <a:txBody>
                    <a:bodyPr/>
                    <a:lstStyle/>
                    <a:p>
                      <a:pPr marL="0" marR="0" lvl="0" indent="0" algn="ctr" rtl="0">
                        <a:lnSpc>
                          <a:spcPct val="115000"/>
                        </a:lnSpc>
                        <a:spcBef>
                          <a:spcPts val="0"/>
                        </a:spcBef>
                        <a:spcAft>
                          <a:spcPts val="0"/>
                        </a:spcAft>
                        <a:buNone/>
                      </a:pPr>
                      <a:r>
                        <a:rPr lang="en-US" sz="2200" u="none" strike="noStrike" cap="none"/>
                        <a:t>day</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200" u="none" strike="noStrike" cap="none"/>
                        <a:t>Monday </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5550">
                <a:tc>
                  <a:txBody>
                    <a:bodyPr/>
                    <a:lstStyle/>
                    <a:p>
                      <a:pPr marL="0" marR="0" lvl="0" indent="0" algn="ctr" rtl="0">
                        <a:lnSpc>
                          <a:spcPct val="115000"/>
                        </a:lnSpc>
                        <a:spcBef>
                          <a:spcPts val="0"/>
                        </a:spcBef>
                        <a:spcAft>
                          <a:spcPts val="0"/>
                        </a:spcAft>
                        <a:buNone/>
                      </a:pPr>
                      <a:r>
                        <a:rPr lang="en-US" sz="2200" u="none" strike="noStrike" cap="none"/>
                        <a:t>school </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200" u="none" strike="noStrike" cap="none"/>
                        <a:t>Vidya Mandir </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15550">
                <a:tc>
                  <a:txBody>
                    <a:bodyPr/>
                    <a:lstStyle/>
                    <a:p>
                      <a:pPr marL="0" marR="0" lvl="0" indent="0" algn="ctr" rtl="0">
                        <a:lnSpc>
                          <a:spcPct val="115000"/>
                        </a:lnSpc>
                        <a:spcBef>
                          <a:spcPts val="0"/>
                        </a:spcBef>
                        <a:spcAft>
                          <a:spcPts val="0"/>
                        </a:spcAft>
                        <a:buNone/>
                      </a:pPr>
                      <a:r>
                        <a:rPr lang="en-US" sz="2200" u="none" strike="noStrike" cap="none"/>
                        <a:t>city</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200" u="none" strike="noStrike" cap="none"/>
                        <a:t>Mumbai</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15550">
                <a:tc>
                  <a:txBody>
                    <a:bodyPr/>
                    <a:lstStyle/>
                    <a:p>
                      <a:pPr marL="0" marR="0" lvl="0" indent="0" algn="ctr" rtl="0">
                        <a:lnSpc>
                          <a:spcPct val="115000"/>
                        </a:lnSpc>
                        <a:spcBef>
                          <a:spcPts val="0"/>
                        </a:spcBef>
                        <a:spcAft>
                          <a:spcPts val="0"/>
                        </a:spcAft>
                        <a:buNone/>
                      </a:pPr>
                      <a:r>
                        <a:rPr lang="en-US" sz="2200" u="none" strike="noStrike" cap="none"/>
                        <a:t>state</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200" u="none" strike="noStrike" cap="none"/>
                        <a:t>Kerala </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415550">
                <a:tc>
                  <a:txBody>
                    <a:bodyPr/>
                    <a:lstStyle/>
                    <a:p>
                      <a:pPr marL="0" marR="0" lvl="0" indent="0" algn="ctr" rtl="0">
                        <a:lnSpc>
                          <a:spcPct val="115000"/>
                        </a:lnSpc>
                        <a:spcBef>
                          <a:spcPts val="0"/>
                        </a:spcBef>
                        <a:spcAft>
                          <a:spcPts val="0"/>
                        </a:spcAft>
                        <a:buNone/>
                      </a:pPr>
                      <a:r>
                        <a:rPr lang="en-US" sz="2200" u="none" strike="noStrike" cap="none"/>
                        <a:t>month</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2200" u="none" strike="noStrike" cap="none"/>
                        <a:t>June</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15550">
                <a:tc>
                  <a:txBody>
                    <a:bodyPr/>
                    <a:lstStyle/>
                    <a:p>
                      <a:pPr marL="0" marR="0" lvl="0" indent="0" algn="ctr" rtl="0">
                        <a:lnSpc>
                          <a:spcPct val="115000"/>
                        </a:lnSpc>
                        <a:spcBef>
                          <a:spcPts val="0"/>
                        </a:spcBef>
                        <a:spcAft>
                          <a:spcPts val="0"/>
                        </a:spcAft>
                        <a:buNone/>
                      </a:pPr>
                      <a:r>
                        <a:rPr lang="en-US" sz="2200" u="none" strike="noStrike" cap="none"/>
                        <a:t>river</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200" u="none" strike="noStrike" cap="none"/>
                        <a:t> </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415550">
                <a:tc>
                  <a:txBody>
                    <a:bodyPr/>
                    <a:lstStyle/>
                    <a:p>
                      <a:pPr marL="0" marR="0" lvl="0" indent="0" algn="ctr" rtl="0">
                        <a:lnSpc>
                          <a:spcPct val="115000"/>
                        </a:lnSpc>
                        <a:spcBef>
                          <a:spcPts val="0"/>
                        </a:spcBef>
                        <a:spcAft>
                          <a:spcPts val="0"/>
                        </a:spcAft>
                        <a:buNone/>
                      </a:pPr>
                      <a:r>
                        <a:rPr lang="en-US" sz="2200" u="none" strike="noStrike" cap="none"/>
                        <a:t>ocean</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200" u="none" strike="noStrike" cap="none"/>
                        <a:t> </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415550">
                <a:tc>
                  <a:txBody>
                    <a:bodyPr/>
                    <a:lstStyle/>
                    <a:p>
                      <a:pPr marL="0" marR="0" lvl="0" indent="0" algn="ctr" rtl="0">
                        <a:lnSpc>
                          <a:spcPct val="115000"/>
                        </a:lnSpc>
                        <a:spcBef>
                          <a:spcPts val="0"/>
                        </a:spcBef>
                        <a:spcAft>
                          <a:spcPts val="0"/>
                        </a:spcAft>
                        <a:buNone/>
                      </a:pPr>
                      <a:r>
                        <a:rPr lang="en-US" sz="2200" u="none" strike="noStrike" cap="none"/>
                        <a:t>mountain </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US" sz="2200" u="none" strike="noStrike" cap="none"/>
                        <a:t> </a:t>
                      </a:r>
                      <a:endParaRPr sz="22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5620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6;p6">
            <a:extLst>
              <a:ext uri="{FF2B5EF4-FFF2-40B4-BE49-F238E27FC236}">
                <a16:creationId xmlns:a16="http://schemas.microsoft.com/office/drawing/2014/main" id="{7A693014-5F24-4FBF-B810-3A94A5A9574B}"/>
              </a:ext>
            </a:extLst>
          </p:cNvPr>
          <p:cNvSpPr txBox="1">
            <a:spLocks noGrp="1"/>
          </p:cNvSpPr>
          <p:nvPr>
            <p:ph type="title"/>
          </p:nvPr>
        </p:nvSpPr>
        <p:spPr>
          <a:xfrm>
            <a:off x="1814302" y="244518"/>
            <a:ext cx="8574786" cy="602017"/>
          </a:xfrm>
          <a:prstGeom prst="rect">
            <a:avLst/>
          </a:prstGeom>
          <a:solidFill>
            <a:srgbClr val="B3DEFF"/>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US" b="1" u="sng" dirty="0"/>
              <a:t>Common Nouns in Sentences</a:t>
            </a:r>
            <a:endParaRPr u="sng" dirty="0"/>
          </a:p>
        </p:txBody>
      </p:sp>
      <p:sp>
        <p:nvSpPr>
          <p:cNvPr id="7" name="Google Shape;87;p6">
            <a:extLst>
              <a:ext uri="{FF2B5EF4-FFF2-40B4-BE49-F238E27FC236}">
                <a16:creationId xmlns:a16="http://schemas.microsoft.com/office/drawing/2014/main" id="{EF9E0388-6918-437A-950F-17C980AF1BC4}"/>
              </a:ext>
            </a:extLst>
          </p:cNvPr>
          <p:cNvSpPr txBox="1">
            <a:spLocks/>
          </p:cNvSpPr>
          <p:nvPr/>
        </p:nvSpPr>
        <p:spPr>
          <a:xfrm>
            <a:off x="605088" y="3446442"/>
            <a:ext cx="4022959" cy="457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chemeClr val="dk1"/>
              </a:buClr>
              <a:buSzPts val="2200"/>
              <a:buFont typeface="Arial"/>
              <a:buNone/>
            </a:pPr>
            <a:r>
              <a:rPr lang="en-US" sz="2200" dirty="0"/>
              <a:t>The </a:t>
            </a:r>
            <a:r>
              <a:rPr lang="en-US" sz="2200" b="1" u="sng" dirty="0"/>
              <a:t>girl</a:t>
            </a:r>
            <a:r>
              <a:rPr lang="en-US" sz="2200" b="1" dirty="0"/>
              <a:t> </a:t>
            </a:r>
            <a:r>
              <a:rPr lang="en-US" sz="2200" dirty="0"/>
              <a:t>is wearing a green </a:t>
            </a:r>
            <a:r>
              <a:rPr lang="en-US" sz="2200" b="1" u="sng" dirty="0"/>
              <a:t>dress</a:t>
            </a:r>
            <a:r>
              <a:rPr lang="en-US" sz="2200" dirty="0"/>
              <a:t>.</a:t>
            </a:r>
            <a:endParaRPr lang="en-US" b="1" u="sng" dirty="0"/>
          </a:p>
        </p:txBody>
      </p:sp>
      <p:pic>
        <p:nvPicPr>
          <p:cNvPr id="8" name="Google Shape;88;p6">
            <a:extLst>
              <a:ext uri="{FF2B5EF4-FFF2-40B4-BE49-F238E27FC236}">
                <a16:creationId xmlns:a16="http://schemas.microsoft.com/office/drawing/2014/main" id="{593F0A01-53CE-4847-9565-FAAC76A98BAE}"/>
              </a:ext>
            </a:extLst>
          </p:cNvPr>
          <p:cNvPicPr preferRelativeResize="0"/>
          <p:nvPr/>
        </p:nvPicPr>
        <p:blipFill rotWithShape="1">
          <a:blip r:embed="rId3" cstate="print">
            <a:extLst>
              <a:ext uri="{28A0092B-C50C-407E-A947-70E740481C1C}">
                <a14:useLocalDpi xmlns:a14="http://schemas.microsoft.com/office/drawing/2010/main" val="0"/>
              </a:ext>
            </a:extLst>
          </a:blip>
          <a:srcRect t="1117" b="20133"/>
          <a:stretch/>
        </p:blipFill>
        <p:spPr>
          <a:xfrm>
            <a:off x="1623819" y="1220015"/>
            <a:ext cx="1693940" cy="2201897"/>
          </a:xfrm>
          <a:prstGeom prst="rect">
            <a:avLst/>
          </a:prstGeom>
          <a:noFill/>
          <a:ln w="9525" cap="flat" cmpd="sng">
            <a:solidFill>
              <a:schemeClr val="dk1"/>
            </a:solidFill>
            <a:prstDash val="solid"/>
            <a:round/>
            <a:headEnd type="none" w="sm" len="sm"/>
            <a:tailEnd type="none" w="sm" len="sm"/>
          </a:ln>
        </p:spPr>
      </p:pic>
      <p:sp>
        <p:nvSpPr>
          <p:cNvPr id="9" name="Google Shape;89;p6">
            <a:extLst>
              <a:ext uri="{FF2B5EF4-FFF2-40B4-BE49-F238E27FC236}">
                <a16:creationId xmlns:a16="http://schemas.microsoft.com/office/drawing/2014/main" id="{4D961F0C-8D58-40AF-A45F-6092EA6F8B31}"/>
              </a:ext>
            </a:extLst>
          </p:cNvPr>
          <p:cNvSpPr txBox="1"/>
          <p:nvPr/>
        </p:nvSpPr>
        <p:spPr>
          <a:xfrm>
            <a:off x="6986798" y="5983570"/>
            <a:ext cx="4149762" cy="457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dirty="0">
                <a:solidFill>
                  <a:schemeClr val="dk1"/>
                </a:solidFill>
                <a:latin typeface="Calibri"/>
                <a:ea typeface="Calibri"/>
                <a:cs typeface="Calibri"/>
                <a:sym typeface="Calibri"/>
              </a:rPr>
              <a:t>I start my </a:t>
            </a:r>
            <a:r>
              <a:rPr lang="en-US" sz="2200" b="1" i="0" u="sng" strike="noStrike" cap="none" dirty="0">
                <a:solidFill>
                  <a:schemeClr val="dk1"/>
                </a:solidFill>
                <a:latin typeface="Calibri"/>
                <a:ea typeface="Calibri"/>
                <a:cs typeface="Calibri"/>
                <a:sym typeface="Calibri"/>
              </a:rPr>
              <a:t>day</a:t>
            </a:r>
            <a:r>
              <a:rPr lang="en-US" sz="2200" b="0" i="0" u="none" strike="noStrike" cap="none" dirty="0">
                <a:solidFill>
                  <a:schemeClr val="dk1"/>
                </a:solidFill>
                <a:latin typeface="Calibri"/>
                <a:ea typeface="Calibri"/>
                <a:cs typeface="Calibri"/>
                <a:sym typeface="Calibri"/>
              </a:rPr>
              <a:t> with prayers to </a:t>
            </a:r>
            <a:r>
              <a:rPr lang="en-US" sz="2200" dirty="0">
                <a:solidFill>
                  <a:schemeClr val="dk1"/>
                </a:solidFill>
                <a:latin typeface="Calibri"/>
                <a:ea typeface="Calibri"/>
                <a:cs typeface="Calibri"/>
                <a:sym typeface="Calibri"/>
              </a:rPr>
              <a:t>God</a:t>
            </a:r>
            <a:r>
              <a:rPr lang="en-US" sz="2200" b="0" i="0" u="none" strike="noStrike" cap="none" dirty="0">
                <a:solidFill>
                  <a:schemeClr val="dk1"/>
                </a:solidFill>
                <a:latin typeface="Calibri"/>
                <a:ea typeface="Calibri"/>
                <a:cs typeface="Calibri"/>
                <a:sym typeface="Calibri"/>
              </a:rPr>
              <a:t>.</a:t>
            </a:r>
            <a:endParaRPr dirty="0"/>
          </a:p>
        </p:txBody>
      </p:sp>
      <p:sp>
        <p:nvSpPr>
          <p:cNvPr id="10" name="Google Shape;90;p6">
            <a:extLst>
              <a:ext uri="{FF2B5EF4-FFF2-40B4-BE49-F238E27FC236}">
                <a16:creationId xmlns:a16="http://schemas.microsoft.com/office/drawing/2014/main" id="{55C51C74-179D-4987-AD86-46086FEF12BE}"/>
              </a:ext>
            </a:extLst>
          </p:cNvPr>
          <p:cNvSpPr txBox="1"/>
          <p:nvPr/>
        </p:nvSpPr>
        <p:spPr>
          <a:xfrm>
            <a:off x="9264352" y="3446442"/>
            <a:ext cx="2438400" cy="457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dirty="0">
                <a:solidFill>
                  <a:schemeClr val="dk1"/>
                </a:solidFill>
                <a:latin typeface="Calibri"/>
                <a:ea typeface="Calibri"/>
                <a:cs typeface="Calibri"/>
                <a:sym typeface="Calibri"/>
              </a:rPr>
              <a:t>I love my </a:t>
            </a:r>
            <a:r>
              <a:rPr lang="en-US" sz="2200" b="1" i="0" u="sng" strike="noStrike" cap="none" dirty="0">
                <a:solidFill>
                  <a:schemeClr val="dk1"/>
                </a:solidFill>
                <a:latin typeface="Calibri"/>
                <a:ea typeface="Calibri"/>
                <a:cs typeface="Calibri"/>
                <a:sym typeface="Calibri"/>
              </a:rPr>
              <a:t>teacher</a:t>
            </a:r>
            <a:r>
              <a:rPr lang="en-US" sz="2200" b="0" i="0" u="none" strike="noStrike" cap="none" dirty="0">
                <a:solidFill>
                  <a:schemeClr val="dk1"/>
                </a:solidFill>
                <a:latin typeface="Calibri"/>
                <a:ea typeface="Calibri"/>
                <a:cs typeface="Calibri"/>
                <a:sym typeface="Calibri"/>
              </a:rPr>
              <a:t>.</a:t>
            </a:r>
            <a:endParaRPr dirty="0"/>
          </a:p>
        </p:txBody>
      </p:sp>
      <p:sp>
        <p:nvSpPr>
          <p:cNvPr id="11" name="Google Shape;91;p6">
            <a:extLst>
              <a:ext uri="{FF2B5EF4-FFF2-40B4-BE49-F238E27FC236}">
                <a16:creationId xmlns:a16="http://schemas.microsoft.com/office/drawing/2014/main" id="{1DDA7C2B-7D18-4F9A-8506-D23585C2FF0C}"/>
              </a:ext>
            </a:extLst>
          </p:cNvPr>
          <p:cNvSpPr txBox="1"/>
          <p:nvPr/>
        </p:nvSpPr>
        <p:spPr>
          <a:xfrm>
            <a:off x="5193119" y="3446442"/>
            <a:ext cx="3135129" cy="457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dirty="0">
                <a:solidFill>
                  <a:schemeClr val="dk1"/>
                </a:solidFill>
                <a:latin typeface="Calibri"/>
                <a:ea typeface="Calibri"/>
                <a:cs typeface="Calibri"/>
                <a:sym typeface="Calibri"/>
              </a:rPr>
              <a:t>We get </a:t>
            </a:r>
            <a:r>
              <a:rPr lang="en-US" sz="2200" b="1" i="0" u="sng" strike="noStrike" cap="none" dirty="0">
                <a:solidFill>
                  <a:schemeClr val="dk1"/>
                </a:solidFill>
                <a:latin typeface="Calibri"/>
                <a:ea typeface="Calibri"/>
                <a:cs typeface="Calibri"/>
                <a:sym typeface="Calibri"/>
              </a:rPr>
              <a:t>water</a:t>
            </a:r>
            <a:r>
              <a:rPr lang="en-US" sz="2200" b="0" i="0" u="none" strike="noStrike" cap="none" dirty="0">
                <a:solidFill>
                  <a:schemeClr val="dk1"/>
                </a:solidFill>
                <a:latin typeface="Calibri"/>
                <a:ea typeface="Calibri"/>
                <a:cs typeface="Calibri"/>
                <a:sym typeface="Calibri"/>
              </a:rPr>
              <a:t> from </a:t>
            </a:r>
            <a:r>
              <a:rPr lang="en-US" sz="2200" b="1" i="0" u="sng" strike="noStrike" cap="none" dirty="0">
                <a:solidFill>
                  <a:schemeClr val="dk1"/>
                </a:solidFill>
                <a:latin typeface="Calibri"/>
                <a:ea typeface="Calibri"/>
                <a:cs typeface="Calibri"/>
                <a:sym typeface="Calibri"/>
              </a:rPr>
              <a:t>rivers</a:t>
            </a:r>
            <a:r>
              <a:rPr lang="en-US" sz="2200" b="0" i="0" u="none" strike="noStrike" cap="none" dirty="0">
                <a:solidFill>
                  <a:schemeClr val="dk1"/>
                </a:solidFill>
                <a:latin typeface="Calibri"/>
                <a:ea typeface="Calibri"/>
                <a:cs typeface="Calibri"/>
                <a:sym typeface="Calibri"/>
              </a:rPr>
              <a:t>.</a:t>
            </a:r>
            <a:endParaRPr dirty="0"/>
          </a:p>
        </p:txBody>
      </p:sp>
      <p:sp>
        <p:nvSpPr>
          <p:cNvPr id="12" name="Google Shape;92;p6">
            <a:extLst>
              <a:ext uri="{FF2B5EF4-FFF2-40B4-BE49-F238E27FC236}">
                <a16:creationId xmlns:a16="http://schemas.microsoft.com/office/drawing/2014/main" id="{09FE9E49-BABB-46CA-9D1D-F13457C28B28}"/>
              </a:ext>
            </a:extLst>
          </p:cNvPr>
          <p:cNvSpPr txBox="1"/>
          <p:nvPr/>
        </p:nvSpPr>
        <p:spPr>
          <a:xfrm>
            <a:off x="839416" y="5983570"/>
            <a:ext cx="5127128" cy="457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dirty="0">
                <a:solidFill>
                  <a:schemeClr val="dk1"/>
                </a:solidFill>
                <a:latin typeface="Calibri"/>
                <a:ea typeface="Calibri"/>
                <a:cs typeface="Calibri"/>
                <a:sym typeface="Calibri"/>
              </a:rPr>
              <a:t>We can see the </a:t>
            </a:r>
            <a:r>
              <a:rPr lang="en-US" sz="2200" b="1" i="0" u="sng" strike="noStrike" cap="none" dirty="0">
                <a:solidFill>
                  <a:schemeClr val="dk1"/>
                </a:solidFill>
                <a:latin typeface="Calibri"/>
                <a:ea typeface="Calibri"/>
                <a:cs typeface="Calibri"/>
                <a:sym typeface="Calibri"/>
              </a:rPr>
              <a:t>mountains</a:t>
            </a:r>
            <a:r>
              <a:rPr lang="en-US" sz="2200" b="0" i="0" u="none" strike="noStrike" cap="none" dirty="0">
                <a:solidFill>
                  <a:schemeClr val="dk1"/>
                </a:solidFill>
                <a:latin typeface="Calibri"/>
                <a:ea typeface="Calibri"/>
                <a:cs typeface="Calibri"/>
                <a:sym typeface="Calibri"/>
              </a:rPr>
              <a:t> from my </a:t>
            </a:r>
            <a:r>
              <a:rPr lang="en-US" sz="2200" b="1" i="0" u="sng" strike="noStrike" cap="none" dirty="0">
                <a:solidFill>
                  <a:schemeClr val="dk1"/>
                </a:solidFill>
                <a:latin typeface="Calibri"/>
                <a:ea typeface="Calibri"/>
                <a:cs typeface="Calibri"/>
                <a:sym typeface="Calibri"/>
              </a:rPr>
              <a:t>house.</a:t>
            </a:r>
            <a:endParaRPr sz="2200" b="0" i="0" u="none" strike="noStrike" cap="none" dirty="0">
              <a:solidFill>
                <a:schemeClr val="dk1"/>
              </a:solidFill>
              <a:latin typeface="Calibri"/>
              <a:ea typeface="Calibri"/>
              <a:cs typeface="Calibri"/>
              <a:sym typeface="Calibri"/>
            </a:endParaRPr>
          </a:p>
        </p:txBody>
      </p:sp>
      <p:pic>
        <p:nvPicPr>
          <p:cNvPr id="15" name="Google Shape;93;p6" descr="A picture containing tree, outdoor, water, river&#10;&#10;Description automatically generated">
            <a:extLst>
              <a:ext uri="{FF2B5EF4-FFF2-40B4-BE49-F238E27FC236}">
                <a16:creationId xmlns:a16="http://schemas.microsoft.com/office/drawing/2014/main" id="{BF244A67-1DB4-4360-AECB-3585152B87CA}"/>
              </a:ext>
            </a:extLst>
          </p:cNvPr>
          <p:cNvPicPr preferRelativeResize="0"/>
          <p:nvPr/>
        </p:nvPicPr>
        <p:blipFill rotWithShape="1">
          <a:blip r:embed="rId4">
            <a:alphaModFix/>
          </a:blip>
          <a:srcRect l="11615" t="22197" r="10581"/>
          <a:stretch/>
        </p:blipFill>
        <p:spPr>
          <a:xfrm>
            <a:off x="5307263" y="1619365"/>
            <a:ext cx="2933374" cy="1813185"/>
          </a:xfrm>
          <a:prstGeom prst="rect">
            <a:avLst/>
          </a:prstGeom>
          <a:noFill/>
          <a:ln>
            <a:noFill/>
          </a:ln>
        </p:spPr>
      </p:pic>
      <p:pic>
        <p:nvPicPr>
          <p:cNvPr id="16" name="Google Shape;94;p6" descr="A person standing in front of a chalkboard&#10;&#10;Description automatically generated with low confidence">
            <a:extLst>
              <a:ext uri="{FF2B5EF4-FFF2-40B4-BE49-F238E27FC236}">
                <a16:creationId xmlns:a16="http://schemas.microsoft.com/office/drawing/2014/main" id="{C76197F6-93F4-4A90-8754-0A6DFB5F7BD2}"/>
              </a:ext>
            </a:extLst>
          </p:cNvPr>
          <p:cNvPicPr preferRelativeResize="0"/>
          <p:nvPr/>
        </p:nvPicPr>
        <p:blipFill rotWithShape="1">
          <a:blip r:embed="rId5">
            <a:alphaModFix/>
          </a:blip>
          <a:srcRect/>
          <a:stretch/>
        </p:blipFill>
        <p:spPr>
          <a:xfrm>
            <a:off x="9200870" y="1610400"/>
            <a:ext cx="2544835" cy="1813175"/>
          </a:xfrm>
          <a:prstGeom prst="rect">
            <a:avLst/>
          </a:prstGeom>
          <a:noFill/>
          <a:ln>
            <a:noFill/>
          </a:ln>
        </p:spPr>
      </p:pic>
      <p:pic>
        <p:nvPicPr>
          <p:cNvPr id="17" name="Google Shape;95;p6">
            <a:extLst>
              <a:ext uri="{FF2B5EF4-FFF2-40B4-BE49-F238E27FC236}">
                <a16:creationId xmlns:a16="http://schemas.microsoft.com/office/drawing/2014/main" id="{7C0C3128-BE47-4E2B-9CF7-BE6120E05401}"/>
              </a:ext>
            </a:extLst>
          </p:cNvPr>
          <p:cNvPicPr preferRelativeResize="0"/>
          <p:nvPr/>
        </p:nvPicPr>
        <p:blipFill rotWithShape="1">
          <a:blip r:embed="rId6">
            <a:alphaModFix/>
          </a:blip>
          <a:srcRect/>
          <a:stretch/>
        </p:blipFill>
        <p:spPr>
          <a:xfrm>
            <a:off x="1631504" y="4559440"/>
            <a:ext cx="3294850" cy="1373350"/>
          </a:xfrm>
          <a:prstGeom prst="rect">
            <a:avLst/>
          </a:prstGeom>
          <a:noFill/>
          <a:ln>
            <a:noFill/>
          </a:ln>
        </p:spPr>
      </p:pic>
      <p:pic>
        <p:nvPicPr>
          <p:cNvPr id="18" name="Google Shape;96;p6" descr="A black rectangle with a black background&#10;&#10;Description automatically generated with low confidence">
            <a:extLst>
              <a:ext uri="{FF2B5EF4-FFF2-40B4-BE49-F238E27FC236}">
                <a16:creationId xmlns:a16="http://schemas.microsoft.com/office/drawing/2014/main" id="{CF780D9E-B9BA-4C20-BDB6-81D37CA6A877}"/>
              </a:ext>
            </a:extLst>
          </p:cNvPr>
          <p:cNvPicPr preferRelativeResize="0"/>
          <p:nvPr/>
        </p:nvPicPr>
        <p:blipFill rotWithShape="1">
          <a:blip r:embed="rId7">
            <a:alphaModFix/>
          </a:blip>
          <a:srcRect/>
          <a:stretch/>
        </p:blipFill>
        <p:spPr>
          <a:xfrm>
            <a:off x="8325220" y="4438595"/>
            <a:ext cx="1721280" cy="1510685"/>
          </a:xfrm>
          <a:prstGeom prst="rect">
            <a:avLst/>
          </a:prstGeom>
          <a:noFill/>
          <a:ln w="9525" cap="flat" cmpd="sng">
            <a:solidFill>
              <a:schemeClr val="dk1"/>
            </a:solidFill>
            <a:prstDash val="solid"/>
            <a:round/>
            <a:headEnd type="none" w="sm" len="sm"/>
            <a:tailEnd type="none" w="sm" len="sm"/>
          </a:ln>
        </p:spPr>
      </p:pic>
      <p:sp>
        <p:nvSpPr>
          <p:cNvPr id="19" name="TextBox 18">
            <a:extLst>
              <a:ext uri="{FF2B5EF4-FFF2-40B4-BE49-F238E27FC236}">
                <a16:creationId xmlns:a16="http://schemas.microsoft.com/office/drawing/2014/main" id="{44881C24-2822-49FE-8A6A-2E7CD24B3414}"/>
              </a:ext>
            </a:extLst>
          </p:cNvPr>
          <p:cNvSpPr txBox="1"/>
          <p:nvPr/>
        </p:nvSpPr>
        <p:spPr>
          <a:xfrm>
            <a:off x="5232812" y="925049"/>
            <a:ext cx="1799292" cy="523220"/>
          </a:xfrm>
          <a:prstGeom prst="rect">
            <a:avLst/>
          </a:prstGeom>
          <a:noFill/>
        </p:spPr>
        <p:txBody>
          <a:bodyPr wrap="square" rtlCol="0">
            <a:spAutoFit/>
          </a:bodyPr>
          <a:lstStyle/>
          <a:p>
            <a:pPr algn="ctr"/>
            <a:r>
              <a:rPr lang="en-US" sz="2800" b="1" u="sng" dirty="0">
                <a:latin typeface="Calibri" panose="020F0502020204030204" pitchFamily="34" charset="0"/>
                <a:cs typeface="Calibri" panose="020F0502020204030204" pitchFamily="34" charset="0"/>
              </a:rPr>
              <a:t>Examples:</a:t>
            </a:r>
            <a:endParaRPr lang="en-US" sz="2800"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887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p:tgtEl>
                                          <p:spTgt spid="15"/>
                                        </p:tgtEl>
                                        <p:attrNameLst>
                                          <p:attrName>ppt_y</p:attrName>
                                        </p:attrNameLst>
                                      </p:cBhvr>
                                      <p:tavLst>
                                        <p:tav tm="0">
                                          <p:val>
                                            <p:strVal val="#ppt_y+#ppt_h*1.125000"/>
                                          </p:val>
                                        </p:tav>
                                        <p:tav tm="100000">
                                          <p:val>
                                            <p:strVal val="#ppt_y"/>
                                          </p:val>
                                        </p:tav>
                                      </p:tavLst>
                                    </p:anim>
                                    <p:animEffect transition="in" filter="wipe(up)">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ppt_y</p:attrName>
                                        </p:attrNameLst>
                                      </p:cBhvr>
                                      <p:tavLst>
                                        <p:tav tm="0">
                                          <p:val>
                                            <p:strVal val="#ppt_y+#ppt_h*1.125000"/>
                                          </p:val>
                                        </p:tav>
                                        <p:tav tm="100000">
                                          <p:val>
                                            <p:strVal val="#ppt_y"/>
                                          </p:val>
                                        </p:tav>
                                      </p:tavLst>
                                    </p:anim>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p:tgtEl>
                                          <p:spTgt spid="17"/>
                                        </p:tgtEl>
                                        <p:attrNameLst>
                                          <p:attrName>ppt_y</p:attrName>
                                        </p:attrNameLst>
                                      </p:cBhvr>
                                      <p:tavLst>
                                        <p:tav tm="0">
                                          <p:val>
                                            <p:strVal val="#ppt_y+#ppt_h*1.125000"/>
                                          </p:val>
                                        </p:tav>
                                        <p:tav tm="100000">
                                          <p:val>
                                            <p:strVal val="#ppt_y"/>
                                          </p:val>
                                        </p:tav>
                                      </p:tavLst>
                                    </p:anim>
                                    <p:animEffect transition="in" filter="wipe(up)">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ppt_y</p:attrName>
                                        </p:attrNameLst>
                                      </p:cBhvr>
                                      <p:tavLst>
                                        <p:tav tm="0">
                                          <p:val>
                                            <p:strVal val="#ppt_y+#ppt_h*1.125000"/>
                                          </p:val>
                                        </p:tav>
                                        <p:tav tm="100000">
                                          <p:val>
                                            <p:strVal val="#ppt_y"/>
                                          </p:val>
                                        </p:tav>
                                      </p:tavLst>
                                    </p:anim>
                                    <p:animEffect transition="in" filter="wipe(up)">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103;p7">
            <a:extLst>
              <a:ext uri="{FF2B5EF4-FFF2-40B4-BE49-F238E27FC236}">
                <a16:creationId xmlns:a16="http://schemas.microsoft.com/office/drawing/2014/main" id="{E7EDBA60-B636-47EC-AD19-FE28E9638F37}"/>
              </a:ext>
            </a:extLst>
          </p:cNvPr>
          <p:cNvSpPr txBox="1">
            <a:spLocks/>
          </p:cNvSpPr>
          <p:nvPr/>
        </p:nvSpPr>
        <p:spPr>
          <a:xfrm>
            <a:off x="656285" y="3835896"/>
            <a:ext cx="2438400" cy="457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chemeClr val="dk1"/>
              </a:buClr>
              <a:buSzPts val="2200"/>
              <a:buFont typeface="Arial" pitchFamily="34" charset="0"/>
              <a:buNone/>
            </a:pPr>
            <a:r>
              <a:rPr lang="en-US" sz="2200" dirty="0"/>
              <a:t>My name is </a:t>
            </a:r>
            <a:r>
              <a:rPr lang="en-US" sz="2200" b="1" u="sng" dirty="0"/>
              <a:t>Asha.</a:t>
            </a:r>
            <a:endParaRPr lang="en-US" sz="2200" dirty="0"/>
          </a:p>
        </p:txBody>
      </p:sp>
      <p:sp>
        <p:nvSpPr>
          <p:cNvPr id="22" name="Google Shape;104;p7">
            <a:extLst>
              <a:ext uri="{FF2B5EF4-FFF2-40B4-BE49-F238E27FC236}">
                <a16:creationId xmlns:a16="http://schemas.microsoft.com/office/drawing/2014/main" id="{F3E3BD23-6013-4F80-BF6C-6955F104B7C2}"/>
              </a:ext>
            </a:extLst>
          </p:cNvPr>
          <p:cNvSpPr txBox="1"/>
          <p:nvPr/>
        </p:nvSpPr>
        <p:spPr>
          <a:xfrm>
            <a:off x="7536160" y="5907799"/>
            <a:ext cx="3690655" cy="457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dirty="0">
                <a:solidFill>
                  <a:schemeClr val="dk1"/>
                </a:solidFill>
                <a:latin typeface="Calibri"/>
                <a:ea typeface="Calibri"/>
                <a:cs typeface="Calibri"/>
                <a:sym typeface="Calibri"/>
              </a:rPr>
              <a:t>I love to eat </a:t>
            </a:r>
            <a:r>
              <a:rPr lang="en-US" sz="2200" b="1" i="0" u="sng" strike="noStrike" cap="none" dirty="0">
                <a:solidFill>
                  <a:schemeClr val="dk1"/>
                </a:solidFill>
                <a:latin typeface="Calibri"/>
                <a:ea typeface="Calibri"/>
                <a:cs typeface="Calibri"/>
                <a:sym typeface="Calibri"/>
              </a:rPr>
              <a:t>Amul Chocolates</a:t>
            </a:r>
            <a:r>
              <a:rPr lang="en-US" sz="2200" b="0" i="0" u="none" strike="noStrike" cap="none" dirty="0">
                <a:solidFill>
                  <a:schemeClr val="dk1"/>
                </a:solidFill>
                <a:latin typeface="Calibri"/>
                <a:ea typeface="Calibri"/>
                <a:cs typeface="Calibri"/>
                <a:sym typeface="Calibri"/>
              </a:rPr>
              <a:t>.</a:t>
            </a:r>
            <a:endParaRPr dirty="0"/>
          </a:p>
        </p:txBody>
      </p:sp>
      <p:sp>
        <p:nvSpPr>
          <p:cNvPr id="23" name="Google Shape;105;p7">
            <a:extLst>
              <a:ext uri="{FF2B5EF4-FFF2-40B4-BE49-F238E27FC236}">
                <a16:creationId xmlns:a16="http://schemas.microsoft.com/office/drawing/2014/main" id="{495D681D-8C0E-4246-82A9-C91F9B90205A}"/>
              </a:ext>
            </a:extLst>
          </p:cNvPr>
          <p:cNvSpPr txBox="1"/>
          <p:nvPr/>
        </p:nvSpPr>
        <p:spPr>
          <a:xfrm>
            <a:off x="8139395" y="3835896"/>
            <a:ext cx="3874645" cy="457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dirty="0">
                <a:solidFill>
                  <a:schemeClr val="dk1"/>
                </a:solidFill>
                <a:latin typeface="Calibri"/>
                <a:ea typeface="Calibri"/>
                <a:cs typeface="Calibri"/>
                <a:sym typeface="Calibri"/>
              </a:rPr>
              <a:t>I study in </a:t>
            </a:r>
            <a:r>
              <a:rPr lang="en-US" sz="2200" b="1" i="0" u="sng" strike="noStrike" cap="none" dirty="0">
                <a:solidFill>
                  <a:schemeClr val="dk1"/>
                </a:solidFill>
                <a:latin typeface="Calibri"/>
                <a:ea typeface="Calibri"/>
                <a:cs typeface="Calibri"/>
                <a:sym typeface="Calibri"/>
              </a:rPr>
              <a:t>Vidya Mandir</a:t>
            </a:r>
            <a:r>
              <a:rPr lang="en-US" sz="2200" b="0" i="0" u="none" strike="noStrike" cap="none" dirty="0">
                <a:solidFill>
                  <a:schemeClr val="dk1"/>
                </a:solidFill>
                <a:latin typeface="Calibri"/>
                <a:ea typeface="Calibri"/>
                <a:cs typeface="Calibri"/>
                <a:sym typeface="Calibri"/>
              </a:rPr>
              <a:t> school.</a:t>
            </a:r>
            <a:endParaRPr dirty="0"/>
          </a:p>
        </p:txBody>
      </p:sp>
      <p:sp>
        <p:nvSpPr>
          <p:cNvPr id="24" name="Google Shape;106;p7">
            <a:extLst>
              <a:ext uri="{FF2B5EF4-FFF2-40B4-BE49-F238E27FC236}">
                <a16:creationId xmlns:a16="http://schemas.microsoft.com/office/drawing/2014/main" id="{78F65F65-4782-4203-BF8C-F74AC5B02AAB}"/>
              </a:ext>
            </a:extLst>
          </p:cNvPr>
          <p:cNvSpPr txBox="1"/>
          <p:nvPr/>
        </p:nvSpPr>
        <p:spPr>
          <a:xfrm>
            <a:off x="5082105" y="3835896"/>
            <a:ext cx="2438400" cy="457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Calibri"/>
                <a:ea typeface="Calibri"/>
                <a:cs typeface="Calibri"/>
                <a:sym typeface="Calibri"/>
              </a:rPr>
              <a:t>My </a:t>
            </a:r>
            <a:r>
              <a:rPr lang="en-US" sz="2200" i="0" strike="noStrike" cap="none">
                <a:solidFill>
                  <a:schemeClr val="dk1"/>
                </a:solidFill>
                <a:latin typeface="Calibri"/>
                <a:ea typeface="Calibri"/>
                <a:cs typeface="Calibri"/>
                <a:sym typeface="Calibri"/>
              </a:rPr>
              <a:t>friend</a:t>
            </a:r>
            <a:r>
              <a:rPr lang="en-US" sz="2200" b="0" i="0" u="none" strike="noStrike" cap="none">
                <a:solidFill>
                  <a:schemeClr val="dk1"/>
                </a:solidFill>
                <a:latin typeface="Calibri"/>
                <a:ea typeface="Calibri"/>
                <a:cs typeface="Calibri"/>
                <a:sym typeface="Calibri"/>
              </a:rPr>
              <a:t> is </a:t>
            </a:r>
            <a:r>
              <a:rPr lang="en-US" sz="2200" b="1" i="0" u="sng" strike="noStrike" cap="none">
                <a:solidFill>
                  <a:schemeClr val="dk1"/>
                </a:solidFill>
                <a:latin typeface="Calibri"/>
                <a:ea typeface="Calibri"/>
                <a:cs typeface="Calibri"/>
                <a:sym typeface="Calibri"/>
              </a:rPr>
              <a:t>Sneha</a:t>
            </a:r>
            <a:r>
              <a:rPr lang="en-US" sz="2200" b="0" i="0" u="none" strike="noStrike" cap="none">
                <a:solidFill>
                  <a:schemeClr val="dk1"/>
                </a:solidFill>
                <a:latin typeface="Calibri"/>
                <a:ea typeface="Calibri"/>
                <a:cs typeface="Calibri"/>
                <a:sym typeface="Calibri"/>
              </a:rPr>
              <a:t>.</a:t>
            </a:r>
            <a:endParaRPr/>
          </a:p>
        </p:txBody>
      </p:sp>
      <p:sp>
        <p:nvSpPr>
          <p:cNvPr id="25" name="Google Shape;107;p7">
            <a:extLst>
              <a:ext uri="{FF2B5EF4-FFF2-40B4-BE49-F238E27FC236}">
                <a16:creationId xmlns:a16="http://schemas.microsoft.com/office/drawing/2014/main" id="{CBB68977-82FF-4808-9CA5-60B0D1D8A228}"/>
              </a:ext>
            </a:extLst>
          </p:cNvPr>
          <p:cNvSpPr txBox="1"/>
          <p:nvPr/>
        </p:nvSpPr>
        <p:spPr>
          <a:xfrm>
            <a:off x="1991544" y="5907799"/>
            <a:ext cx="3927067" cy="4572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en-US" sz="2200" b="1" i="0" u="sng" strike="noStrike" cap="none" dirty="0">
                <a:solidFill>
                  <a:schemeClr val="dk1"/>
                </a:solidFill>
                <a:latin typeface="Calibri"/>
                <a:ea typeface="Calibri"/>
                <a:cs typeface="Calibri"/>
                <a:sym typeface="Calibri"/>
              </a:rPr>
              <a:t>New Delhi </a:t>
            </a:r>
            <a:r>
              <a:rPr lang="en-US" sz="2200" b="0" i="0" u="none" strike="noStrike" cap="none" dirty="0">
                <a:solidFill>
                  <a:schemeClr val="dk1"/>
                </a:solidFill>
                <a:latin typeface="Calibri"/>
                <a:ea typeface="Calibri"/>
                <a:cs typeface="Calibri"/>
                <a:sym typeface="Calibri"/>
              </a:rPr>
              <a:t>is the capital of </a:t>
            </a:r>
            <a:r>
              <a:rPr lang="en-US" sz="2200" b="1" i="0" u="sng" strike="noStrike" cap="none" dirty="0">
                <a:solidFill>
                  <a:schemeClr val="dk1"/>
                </a:solidFill>
                <a:latin typeface="Calibri"/>
                <a:ea typeface="Calibri"/>
                <a:cs typeface="Calibri"/>
                <a:sym typeface="Calibri"/>
              </a:rPr>
              <a:t>India</a:t>
            </a:r>
            <a:r>
              <a:rPr lang="en-US" sz="2200" b="0" i="0" u="none" strike="noStrike" cap="none" dirty="0">
                <a:solidFill>
                  <a:schemeClr val="dk1"/>
                </a:solidFill>
                <a:latin typeface="Calibri"/>
                <a:ea typeface="Calibri"/>
                <a:cs typeface="Calibri"/>
                <a:sym typeface="Calibri"/>
              </a:rPr>
              <a:t>.</a:t>
            </a:r>
            <a:endParaRPr dirty="0"/>
          </a:p>
        </p:txBody>
      </p:sp>
      <p:pic>
        <p:nvPicPr>
          <p:cNvPr id="26" name="Google Shape;108;p7" descr="A picture containing sky, outdoor, building, sunset&#10;&#10;Description automatically generated">
            <a:extLst>
              <a:ext uri="{FF2B5EF4-FFF2-40B4-BE49-F238E27FC236}">
                <a16:creationId xmlns:a16="http://schemas.microsoft.com/office/drawing/2014/main" id="{0EE0A697-7A45-453D-A402-6D3B4B1440C4}"/>
              </a:ext>
            </a:extLst>
          </p:cNvPr>
          <p:cNvPicPr preferRelativeResize="0"/>
          <p:nvPr/>
        </p:nvPicPr>
        <p:blipFill rotWithShape="1">
          <a:blip r:embed="rId3">
            <a:alphaModFix/>
          </a:blip>
          <a:srcRect/>
          <a:stretch/>
        </p:blipFill>
        <p:spPr>
          <a:xfrm>
            <a:off x="2927648" y="4468093"/>
            <a:ext cx="2137410" cy="1424940"/>
          </a:xfrm>
          <a:prstGeom prst="rect">
            <a:avLst/>
          </a:prstGeom>
          <a:noFill/>
          <a:ln>
            <a:noFill/>
          </a:ln>
        </p:spPr>
      </p:pic>
      <p:pic>
        <p:nvPicPr>
          <p:cNvPr id="27" name="Google Shape;109;p7" descr="Logo&#10;&#10;Description automatically generated">
            <a:extLst>
              <a:ext uri="{FF2B5EF4-FFF2-40B4-BE49-F238E27FC236}">
                <a16:creationId xmlns:a16="http://schemas.microsoft.com/office/drawing/2014/main" id="{A9FEA442-218C-45D1-9E60-E767A3F8327A}"/>
              </a:ext>
            </a:extLst>
          </p:cNvPr>
          <p:cNvPicPr preferRelativeResize="0"/>
          <p:nvPr/>
        </p:nvPicPr>
        <p:blipFill rotWithShape="1">
          <a:blip r:embed="rId4">
            <a:alphaModFix/>
          </a:blip>
          <a:srcRect/>
          <a:stretch/>
        </p:blipFill>
        <p:spPr>
          <a:xfrm>
            <a:off x="8256240" y="4468093"/>
            <a:ext cx="2351151" cy="1426464"/>
          </a:xfrm>
          <a:prstGeom prst="rect">
            <a:avLst/>
          </a:prstGeom>
          <a:noFill/>
          <a:ln>
            <a:noFill/>
          </a:ln>
        </p:spPr>
      </p:pic>
      <p:pic>
        <p:nvPicPr>
          <p:cNvPr id="28" name="Google Shape;110;p7" descr="A picture containing person&#10;&#10;Description automatically generated">
            <a:extLst>
              <a:ext uri="{FF2B5EF4-FFF2-40B4-BE49-F238E27FC236}">
                <a16:creationId xmlns:a16="http://schemas.microsoft.com/office/drawing/2014/main" id="{D536F430-71D5-42D5-A2E3-3013266A6E1F}"/>
              </a:ext>
            </a:extLst>
          </p:cNvPr>
          <p:cNvPicPr preferRelativeResize="0"/>
          <p:nvPr/>
        </p:nvPicPr>
        <p:blipFill rotWithShape="1">
          <a:blip r:embed="rId5">
            <a:alphaModFix/>
          </a:blip>
          <a:srcRect/>
          <a:stretch/>
        </p:blipFill>
        <p:spPr>
          <a:xfrm>
            <a:off x="839416" y="1237111"/>
            <a:ext cx="2137410" cy="2574950"/>
          </a:xfrm>
          <a:prstGeom prst="rect">
            <a:avLst/>
          </a:prstGeom>
          <a:noFill/>
          <a:ln>
            <a:noFill/>
          </a:ln>
        </p:spPr>
      </p:pic>
      <p:pic>
        <p:nvPicPr>
          <p:cNvPr id="29" name="Google Shape;111;p7" descr="Two women posing for a picture&#10;&#10;Description automatically generated with low confidence">
            <a:extLst>
              <a:ext uri="{FF2B5EF4-FFF2-40B4-BE49-F238E27FC236}">
                <a16:creationId xmlns:a16="http://schemas.microsoft.com/office/drawing/2014/main" id="{76133526-B215-40F3-BEBD-01DF3B2DA7A5}"/>
              </a:ext>
            </a:extLst>
          </p:cNvPr>
          <p:cNvPicPr preferRelativeResize="0"/>
          <p:nvPr/>
        </p:nvPicPr>
        <p:blipFill rotWithShape="1">
          <a:blip r:embed="rId6">
            <a:alphaModFix/>
          </a:blip>
          <a:srcRect/>
          <a:stretch/>
        </p:blipFill>
        <p:spPr>
          <a:xfrm>
            <a:off x="5304219" y="1481395"/>
            <a:ext cx="2025250" cy="2340864"/>
          </a:xfrm>
          <a:prstGeom prst="rect">
            <a:avLst/>
          </a:prstGeom>
          <a:noFill/>
          <a:ln>
            <a:noFill/>
          </a:ln>
        </p:spPr>
      </p:pic>
      <p:pic>
        <p:nvPicPr>
          <p:cNvPr id="30" name="Google Shape;112;p7">
            <a:extLst>
              <a:ext uri="{FF2B5EF4-FFF2-40B4-BE49-F238E27FC236}">
                <a16:creationId xmlns:a16="http://schemas.microsoft.com/office/drawing/2014/main" id="{E6D04E05-63DE-4972-8A8F-44E3358C2723}"/>
              </a:ext>
            </a:extLst>
          </p:cNvPr>
          <p:cNvPicPr preferRelativeResize="0"/>
          <p:nvPr/>
        </p:nvPicPr>
        <p:blipFill rotWithShape="1">
          <a:blip r:embed="rId7">
            <a:alphaModFix/>
          </a:blip>
          <a:srcRect l="-6655" t="25591" r="25591" b="-6655"/>
          <a:stretch/>
        </p:blipFill>
        <p:spPr>
          <a:xfrm>
            <a:off x="8850161" y="1481395"/>
            <a:ext cx="2227775" cy="2340864"/>
          </a:xfrm>
          <a:prstGeom prst="rect">
            <a:avLst/>
          </a:prstGeom>
          <a:noFill/>
          <a:ln w="9525" cap="flat" cmpd="sng">
            <a:solidFill>
              <a:schemeClr val="dk1"/>
            </a:solidFill>
            <a:prstDash val="solid"/>
            <a:round/>
            <a:headEnd type="none" w="sm" len="sm"/>
            <a:tailEnd type="none" w="sm" len="sm"/>
          </a:ln>
        </p:spPr>
      </p:pic>
      <p:sp>
        <p:nvSpPr>
          <p:cNvPr id="31" name="Google Shape;86;p6">
            <a:extLst>
              <a:ext uri="{FF2B5EF4-FFF2-40B4-BE49-F238E27FC236}">
                <a16:creationId xmlns:a16="http://schemas.microsoft.com/office/drawing/2014/main" id="{B0021005-7563-498F-8887-19EC70B119D7}"/>
              </a:ext>
            </a:extLst>
          </p:cNvPr>
          <p:cNvSpPr txBox="1">
            <a:spLocks noGrp="1"/>
          </p:cNvSpPr>
          <p:nvPr>
            <p:ph type="title"/>
          </p:nvPr>
        </p:nvSpPr>
        <p:spPr>
          <a:xfrm>
            <a:off x="1814302" y="244518"/>
            <a:ext cx="8574786" cy="602017"/>
          </a:xfrm>
          <a:prstGeom prst="rect">
            <a:avLst/>
          </a:prstGeom>
          <a:solidFill>
            <a:srgbClr val="B3DEFF"/>
          </a:solid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US" b="1" u="sng" dirty="0"/>
              <a:t>Proper Nouns in Sentences</a:t>
            </a:r>
            <a:endParaRPr u="sng" dirty="0"/>
          </a:p>
        </p:txBody>
      </p:sp>
      <p:sp>
        <p:nvSpPr>
          <p:cNvPr id="32" name="TextBox 31">
            <a:extLst>
              <a:ext uri="{FF2B5EF4-FFF2-40B4-BE49-F238E27FC236}">
                <a16:creationId xmlns:a16="http://schemas.microsoft.com/office/drawing/2014/main" id="{52AA7D72-2FF9-443D-9733-BC816EDDE298}"/>
              </a:ext>
            </a:extLst>
          </p:cNvPr>
          <p:cNvSpPr txBox="1"/>
          <p:nvPr/>
        </p:nvSpPr>
        <p:spPr>
          <a:xfrm>
            <a:off x="5232812" y="925049"/>
            <a:ext cx="1799292" cy="523220"/>
          </a:xfrm>
          <a:prstGeom prst="rect">
            <a:avLst/>
          </a:prstGeom>
          <a:noFill/>
        </p:spPr>
        <p:txBody>
          <a:bodyPr wrap="square" rtlCol="0">
            <a:spAutoFit/>
          </a:bodyPr>
          <a:lstStyle/>
          <a:p>
            <a:pPr algn="ctr"/>
            <a:r>
              <a:rPr lang="en-US" sz="2800" b="1" u="sng" dirty="0">
                <a:latin typeface="Calibri" panose="020F0502020204030204" pitchFamily="34" charset="0"/>
                <a:cs typeface="Calibri" panose="020F0502020204030204" pitchFamily="34" charset="0"/>
              </a:rPr>
              <a:t>Examples:</a:t>
            </a:r>
            <a:endParaRPr lang="en-US" sz="2800"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94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up)">
                                      <p:cBhvr>
                                        <p:cTn id="8" dur="500"/>
                                        <p:tgtEl>
                                          <p:spTgt spid="29"/>
                                        </p:tgtEl>
                                      </p:cBhvr>
                                    </p:animEffect>
                                  </p:childTnLst>
                                </p:cTn>
                              </p:par>
                              <p:par>
                                <p:cTn id="9" presetID="10"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p:tgtEl>
                                          <p:spTgt spid="30"/>
                                        </p:tgtEl>
                                        <p:attrNameLst>
                                          <p:attrName>ppt_y</p:attrName>
                                        </p:attrNameLst>
                                      </p:cBhvr>
                                      <p:tavLst>
                                        <p:tav tm="0">
                                          <p:val>
                                            <p:strVal val="#ppt_y+#ppt_h*1.125000"/>
                                          </p:val>
                                        </p:tav>
                                        <p:tav tm="100000">
                                          <p:val>
                                            <p:strVal val="#ppt_y"/>
                                          </p:val>
                                        </p:tav>
                                      </p:tavLst>
                                    </p:anim>
                                    <p:animEffect transition="in" filter="wipe(up)">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p:tgtEl>
                                          <p:spTgt spid="26"/>
                                        </p:tgtEl>
                                        <p:attrNameLst>
                                          <p:attrName>ppt_y</p:attrName>
                                        </p:attrNameLst>
                                      </p:cBhvr>
                                      <p:tavLst>
                                        <p:tav tm="0">
                                          <p:val>
                                            <p:strVal val="#ppt_y+#ppt_h*1.125000"/>
                                          </p:val>
                                        </p:tav>
                                        <p:tav tm="100000">
                                          <p:val>
                                            <p:strVal val="#ppt_y"/>
                                          </p:val>
                                        </p:tav>
                                      </p:tavLst>
                                    </p:anim>
                                    <p:animEffect transition="in" filter="wipe(up)">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2" presetClass="entr" presetSubtype="4"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p:tgtEl>
                                          <p:spTgt spid="27"/>
                                        </p:tgtEl>
                                        <p:attrNameLst>
                                          <p:attrName>ppt_y</p:attrName>
                                        </p:attrNameLst>
                                      </p:cBhvr>
                                      <p:tavLst>
                                        <p:tav tm="0">
                                          <p:val>
                                            <p:strVal val="#ppt_y+#ppt_h*1.125000"/>
                                          </p:val>
                                        </p:tav>
                                        <p:tav tm="100000">
                                          <p:val>
                                            <p:strVal val="#ppt_y"/>
                                          </p:val>
                                        </p:tav>
                                      </p:tavLst>
                                    </p:anim>
                                    <p:animEffect transition="in" filter="wipe(up)">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2550649333"/>
              </p:ext>
            </p:extLst>
          </p:nvPr>
        </p:nvGraphicFramePr>
        <p:xfrm>
          <a:off x="1127448" y="1071757"/>
          <a:ext cx="9937104" cy="3437363"/>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i="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pPr marL="0" marR="0" lvl="0" indent="0" algn="l" rtl="0">
                        <a:lnSpc>
                          <a:spcPct val="100000"/>
                        </a:lnSpc>
                        <a:spcBef>
                          <a:spcPts val="0"/>
                        </a:spcBef>
                        <a:spcAft>
                          <a:spcPts val="0"/>
                        </a:spcAft>
                        <a:buClr>
                          <a:schemeClr val="dk1"/>
                        </a:buClr>
                        <a:buSzPts val="800"/>
                        <a:buFont typeface="Calibri"/>
                        <a:buNone/>
                      </a:pPr>
                      <a:r>
                        <a:rPr lang="en-US" sz="900" b="0" i="0" dirty="0">
                          <a:solidFill>
                            <a:schemeClr val="dk1"/>
                          </a:solidFill>
                          <a:latin typeface="Calibri"/>
                          <a:ea typeface="Calibri"/>
                          <a:cs typeface="Calibri"/>
                          <a:sym typeface="Calibri"/>
                        </a:rPr>
                        <a:t>&lt;board&gt; - </a:t>
                      </a:r>
                      <a:r>
                        <a:rPr lang="en-US" sz="900" b="0" i="0" dirty="0">
                          <a:solidFill>
                            <a:schemeClr val="dk1"/>
                          </a:solidFill>
                          <a:latin typeface="Calibri"/>
                          <a:ea typeface="Calibri"/>
                          <a:cs typeface="Calibri"/>
                          <a:sym typeface="Calibri"/>
                          <a:hlinkClick r:id="rId3"/>
                        </a:rPr>
                        <a:t>https://pixabay.com/vectors/chalk-board-school-education-303457/</a:t>
                      </a:r>
                      <a:endParaRPr sz="900" i="0" dirty="0"/>
                    </a:p>
                  </a:txBody>
                  <a:tcPr marL="91450" marR="91450" marT="45725" marB="45725"/>
                </a:tc>
                <a:extLst>
                  <a:ext uri="{0D108BD9-81ED-4DB2-BD59-A6C34878D82A}">
                    <a16:rowId xmlns:a16="http://schemas.microsoft.com/office/drawing/2014/main" val="10001"/>
                  </a:ext>
                </a:extLst>
              </a:tr>
              <a:tr h="389313">
                <a:tc>
                  <a:txBody>
                    <a:bodyPr/>
                    <a:lstStyle/>
                    <a:p>
                      <a:r>
                        <a:rPr lang="en-IN" sz="900" dirty="0"/>
                        <a:t>3</a:t>
                      </a:r>
                    </a:p>
                  </a:txBody>
                  <a:tcPr/>
                </a:tc>
                <a:tc>
                  <a:txBody>
                    <a:bodyPr/>
                    <a:lstStyle/>
                    <a:p>
                      <a:endParaRPr lang="en-IN" sz="900" dirty="0"/>
                    </a:p>
                  </a:txBody>
                  <a:tcPr/>
                </a:tc>
                <a:tc>
                  <a:txBody>
                    <a:bodyPr/>
                    <a:lstStyle/>
                    <a:p>
                      <a:pPr marL="0" marR="0" lvl="0" indent="0" algn="l" rtl="0">
                        <a:lnSpc>
                          <a:spcPct val="100000"/>
                        </a:lnSpc>
                        <a:spcBef>
                          <a:spcPts val="0"/>
                        </a:spcBef>
                        <a:spcAft>
                          <a:spcPts val="0"/>
                        </a:spcAft>
                        <a:buClr>
                          <a:schemeClr val="dk1"/>
                        </a:buClr>
                        <a:buSzPts val="800"/>
                        <a:buFont typeface="Calibri"/>
                        <a:buNone/>
                      </a:pPr>
                      <a:r>
                        <a:rPr lang="en-US" sz="900" b="0" i="0" dirty="0">
                          <a:solidFill>
                            <a:schemeClr val="dk1"/>
                          </a:solidFill>
                          <a:latin typeface="Calibri"/>
                          <a:ea typeface="Calibri"/>
                          <a:cs typeface="Calibri"/>
                          <a:sym typeface="Calibri"/>
                        </a:rPr>
                        <a:t>&lt;girl&gt; - </a:t>
                      </a:r>
                      <a:r>
                        <a:rPr lang="en-US" sz="900" b="0" i="0" dirty="0">
                          <a:solidFill>
                            <a:schemeClr val="dk1"/>
                          </a:solidFill>
                          <a:latin typeface="Calibri"/>
                          <a:ea typeface="Calibri"/>
                          <a:cs typeface="Calibri"/>
                          <a:sym typeface="Calibri"/>
                          <a:hlinkClick r:id="rId4"/>
                        </a:rPr>
                        <a:t>https://pixabay.com/illustrations/school-girl-back-to-school-child-3420040/</a:t>
                      </a:r>
                      <a:endParaRPr lang="en-US" sz="900" b="0" i="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dirty="0">
                          <a:solidFill>
                            <a:schemeClr val="dk1"/>
                          </a:solidFill>
                          <a:latin typeface="+mn-lt"/>
                          <a:ea typeface="Calibri"/>
                          <a:cs typeface="Calibri"/>
                          <a:sym typeface="Calibri"/>
                        </a:rPr>
                        <a:t>&lt;river&gt; - </a:t>
                      </a:r>
                      <a:r>
                        <a:rPr lang="en-US" sz="900" b="0" i="0" dirty="0">
                          <a:solidFill>
                            <a:schemeClr val="dk1"/>
                          </a:solidFill>
                          <a:latin typeface="+mn-lt"/>
                          <a:ea typeface="Calibri"/>
                          <a:cs typeface="Calibri"/>
                          <a:sym typeface="Calibri"/>
                          <a:hlinkClick r:id="rId5"/>
                        </a:rPr>
                        <a:t>https://pixabay.com/photos/river-long-exposure-ilse-2952009/</a:t>
                      </a:r>
                      <a:endParaRPr lang="en-US" sz="900" b="0" i="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dirty="0">
                          <a:solidFill>
                            <a:schemeClr val="dk1"/>
                          </a:solidFill>
                          <a:latin typeface="+mn-lt"/>
                          <a:ea typeface="Calibri"/>
                          <a:cs typeface="Calibri"/>
                          <a:sym typeface="Calibri"/>
                        </a:rPr>
                        <a:t>&lt;day&gt; - </a:t>
                      </a:r>
                      <a:r>
                        <a:rPr lang="en-US" sz="900" b="0" i="0" dirty="0">
                          <a:solidFill>
                            <a:schemeClr val="dk1"/>
                          </a:solidFill>
                          <a:latin typeface="+mn-lt"/>
                          <a:ea typeface="Calibri"/>
                          <a:cs typeface="Calibri"/>
                          <a:sym typeface="Calibri"/>
                          <a:hlinkClick r:id="rId6"/>
                        </a:rPr>
                        <a:t>https://pixabay.com/photos/landscape-sunset-sunrise-beautiful-4013258/</a:t>
                      </a:r>
                      <a:endParaRPr lang="en-US" sz="900" b="0" i="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endParaRPr lang="en-US" sz="900" b="0" i="0" dirty="0">
                        <a:solidFill>
                          <a:schemeClr val="dk1"/>
                        </a:solidFill>
                        <a:latin typeface="+mn-lt"/>
                        <a:ea typeface="Calibri"/>
                        <a:cs typeface="Calibri"/>
                        <a:sym typeface="Calibri"/>
                      </a:endParaRPr>
                    </a:p>
                  </a:txBody>
                  <a:tcPr marL="91450" marR="91450" marT="45725" marB="45725"/>
                </a:tc>
                <a:extLst>
                  <a:ext uri="{0D108BD9-81ED-4DB2-BD59-A6C34878D82A}">
                    <a16:rowId xmlns:a16="http://schemas.microsoft.com/office/drawing/2014/main" val="3828530771"/>
                  </a:ext>
                </a:extLst>
              </a:tr>
              <a:tr h="389313">
                <a:tc>
                  <a:txBody>
                    <a:bodyPr/>
                    <a:lstStyle/>
                    <a:p>
                      <a:r>
                        <a:rPr lang="en-IN" sz="900" dirty="0"/>
                        <a:t>3, 6</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dirty="0">
                          <a:solidFill>
                            <a:schemeClr val="dk1"/>
                          </a:solidFill>
                          <a:latin typeface="+mn-lt"/>
                          <a:ea typeface="Calibri"/>
                          <a:cs typeface="Calibri"/>
                          <a:sym typeface="Calibri"/>
                        </a:rPr>
                        <a:t>&lt;mountain&gt; - </a:t>
                      </a:r>
                      <a:r>
                        <a:rPr lang="en-US" sz="900" b="0" i="0" dirty="0">
                          <a:solidFill>
                            <a:schemeClr val="dk1"/>
                          </a:solidFill>
                          <a:latin typeface="+mn-lt"/>
                          <a:ea typeface="Calibri"/>
                          <a:cs typeface="Calibri"/>
                          <a:sym typeface="Calibri"/>
                          <a:hlinkClick r:id="rId7"/>
                        </a:rPr>
                        <a:t>https://pixabay.com/photos/mountain-mount-everest-himalaya-1246297/</a:t>
                      </a:r>
                      <a:endParaRPr lang="en-US" sz="900" b="0" i="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dirty="0">
                          <a:solidFill>
                            <a:schemeClr val="dk1"/>
                          </a:solidFill>
                          <a:latin typeface="+mn-lt"/>
                          <a:ea typeface="Calibri"/>
                          <a:cs typeface="Calibri"/>
                          <a:sym typeface="Calibri"/>
                        </a:rPr>
                        <a:t>&lt;teacher&gt; - </a:t>
                      </a:r>
                      <a:r>
                        <a:rPr lang="en-US" sz="900" b="0" i="0" dirty="0">
                          <a:solidFill>
                            <a:schemeClr val="dk1"/>
                          </a:solidFill>
                          <a:latin typeface="+mn-lt"/>
                          <a:ea typeface="Calibri"/>
                          <a:cs typeface="Calibri"/>
                          <a:sym typeface="Calibri"/>
                          <a:hlinkClick r:id="rId8"/>
                        </a:rPr>
                        <a:t>https://pixabay.com/illustrations/male-man-teacher-professor-213729/</a:t>
                      </a:r>
                      <a:endParaRPr lang="en-US" sz="900" i="0" dirty="0"/>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endParaRPr sz="900" i="0" dirty="0"/>
                    </a:p>
                  </a:txBody>
                  <a:tcPr marL="91450" marR="91450" marT="45725" marB="45725"/>
                </a:tc>
                <a:extLst>
                  <a:ext uri="{0D108BD9-81ED-4DB2-BD59-A6C34878D82A}">
                    <a16:rowId xmlns:a16="http://schemas.microsoft.com/office/drawing/2014/main" val="3371112580"/>
                  </a:ext>
                </a:extLst>
              </a:tr>
              <a:tr h="389313">
                <a:tc>
                  <a:txBody>
                    <a:bodyPr/>
                    <a:lstStyle/>
                    <a:p>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dirty="0">
                          <a:solidFill>
                            <a:schemeClr val="dk1"/>
                          </a:solidFill>
                          <a:latin typeface="+mn-lt"/>
                          <a:ea typeface="Calibri"/>
                          <a:cs typeface="Calibri"/>
                          <a:sym typeface="Calibri"/>
                        </a:rPr>
                        <a:t>&lt;New Delhi&gt; - </a:t>
                      </a:r>
                      <a:r>
                        <a:rPr lang="en-US" sz="900" b="0" i="0" dirty="0">
                          <a:solidFill>
                            <a:schemeClr val="dk1"/>
                          </a:solidFill>
                          <a:latin typeface="+mn-lt"/>
                          <a:ea typeface="Calibri"/>
                          <a:cs typeface="Calibri"/>
                          <a:sym typeface="Calibri"/>
                          <a:hlinkClick r:id="rId9"/>
                        </a:rPr>
                        <a:t>https://pixabay.com/photos/travel-delhi-gate-culture-stone-4813658/</a:t>
                      </a:r>
                      <a:endParaRPr lang="en-US" sz="900" b="0" i="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it-IT" sz="900" b="0" i="0" dirty="0">
                          <a:solidFill>
                            <a:schemeClr val="dk1"/>
                          </a:solidFill>
                          <a:latin typeface="+mn-lt"/>
                          <a:ea typeface="Calibri"/>
                          <a:cs typeface="Calibri"/>
                          <a:sym typeface="Calibri"/>
                        </a:rPr>
                        <a:t>&lt;</a:t>
                      </a:r>
                      <a:r>
                        <a:rPr lang="it-IT" sz="900" b="0" i="0" dirty="0" err="1">
                          <a:solidFill>
                            <a:schemeClr val="dk1"/>
                          </a:solidFill>
                          <a:latin typeface="+mn-lt"/>
                          <a:ea typeface="Calibri"/>
                          <a:cs typeface="Calibri"/>
                          <a:sym typeface="Calibri"/>
                        </a:rPr>
                        <a:t>Amul</a:t>
                      </a:r>
                      <a:r>
                        <a:rPr lang="it-IT" sz="900" b="0" i="0" dirty="0">
                          <a:solidFill>
                            <a:schemeClr val="dk1"/>
                          </a:solidFill>
                          <a:latin typeface="+mn-lt"/>
                          <a:ea typeface="Calibri"/>
                          <a:cs typeface="Calibri"/>
                          <a:sym typeface="Calibri"/>
                        </a:rPr>
                        <a:t> </a:t>
                      </a:r>
                      <a:r>
                        <a:rPr lang="it-IT" sz="900" b="0" i="0" dirty="0" err="1">
                          <a:solidFill>
                            <a:schemeClr val="dk1"/>
                          </a:solidFill>
                          <a:latin typeface="+mn-lt"/>
                          <a:ea typeface="Calibri"/>
                          <a:cs typeface="Calibri"/>
                          <a:sym typeface="Calibri"/>
                        </a:rPr>
                        <a:t>chocolate</a:t>
                      </a:r>
                      <a:r>
                        <a:rPr lang="it-IT" sz="900" b="0" i="0" dirty="0">
                          <a:solidFill>
                            <a:schemeClr val="dk1"/>
                          </a:solidFill>
                          <a:latin typeface="+mn-lt"/>
                          <a:ea typeface="Calibri"/>
                          <a:cs typeface="Calibri"/>
                          <a:sym typeface="Calibri"/>
                        </a:rPr>
                        <a:t>&gt; - </a:t>
                      </a:r>
                      <a:r>
                        <a:rPr lang="it-IT" sz="900" b="0" i="0" dirty="0">
                          <a:solidFill>
                            <a:schemeClr val="dk1"/>
                          </a:solidFill>
                          <a:latin typeface="+mn-lt"/>
                          <a:ea typeface="Calibri"/>
                          <a:cs typeface="Calibri"/>
                          <a:sym typeface="Calibri"/>
                          <a:hlinkClick r:id="rId10"/>
                        </a:rPr>
                        <a:t>https://pixabay.com/photos/amul-dark-treat-chocolate-speakers-3960543/</a:t>
                      </a:r>
                      <a:endParaRPr lang="it-IT" sz="900" b="0" i="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fi-FI" sz="900" b="0" i="0" dirty="0">
                          <a:solidFill>
                            <a:schemeClr val="dk1"/>
                          </a:solidFill>
                          <a:latin typeface="+mn-lt"/>
                          <a:ea typeface="Calibri"/>
                          <a:cs typeface="Calibri"/>
                          <a:sym typeface="Calibri"/>
                        </a:rPr>
                        <a:t>&lt;Rohit&gt; - </a:t>
                      </a:r>
                      <a:r>
                        <a:rPr lang="fi-FI" sz="900" b="0" i="0" dirty="0">
                          <a:solidFill>
                            <a:schemeClr val="dk1"/>
                          </a:solidFill>
                          <a:latin typeface="+mn-lt"/>
                          <a:ea typeface="Calibri"/>
                          <a:cs typeface="Calibri"/>
                          <a:sym typeface="Calibri"/>
                          <a:hlinkClick r:id="rId11"/>
                        </a:rPr>
                        <a:t>https://pixabay.com/photos/indian-boy-child-male-asian-1119236/</a:t>
                      </a:r>
                      <a:endParaRPr sz="900" i="0" dirty="0"/>
                    </a:p>
                  </a:txBody>
                  <a:tcPr marL="91450" marR="91450" marT="45725" marB="45725"/>
                </a:tc>
                <a:extLst>
                  <a:ext uri="{0D108BD9-81ED-4DB2-BD59-A6C34878D82A}">
                    <a16:rowId xmlns:a16="http://schemas.microsoft.com/office/drawing/2014/main" val="2981604957"/>
                  </a:ext>
                </a:extLst>
              </a:tr>
              <a:tr h="389313">
                <a:tc>
                  <a:txBody>
                    <a:bodyPr/>
                    <a:lstStyle/>
                    <a:p>
                      <a:r>
                        <a:rPr lang="en-IN" sz="900" dirty="0"/>
                        <a:t>6</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dirty="0">
                          <a:solidFill>
                            <a:schemeClr val="dk1"/>
                          </a:solidFill>
                          <a:latin typeface="+mn-lt"/>
                          <a:ea typeface="Calibri"/>
                          <a:cs typeface="Calibri"/>
                          <a:sym typeface="Calibri"/>
                        </a:rPr>
                        <a:t>&lt;girl&gt; - </a:t>
                      </a:r>
                      <a:r>
                        <a:rPr lang="en-US" sz="900" b="0" i="0" dirty="0">
                          <a:solidFill>
                            <a:schemeClr val="dk1"/>
                          </a:solidFill>
                          <a:latin typeface="+mn-lt"/>
                          <a:ea typeface="Calibri"/>
                          <a:cs typeface="Calibri"/>
                          <a:sym typeface="Calibri"/>
                          <a:hlinkClick r:id="rId12"/>
                        </a:rPr>
                        <a:t>https://pixabay.com/photos/indian-girl-beautiful-girl-indian-3405096/</a:t>
                      </a:r>
                      <a:endParaRPr lang="en-US" sz="900" b="0" i="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dirty="0">
                          <a:solidFill>
                            <a:schemeClr val="dk1"/>
                          </a:solidFill>
                          <a:latin typeface="+mn-lt"/>
                          <a:ea typeface="Calibri"/>
                          <a:cs typeface="Calibri"/>
                          <a:sym typeface="Calibri"/>
                        </a:rPr>
                        <a:t>&lt;river&gt; - </a:t>
                      </a:r>
                      <a:r>
                        <a:rPr lang="en-US" sz="900" b="0" i="0" dirty="0">
                          <a:solidFill>
                            <a:schemeClr val="dk1"/>
                          </a:solidFill>
                          <a:latin typeface="+mn-lt"/>
                          <a:ea typeface="Calibri"/>
                          <a:cs typeface="Calibri"/>
                          <a:sym typeface="Calibri"/>
                          <a:hlinkClick r:id="rId13"/>
                        </a:rPr>
                        <a:t>https://pixabay.com/photos/river-flow-nature-river-landscape-2476010/</a:t>
                      </a:r>
                      <a:endParaRPr lang="en-US" sz="900" b="0" i="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dirty="0">
                          <a:solidFill>
                            <a:schemeClr val="dk1"/>
                          </a:solidFill>
                          <a:latin typeface="+mn-lt"/>
                          <a:ea typeface="Calibri"/>
                          <a:cs typeface="Calibri"/>
                          <a:sym typeface="Calibri"/>
                        </a:rPr>
                        <a:t>&lt;prayer&gt; - </a:t>
                      </a:r>
                      <a:r>
                        <a:rPr lang="en-US" sz="900" b="0" i="0" dirty="0">
                          <a:solidFill>
                            <a:schemeClr val="dk1"/>
                          </a:solidFill>
                          <a:latin typeface="+mn-lt"/>
                          <a:ea typeface="Calibri"/>
                          <a:cs typeface="Calibri"/>
                          <a:sym typeface="Calibri"/>
                          <a:hlinkClick r:id="rId14"/>
                        </a:rPr>
                        <a:t>https://pixabay.com/vectors/boy-divine-god-male-man-prayer-1299588/</a:t>
                      </a:r>
                      <a:endParaRPr sz="900" i="0" dirty="0"/>
                    </a:p>
                  </a:txBody>
                  <a:tcPr marL="91450" marR="91450" marT="45725" marB="45725"/>
                </a:tc>
                <a:extLst>
                  <a:ext uri="{0D108BD9-81ED-4DB2-BD59-A6C34878D82A}">
                    <a16:rowId xmlns:a16="http://schemas.microsoft.com/office/drawing/2014/main" val="10002"/>
                  </a:ext>
                </a:extLst>
              </a:tr>
              <a:tr h="389313">
                <a:tc>
                  <a:txBody>
                    <a:bodyPr/>
                    <a:lstStyle/>
                    <a:p>
                      <a:r>
                        <a:rPr lang="en-IN" sz="900" dirty="0"/>
                        <a:t>7</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dirty="0">
                          <a:solidFill>
                            <a:schemeClr val="dk1"/>
                          </a:solidFill>
                          <a:latin typeface="+mn-lt"/>
                          <a:ea typeface="Calibri"/>
                          <a:cs typeface="Calibri"/>
                          <a:sym typeface="Calibri"/>
                        </a:rPr>
                        <a:t>&lt;girl&gt; - </a:t>
                      </a:r>
                      <a:r>
                        <a:rPr lang="en-US" sz="900" b="0" i="0" dirty="0">
                          <a:solidFill>
                            <a:schemeClr val="dk1"/>
                          </a:solidFill>
                          <a:latin typeface="+mn-lt"/>
                          <a:ea typeface="Calibri"/>
                          <a:cs typeface="Calibri"/>
                          <a:sym typeface="Calibri"/>
                          <a:hlinkClick r:id="rId15"/>
                        </a:rPr>
                        <a:t>https://pixabay.com/photos/beautiful-young-indian-girl-2271357/</a:t>
                      </a:r>
                      <a:endParaRPr lang="en-US" sz="900" b="0" i="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dirty="0">
                          <a:solidFill>
                            <a:schemeClr val="dk1"/>
                          </a:solidFill>
                          <a:latin typeface="+mn-lt"/>
                          <a:ea typeface="Calibri"/>
                          <a:cs typeface="Calibri"/>
                          <a:sym typeface="Calibri"/>
                        </a:rPr>
                        <a:t>&lt;two friends&gt; - </a:t>
                      </a:r>
                      <a:r>
                        <a:rPr lang="en-US" sz="900" b="0" i="0" dirty="0">
                          <a:solidFill>
                            <a:schemeClr val="dk1"/>
                          </a:solidFill>
                          <a:latin typeface="+mn-lt"/>
                          <a:ea typeface="Calibri"/>
                          <a:cs typeface="Calibri"/>
                          <a:sym typeface="Calibri"/>
                          <a:hlinkClick r:id="rId16"/>
                        </a:rPr>
                        <a:t>https://pixabay.com/photos/models-india-south-india-latina-3582205/</a:t>
                      </a:r>
                      <a:endParaRPr lang="en-US" sz="900" b="0" i="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800"/>
                        <a:buFont typeface="Calibri"/>
                        <a:buNone/>
                        <a:tabLst/>
                        <a:defRPr/>
                      </a:pPr>
                      <a:r>
                        <a:rPr lang="en-US" sz="900" b="0" i="0" dirty="0">
                          <a:solidFill>
                            <a:schemeClr val="dk1"/>
                          </a:solidFill>
                          <a:latin typeface="+mn-lt"/>
                          <a:ea typeface="Calibri"/>
                          <a:cs typeface="Calibri"/>
                          <a:sym typeface="Calibri"/>
                        </a:rPr>
                        <a:t>&lt;school&gt; - </a:t>
                      </a:r>
                      <a:r>
                        <a:rPr lang="en-US" sz="900" b="0" i="0" dirty="0">
                          <a:solidFill>
                            <a:schemeClr val="dk1"/>
                          </a:solidFill>
                          <a:latin typeface="+mn-lt"/>
                          <a:ea typeface="Calibri"/>
                          <a:cs typeface="Calibri"/>
                          <a:sym typeface="Calibri"/>
                          <a:hlinkClick r:id="rId17"/>
                        </a:rPr>
                        <a:t>https://pixabay.com/vectors/school-building-education-property-295210/</a:t>
                      </a:r>
                      <a:endParaRPr sz="900" i="0" dirty="0"/>
                    </a:p>
                  </a:txBody>
                  <a:tcPr marL="91450" marR="91450" marT="45725" marB="45725"/>
                </a:tc>
                <a:extLst>
                  <a:ext uri="{0D108BD9-81ED-4DB2-BD59-A6C34878D82A}">
                    <a16:rowId xmlns:a16="http://schemas.microsoft.com/office/drawing/2014/main" val="10003"/>
                  </a:ext>
                </a:extLst>
              </a:tr>
            </a:tbl>
          </a:graphicData>
        </a:graphic>
      </p:graphicFrame>
      <p:pic>
        <p:nvPicPr>
          <p:cNvPr id="5" name="Google Shape;120;p8">
            <a:extLst>
              <a:ext uri="{FF2B5EF4-FFF2-40B4-BE49-F238E27FC236}">
                <a16:creationId xmlns:a16="http://schemas.microsoft.com/office/drawing/2014/main" id="{A8CA3D2E-2E69-4D68-AD94-8073613FB539}"/>
              </a:ext>
            </a:extLst>
          </p:cNvPr>
          <p:cNvPicPr preferRelativeResize="0"/>
          <p:nvPr/>
        </p:nvPicPr>
        <p:blipFill rotWithShape="1">
          <a:blip r:embed="rId18">
            <a:alphaModFix/>
          </a:blip>
          <a:srcRect/>
          <a:stretch/>
        </p:blipFill>
        <p:spPr>
          <a:xfrm>
            <a:off x="2525912" y="1489678"/>
            <a:ext cx="207900" cy="182562"/>
          </a:xfrm>
          <a:prstGeom prst="rect">
            <a:avLst/>
          </a:prstGeom>
          <a:noFill/>
          <a:ln>
            <a:noFill/>
          </a:ln>
        </p:spPr>
      </p:pic>
      <p:pic>
        <p:nvPicPr>
          <p:cNvPr id="6" name="Google Shape;121;p8" descr="A picture containing vector graphics, clipart&#10;&#10;Description automatically generated">
            <a:extLst>
              <a:ext uri="{FF2B5EF4-FFF2-40B4-BE49-F238E27FC236}">
                <a16:creationId xmlns:a16="http://schemas.microsoft.com/office/drawing/2014/main" id="{7A9950DC-D860-420D-94C5-015D15AAD8E3}"/>
              </a:ext>
            </a:extLst>
          </p:cNvPr>
          <p:cNvPicPr preferRelativeResize="0"/>
          <p:nvPr/>
        </p:nvPicPr>
        <p:blipFill rotWithShape="1">
          <a:blip r:embed="rId19">
            <a:alphaModFix/>
          </a:blip>
          <a:srcRect l="17968" r="30355" b="-3018"/>
          <a:stretch/>
        </p:blipFill>
        <p:spPr>
          <a:xfrm>
            <a:off x="3171380" y="1929552"/>
            <a:ext cx="310587" cy="417932"/>
          </a:xfrm>
          <a:prstGeom prst="rect">
            <a:avLst/>
          </a:prstGeom>
          <a:noFill/>
          <a:ln>
            <a:noFill/>
          </a:ln>
        </p:spPr>
      </p:pic>
      <p:pic>
        <p:nvPicPr>
          <p:cNvPr id="7" name="Google Shape;122;p8" descr="A small waterfall in a forest&#10;&#10;Description automatically generated with medium confidence">
            <a:extLst>
              <a:ext uri="{FF2B5EF4-FFF2-40B4-BE49-F238E27FC236}">
                <a16:creationId xmlns:a16="http://schemas.microsoft.com/office/drawing/2014/main" id="{1CCF04F4-2DED-42A6-B7B4-E34E7915E672}"/>
              </a:ext>
            </a:extLst>
          </p:cNvPr>
          <p:cNvPicPr preferRelativeResize="0"/>
          <p:nvPr/>
        </p:nvPicPr>
        <p:blipFill rotWithShape="1">
          <a:blip r:embed="rId20">
            <a:alphaModFix/>
          </a:blip>
          <a:srcRect/>
          <a:stretch/>
        </p:blipFill>
        <p:spPr>
          <a:xfrm>
            <a:off x="2495600" y="1917013"/>
            <a:ext cx="673784" cy="371231"/>
          </a:xfrm>
          <a:prstGeom prst="rect">
            <a:avLst/>
          </a:prstGeom>
          <a:noFill/>
          <a:ln>
            <a:noFill/>
          </a:ln>
        </p:spPr>
      </p:pic>
      <p:pic>
        <p:nvPicPr>
          <p:cNvPr id="8" name="Google Shape;123;p8" descr="A picture containing mountain, snow, sky, outdoor&#10;&#10;Description automatically generated">
            <a:extLst>
              <a:ext uri="{FF2B5EF4-FFF2-40B4-BE49-F238E27FC236}">
                <a16:creationId xmlns:a16="http://schemas.microsoft.com/office/drawing/2014/main" id="{42C57AFA-849F-40EB-B0CE-0A23C403E53B}"/>
              </a:ext>
            </a:extLst>
          </p:cNvPr>
          <p:cNvPicPr preferRelativeResize="0"/>
          <p:nvPr/>
        </p:nvPicPr>
        <p:blipFill rotWithShape="1">
          <a:blip r:embed="rId21">
            <a:alphaModFix/>
          </a:blip>
          <a:srcRect/>
          <a:stretch/>
        </p:blipFill>
        <p:spPr>
          <a:xfrm>
            <a:off x="2156264" y="2564910"/>
            <a:ext cx="449976" cy="329407"/>
          </a:xfrm>
          <a:prstGeom prst="rect">
            <a:avLst/>
          </a:prstGeom>
          <a:noFill/>
          <a:ln>
            <a:noFill/>
          </a:ln>
        </p:spPr>
      </p:pic>
      <p:pic>
        <p:nvPicPr>
          <p:cNvPr id="9" name="Google Shape;124;p8" descr="A picture containing sky, outdoor, sunset, nature&#10;&#10;Description automatically generated">
            <a:extLst>
              <a:ext uri="{FF2B5EF4-FFF2-40B4-BE49-F238E27FC236}">
                <a16:creationId xmlns:a16="http://schemas.microsoft.com/office/drawing/2014/main" id="{0B382E28-51B3-4A10-A8BB-D41CE1A5CF32}"/>
              </a:ext>
            </a:extLst>
          </p:cNvPr>
          <p:cNvPicPr preferRelativeResize="0"/>
          <p:nvPr/>
        </p:nvPicPr>
        <p:blipFill rotWithShape="1">
          <a:blip r:embed="rId22">
            <a:alphaModFix/>
          </a:blip>
          <a:srcRect/>
          <a:stretch/>
        </p:blipFill>
        <p:spPr>
          <a:xfrm>
            <a:off x="2084333" y="1908448"/>
            <a:ext cx="381129" cy="379938"/>
          </a:xfrm>
          <a:prstGeom prst="rect">
            <a:avLst/>
          </a:prstGeom>
          <a:noFill/>
          <a:ln>
            <a:noFill/>
          </a:ln>
        </p:spPr>
      </p:pic>
      <p:pic>
        <p:nvPicPr>
          <p:cNvPr id="10" name="Google Shape;125;p8" descr="A person standing in front of a chalkboard&#10;&#10;Description automatically generated with low confidence">
            <a:extLst>
              <a:ext uri="{FF2B5EF4-FFF2-40B4-BE49-F238E27FC236}">
                <a16:creationId xmlns:a16="http://schemas.microsoft.com/office/drawing/2014/main" id="{8CE21E9F-772C-4D9B-86BB-642E02F8B80E}"/>
              </a:ext>
            </a:extLst>
          </p:cNvPr>
          <p:cNvPicPr preferRelativeResize="0"/>
          <p:nvPr/>
        </p:nvPicPr>
        <p:blipFill rotWithShape="1">
          <a:blip r:embed="rId23">
            <a:alphaModFix/>
          </a:blip>
          <a:srcRect/>
          <a:stretch/>
        </p:blipFill>
        <p:spPr>
          <a:xfrm>
            <a:off x="2782120" y="2545749"/>
            <a:ext cx="435578" cy="375522"/>
          </a:xfrm>
          <a:prstGeom prst="rect">
            <a:avLst/>
          </a:prstGeom>
          <a:noFill/>
          <a:ln>
            <a:noFill/>
          </a:ln>
        </p:spPr>
      </p:pic>
      <p:pic>
        <p:nvPicPr>
          <p:cNvPr id="11" name="Google Shape;126;p8" descr="A picture containing sky, outdoor, building, sunset&#10;&#10;Description automatically generated">
            <a:extLst>
              <a:ext uri="{FF2B5EF4-FFF2-40B4-BE49-F238E27FC236}">
                <a16:creationId xmlns:a16="http://schemas.microsoft.com/office/drawing/2014/main" id="{FC9B0989-EFF7-466C-A58F-F6ADFE9E5295}"/>
              </a:ext>
            </a:extLst>
          </p:cNvPr>
          <p:cNvPicPr preferRelativeResize="0"/>
          <p:nvPr/>
        </p:nvPicPr>
        <p:blipFill rotWithShape="1">
          <a:blip r:embed="rId24">
            <a:alphaModFix/>
          </a:blip>
          <a:srcRect/>
          <a:stretch/>
        </p:blipFill>
        <p:spPr>
          <a:xfrm>
            <a:off x="2078903" y="3111858"/>
            <a:ext cx="418367" cy="306803"/>
          </a:xfrm>
          <a:prstGeom prst="rect">
            <a:avLst/>
          </a:prstGeom>
          <a:noFill/>
          <a:ln>
            <a:noFill/>
          </a:ln>
        </p:spPr>
      </p:pic>
      <p:pic>
        <p:nvPicPr>
          <p:cNvPr id="12" name="Google Shape;127;p8" descr="Logo&#10;&#10;Description automatically generated">
            <a:extLst>
              <a:ext uri="{FF2B5EF4-FFF2-40B4-BE49-F238E27FC236}">
                <a16:creationId xmlns:a16="http://schemas.microsoft.com/office/drawing/2014/main" id="{5212ADD1-6DB9-4F1E-A442-B6F41153A900}"/>
              </a:ext>
            </a:extLst>
          </p:cNvPr>
          <p:cNvPicPr preferRelativeResize="0"/>
          <p:nvPr/>
        </p:nvPicPr>
        <p:blipFill rotWithShape="1">
          <a:blip r:embed="rId25">
            <a:alphaModFix/>
          </a:blip>
          <a:srcRect/>
          <a:stretch/>
        </p:blipFill>
        <p:spPr>
          <a:xfrm>
            <a:off x="2517665" y="3099982"/>
            <a:ext cx="494108" cy="309060"/>
          </a:xfrm>
          <a:prstGeom prst="rect">
            <a:avLst/>
          </a:prstGeom>
          <a:noFill/>
          <a:ln>
            <a:noFill/>
          </a:ln>
        </p:spPr>
      </p:pic>
      <p:pic>
        <p:nvPicPr>
          <p:cNvPr id="13" name="Google Shape;128;p8">
            <a:extLst>
              <a:ext uri="{FF2B5EF4-FFF2-40B4-BE49-F238E27FC236}">
                <a16:creationId xmlns:a16="http://schemas.microsoft.com/office/drawing/2014/main" id="{28D630B9-FF06-4615-A79C-77AD68E510CC}"/>
              </a:ext>
            </a:extLst>
          </p:cNvPr>
          <p:cNvPicPr preferRelativeResize="0"/>
          <p:nvPr/>
        </p:nvPicPr>
        <p:blipFill rotWithShape="1">
          <a:blip r:embed="rId26">
            <a:alphaModFix/>
          </a:blip>
          <a:srcRect/>
          <a:stretch/>
        </p:blipFill>
        <p:spPr>
          <a:xfrm>
            <a:off x="3032685" y="3122249"/>
            <a:ext cx="449189" cy="258892"/>
          </a:xfrm>
          <a:prstGeom prst="rect">
            <a:avLst/>
          </a:prstGeom>
          <a:noFill/>
          <a:ln>
            <a:noFill/>
          </a:ln>
        </p:spPr>
      </p:pic>
      <p:pic>
        <p:nvPicPr>
          <p:cNvPr id="15" name="Google Shape;130;p8" descr="A picture containing tree, outdoor, water, river&#10;&#10;Description automatically generated">
            <a:extLst>
              <a:ext uri="{FF2B5EF4-FFF2-40B4-BE49-F238E27FC236}">
                <a16:creationId xmlns:a16="http://schemas.microsoft.com/office/drawing/2014/main" id="{265103BD-6AC3-4055-8DBB-9EDD8ADA1C24}"/>
              </a:ext>
            </a:extLst>
          </p:cNvPr>
          <p:cNvPicPr preferRelativeResize="0"/>
          <p:nvPr/>
        </p:nvPicPr>
        <p:blipFill rotWithShape="1">
          <a:blip r:embed="rId27">
            <a:alphaModFix/>
          </a:blip>
          <a:srcRect/>
          <a:stretch/>
        </p:blipFill>
        <p:spPr>
          <a:xfrm>
            <a:off x="2493919" y="3597842"/>
            <a:ext cx="449189" cy="329407"/>
          </a:xfrm>
          <a:prstGeom prst="rect">
            <a:avLst/>
          </a:prstGeom>
          <a:noFill/>
          <a:ln>
            <a:noFill/>
          </a:ln>
        </p:spPr>
      </p:pic>
      <p:pic>
        <p:nvPicPr>
          <p:cNvPr id="16" name="Google Shape;131;p8" descr="A black rectangle with a black background&#10;&#10;Description automatically generated with low confidence">
            <a:extLst>
              <a:ext uri="{FF2B5EF4-FFF2-40B4-BE49-F238E27FC236}">
                <a16:creationId xmlns:a16="http://schemas.microsoft.com/office/drawing/2014/main" id="{651F9DAF-FFBD-4D6B-BC99-6D77BC41C500}"/>
              </a:ext>
            </a:extLst>
          </p:cNvPr>
          <p:cNvPicPr preferRelativeResize="0"/>
          <p:nvPr/>
        </p:nvPicPr>
        <p:blipFill rotWithShape="1">
          <a:blip r:embed="rId28">
            <a:alphaModFix/>
          </a:blip>
          <a:srcRect/>
          <a:stretch/>
        </p:blipFill>
        <p:spPr>
          <a:xfrm>
            <a:off x="3117270" y="3577618"/>
            <a:ext cx="329407" cy="321566"/>
          </a:xfrm>
          <a:prstGeom prst="rect">
            <a:avLst/>
          </a:prstGeom>
          <a:noFill/>
          <a:ln>
            <a:noFill/>
          </a:ln>
        </p:spPr>
      </p:pic>
      <p:pic>
        <p:nvPicPr>
          <p:cNvPr id="17" name="Google Shape;132;p8" descr="A picture containing person&#10;&#10;Description automatically generated">
            <a:extLst>
              <a:ext uri="{FF2B5EF4-FFF2-40B4-BE49-F238E27FC236}">
                <a16:creationId xmlns:a16="http://schemas.microsoft.com/office/drawing/2014/main" id="{FF7A5F58-056C-4D25-9450-F61F3FC0C0A3}"/>
              </a:ext>
            </a:extLst>
          </p:cNvPr>
          <p:cNvPicPr preferRelativeResize="0"/>
          <p:nvPr/>
        </p:nvPicPr>
        <p:blipFill rotWithShape="1">
          <a:blip r:embed="rId29">
            <a:alphaModFix/>
          </a:blip>
          <a:srcRect/>
          <a:stretch/>
        </p:blipFill>
        <p:spPr>
          <a:xfrm>
            <a:off x="2167060" y="4057073"/>
            <a:ext cx="286978" cy="405265"/>
          </a:xfrm>
          <a:prstGeom prst="rect">
            <a:avLst/>
          </a:prstGeom>
          <a:noFill/>
          <a:ln>
            <a:noFill/>
          </a:ln>
        </p:spPr>
      </p:pic>
      <p:pic>
        <p:nvPicPr>
          <p:cNvPr id="18" name="Google Shape;133;p8" descr="Two women posing for a picture&#10;&#10;Description automatically generated with low confidence">
            <a:extLst>
              <a:ext uri="{FF2B5EF4-FFF2-40B4-BE49-F238E27FC236}">
                <a16:creationId xmlns:a16="http://schemas.microsoft.com/office/drawing/2014/main" id="{DFE59D24-CC08-4026-986D-F66610D2FA20}"/>
              </a:ext>
            </a:extLst>
          </p:cNvPr>
          <p:cNvPicPr preferRelativeResize="0"/>
          <p:nvPr/>
        </p:nvPicPr>
        <p:blipFill rotWithShape="1">
          <a:blip r:embed="rId30">
            <a:alphaModFix/>
          </a:blip>
          <a:srcRect/>
          <a:stretch/>
        </p:blipFill>
        <p:spPr>
          <a:xfrm>
            <a:off x="2542787" y="4049365"/>
            <a:ext cx="326300" cy="404505"/>
          </a:xfrm>
          <a:prstGeom prst="rect">
            <a:avLst/>
          </a:prstGeom>
          <a:noFill/>
          <a:ln>
            <a:noFill/>
          </a:ln>
        </p:spPr>
      </p:pic>
      <p:pic>
        <p:nvPicPr>
          <p:cNvPr id="19" name="Google Shape;134;p8" descr="A picture containing icon&#10;&#10;Description automatically generated">
            <a:extLst>
              <a:ext uri="{FF2B5EF4-FFF2-40B4-BE49-F238E27FC236}">
                <a16:creationId xmlns:a16="http://schemas.microsoft.com/office/drawing/2014/main" id="{4E232BAC-C816-43FE-ACD3-B23876D0AD7E}"/>
              </a:ext>
            </a:extLst>
          </p:cNvPr>
          <p:cNvPicPr preferRelativeResize="0"/>
          <p:nvPr/>
        </p:nvPicPr>
        <p:blipFill rotWithShape="1">
          <a:blip r:embed="rId31">
            <a:alphaModFix/>
          </a:blip>
          <a:srcRect/>
          <a:stretch/>
        </p:blipFill>
        <p:spPr>
          <a:xfrm>
            <a:off x="2999828" y="4101401"/>
            <a:ext cx="449976" cy="316621"/>
          </a:xfrm>
          <a:prstGeom prst="rect">
            <a:avLst/>
          </a:prstGeom>
          <a:noFill/>
          <a:ln>
            <a:noFill/>
          </a:ln>
        </p:spPr>
      </p:pic>
      <p:pic>
        <p:nvPicPr>
          <p:cNvPr id="21" name="Google Shape;88;p6">
            <a:extLst>
              <a:ext uri="{FF2B5EF4-FFF2-40B4-BE49-F238E27FC236}">
                <a16:creationId xmlns:a16="http://schemas.microsoft.com/office/drawing/2014/main" id="{46E1EF05-EE83-4115-92B3-A6CAC0B3F4BC}"/>
              </a:ext>
            </a:extLst>
          </p:cNvPr>
          <p:cNvPicPr preferRelativeResize="0"/>
          <p:nvPr/>
        </p:nvPicPr>
        <p:blipFill rotWithShape="1">
          <a:blip r:embed="rId32" cstate="print">
            <a:extLst>
              <a:ext uri="{28A0092B-C50C-407E-A947-70E740481C1C}">
                <a14:useLocalDpi xmlns:a14="http://schemas.microsoft.com/office/drawing/2010/main" val="0"/>
              </a:ext>
            </a:extLst>
          </a:blip>
          <a:srcRect t="1117" b="20133"/>
          <a:stretch/>
        </p:blipFill>
        <p:spPr>
          <a:xfrm>
            <a:off x="2116168" y="3563338"/>
            <a:ext cx="304669" cy="396031"/>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1327</Words>
  <Application>Microsoft Office PowerPoint</Application>
  <PresentationFormat>Widescreen</PresentationFormat>
  <Paragraphs>152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DD</vt:lpstr>
      <vt:lpstr>All About  Common Nouns  and Proper Nouns</vt:lpstr>
      <vt:lpstr> Nouns</vt:lpstr>
      <vt:lpstr>Common Nouns</vt:lpstr>
      <vt:lpstr>Proper Nouns</vt:lpstr>
      <vt:lpstr>Examples</vt:lpstr>
      <vt:lpstr>Common Nouns in Sentences</vt:lpstr>
      <vt:lpstr>Proper Nouns in Sentences</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42</cp:revision>
  <dcterms:created xsi:type="dcterms:W3CDTF">2020-08-28T09:38:22Z</dcterms:created>
  <dcterms:modified xsi:type="dcterms:W3CDTF">2021-12-13T15:38:36Z</dcterms:modified>
</cp:coreProperties>
</file>