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p:cViewPr>
        <p:scale>
          <a:sx n="80" d="100"/>
          <a:sy n="80" d="100"/>
        </p:scale>
        <p:origin x="244" y="-12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12/1/2021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solidFill>
                  <a:schemeClr val="dk1"/>
                </a:solidFill>
                <a:latin typeface="Calibri"/>
                <a:ea typeface="Calibri"/>
                <a:cs typeface="Calibri"/>
                <a:sym typeface="Calibri"/>
              </a:rPr>
              <a:t>1. &lt;black board&gt; - &lt;https://pixabay.com/photos/black-board-chalk-traces-school-1072366/&gt;</a:t>
            </a:r>
            <a:endParaRPr lang="en-US"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extLst>
      <p:ext uri="{BB962C8B-B14F-4D97-AF65-F5344CB8AC3E}">
        <p14:creationId xmlns:p14="http://schemas.microsoft.com/office/powerpoint/2010/main" val="3825345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4</a:t>
            </a:fld>
            <a:endParaRPr lang="en-IN"/>
          </a:p>
        </p:txBody>
      </p:sp>
    </p:spTree>
    <p:extLst>
      <p:ext uri="{BB962C8B-B14F-4D97-AF65-F5344CB8AC3E}">
        <p14:creationId xmlns:p14="http://schemas.microsoft.com/office/powerpoint/2010/main" val="1909848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photos/black-board-chalk-traces-school-1072366/"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34;p1" descr="Background pattern&#10;&#10;Description automatically generated">
            <a:extLst>
              <a:ext uri="{FF2B5EF4-FFF2-40B4-BE49-F238E27FC236}">
                <a16:creationId xmlns:a16="http://schemas.microsoft.com/office/drawing/2014/main" id="{6FFCD635-577F-415A-BF71-60C38739FC57}"/>
              </a:ext>
            </a:extLst>
          </p:cNvPr>
          <p:cNvPicPr preferRelativeResize="0"/>
          <p:nvPr/>
        </p:nvPicPr>
        <p:blipFill rotWithShape="1">
          <a:blip r:embed="rId3">
            <a:alphaModFix/>
          </a:blip>
          <a:srcRect/>
          <a:stretch/>
        </p:blipFill>
        <p:spPr>
          <a:xfrm>
            <a:off x="1520146" y="636807"/>
            <a:ext cx="9144000" cy="4416266"/>
          </a:xfrm>
          <a:prstGeom prst="rect">
            <a:avLst/>
          </a:prstGeom>
          <a:noFill/>
          <a:ln>
            <a:noFill/>
          </a:ln>
        </p:spPr>
      </p:pic>
      <p:sp>
        <p:nvSpPr>
          <p:cNvPr id="5" name="Google Shape;35;p1">
            <a:extLst>
              <a:ext uri="{FF2B5EF4-FFF2-40B4-BE49-F238E27FC236}">
                <a16:creationId xmlns:a16="http://schemas.microsoft.com/office/drawing/2014/main" id="{0888DD7A-F351-4B5E-BFFC-6842F1AD8E29}"/>
              </a:ext>
            </a:extLst>
          </p:cNvPr>
          <p:cNvSpPr txBox="1">
            <a:spLocks noGrp="1"/>
          </p:cNvSpPr>
          <p:nvPr>
            <p:ph type="ctrTitle"/>
          </p:nvPr>
        </p:nvSpPr>
        <p:spPr>
          <a:xfrm>
            <a:off x="2834600" y="636807"/>
            <a:ext cx="6572100" cy="44163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92D050"/>
              </a:buClr>
              <a:buSzPts val="5400"/>
              <a:buFont typeface="Calibri"/>
              <a:buNone/>
            </a:pPr>
            <a:r>
              <a:rPr lang="en-US" b="1" dirty="0">
                <a:solidFill>
                  <a:srgbClr val="92D050"/>
                </a:solidFill>
              </a:rPr>
              <a:t>Learning to Write,</a:t>
            </a:r>
            <a:endParaRPr b="1" dirty="0">
              <a:solidFill>
                <a:srgbClr val="92D050"/>
              </a:solidFill>
            </a:endParaRPr>
          </a:p>
          <a:p>
            <a:pPr marL="0" lvl="0" indent="0" algn="ctr" rtl="0">
              <a:spcBef>
                <a:spcPts val="0"/>
              </a:spcBef>
              <a:spcAft>
                <a:spcPts val="0"/>
              </a:spcAft>
              <a:buClr>
                <a:srgbClr val="92D050"/>
              </a:buClr>
              <a:buSzPts val="5400"/>
              <a:buFont typeface="Calibri"/>
              <a:buNone/>
            </a:pPr>
            <a:r>
              <a:rPr lang="en-US" b="1" dirty="0">
                <a:solidFill>
                  <a:srgbClr val="92D050"/>
                </a:solidFill>
              </a:rPr>
              <a:t>Right </a:t>
            </a:r>
            <a:endParaRPr b="1" dirty="0">
              <a:solidFill>
                <a:srgbClr val="92D050"/>
              </a:solidFill>
            </a:endParaRPr>
          </a:p>
          <a:p>
            <a:pPr marL="0" lvl="0" indent="0" algn="ctr" rtl="0">
              <a:spcBef>
                <a:spcPts val="0"/>
              </a:spcBef>
              <a:spcAft>
                <a:spcPts val="0"/>
              </a:spcAft>
              <a:buClr>
                <a:srgbClr val="92D050"/>
              </a:buClr>
              <a:buSzPts val="5400"/>
              <a:buFont typeface="Calibri"/>
              <a:buNone/>
            </a:pPr>
            <a:r>
              <a:rPr lang="en-US" b="1" dirty="0">
                <a:solidFill>
                  <a:srgbClr val="92D050"/>
                </a:solidFill>
              </a:rPr>
              <a:t>Common Nouns</a:t>
            </a:r>
            <a:br>
              <a:rPr lang="en-US" b="1" dirty="0">
                <a:solidFill>
                  <a:srgbClr val="92D050"/>
                </a:solidFill>
              </a:rPr>
            </a:br>
            <a:r>
              <a:rPr lang="en-US" b="1" dirty="0">
                <a:solidFill>
                  <a:srgbClr val="92D050"/>
                </a:solidFill>
              </a:rPr>
              <a:t>and</a:t>
            </a:r>
            <a:br>
              <a:rPr lang="en-US" b="1" dirty="0">
                <a:solidFill>
                  <a:srgbClr val="92D050"/>
                </a:solidFill>
              </a:rPr>
            </a:br>
            <a:r>
              <a:rPr lang="en-US" b="1" dirty="0">
                <a:solidFill>
                  <a:srgbClr val="92D050"/>
                </a:solidFill>
              </a:rPr>
              <a:t>Proper Nouns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1;p3">
            <a:extLst>
              <a:ext uri="{FF2B5EF4-FFF2-40B4-BE49-F238E27FC236}">
                <a16:creationId xmlns:a16="http://schemas.microsoft.com/office/drawing/2014/main" id="{F7D1BB29-C0AD-4750-A298-9E4E75FB2717}"/>
              </a:ext>
            </a:extLst>
          </p:cNvPr>
          <p:cNvSpPr txBox="1">
            <a:spLocks noGrp="1"/>
          </p:cNvSpPr>
          <p:nvPr>
            <p:ph type="title"/>
          </p:nvPr>
        </p:nvSpPr>
        <p:spPr>
          <a:xfrm>
            <a:off x="3279685" y="274638"/>
            <a:ext cx="5638800" cy="7159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Complete the Sentences</a:t>
            </a:r>
            <a:endParaRPr b="1" u="sng" dirty="0"/>
          </a:p>
        </p:txBody>
      </p:sp>
      <p:sp>
        <p:nvSpPr>
          <p:cNvPr id="5" name="Google Shape;42;p3">
            <a:extLst>
              <a:ext uri="{FF2B5EF4-FFF2-40B4-BE49-F238E27FC236}">
                <a16:creationId xmlns:a16="http://schemas.microsoft.com/office/drawing/2014/main" id="{BE23A9E2-71F4-4BDC-A9FD-BA274F15D1C3}"/>
              </a:ext>
            </a:extLst>
          </p:cNvPr>
          <p:cNvSpPr txBox="1">
            <a:spLocks/>
          </p:cNvSpPr>
          <p:nvPr/>
        </p:nvSpPr>
        <p:spPr>
          <a:xfrm>
            <a:off x="1798541" y="1230083"/>
            <a:ext cx="6629400" cy="86177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chemeClr val="dk1"/>
              </a:buClr>
              <a:buSzPts val="3200"/>
              <a:buFont typeface="Arial"/>
              <a:buNone/>
            </a:pPr>
            <a:r>
              <a:rPr lang="en-US" sz="2800"/>
              <a:t>1. I take the bus to go to ________ . </a:t>
            </a:r>
            <a:endParaRPr lang="en-US" sz="2800" dirty="0"/>
          </a:p>
        </p:txBody>
      </p:sp>
      <p:sp>
        <p:nvSpPr>
          <p:cNvPr id="6" name="Google Shape;43;p3">
            <a:extLst>
              <a:ext uri="{FF2B5EF4-FFF2-40B4-BE49-F238E27FC236}">
                <a16:creationId xmlns:a16="http://schemas.microsoft.com/office/drawing/2014/main" id="{484D6250-1169-44A4-8BB9-53F4E5CCF2D1}"/>
              </a:ext>
            </a:extLst>
          </p:cNvPr>
          <p:cNvSpPr txBox="1"/>
          <p:nvPr/>
        </p:nvSpPr>
        <p:spPr>
          <a:xfrm>
            <a:off x="8427941" y="1230083"/>
            <a:ext cx="1143000"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dirty="0">
                <a:solidFill>
                  <a:schemeClr val="dk1"/>
                </a:solidFill>
                <a:latin typeface="Calibri" panose="020F0502020204030204" pitchFamily="34" charset="0"/>
                <a:ea typeface="Calibri"/>
                <a:cs typeface="Calibri" panose="020F0502020204030204" pitchFamily="34" charset="0"/>
                <a:sym typeface="Calibri"/>
              </a:rPr>
              <a:t>school</a:t>
            </a:r>
            <a:endParaRPr sz="2800" dirty="0">
              <a:latin typeface="Calibri" panose="020F0502020204030204" pitchFamily="34" charset="0"/>
              <a:cs typeface="Calibri" panose="020F0502020204030204" pitchFamily="34" charset="0"/>
            </a:endParaRPr>
          </a:p>
          <a:p>
            <a:pPr marL="0" marR="0" lvl="0" indent="0" algn="ctr" rtl="0">
              <a:spcBef>
                <a:spcPts val="0"/>
              </a:spcBef>
              <a:spcAft>
                <a:spcPts val="0"/>
              </a:spcAft>
              <a:buNone/>
            </a:pPr>
            <a:r>
              <a:rPr lang="en-US" sz="2800" b="0" i="0" u="none" strike="noStrike" cap="none" dirty="0">
                <a:solidFill>
                  <a:schemeClr val="dk1"/>
                </a:solidFill>
                <a:latin typeface="Calibri" panose="020F0502020204030204" pitchFamily="34" charset="0"/>
                <a:ea typeface="Calibri"/>
                <a:cs typeface="Calibri" panose="020F0502020204030204" pitchFamily="34" charset="0"/>
                <a:sym typeface="Calibri"/>
              </a:rPr>
              <a:t>School</a:t>
            </a:r>
            <a:endParaRPr sz="2800" dirty="0">
              <a:latin typeface="Calibri" panose="020F0502020204030204" pitchFamily="34" charset="0"/>
              <a:cs typeface="Calibri" panose="020F0502020204030204" pitchFamily="34" charset="0"/>
            </a:endParaRPr>
          </a:p>
        </p:txBody>
      </p:sp>
      <p:sp>
        <p:nvSpPr>
          <p:cNvPr id="7" name="Google Shape;44;p3">
            <a:extLst>
              <a:ext uri="{FF2B5EF4-FFF2-40B4-BE49-F238E27FC236}">
                <a16:creationId xmlns:a16="http://schemas.microsoft.com/office/drawing/2014/main" id="{BF1F844B-7E3E-4B01-89EC-8CE9EA83C311}"/>
              </a:ext>
            </a:extLst>
          </p:cNvPr>
          <p:cNvSpPr txBox="1"/>
          <p:nvPr/>
        </p:nvSpPr>
        <p:spPr>
          <a:xfrm>
            <a:off x="1798541" y="2458158"/>
            <a:ext cx="6629400" cy="86177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2800" b="0" i="0" u="none" strike="noStrike" cap="none" dirty="0">
                <a:solidFill>
                  <a:schemeClr val="dk1"/>
                </a:solidFill>
                <a:latin typeface="Calibri"/>
                <a:ea typeface="Calibri"/>
                <a:cs typeface="Calibri"/>
                <a:sym typeface="Calibri"/>
              </a:rPr>
              <a:t>2. We met ________ at the park.</a:t>
            </a:r>
            <a:endParaRPr sz="2800" dirty="0"/>
          </a:p>
        </p:txBody>
      </p:sp>
      <p:sp>
        <p:nvSpPr>
          <p:cNvPr id="8" name="Google Shape;45;p3">
            <a:extLst>
              <a:ext uri="{FF2B5EF4-FFF2-40B4-BE49-F238E27FC236}">
                <a16:creationId xmlns:a16="http://schemas.microsoft.com/office/drawing/2014/main" id="{9A7AC2BF-2478-4F48-BA36-8D8F6FB52CFA}"/>
              </a:ext>
            </a:extLst>
          </p:cNvPr>
          <p:cNvSpPr txBox="1"/>
          <p:nvPr/>
        </p:nvSpPr>
        <p:spPr>
          <a:xfrm>
            <a:off x="8427943" y="2458158"/>
            <a:ext cx="1257300" cy="85994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dirty="0" err="1">
                <a:solidFill>
                  <a:schemeClr val="dk1"/>
                </a:solidFill>
                <a:latin typeface="Calibri"/>
                <a:ea typeface="Calibri"/>
                <a:cs typeface="Calibri"/>
                <a:sym typeface="Calibri"/>
              </a:rPr>
              <a:t>shyam</a:t>
            </a:r>
            <a:endParaRPr sz="28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800" b="0" i="0" u="none" strike="noStrike" cap="none" dirty="0" err="1">
                <a:solidFill>
                  <a:schemeClr val="dk1"/>
                </a:solidFill>
                <a:latin typeface="Calibri"/>
                <a:ea typeface="Calibri"/>
                <a:cs typeface="Calibri"/>
                <a:sym typeface="Calibri"/>
              </a:rPr>
              <a:t>Shyam</a:t>
            </a:r>
            <a:endParaRPr sz="2800" b="0" i="0" u="none" strike="noStrike" cap="none" dirty="0">
              <a:solidFill>
                <a:schemeClr val="dk1"/>
              </a:solidFill>
              <a:latin typeface="Calibri"/>
              <a:ea typeface="Calibri"/>
              <a:cs typeface="Calibri"/>
              <a:sym typeface="Calibri"/>
            </a:endParaRPr>
          </a:p>
        </p:txBody>
      </p:sp>
      <p:sp>
        <p:nvSpPr>
          <p:cNvPr id="9" name="Google Shape;46;p3">
            <a:extLst>
              <a:ext uri="{FF2B5EF4-FFF2-40B4-BE49-F238E27FC236}">
                <a16:creationId xmlns:a16="http://schemas.microsoft.com/office/drawing/2014/main" id="{010EA0B1-929E-4FDC-B8B6-2E1BA6ECC88D}"/>
              </a:ext>
            </a:extLst>
          </p:cNvPr>
          <p:cNvSpPr txBox="1"/>
          <p:nvPr/>
        </p:nvSpPr>
        <p:spPr>
          <a:xfrm>
            <a:off x="1810116" y="3750819"/>
            <a:ext cx="7417926"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2800" b="0" i="0" u="none" strike="noStrike" cap="none" dirty="0">
                <a:solidFill>
                  <a:schemeClr val="dk1"/>
                </a:solidFill>
                <a:latin typeface="Calibri"/>
                <a:ea typeface="Calibri"/>
                <a:cs typeface="Calibri"/>
                <a:sym typeface="Calibri"/>
              </a:rPr>
              <a:t>3. My mother is going to take me to the _______ . </a:t>
            </a:r>
            <a:endParaRPr sz="2800" dirty="0"/>
          </a:p>
        </p:txBody>
      </p:sp>
      <p:sp>
        <p:nvSpPr>
          <p:cNvPr id="10" name="Google Shape;47;p3">
            <a:extLst>
              <a:ext uri="{FF2B5EF4-FFF2-40B4-BE49-F238E27FC236}">
                <a16:creationId xmlns:a16="http://schemas.microsoft.com/office/drawing/2014/main" id="{C577491A-16D5-44F1-9960-5C9E9135826E}"/>
              </a:ext>
            </a:extLst>
          </p:cNvPr>
          <p:cNvSpPr txBox="1"/>
          <p:nvPr/>
        </p:nvSpPr>
        <p:spPr>
          <a:xfrm>
            <a:off x="9239614" y="3750819"/>
            <a:ext cx="1283825"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dirty="0">
                <a:solidFill>
                  <a:schemeClr val="dk1"/>
                </a:solidFill>
                <a:latin typeface="Calibri" panose="020F0502020204030204" pitchFamily="34" charset="0"/>
                <a:ea typeface="Calibri"/>
                <a:cs typeface="Calibri" panose="020F0502020204030204" pitchFamily="34" charset="0"/>
                <a:sym typeface="Calibri"/>
              </a:rPr>
              <a:t>market</a:t>
            </a:r>
            <a:endParaRPr sz="2800" dirty="0">
              <a:latin typeface="Calibri" panose="020F0502020204030204" pitchFamily="34" charset="0"/>
              <a:cs typeface="Calibri" panose="020F0502020204030204" pitchFamily="34" charset="0"/>
            </a:endParaRPr>
          </a:p>
          <a:p>
            <a:pPr marL="0" marR="0" lvl="0" indent="0" algn="ctr" rtl="0">
              <a:spcBef>
                <a:spcPts val="0"/>
              </a:spcBef>
              <a:spcAft>
                <a:spcPts val="0"/>
              </a:spcAft>
              <a:buNone/>
            </a:pPr>
            <a:r>
              <a:rPr lang="en-US" sz="2800" b="0" i="0" u="none" strike="noStrike" cap="none" dirty="0">
                <a:solidFill>
                  <a:schemeClr val="dk1"/>
                </a:solidFill>
                <a:latin typeface="Calibri" panose="020F0502020204030204" pitchFamily="34" charset="0"/>
                <a:ea typeface="Calibri"/>
                <a:cs typeface="Calibri" panose="020F0502020204030204" pitchFamily="34" charset="0"/>
                <a:sym typeface="Calibri"/>
              </a:rPr>
              <a:t>Market</a:t>
            </a:r>
            <a:endParaRPr sz="2800" dirty="0">
              <a:latin typeface="Calibri" panose="020F0502020204030204" pitchFamily="34" charset="0"/>
              <a:cs typeface="Calibri" panose="020F0502020204030204" pitchFamily="34" charset="0"/>
            </a:endParaRPr>
          </a:p>
        </p:txBody>
      </p:sp>
      <p:sp>
        <p:nvSpPr>
          <p:cNvPr id="11" name="Google Shape;48;p3">
            <a:extLst>
              <a:ext uri="{FF2B5EF4-FFF2-40B4-BE49-F238E27FC236}">
                <a16:creationId xmlns:a16="http://schemas.microsoft.com/office/drawing/2014/main" id="{91DD1682-F965-4F2D-BF35-30F1CA21098B}"/>
              </a:ext>
            </a:extLst>
          </p:cNvPr>
          <p:cNvSpPr txBox="1"/>
          <p:nvPr/>
        </p:nvSpPr>
        <p:spPr>
          <a:xfrm>
            <a:off x="1798541" y="4891081"/>
            <a:ext cx="7086600" cy="86177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2800" b="0" i="0" u="none" strike="noStrike" cap="none" dirty="0">
                <a:solidFill>
                  <a:schemeClr val="dk1"/>
                </a:solidFill>
                <a:latin typeface="Calibri" panose="020F0502020204030204" pitchFamily="34" charset="0"/>
                <a:ea typeface="Calibri"/>
                <a:cs typeface="Calibri" panose="020F0502020204030204" pitchFamily="34" charset="0"/>
                <a:sym typeface="Calibri"/>
              </a:rPr>
              <a:t>4. </a:t>
            </a:r>
            <a:r>
              <a:rPr lang="en-US" sz="2800" b="0" i="0" u="none" strike="noStrike" cap="none" dirty="0">
                <a:solidFill>
                  <a:schemeClr val="dk1"/>
                </a:solidFill>
                <a:latin typeface="Calibri" panose="020F0502020204030204" pitchFamily="34" charset="0"/>
                <a:cs typeface="Calibri" panose="020F0502020204030204" pitchFamily="34" charset="0"/>
                <a:sym typeface="Arial"/>
              </a:rPr>
              <a:t>I am so happy that today is a ________. </a:t>
            </a:r>
            <a:r>
              <a:rPr lang="en-US" sz="2800" b="0" i="0" u="none" strike="noStrike" cap="none" dirty="0">
                <a:solidFill>
                  <a:schemeClr val="dk1"/>
                </a:solidFill>
                <a:latin typeface="Calibri" panose="020F0502020204030204" pitchFamily="34" charset="0"/>
                <a:ea typeface="Calibri"/>
                <a:cs typeface="Calibri" panose="020F0502020204030204" pitchFamily="34" charset="0"/>
                <a:sym typeface="Calibri"/>
              </a:rPr>
              <a:t> </a:t>
            </a:r>
            <a:endParaRPr sz="2800" dirty="0">
              <a:latin typeface="Calibri" panose="020F0502020204030204" pitchFamily="34" charset="0"/>
              <a:cs typeface="Calibri" panose="020F0502020204030204" pitchFamily="34" charset="0"/>
            </a:endParaRPr>
          </a:p>
        </p:txBody>
      </p:sp>
      <p:sp>
        <p:nvSpPr>
          <p:cNvPr id="12" name="Google Shape;49;p3">
            <a:extLst>
              <a:ext uri="{FF2B5EF4-FFF2-40B4-BE49-F238E27FC236}">
                <a16:creationId xmlns:a16="http://schemas.microsoft.com/office/drawing/2014/main" id="{67E46319-A25A-431F-B5C0-B94A20E7BC30}"/>
              </a:ext>
            </a:extLst>
          </p:cNvPr>
          <p:cNvSpPr txBox="1"/>
          <p:nvPr/>
        </p:nvSpPr>
        <p:spPr>
          <a:xfrm>
            <a:off x="8885141" y="4891081"/>
            <a:ext cx="1143000"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dirty="0" err="1">
                <a:solidFill>
                  <a:schemeClr val="dk1"/>
                </a:solidFill>
                <a:latin typeface="Calibri"/>
                <a:ea typeface="Calibri"/>
                <a:cs typeface="Calibri"/>
                <a:sym typeface="Calibri"/>
              </a:rPr>
              <a:t>friday</a:t>
            </a:r>
            <a:endParaRPr sz="28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800" b="0" i="0" u="none" strike="noStrike" cap="none" dirty="0">
                <a:solidFill>
                  <a:schemeClr val="dk1"/>
                </a:solidFill>
                <a:latin typeface="Calibri"/>
                <a:ea typeface="Calibri"/>
                <a:cs typeface="Calibri"/>
                <a:sym typeface="Calibri"/>
              </a:rPr>
              <a:t>Friday</a:t>
            </a:r>
            <a:endParaRPr sz="2800" dirty="0"/>
          </a:p>
        </p:txBody>
      </p:sp>
      <p:sp>
        <p:nvSpPr>
          <p:cNvPr id="13" name="Google Shape;50;p3">
            <a:extLst>
              <a:ext uri="{FF2B5EF4-FFF2-40B4-BE49-F238E27FC236}">
                <a16:creationId xmlns:a16="http://schemas.microsoft.com/office/drawing/2014/main" id="{0AC0C64F-26BC-485C-9A91-A098DA780DF9}"/>
              </a:ext>
            </a:extLst>
          </p:cNvPr>
          <p:cNvSpPr txBox="1"/>
          <p:nvPr/>
        </p:nvSpPr>
        <p:spPr>
          <a:xfrm>
            <a:off x="5622827" y="1340754"/>
            <a:ext cx="1143000" cy="429768"/>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school</a:t>
            </a:r>
            <a:endParaRPr sz="2800" dirty="0"/>
          </a:p>
        </p:txBody>
      </p:sp>
      <p:sp>
        <p:nvSpPr>
          <p:cNvPr id="14" name="Google Shape;51;p3">
            <a:extLst>
              <a:ext uri="{FF2B5EF4-FFF2-40B4-BE49-F238E27FC236}">
                <a16:creationId xmlns:a16="http://schemas.microsoft.com/office/drawing/2014/main" id="{6DB58B97-1D0D-443E-9F58-665098A2D59F}"/>
              </a:ext>
            </a:extLst>
          </p:cNvPr>
          <p:cNvSpPr txBox="1"/>
          <p:nvPr/>
        </p:nvSpPr>
        <p:spPr>
          <a:xfrm>
            <a:off x="3541614" y="2559954"/>
            <a:ext cx="1257300" cy="429768"/>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err="1">
                <a:solidFill>
                  <a:schemeClr val="dk1"/>
                </a:solidFill>
                <a:latin typeface="Calibri"/>
                <a:ea typeface="Calibri"/>
                <a:cs typeface="Calibri"/>
                <a:sym typeface="Calibri"/>
              </a:rPr>
              <a:t>Shyam</a:t>
            </a:r>
            <a:endParaRPr sz="2800" dirty="0">
              <a:solidFill>
                <a:schemeClr val="dk1"/>
              </a:solidFill>
              <a:latin typeface="Calibri"/>
              <a:ea typeface="Calibri"/>
              <a:cs typeface="Calibri"/>
              <a:sym typeface="Calibri"/>
            </a:endParaRPr>
          </a:p>
        </p:txBody>
      </p:sp>
      <p:sp>
        <p:nvSpPr>
          <p:cNvPr id="15" name="Google Shape;52;p3">
            <a:extLst>
              <a:ext uri="{FF2B5EF4-FFF2-40B4-BE49-F238E27FC236}">
                <a16:creationId xmlns:a16="http://schemas.microsoft.com/office/drawing/2014/main" id="{BA94216F-D2AE-4642-9B29-7772A33CD43F}"/>
              </a:ext>
            </a:extLst>
          </p:cNvPr>
          <p:cNvSpPr txBox="1"/>
          <p:nvPr/>
        </p:nvSpPr>
        <p:spPr>
          <a:xfrm>
            <a:off x="7741472" y="3867220"/>
            <a:ext cx="1243681" cy="429768"/>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market</a:t>
            </a:r>
            <a:endParaRPr sz="2800" dirty="0"/>
          </a:p>
        </p:txBody>
      </p:sp>
      <p:sp>
        <p:nvSpPr>
          <p:cNvPr id="16" name="Google Shape;53;p3">
            <a:extLst>
              <a:ext uri="{FF2B5EF4-FFF2-40B4-BE49-F238E27FC236}">
                <a16:creationId xmlns:a16="http://schemas.microsoft.com/office/drawing/2014/main" id="{F56E073B-3613-48D3-8283-B7614AED9BA1}"/>
              </a:ext>
            </a:extLst>
          </p:cNvPr>
          <p:cNvSpPr txBox="1"/>
          <p:nvPr/>
        </p:nvSpPr>
        <p:spPr>
          <a:xfrm>
            <a:off x="6577764" y="4995730"/>
            <a:ext cx="1136148" cy="432380"/>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Friday</a:t>
            </a:r>
            <a:endParaRPr sz="2800" dirty="0"/>
          </a:p>
        </p:txBody>
      </p:sp>
      <p:cxnSp>
        <p:nvCxnSpPr>
          <p:cNvPr id="17" name="Google Shape;54;p3">
            <a:extLst>
              <a:ext uri="{FF2B5EF4-FFF2-40B4-BE49-F238E27FC236}">
                <a16:creationId xmlns:a16="http://schemas.microsoft.com/office/drawing/2014/main" id="{3E21C4B5-D479-482A-A5A5-E282C71A7E98}"/>
              </a:ext>
            </a:extLst>
          </p:cNvPr>
          <p:cNvCxnSpPr>
            <a:stCxn id="6" idx="1"/>
            <a:endCxn id="6" idx="3"/>
          </p:cNvCxnSpPr>
          <p:nvPr/>
        </p:nvCxnSpPr>
        <p:spPr>
          <a:xfrm>
            <a:off x="8427941" y="1659851"/>
            <a:ext cx="1143000" cy="0"/>
          </a:xfrm>
          <a:prstGeom prst="straightConnector1">
            <a:avLst/>
          </a:prstGeom>
          <a:noFill/>
          <a:ln w="9525" cap="flat" cmpd="sng">
            <a:solidFill>
              <a:schemeClr val="dk1"/>
            </a:solidFill>
            <a:prstDash val="solid"/>
            <a:round/>
            <a:headEnd type="none" w="sm" len="sm"/>
            <a:tailEnd type="none" w="sm" len="sm"/>
          </a:ln>
        </p:spPr>
      </p:cxnSp>
      <p:cxnSp>
        <p:nvCxnSpPr>
          <p:cNvPr id="18" name="Google Shape;55;p3">
            <a:extLst>
              <a:ext uri="{FF2B5EF4-FFF2-40B4-BE49-F238E27FC236}">
                <a16:creationId xmlns:a16="http://schemas.microsoft.com/office/drawing/2014/main" id="{2FCF12BB-2FD2-4681-AA42-1B14D0CB185C}"/>
              </a:ext>
            </a:extLst>
          </p:cNvPr>
          <p:cNvCxnSpPr>
            <a:stCxn id="8" idx="1"/>
            <a:endCxn id="8" idx="3"/>
          </p:cNvCxnSpPr>
          <p:nvPr/>
        </p:nvCxnSpPr>
        <p:spPr>
          <a:xfrm>
            <a:off x="8427943" y="2888132"/>
            <a:ext cx="1257300" cy="0"/>
          </a:xfrm>
          <a:prstGeom prst="straightConnector1">
            <a:avLst/>
          </a:prstGeom>
          <a:noFill/>
          <a:ln w="9525" cap="flat" cmpd="sng">
            <a:solidFill>
              <a:schemeClr val="dk1"/>
            </a:solidFill>
            <a:prstDash val="solid"/>
            <a:round/>
            <a:headEnd type="none" w="sm" len="sm"/>
            <a:tailEnd type="none" w="sm" len="sm"/>
          </a:ln>
        </p:spPr>
      </p:cxnSp>
      <p:cxnSp>
        <p:nvCxnSpPr>
          <p:cNvPr id="19" name="Google Shape;56;p3">
            <a:extLst>
              <a:ext uri="{FF2B5EF4-FFF2-40B4-BE49-F238E27FC236}">
                <a16:creationId xmlns:a16="http://schemas.microsoft.com/office/drawing/2014/main" id="{2A0A6861-BBB9-45EA-B1DD-0F80B8965BF0}"/>
              </a:ext>
            </a:extLst>
          </p:cNvPr>
          <p:cNvCxnSpPr>
            <a:stCxn id="10" idx="1"/>
            <a:endCxn id="10" idx="3"/>
          </p:cNvCxnSpPr>
          <p:nvPr/>
        </p:nvCxnSpPr>
        <p:spPr>
          <a:xfrm>
            <a:off x="9239614" y="4180587"/>
            <a:ext cx="1283825" cy="0"/>
          </a:xfrm>
          <a:prstGeom prst="straightConnector1">
            <a:avLst/>
          </a:prstGeom>
          <a:noFill/>
          <a:ln w="9525" cap="flat" cmpd="sng">
            <a:solidFill>
              <a:schemeClr val="dk1"/>
            </a:solidFill>
            <a:prstDash val="solid"/>
            <a:round/>
            <a:headEnd type="none" w="sm" len="sm"/>
            <a:tailEnd type="none" w="sm" len="sm"/>
          </a:ln>
        </p:spPr>
      </p:cxnSp>
      <p:cxnSp>
        <p:nvCxnSpPr>
          <p:cNvPr id="20" name="Google Shape;57;p3">
            <a:extLst>
              <a:ext uri="{FF2B5EF4-FFF2-40B4-BE49-F238E27FC236}">
                <a16:creationId xmlns:a16="http://schemas.microsoft.com/office/drawing/2014/main" id="{F9D297F5-4664-4A9E-AD17-85BAB85294D4}"/>
              </a:ext>
            </a:extLst>
          </p:cNvPr>
          <p:cNvCxnSpPr>
            <a:stCxn id="12" idx="1"/>
            <a:endCxn id="12" idx="3"/>
          </p:cNvCxnSpPr>
          <p:nvPr/>
        </p:nvCxnSpPr>
        <p:spPr>
          <a:xfrm>
            <a:off x="8885141" y="5320849"/>
            <a:ext cx="1143000" cy="0"/>
          </a:xfrm>
          <a:prstGeom prst="straightConnector1">
            <a:avLst/>
          </a:prstGeom>
          <a:noFill/>
          <a:ln w="9525" cap="flat" cmpd="sng">
            <a:solidFill>
              <a:schemeClr val="dk1"/>
            </a:solidFill>
            <a:prstDash val="solid"/>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Google Shape;63;p4">
            <a:extLst>
              <a:ext uri="{FF2B5EF4-FFF2-40B4-BE49-F238E27FC236}">
                <a16:creationId xmlns:a16="http://schemas.microsoft.com/office/drawing/2014/main" id="{D4474E7B-E5EB-468C-B64A-8861D0670DB4}"/>
              </a:ext>
            </a:extLst>
          </p:cNvPr>
          <p:cNvSpPr txBox="1">
            <a:spLocks noGrp="1"/>
          </p:cNvSpPr>
          <p:nvPr>
            <p:ph type="title"/>
          </p:nvPr>
        </p:nvSpPr>
        <p:spPr>
          <a:xfrm>
            <a:off x="3297487" y="274638"/>
            <a:ext cx="5638800" cy="7159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Complete the Sentences</a:t>
            </a:r>
            <a:endParaRPr b="1" u="sng" dirty="0"/>
          </a:p>
        </p:txBody>
      </p:sp>
      <p:sp>
        <p:nvSpPr>
          <p:cNvPr id="22" name="Google Shape;64;p4">
            <a:extLst>
              <a:ext uri="{FF2B5EF4-FFF2-40B4-BE49-F238E27FC236}">
                <a16:creationId xmlns:a16="http://schemas.microsoft.com/office/drawing/2014/main" id="{CEEE7DB3-7E41-4210-9337-B64D5D34CB55}"/>
              </a:ext>
            </a:extLst>
          </p:cNvPr>
          <p:cNvSpPr txBox="1">
            <a:spLocks/>
          </p:cNvSpPr>
          <p:nvPr/>
        </p:nvSpPr>
        <p:spPr>
          <a:xfrm>
            <a:off x="1759191" y="1447800"/>
            <a:ext cx="6629400" cy="86177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chemeClr val="dk1"/>
              </a:buClr>
              <a:buSzPts val="3200"/>
              <a:buFont typeface="Arial"/>
              <a:buNone/>
            </a:pPr>
            <a:r>
              <a:rPr lang="en-US" sz="2800"/>
              <a:t>5. We are going to buy some _______. </a:t>
            </a:r>
            <a:endParaRPr lang="en-US" sz="2800" dirty="0"/>
          </a:p>
        </p:txBody>
      </p:sp>
      <p:sp>
        <p:nvSpPr>
          <p:cNvPr id="23" name="Google Shape;65;p4">
            <a:extLst>
              <a:ext uri="{FF2B5EF4-FFF2-40B4-BE49-F238E27FC236}">
                <a16:creationId xmlns:a16="http://schemas.microsoft.com/office/drawing/2014/main" id="{B073E561-ABAF-4F5C-A1CA-34FFCC9E0D0A}"/>
              </a:ext>
            </a:extLst>
          </p:cNvPr>
          <p:cNvSpPr txBox="1"/>
          <p:nvPr/>
        </p:nvSpPr>
        <p:spPr>
          <a:xfrm>
            <a:off x="8388591" y="1447800"/>
            <a:ext cx="1143000"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dirty="0">
                <a:solidFill>
                  <a:schemeClr val="dk1"/>
                </a:solidFill>
                <a:latin typeface="Calibri" panose="020F0502020204030204" pitchFamily="34" charset="0"/>
                <a:ea typeface="Calibri"/>
                <a:cs typeface="Calibri" panose="020F0502020204030204" pitchFamily="34" charset="0"/>
                <a:sym typeface="Calibri"/>
              </a:rPr>
              <a:t>fruits</a:t>
            </a:r>
            <a:endParaRPr sz="2800" dirty="0">
              <a:latin typeface="Calibri" panose="020F0502020204030204" pitchFamily="34" charset="0"/>
              <a:cs typeface="Calibri" panose="020F0502020204030204" pitchFamily="34" charset="0"/>
            </a:endParaRPr>
          </a:p>
          <a:p>
            <a:pPr marL="0" marR="0" lvl="0" indent="0" algn="ctr" rtl="0">
              <a:spcBef>
                <a:spcPts val="0"/>
              </a:spcBef>
              <a:spcAft>
                <a:spcPts val="0"/>
              </a:spcAft>
              <a:buNone/>
            </a:pPr>
            <a:r>
              <a:rPr lang="en-US" sz="2800" dirty="0">
                <a:solidFill>
                  <a:schemeClr val="dk1"/>
                </a:solidFill>
                <a:latin typeface="Calibri" panose="020F0502020204030204" pitchFamily="34" charset="0"/>
                <a:ea typeface="Calibri"/>
                <a:cs typeface="Calibri" panose="020F0502020204030204" pitchFamily="34" charset="0"/>
                <a:sym typeface="Calibri"/>
              </a:rPr>
              <a:t>Fruits</a:t>
            </a:r>
            <a:endParaRPr sz="2800" dirty="0">
              <a:latin typeface="Calibri" panose="020F0502020204030204" pitchFamily="34" charset="0"/>
              <a:cs typeface="Calibri" panose="020F0502020204030204" pitchFamily="34" charset="0"/>
            </a:endParaRPr>
          </a:p>
        </p:txBody>
      </p:sp>
      <p:sp>
        <p:nvSpPr>
          <p:cNvPr id="24" name="Google Shape;66;p4">
            <a:extLst>
              <a:ext uri="{FF2B5EF4-FFF2-40B4-BE49-F238E27FC236}">
                <a16:creationId xmlns:a16="http://schemas.microsoft.com/office/drawing/2014/main" id="{AD94FE72-7391-4DB6-BEF6-5FE0A9B344CA}"/>
              </a:ext>
            </a:extLst>
          </p:cNvPr>
          <p:cNvSpPr txBox="1"/>
          <p:nvPr/>
        </p:nvSpPr>
        <p:spPr>
          <a:xfrm>
            <a:off x="1759191" y="2672476"/>
            <a:ext cx="6629400" cy="86177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2800" dirty="0">
                <a:solidFill>
                  <a:schemeClr val="dk1"/>
                </a:solidFill>
                <a:latin typeface="Calibri"/>
                <a:ea typeface="Calibri"/>
                <a:cs typeface="Calibri"/>
                <a:sym typeface="Calibri"/>
              </a:rPr>
              <a:t>6. My pet dog’s name is _______ . </a:t>
            </a:r>
            <a:endParaRPr sz="2800" dirty="0"/>
          </a:p>
        </p:txBody>
      </p:sp>
      <p:sp>
        <p:nvSpPr>
          <p:cNvPr id="25" name="Google Shape;67;p4">
            <a:extLst>
              <a:ext uri="{FF2B5EF4-FFF2-40B4-BE49-F238E27FC236}">
                <a16:creationId xmlns:a16="http://schemas.microsoft.com/office/drawing/2014/main" id="{D7EA53A4-D382-41B7-9D81-2A6A07871811}"/>
              </a:ext>
            </a:extLst>
          </p:cNvPr>
          <p:cNvSpPr txBox="1"/>
          <p:nvPr/>
        </p:nvSpPr>
        <p:spPr>
          <a:xfrm>
            <a:off x="8388591" y="2672476"/>
            <a:ext cx="1143000"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dirty="0" err="1">
                <a:solidFill>
                  <a:schemeClr val="dk1"/>
                </a:solidFill>
                <a:latin typeface="Calibri"/>
                <a:ea typeface="Calibri"/>
                <a:cs typeface="Calibri"/>
                <a:sym typeface="Calibri"/>
              </a:rPr>
              <a:t>bruno</a:t>
            </a:r>
            <a:endParaRPr sz="28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800" dirty="0">
                <a:solidFill>
                  <a:schemeClr val="dk1"/>
                </a:solidFill>
                <a:latin typeface="Calibri"/>
                <a:ea typeface="Calibri"/>
                <a:cs typeface="Calibri"/>
                <a:sym typeface="Calibri"/>
              </a:rPr>
              <a:t>Bruno</a:t>
            </a:r>
            <a:endParaRPr sz="2800" dirty="0"/>
          </a:p>
        </p:txBody>
      </p:sp>
      <p:sp>
        <p:nvSpPr>
          <p:cNvPr id="26" name="Google Shape;68;p4">
            <a:extLst>
              <a:ext uri="{FF2B5EF4-FFF2-40B4-BE49-F238E27FC236}">
                <a16:creationId xmlns:a16="http://schemas.microsoft.com/office/drawing/2014/main" id="{091FF9C8-310F-49A9-9573-D73E5102C241}"/>
              </a:ext>
            </a:extLst>
          </p:cNvPr>
          <p:cNvSpPr txBox="1"/>
          <p:nvPr/>
        </p:nvSpPr>
        <p:spPr>
          <a:xfrm>
            <a:off x="1767142" y="3733800"/>
            <a:ext cx="6236825"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2800" dirty="0">
                <a:solidFill>
                  <a:schemeClr val="dk1"/>
                </a:solidFill>
                <a:latin typeface="Calibri"/>
                <a:ea typeface="Calibri"/>
                <a:cs typeface="Calibri"/>
                <a:sym typeface="Calibri"/>
              </a:rPr>
              <a:t>7. Our national bird is the ________ . </a:t>
            </a:r>
            <a:endParaRPr sz="2800" dirty="0"/>
          </a:p>
        </p:txBody>
      </p:sp>
      <p:sp>
        <p:nvSpPr>
          <p:cNvPr id="27" name="Google Shape;69;p4">
            <a:extLst>
              <a:ext uri="{FF2B5EF4-FFF2-40B4-BE49-F238E27FC236}">
                <a16:creationId xmlns:a16="http://schemas.microsoft.com/office/drawing/2014/main" id="{D21F9AB2-3D9A-4C3F-B392-94EBA4D63499}"/>
              </a:ext>
            </a:extLst>
          </p:cNvPr>
          <p:cNvSpPr txBox="1"/>
          <p:nvPr/>
        </p:nvSpPr>
        <p:spPr>
          <a:xfrm>
            <a:off x="8007592" y="3733800"/>
            <a:ext cx="1676400"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dirty="0">
                <a:solidFill>
                  <a:schemeClr val="dk1"/>
                </a:solidFill>
                <a:latin typeface="Calibri" panose="020F0502020204030204" pitchFamily="34" charset="0"/>
                <a:ea typeface="Calibri"/>
                <a:cs typeface="Calibri" panose="020F0502020204030204" pitchFamily="34" charset="0"/>
                <a:sym typeface="Calibri"/>
              </a:rPr>
              <a:t>peacock</a:t>
            </a:r>
            <a:endParaRPr sz="2800" dirty="0">
              <a:latin typeface="Calibri" panose="020F0502020204030204" pitchFamily="34" charset="0"/>
              <a:cs typeface="Calibri" panose="020F0502020204030204" pitchFamily="34" charset="0"/>
            </a:endParaRPr>
          </a:p>
          <a:p>
            <a:pPr marL="0" marR="0" lvl="0" indent="0" algn="ctr" rtl="0">
              <a:spcBef>
                <a:spcPts val="0"/>
              </a:spcBef>
              <a:spcAft>
                <a:spcPts val="0"/>
              </a:spcAft>
              <a:buNone/>
            </a:pPr>
            <a:r>
              <a:rPr lang="en-US" sz="2800" dirty="0">
                <a:solidFill>
                  <a:schemeClr val="dk1"/>
                </a:solidFill>
                <a:latin typeface="Calibri" panose="020F0502020204030204" pitchFamily="34" charset="0"/>
                <a:ea typeface="Calibri"/>
                <a:cs typeface="Calibri" panose="020F0502020204030204" pitchFamily="34" charset="0"/>
                <a:sym typeface="Calibri"/>
              </a:rPr>
              <a:t>Peacock</a:t>
            </a:r>
            <a:endParaRPr sz="2800" dirty="0">
              <a:latin typeface="Calibri" panose="020F0502020204030204" pitchFamily="34" charset="0"/>
              <a:cs typeface="Calibri" panose="020F0502020204030204" pitchFamily="34" charset="0"/>
            </a:endParaRPr>
          </a:p>
        </p:txBody>
      </p:sp>
      <p:sp>
        <p:nvSpPr>
          <p:cNvPr id="28" name="Google Shape;70;p4">
            <a:extLst>
              <a:ext uri="{FF2B5EF4-FFF2-40B4-BE49-F238E27FC236}">
                <a16:creationId xmlns:a16="http://schemas.microsoft.com/office/drawing/2014/main" id="{FC9AE553-F372-49B6-86CA-246B3048CBC1}"/>
              </a:ext>
            </a:extLst>
          </p:cNvPr>
          <p:cNvSpPr txBox="1"/>
          <p:nvPr/>
        </p:nvSpPr>
        <p:spPr>
          <a:xfrm>
            <a:off x="1100719" y="4833823"/>
            <a:ext cx="7758810"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50000"/>
              </a:lnSpc>
              <a:spcBef>
                <a:spcPts val="0"/>
              </a:spcBef>
              <a:spcAft>
                <a:spcPts val="0"/>
              </a:spcAft>
              <a:buClr>
                <a:schemeClr val="dk1"/>
              </a:buClr>
              <a:buSzPts val="3200"/>
              <a:buFont typeface="Arial"/>
              <a:buNone/>
            </a:pPr>
            <a:r>
              <a:rPr lang="en-US" sz="2800" dirty="0">
                <a:solidFill>
                  <a:schemeClr val="dk1"/>
                </a:solidFill>
                <a:latin typeface="Calibri"/>
                <a:ea typeface="Calibri"/>
                <a:cs typeface="Calibri"/>
                <a:sym typeface="Calibri"/>
              </a:rPr>
              <a:t>8. Grandma read a story from the ____________. </a:t>
            </a:r>
            <a:endParaRPr sz="2800" dirty="0"/>
          </a:p>
        </p:txBody>
      </p:sp>
      <p:sp>
        <p:nvSpPr>
          <p:cNvPr id="29" name="Google Shape;71;p4">
            <a:extLst>
              <a:ext uri="{FF2B5EF4-FFF2-40B4-BE49-F238E27FC236}">
                <a16:creationId xmlns:a16="http://schemas.microsoft.com/office/drawing/2014/main" id="{608EAF23-F981-4501-8A49-028713B515C5}"/>
              </a:ext>
            </a:extLst>
          </p:cNvPr>
          <p:cNvSpPr txBox="1"/>
          <p:nvPr/>
        </p:nvSpPr>
        <p:spPr>
          <a:xfrm>
            <a:off x="8855322" y="4836166"/>
            <a:ext cx="2281238"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dirty="0" err="1">
                <a:solidFill>
                  <a:schemeClr val="dk1"/>
                </a:solidFill>
                <a:latin typeface="Calibri"/>
                <a:ea typeface="Calibri"/>
                <a:cs typeface="Calibri"/>
                <a:sym typeface="Calibri"/>
              </a:rPr>
              <a:t>panchatantraPanchatantra</a:t>
            </a:r>
            <a:endParaRPr sz="2800" dirty="0">
              <a:solidFill>
                <a:schemeClr val="dk1"/>
              </a:solidFill>
              <a:latin typeface="Calibri"/>
              <a:ea typeface="Calibri"/>
              <a:cs typeface="Calibri"/>
              <a:sym typeface="Calibri"/>
            </a:endParaRPr>
          </a:p>
        </p:txBody>
      </p:sp>
      <p:sp>
        <p:nvSpPr>
          <p:cNvPr id="30" name="Google Shape;72;p4">
            <a:extLst>
              <a:ext uri="{FF2B5EF4-FFF2-40B4-BE49-F238E27FC236}">
                <a16:creationId xmlns:a16="http://schemas.microsoft.com/office/drawing/2014/main" id="{FD63C840-D34F-44DA-878E-8C00D0DA7D7A}"/>
              </a:ext>
            </a:extLst>
          </p:cNvPr>
          <p:cNvSpPr txBox="1"/>
          <p:nvPr/>
        </p:nvSpPr>
        <p:spPr>
          <a:xfrm>
            <a:off x="6121632" y="1571624"/>
            <a:ext cx="952500" cy="429768"/>
          </a:xfrm>
          <a:prstGeom prst="rect">
            <a:avLst/>
          </a:prstGeom>
          <a:gradFill>
            <a:gsLst>
              <a:gs pos="0">
                <a:srgbClr val="DAFEA4"/>
              </a:gs>
              <a:gs pos="35000">
                <a:srgbClr val="E3FEBF"/>
              </a:gs>
              <a:gs pos="100000">
                <a:srgbClr val="F4FEE6"/>
              </a:gs>
            </a:gsLst>
            <a:lin ang="16200000" scaled="0"/>
          </a:gradFill>
          <a:ln w="9525" cap="flat" cmpd="sng">
            <a:solidFill>
              <a:srgbClr val="97B853"/>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fruits</a:t>
            </a:r>
            <a:endParaRPr sz="2800" dirty="0"/>
          </a:p>
        </p:txBody>
      </p:sp>
      <p:sp>
        <p:nvSpPr>
          <p:cNvPr id="31" name="Google Shape;73;p4">
            <a:extLst>
              <a:ext uri="{FF2B5EF4-FFF2-40B4-BE49-F238E27FC236}">
                <a16:creationId xmlns:a16="http://schemas.microsoft.com/office/drawing/2014/main" id="{79A0BE70-6FEB-47CE-8AED-BC56CEA83320}"/>
              </a:ext>
            </a:extLst>
          </p:cNvPr>
          <p:cNvSpPr txBox="1"/>
          <p:nvPr/>
        </p:nvSpPr>
        <p:spPr>
          <a:xfrm>
            <a:off x="5430235" y="2776538"/>
            <a:ext cx="1072407" cy="429768"/>
          </a:xfrm>
          <a:prstGeom prst="rect">
            <a:avLst/>
          </a:prstGeom>
          <a:gradFill>
            <a:gsLst>
              <a:gs pos="0">
                <a:srgbClr val="DAFEA4"/>
              </a:gs>
              <a:gs pos="35000">
                <a:srgbClr val="E3FEBF"/>
              </a:gs>
              <a:gs pos="100000">
                <a:srgbClr val="F4FEE6"/>
              </a:gs>
            </a:gsLst>
            <a:lin ang="16200000" scaled="0"/>
          </a:gradFill>
          <a:ln w="9525" cap="flat" cmpd="sng">
            <a:solidFill>
              <a:srgbClr val="97B853"/>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Bruno</a:t>
            </a:r>
            <a:endParaRPr sz="2800" dirty="0"/>
          </a:p>
        </p:txBody>
      </p:sp>
      <p:sp>
        <p:nvSpPr>
          <p:cNvPr id="32" name="Google Shape;74;p4">
            <a:extLst>
              <a:ext uri="{FF2B5EF4-FFF2-40B4-BE49-F238E27FC236}">
                <a16:creationId xmlns:a16="http://schemas.microsoft.com/office/drawing/2014/main" id="{D2E00727-AB0B-4B08-9CCD-A56A218DD3C9}"/>
              </a:ext>
            </a:extLst>
          </p:cNvPr>
          <p:cNvSpPr txBox="1"/>
          <p:nvPr/>
        </p:nvSpPr>
        <p:spPr>
          <a:xfrm>
            <a:off x="5700966" y="3846731"/>
            <a:ext cx="1381125" cy="429768"/>
          </a:xfrm>
          <a:prstGeom prst="rect">
            <a:avLst/>
          </a:prstGeom>
          <a:gradFill>
            <a:gsLst>
              <a:gs pos="0">
                <a:srgbClr val="DAFEA4"/>
              </a:gs>
              <a:gs pos="35000">
                <a:srgbClr val="E3FEBF"/>
              </a:gs>
              <a:gs pos="100000">
                <a:srgbClr val="F4FEE6"/>
              </a:gs>
            </a:gsLst>
            <a:lin ang="16200000" scaled="0"/>
          </a:gradFill>
          <a:ln w="9525" cap="flat" cmpd="sng">
            <a:solidFill>
              <a:srgbClr val="97B853"/>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peacock</a:t>
            </a:r>
            <a:endParaRPr sz="2800" dirty="0"/>
          </a:p>
        </p:txBody>
      </p:sp>
      <p:sp>
        <p:nvSpPr>
          <p:cNvPr id="33" name="Google Shape;75;p4">
            <a:extLst>
              <a:ext uri="{FF2B5EF4-FFF2-40B4-BE49-F238E27FC236}">
                <a16:creationId xmlns:a16="http://schemas.microsoft.com/office/drawing/2014/main" id="{623FC495-9B20-48A9-8F06-0F768E84EEA5}"/>
              </a:ext>
            </a:extLst>
          </p:cNvPr>
          <p:cNvSpPr txBox="1"/>
          <p:nvPr/>
        </p:nvSpPr>
        <p:spPr>
          <a:xfrm>
            <a:off x="6097681" y="4992435"/>
            <a:ext cx="2132708" cy="429768"/>
          </a:xfrm>
          <a:prstGeom prst="rect">
            <a:avLst/>
          </a:prstGeom>
          <a:gradFill>
            <a:gsLst>
              <a:gs pos="0">
                <a:srgbClr val="DAFEA4"/>
              </a:gs>
              <a:gs pos="35000">
                <a:srgbClr val="E3FEBF"/>
              </a:gs>
              <a:gs pos="100000">
                <a:srgbClr val="F4FEE6"/>
              </a:gs>
            </a:gsLst>
            <a:lin ang="16200000" scaled="0"/>
          </a:gradFill>
          <a:ln w="9525" cap="flat" cmpd="sng">
            <a:solidFill>
              <a:srgbClr val="97B853"/>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Panchatantra</a:t>
            </a:r>
            <a:endParaRPr sz="2800" dirty="0"/>
          </a:p>
        </p:txBody>
      </p:sp>
      <p:cxnSp>
        <p:nvCxnSpPr>
          <p:cNvPr id="34" name="Google Shape;76;p4">
            <a:extLst>
              <a:ext uri="{FF2B5EF4-FFF2-40B4-BE49-F238E27FC236}">
                <a16:creationId xmlns:a16="http://schemas.microsoft.com/office/drawing/2014/main" id="{B625BA4A-D5F3-438A-88DF-F8E18CA14881}"/>
              </a:ext>
            </a:extLst>
          </p:cNvPr>
          <p:cNvCxnSpPr>
            <a:stCxn id="23" idx="1"/>
            <a:endCxn id="23" idx="3"/>
          </p:cNvCxnSpPr>
          <p:nvPr/>
        </p:nvCxnSpPr>
        <p:spPr>
          <a:xfrm>
            <a:off x="8388591" y="1877568"/>
            <a:ext cx="1143000" cy="0"/>
          </a:xfrm>
          <a:prstGeom prst="straightConnector1">
            <a:avLst/>
          </a:prstGeom>
          <a:noFill/>
          <a:ln w="9525" cap="flat" cmpd="sng">
            <a:solidFill>
              <a:schemeClr val="dk1"/>
            </a:solidFill>
            <a:prstDash val="solid"/>
            <a:round/>
            <a:headEnd type="none" w="sm" len="sm"/>
            <a:tailEnd type="none" w="sm" len="sm"/>
          </a:ln>
        </p:spPr>
      </p:cxnSp>
      <p:cxnSp>
        <p:nvCxnSpPr>
          <p:cNvPr id="35" name="Google Shape;77;p4">
            <a:extLst>
              <a:ext uri="{FF2B5EF4-FFF2-40B4-BE49-F238E27FC236}">
                <a16:creationId xmlns:a16="http://schemas.microsoft.com/office/drawing/2014/main" id="{600F964B-3B80-465E-9222-4C9E42B3E49D}"/>
              </a:ext>
            </a:extLst>
          </p:cNvPr>
          <p:cNvCxnSpPr>
            <a:stCxn id="25" idx="1"/>
            <a:endCxn id="25" idx="3"/>
          </p:cNvCxnSpPr>
          <p:nvPr/>
        </p:nvCxnSpPr>
        <p:spPr>
          <a:xfrm>
            <a:off x="8388591" y="3102244"/>
            <a:ext cx="1143000" cy="0"/>
          </a:xfrm>
          <a:prstGeom prst="straightConnector1">
            <a:avLst/>
          </a:prstGeom>
          <a:noFill/>
          <a:ln w="9525" cap="flat" cmpd="sng">
            <a:solidFill>
              <a:schemeClr val="dk1"/>
            </a:solidFill>
            <a:prstDash val="solid"/>
            <a:round/>
            <a:headEnd type="none" w="sm" len="sm"/>
            <a:tailEnd type="none" w="sm" len="sm"/>
          </a:ln>
        </p:spPr>
      </p:cxnSp>
      <p:cxnSp>
        <p:nvCxnSpPr>
          <p:cNvPr id="36" name="Google Shape;78;p4">
            <a:extLst>
              <a:ext uri="{FF2B5EF4-FFF2-40B4-BE49-F238E27FC236}">
                <a16:creationId xmlns:a16="http://schemas.microsoft.com/office/drawing/2014/main" id="{CF21958C-8E5E-44D7-B3FE-474A5F294A10}"/>
              </a:ext>
            </a:extLst>
          </p:cNvPr>
          <p:cNvCxnSpPr>
            <a:stCxn id="27" idx="1"/>
            <a:endCxn id="27" idx="3"/>
          </p:cNvCxnSpPr>
          <p:nvPr/>
        </p:nvCxnSpPr>
        <p:spPr>
          <a:xfrm>
            <a:off x="8007592" y="4163568"/>
            <a:ext cx="1676400" cy="0"/>
          </a:xfrm>
          <a:prstGeom prst="straightConnector1">
            <a:avLst/>
          </a:prstGeom>
          <a:noFill/>
          <a:ln w="9525" cap="flat" cmpd="sng">
            <a:solidFill>
              <a:schemeClr val="dk1"/>
            </a:solidFill>
            <a:prstDash val="solid"/>
            <a:round/>
            <a:headEnd type="none" w="sm" len="sm"/>
            <a:tailEnd type="none" w="sm" len="sm"/>
          </a:ln>
        </p:spPr>
      </p:cxnSp>
      <p:cxnSp>
        <p:nvCxnSpPr>
          <p:cNvPr id="37" name="Google Shape;79;p4">
            <a:extLst>
              <a:ext uri="{FF2B5EF4-FFF2-40B4-BE49-F238E27FC236}">
                <a16:creationId xmlns:a16="http://schemas.microsoft.com/office/drawing/2014/main" id="{1C632A0E-D4E0-4147-8E17-C335344E07DB}"/>
              </a:ext>
            </a:extLst>
          </p:cNvPr>
          <p:cNvCxnSpPr>
            <a:cxnSpLocks/>
            <a:stCxn id="29" idx="1"/>
            <a:endCxn id="29" idx="3"/>
          </p:cNvCxnSpPr>
          <p:nvPr/>
        </p:nvCxnSpPr>
        <p:spPr>
          <a:xfrm>
            <a:off x="8855322" y="5265934"/>
            <a:ext cx="2281238" cy="0"/>
          </a:xfrm>
          <a:prstGeom prst="straightConnector1">
            <a:avLst/>
          </a:prstGeom>
          <a:noFill/>
          <a:ln w="9525"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179908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Google Shape;85;p5">
            <a:extLst>
              <a:ext uri="{FF2B5EF4-FFF2-40B4-BE49-F238E27FC236}">
                <a16:creationId xmlns:a16="http://schemas.microsoft.com/office/drawing/2014/main" id="{C861B42F-5E57-46BC-A270-FB5C8CC86F56}"/>
              </a:ext>
            </a:extLst>
          </p:cNvPr>
          <p:cNvSpPr txBox="1">
            <a:spLocks noGrp="1"/>
          </p:cNvSpPr>
          <p:nvPr>
            <p:ph type="title"/>
          </p:nvPr>
        </p:nvSpPr>
        <p:spPr>
          <a:xfrm>
            <a:off x="3274367" y="274638"/>
            <a:ext cx="5638800" cy="7159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Complete the Sentences</a:t>
            </a:r>
            <a:endParaRPr b="1" u="sng" dirty="0"/>
          </a:p>
        </p:txBody>
      </p:sp>
      <p:sp>
        <p:nvSpPr>
          <p:cNvPr id="39" name="Google Shape;86;p5">
            <a:extLst>
              <a:ext uri="{FF2B5EF4-FFF2-40B4-BE49-F238E27FC236}">
                <a16:creationId xmlns:a16="http://schemas.microsoft.com/office/drawing/2014/main" id="{435B6A6A-DBE9-405B-A334-2A1171AD8E25}"/>
              </a:ext>
            </a:extLst>
          </p:cNvPr>
          <p:cNvSpPr txBox="1">
            <a:spLocks/>
          </p:cNvSpPr>
          <p:nvPr/>
        </p:nvSpPr>
        <p:spPr>
          <a:xfrm>
            <a:off x="2323130" y="1709622"/>
            <a:ext cx="7560840"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ts val="0"/>
              </a:spcBef>
              <a:buClr>
                <a:schemeClr val="dk1"/>
              </a:buClr>
              <a:buSzPts val="3200"/>
              <a:buFont typeface="Arial"/>
              <a:buNone/>
            </a:pPr>
            <a:r>
              <a:rPr lang="en-US" sz="2800" dirty="0"/>
              <a:t>9. Bina’s birthday is in the month of ___________. </a:t>
            </a:r>
          </a:p>
        </p:txBody>
      </p:sp>
      <p:sp>
        <p:nvSpPr>
          <p:cNvPr id="40" name="Google Shape;87;p5">
            <a:extLst>
              <a:ext uri="{FF2B5EF4-FFF2-40B4-BE49-F238E27FC236}">
                <a16:creationId xmlns:a16="http://schemas.microsoft.com/office/drawing/2014/main" id="{D45AABA6-EB5D-433A-AB56-5E1D8BB0418F}"/>
              </a:ext>
            </a:extLst>
          </p:cNvPr>
          <p:cNvSpPr txBox="1"/>
          <p:nvPr/>
        </p:nvSpPr>
        <p:spPr>
          <a:xfrm>
            <a:off x="9884406" y="1709622"/>
            <a:ext cx="1900238"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dirty="0" err="1">
                <a:solidFill>
                  <a:schemeClr val="dk1"/>
                </a:solidFill>
                <a:latin typeface="Calibri"/>
                <a:ea typeface="Calibri"/>
                <a:cs typeface="Calibri"/>
                <a:sym typeface="Calibri"/>
              </a:rPr>
              <a:t>september</a:t>
            </a:r>
            <a:endParaRPr sz="28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800" dirty="0">
                <a:solidFill>
                  <a:schemeClr val="dk1"/>
                </a:solidFill>
                <a:latin typeface="Calibri"/>
                <a:ea typeface="Calibri"/>
                <a:cs typeface="Calibri"/>
                <a:sym typeface="Calibri"/>
              </a:rPr>
              <a:t>September</a:t>
            </a:r>
            <a:endParaRPr sz="2800" dirty="0"/>
          </a:p>
        </p:txBody>
      </p:sp>
      <p:sp>
        <p:nvSpPr>
          <p:cNvPr id="41" name="Google Shape;88;p5">
            <a:extLst>
              <a:ext uri="{FF2B5EF4-FFF2-40B4-BE49-F238E27FC236}">
                <a16:creationId xmlns:a16="http://schemas.microsoft.com/office/drawing/2014/main" id="{1D4F7807-C5C1-4820-8B1B-A479DAF4F5A3}"/>
              </a:ext>
            </a:extLst>
          </p:cNvPr>
          <p:cNvSpPr txBox="1"/>
          <p:nvPr/>
        </p:nvSpPr>
        <p:spPr>
          <a:xfrm>
            <a:off x="4367808" y="3501008"/>
            <a:ext cx="3414712" cy="86177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2800" dirty="0">
                <a:solidFill>
                  <a:schemeClr val="dk1"/>
                </a:solidFill>
                <a:latin typeface="Calibri"/>
                <a:ea typeface="Calibri"/>
                <a:cs typeface="Calibri"/>
                <a:sym typeface="Calibri"/>
              </a:rPr>
              <a:t>10. Cows eat ______. </a:t>
            </a:r>
            <a:endParaRPr sz="2800" dirty="0"/>
          </a:p>
        </p:txBody>
      </p:sp>
      <p:sp>
        <p:nvSpPr>
          <p:cNvPr id="42" name="Google Shape;89;p5">
            <a:extLst>
              <a:ext uri="{FF2B5EF4-FFF2-40B4-BE49-F238E27FC236}">
                <a16:creationId xmlns:a16="http://schemas.microsoft.com/office/drawing/2014/main" id="{18059E15-54AE-4926-A7EA-863FA6DD035F}"/>
              </a:ext>
            </a:extLst>
          </p:cNvPr>
          <p:cNvSpPr txBox="1"/>
          <p:nvPr/>
        </p:nvSpPr>
        <p:spPr>
          <a:xfrm>
            <a:off x="7781356" y="3501008"/>
            <a:ext cx="1039091" cy="85953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dirty="0">
                <a:solidFill>
                  <a:schemeClr val="dk1"/>
                </a:solidFill>
                <a:latin typeface="Calibri" panose="020F0502020204030204" pitchFamily="34" charset="0"/>
                <a:ea typeface="Calibri"/>
                <a:cs typeface="Calibri" panose="020F0502020204030204" pitchFamily="34" charset="0"/>
                <a:sym typeface="Calibri"/>
              </a:rPr>
              <a:t>grass</a:t>
            </a:r>
            <a:endParaRPr sz="2800" dirty="0">
              <a:latin typeface="Calibri" panose="020F0502020204030204" pitchFamily="34" charset="0"/>
              <a:cs typeface="Calibri" panose="020F0502020204030204" pitchFamily="34" charset="0"/>
            </a:endParaRPr>
          </a:p>
          <a:p>
            <a:pPr marL="0" marR="0" lvl="0" indent="0" algn="ctr" rtl="0">
              <a:spcBef>
                <a:spcPts val="0"/>
              </a:spcBef>
              <a:spcAft>
                <a:spcPts val="0"/>
              </a:spcAft>
              <a:buNone/>
            </a:pPr>
            <a:r>
              <a:rPr lang="en-US" sz="2800" dirty="0">
                <a:solidFill>
                  <a:schemeClr val="dk1"/>
                </a:solidFill>
                <a:latin typeface="Calibri" panose="020F0502020204030204" pitchFamily="34" charset="0"/>
                <a:ea typeface="Calibri"/>
                <a:cs typeface="Calibri" panose="020F0502020204030204" pitchFamily="34" charset="0"/>
                <a:sym typeface="Calibri"/>
              </a:rPr>
              <a:t>Grass</a:t>
            </a:r>
            <a:endParaRPr sz="2800" dirty="0">
              <a:latin typeface="Calibri" panose="020F0502020204030204" pitchFamily="34" charset="0"/>
              <a:cs typeface="Calibri" panose="020F0502020204030204" pitchFamily="34" charset="0"/>
            </a:endParaRPr>
          </a:p>
        </p:txBody>
      </p:sp>
      <p:sp>
        <p:nvSpPr>
          <p:cNvPr id="43" name="Google Shape;90;p5">
            <a:extLst>
              <a:ext uri="{FF2B5EF4-FFF2-40B4-BE49-F238E27FC236}">
                <a16:creationId xmlns:a16="http://schemas.microsoft.com/office/drawing/2014/main" id="{2D0498B0-1D1B-4ECD-9972-BF7E1BDA84E2}"/>
              </a:ext>
            </a:extLst>
          </p:cNvPr>
          <p:cNvSpPr txBox="1"/>
          <p:nvPr/>
        </p:nvSpPr>
        <p:spPr>
          <a:xfrm>
            <a:off x="7668038" y="1863433"/>
            <a:ext cx="1800225" cy="429768"/>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September</a:t>
            </a:r>
            <a:endParaRPr sz="2800" dirty="0"/>
          </a:p>
        </p:txBody>
      </p:sp>
      <p:sp>
        <p:nvSpPr>
          <p:cNvPr id="44" name="Google Shape;91;p5">
            <a:extLst>
              <a:ext uri="{FF2B5EF4-FFF2-40B4-BE49-F238E27FC236}">
                <a16:creationId xmlns:a16="http://schemas.microsoft.com/office/drawing/2014/main" id="{37D4009F-F3B9-438B-AD1D-688C44A990A5}"/>
              </a:ext>
            </a:extLst>
          </p:cNvPr>
          <p:cNvSpPr txBox="1"/>
          <p:nvPr/>
        </p:nvSpPr>
        <p:spPr>
          <a:xfrm>
            <a:off x="6458536" y="3624833"/>
            <a:ext cx="923935" cy="429768"/>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grass</a:t>
            </a:r>
            <a:endParaRPr sz="2800" dirty="0"/>
          </a:p>
        </p:txBody>
      </p:sp>
      <p:cxnSp>
        <p:nvCxnSpPr>
          <p:cNvPr id="45" name="Google Shape;92;p5">
            <a:extLst>
              <a:ext uri="{FF2B5EF4-FFF2-40B4-BE49-F238E27FC236}">
                <a16:creationId xmlns:a16="http://schemas.microsoft.com/office/drawing/2014/main" id="{AAFCA140-70E6-4E5E-95A0-C395FC13DAA3}"/>
              </a:ext>
            </a:extLst>
          </p:cNvPr>
          <p:cNvCxnSpPr>
            <a:cxnSpLocks/>
            <a:stCxn id="40" idx="1"/>
            <a:endCxn id="40" idx="3"/>
          </p:cNvCxnSpPr>
          <p:nvPr/>
        </p:nvCxnSpPr>
        <p:spPr>
          <a:xfrm>
            <a:off x="9884406" y="2139390"/>
            <a:ext cx="1900238" cy="0"/>
          </a:xfrm>
          <a:prstGeom prst="straightConnector1">
            <a:avLst/>
          </a:prstGeom>
          <a:noFill/>
          <a:ln w="9525" cap="flat" cmpd="sng">
            <a:solidFill>
              <a:schemeClr val="dk1"/>
            </a:solidFill>
            <a:prstDash val="solid"/>
            <a:round/>
            <a:headEnd type="none" w="sm" len="sm"/>
            <a:tailEnd type="none" w="sm" len="sm"/>
          </a:ln>
        </p:spPr>
      </p:cxnSp>
      <p:cxnSp>
        <p:nvCxnSpPr>
          <p:cNvPr id="46" name="Google Shape;93;p5">
            <a:extLst>
              <a:ext uri="{FF2B5EF4-FFF2-40B4-BE49-F238E27FC236}">
                <a16:creationId xmlns:a16="http://schemas.microsoft.com/office/drawing/2014/main" id="{3D45066E-4C70-45D0-96B2-285EAB14F767}"/>
              </a:ext>
            </a:extLst>
          </p:cNvPr>
          <p:cNvCxnSpPr>
            <a:cxnSpLocks/>
            <a:stCxn id="42" idx="1"/>
            <a:endCxn id="42" idx="3"/>
          </p:cNvCxnSpPr>
          <p:nvPr/>
        </p:nvCxnSpPr>
        <p:spPr>
          <a:xfrm>
            <a:off x="7781356" y="3930776"/>
            <a:ext cx="1039091" cy="0"/>
          </a:xfrm>
          <a:prstGeom prst="straightConnector1">
            <a:avLst/>
          </a:prstGeom>
          <a:noFill/>
          <a:ln w="9525"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423214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2328019149"/>
              </p:ext>
            </p:extLst>
          </p:nvPr>
        </p:nvGraphicFramePr>
        <p:xfrm>
          <a:off x="1127448" y="700345"/>
          <a:ext cx="9937104" cy="1174866"/>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u="none" strike="noStrike" cap="none" dirty="0">
                          <a:solidFill>
                            <a:schemeClr val="dk1"/>
                          </a:solidFill>
                        </a:rPr>
                        <a:t>1</a:t>
                      </a:r>
                      <a:endParaRPr lang="en-US" sz="900" dirty="0"/>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1" dirty="0">
                          <a:solidFill>
                            <a:schemeClr val="dk1"/>
                          </a:solidFill>
                          <a:latin typeface="+mn-lt"/>
                          <a:ea typeface="Calibri"/>
                          <a:cs typeface="Calibri"/>
                          <a:sym typeface="Calibri"/>
                        </a:rPr>
                        <a:t>&lt;black board&gt; - </a:t>
                      </a:r>
                      <a:r>
                        <a:rPr lang="en-US" sz="900" b="0" i="1" dirty="0">
                          <a:solidFill>
                            <a:schemeClr val="dk1"/>
                          </a:solidFill>
                          <a:latin typeface="+mn-lt"/>
                          <a:ea typeface="Calibri"/>
                          <a:cs typeface="Calibri"/>
                          <a:sym typeface="Calibri"/>
                          <a:hlinkClick r:id="rId3"/>
                        </a:rPr>
                        <a:t>https://pixabay.com/photos/black-board-chalk-traces-school-1072366/</a:t>
                      </a:r>
                      <a:endParaRPr lang="en-US" sz="900" b="0" i="1" dirty="0">
                        <a:solidFill>
                          <a:schemeClr val="dk1"/>
                        </a:solidFill>
                        <a:latin typeface="+mn-lt"/>
                        <a:ea typeface="Calibri"/>
                        <a:cs typeface="Calibri"/>
                        <a:sym typeface="Calibri"/>
                      </a:endParaRPr>
                    </a:p>
                    <a:p>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bl>
          </a:graphicData>
        </a:graphic>
      </p:graphicFrame>
      <p:pic>
        <p:nvPicPr>
          <p:cNvPr id="5" name="Google Shape;34;p1" descr="Background pattern&#10;&#10;Description automatically generated">
            <a:extLst>
              <a:ext uri="{FF2B5EF4-FFF2-40B4-BE49-F238E27FC236}">
                <a16:creationId xmlns:a16="http://schemas.microsoft.com/office/drawing/2014/main" id="{DF7DCDAC-AE7D-41A4-BD2A-26FBD47B13B1}"/>
              </a:ext>
            </a:extLst>
          </p:cNvPr>
          <p:cNvPicPr preferRelativeResize="0"/>
          <p:nvPr/>
        </p:nvPicPr>
        <p:blipFill rotWithShape="1">
          <a:blip r:embed="rId4">
            <a:alphaModFix/>
          </a:blip>
          <a:srcRect/>
          <a:stretch/>
        </p:blipFill>
        <p:spPr>
          <a:xfrm>
            <a:off x="2550367" y="1134658"/>
            <a:ext cx="576433" cy="306240"/>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473</Words>
  <Application>Microsoft Office PowerPoint</Application>
  <PresentationFormat>Widescreen</PresentationFormat>
  <Paragraphs>72</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Learning to Write, Right  Common Nouns and Proper Nouns</vt:lpstr>
      <vt:lpstr>Complete the Sentences</vt:lpstr>
      <vt:lpstr>Complete the Sentences</vt:lpstr>
      <vt:lpstr>Complete the Sentences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25</cp:revision>
  <dcterms:created xsi:type="dcterms:W3CDTF">2020-08-28T09:38:22Z</dcterms:created>
  <dcterms:modified xsi:type="dcterms:W3CDTF">2021-12-01T21:55:28Z</dcterms:modified>
</cp:coreProperties>
</file>