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9" r:id="rId3"/>
    <p:sldId id="260"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792" autoAdjust="0"/>
  </p:normalViewPr>
  <p:slideViewPr>
    <p:cSldViewPr>
      <p:cViewPr varScale="1">
        <p:scale>
          <a:sx n="63" d="100"/>
          <a:sy n="63" d="100"/>
        </p:scale>
        <p:origin x="708" y="6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E87EEE-33CA-4F89-87C8-0601196FB639}" type="datetimeFigureOut">
              <a:rPr lang="en-US" smtClean="0"/>
              <a:pPr/>
              <a:t>12/1/2021</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E39D27-0626-4BC0-A8BA-864E2E770FDA}"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1" dirty="0">
                <a:solidFill>
                  <a:schemeClr val="dk1"/>
                </a:solidFill>
                <a:latin typeface="Calibri"/>
                <a:ea typeface="Calibri"/>
                <a:cs typeface="Calibri"/>
                <a:sym typeface="Calibri"/>
              </a:rPr>
              <a:t>1. &lt;black board&gt; - &lt;https://pixabay.com/photos/black-board-chalk-traces-school-1072366/&gt;</a:t>
            </a:r>
            <a:endParaRPr lang="en-US" dirty="0"/>
          </a:p>
          <a:p>
            <a:endParaRPr lang="en-IN" dirty="0"/>
          </a:p>
        </p:txBody>
      </p:sp>
      <p:sp>
        <p:nvSpPr>
          <p:cNvPr id="4" name="Slide Number Placeholder 3"/>
          <p:cNvSpPr>
            <a:spLocks noGrp="1"/>
          </p:cNvSpPr>
          <p:nvPr>
            <p:ph type="sldNum" sz="quarter" idx="10"/>
          </p:nvPr>
        </p:nvSpPr>
        <p:spPr/>
        <p:txBody>
          <a:bodyPr/>
          <a:lstStyle/>
          <a:p>
            <a:fld id="{11E39D27-0626-4BC0-A8BA-864E2E770FDA}"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11E39D27-0626-4BC0-A8BA-864E2E770FDA}"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11E39D27-0626-4BC0-A8BA-864E2E770FDA}" type="slidenum">
              <a:rPr lang="en-IN" smtClean="0"/>
              <a:pPr/>
              <a:t>3</a:t>
            </a:fld>
            <a:endParaRPr lang="en-IN"/>
          </a:p>
        </p:txBody>
      </p:sp>
    </p:spTree>
    <p:extLst>
      <p:ext uri="{BB962C8B-B14F-4D97-AF65-F5344CB8AC3E}">
        <p14:creationId xmlns:p14="http://schemas.microsoft.com/office/powerpoint/2010/main" val="1470949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a:solidFill>
                  <a:schemeClr val="tx1"/>
                </a:solidFill>
                <a:latin typeface="+mn-lt"/>
                <a:ea typeface="+mn-ea"/>
                <a:cs typeface="+mn-cs"/>
              </a:rPr>
              <a:t>Source of Multimedia used in this slide - </a:t>
            </a:r>
            <a:r>
              <a:rPr lang="en-IN" sz="1200" b="0" i="0" u="none" strike="noStrike" kern="1200">
                <a:solidFill>
                  <a:schemeClr val="tx1"/>
                </a:solidFill>
                <a:latin typeface="+mn-lt"/>
                <a:ea typeface="+mn-ea"/>
                <a:cs typeface="+mn-cs"/>
              </a:rPr>
              <a:t> &lt;Please</a:t>
            </a:r>
            <a:r>
              <a:rPr lang="en-IN" sz="1200" b="0" i="0" u="none" strike="noStrike" kern="1200" baseline="0">
                <a:solidFill>
                  <a:schemeClr val="tx1"/>
                </a:solidFill>
                <a:latin typeface="+mn-lt"/>
                <a:ea typeface="+mn-ea"/>
                <a:cs typeface="+mn-cs"/>
              </a:rPr>
              <a:t> provide source URL where we find the image and the license agreement&gt; </a:t>
            </a:r>
            <a:endParaRPr lang="en-IN" b="0"/>
          </a:p>
          <a:p>
            <a:endParaRPr lang="en-IN" dirty="0"/>
          </a:p>
        </p:txBody>
      </p:sp>
      <p:sp>
        <p:nvSpPr>
          <p:cNvPr id="4" name="Slide Number Placeholder 3"/>
          <p:cNvSpPr>
            <a:spLocks noGrp="1"/>
          </p:cNvSpPr>
          <p:nvPr>
            <p:ph type="sldNum" sz="quarter" idx="10"/>
          </p:nvPr>
        </p:nvSpPr>
        <p:spPr/>
        <p:txBody>
          <a:bodyPr/>
          <a:lstStyle/>
          <a:p>
            <a:fld id="{11E39D27-0626-4BC0-A8BA-864E2E770FDA}" type="slidenum">
              <a:rPr lang="en-IN" smtClean="0"/>
              <a:pPr/>
              <a:t>4</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885575"/>
            <a:ext cx="10363200" cy="1607322"/>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612504"/>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B9524BE4-40BB-40E2-8CA1-2FA380B8B28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057" y="114396"/>
            <a:ext cx="902286" cy="957155"/>
          </a:xfrm>
          <a:prstGeom prst="rect">
            <a:avLst/>
          </a:prstGeom>
        </p:spPr>
      </p:pic>
      <p:pic>
        <p:nvPicPr>
          <p:cNvPr id="19" name="Picture 18" descr="A picture containing text, lamp&#10;&#10;Description automatically generated">
            <a:extLst>
              <a:ext uri="{FF2B5EF4-FFF2-40B4-BE49-F238E27FC236}">
                <a16:creationId xmlns:a16="http://schemas.microsoft.com/office/drawing/2014/main" id="{A10B5661-281E-48D4-9BFC-022F62151F7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64077" y="5837009"/>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66EE8871-2B60-4057-9D9F-A68171EC60DA}"/>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
        <p:nvSpPr>
          <p:cNvPr id="9" name="TextBox 8">
            <a:extLst>
              <a:ext uri="{FF2B5EF4-FFF2-40B4-BE49-F238E27FC236}">
                <a16:creationId xmlns:a16="http://schemas.microsoft.com/office/drawing/2014/main" id="{EE2DDC61-84C4-4F48-9B0F-E84BF925E18B}"/>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a:t>
            </a:r>
            <a:r>
              <a:rPr lang="en-US"/>
              <a:t>to add </a:t>
            </a:r>
            <a:r>
              <a:rPr lang="en-US" dirty="0"/>
              <a:t>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954779" y="1243798"/>
            <a:ext cx="10282441" cy="4446810"/>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lvl="3"/>
            <a:endParaRPr lang="en-IN" dirty="0"/>
          </a:p>
        </p:txBody>
      </p:sp>
      <p:pic>
        <p:nvPicPr>
          <p:cNvPr id="7" name="Picture 6" descr="A picture containing text, lamp&#10;&#10;Description automatically generated">
            <a:extLst>
              <a:ext uri="{FF2B5EF4-FFF2-40B4-BE49-F238E27FC236}">
                <a16:creationId xmlns:a16="http://schemas.microsoft.com/office/drawing/2014/main" id="{E60E7820-D003-4F7B-B35D-5C4FD4A6B6B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64077" y="5837009"/>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9B3379AE-C316-4773-A8B1-0C6AE989EED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04352" y="102076"/>
            <a:ext cx="2983296"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A picture containing text, lamp&#10;&#10;Description automatically generated">
            <a:extLst>
              <a:ext uri="{FF2B5EF4-FFF2-40B4-BE49-F238E27FC236}">
                <a16:creationId xmlns:a16="http://schemas.microsoft.com/office/drawing/2014/main" id="{7DA4730C-83E2-42B0-AF59-890CBFDAA9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64077" y="5837009"/>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9B886E12-FE39-4369-81FC-4CD15B06C53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oogle Shape;34;p1" descr="Background pattern&#10;&#10;Description automatically generated">
            <a:extLst>
              <a:ext uri="{FF2B5EF4-FFF2-40B4-BE49-F238E27FC236}">
                <a16:creationId xmlns:a16="http://schemas.microsoft.com/office/drawing/2014/main" id="{7D1C44AE-275A-40F5-B5D0-49D244A7961B}"/>
              </a:ext>
            </a:extLst>
          </p:cNvPr>
          <p:cNvPicPr preferRelativeResize="0"/>
          <p:nvPr/>
        </p:nvPicPr>
        <p:blipFill rotWithShape="1">
          <a:blip r:embed="rId3">
            <a:alphaModFix/>
          </a:blip>
          <a:srcRect/>
          <a:stretch/>
        </p:blipFill>
        <p:spPr>
          <a:xfrm>
            <a:off x="1527492" y="675040"/>
            <a:ext cx="9156700" cy="4514135"/>
          </a:xfrm>
          <a:prstGeom prst="rect">
            <a:avLst/>
          </a:prstGeom>
          <a:noFill/>
          <a:ln>
            <a:noFill/>
          </a:ln>
        </p:spPr>
      </p:pic>
      <p:sp>
        <p:nvSpPr>
          <p:cNvPr id="7" name="Google Shape;35;p1">
            <a:extLst>
              <a:ext uri="{FF2B5EF4-FFF2-40B4-BE49-F238E27FC236}">
                <a16:creationId xmlns:a16="http://schemas.microsoft.com/office/drawing/2014/main" id="{4CD49E75-C935-41A8-88B3-A0635B2D4E4E}"/>
              </a:ext>
            </a:extLst>
          </p:cNvPr>
          <p:cNvSpPr txBox="1">
            <a:spLocks noGrp="1"/>
          </p:cNvSpPr>
          <p:nvPr>
            <p:ph type="ctrTitle"/>
          </p:nvPr>
        </p:nvSpPr>
        <p:spPr>
          <a:xfrm>
            <a:off x="2752660" y="1227024"/>
            <a:ext cx="6720000" cy="339151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FFC000"/>
              </a:buClr>
              <a:buSzPts val="5400"/>
              <a:buFont typeface="Calibri"/>
              <a:buNone/>
            </a:pPr>
            <a:r>
              <a:rPr lang="en-US" b="1" dirty="0">
                <a:solidFill>
                  <a:srgbClr val="FFC000"/>
                </a:solidFill>
              </a:rPr>
              <a:t>Practice Worksheet</a:t>
            </a:r>
            <a:endParaRPr b="1" dirty="0">
              <a:solidFill>
                <a:srgbClr val="FFC000"/>
              </a:solidFill>
            </a:endParaRPr>
          </a:p>
          <a:p>
            <a:pPr marL="0" lvl="0" indent="0" algn="ctr" rtl="0">
              <a:spcBef>
                <a:spcPts val="0"/>
              </a:spcBef>
              <a:spcAft>
                <a:spcPts val="0"/>
              </a:spcAft>
              <a:buClr>
                <a:srgbClr val="FFC000"/>
              </a:buClr>
              <a:buSzPts val="5400"/>
              <a:buFont typeface="Calibri"/>
              <a:buNone/>
            </a:pPr>
            <a:r>
              <a:rPr lang="en-US" b="1" dirty="0">
                <a:solidFill>
                  <a:srgbClr val="FFC000"/>
                </a:solidFill>
              </a:rPr>
              <a:t>for Common</a:t>
            </a:r>
            <a:br>
              <a:rPr lang="en-US" b="1" dirty="0">
                <a:solidFill>
                  <a:srgbClr val="FFC000"/>
                </a:solidFill>
              </a:rPr>
            </a:br>
            <a:r>
              <a:rPr lang="en-US" b="1" dirty="0">
                <a:solidFill>
                  <a:srgbClr val="FFC000"/>
                </a:solidFill>
              </a:rPr>
              <a:t>and</a:t>
            </a:r>
            <a:br>
              <a:rPr lang="en-US" b="1" dirty="0">
                <a:solidFill>
                  <a:srgbClr val="FFC000"/>
                </a:solidFill>
              </a:rPr>
            </a:br>
            <a:r>
              <a:rPr lang="en-US" b="1" dirty="0">
                <a:solidFill>
                  <a:srgbClr val="FFC000"/>
                </a:solidFill>
              </a:rPr>
              <a:t>Proper Nouns</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Google Shape;41;p4" descr="Logo&#10;&#10;Description automatically generated with medium confidence">
            <a:extLst>
              <a:ext uri="{FF2B5EF4-FFF2-40B4-BE49-F238E27FC236}">
                <a16:creationId xmlns:a16="http://schemas.microsoft.com/office/drawing/2014/main" id="{320AEDC0-8F87-4D6D-9DFE-20B2963FCF2F}"/>
              </a:ext>
            </a:extLst>
          </p:cNvPr>
          <p:cNvPicPr preferRelativeResize="0"/>
          <p:nvPr/>
        </p:nvPicPr>
        <p:blipFill rotWithShape="1">
          <a:blip r:embed="rId3">
            <a:alphaModFix/>
          </a:blip>
          <a:srcRect/>
          <a:stretch/>
        </p:blipFill>
        <p:spPr>
          <a:xfrm>
            <a:off x="2371678" y="1681724"/>
            <a:ext cx="1621155" cy="1879600"/>
          </a:xfrm>
          <a:prstGeom prst="rect">
            <a:avLst/>
          </a:prstGeom>
          <a:noFill/>
          <a:ln w="9525" cap="flat" cmpd="sng">
            <a:solidFill>
              <a:schemeClr val="dk1"/>
            </a:solidFill>
            <a:prstDash val="solid"/>
            <a:round/>
            <a:headEnd type="none" w="sm" len="sm"/>
            <a:tailEnd type="none" w="sm" len="sm"/>
          </a:ln>
        </p:spPr>
      </p:pic>
      <p:pic>
        <p:nvPicPr>
          <p:cNvPr id="22" name="Google Shape;43;p4" descr="Logo&#10;&#10;Description automatically generated with medium confidence">
            <a:extLst>
              <a:ext uri="{FF2B5EF4-FFF2-40B4-BE49-F238E27FC236}">
                <a16:creationId xmlns:a16="http://schemas.microsoft.com/office/drawing/2014/main" id="{E32A838E-7156-4934-BEDF-3406362D07ED}"/>
              </a:ext>
            </a:extLst>
          </p:cNvPr>
          <p:cNvPicPr preferRelativeResize="0"/>
          <p:nvPr/>
        </p:nvPicPr>
        <p:blipFill rotWithShape="1">
          <a:blip r:embed="rId3">
            <a:alphaModFix/>
          </a:blip>
          <a:srcRect/>
          <a:stretch/>
        </p:blipFill>
        <p:spPr>
          <a:xfrm>
            <a:off x="5279665" y="1681724"/>
            <a:ext cx="1621155" cy="1879600"/>
          </a:xfrm>
          <a:prstGeom prst="rect">
            <a:avLst/>
          </a:prstGeom>
          <a:noFill/>
          <a:ln w="9525" cap="flat" cmpd="sng">
            <a:solidFill>
              <a:schemeClr val="dk1"/>
            </a:solidFill>
            <a:prstDash val="solid"/>
            <a:round/>
            <a:headEnd type="none" w="sm" len="sm"/>
            <a:tailEnd type="none" w="sm" len="sm"/>
          </a:ln>
        </p:spPr>
      </p:pic>
      <p:pic>
        <p:nvPicPr>
          <p:cNvPr id="23" name="Google Shape;44;p4" descr="Logo&#10;&#10;Description automatically generated with medium confidence">
            <a:extLst>
              <a:ext uri="{FF2B5EF4-FFF2-40B4-BE49-F238E27FC236}">
                <a16:creationId xmlns:a16="http://schemas.microsoft.com/office/drawing/2014/main" id="{46C47346-EE34-46E1-99E3-5AF1C1513F4F}"/>
              </a:ext>
            </a:extLst>
          </p:cNvPr>
          <p:cNvPicPr preferRelativeResize="0"/>
          <p:nvPr/>
        </p:nvPicPr>
        <p:blipFill rotWithShape="1">
          <a:blip r:embed="rId3">
            <a:alphaModFix/>
          </a:blip>
          <a:srcRect/>
          <a:stretch/>
        </p:blipFill>
        <p:spPr>
          <a:xfrm>
            <a:off x="8121829" y="1681724"/>
            <a:ext cx="1621155" cy="1879600"/>
          </a:xfrm>
          <a:prstGeom prst="rect">
            <a:avLst/>
          </a:prstGeom>
          <a:noFill/>
          <a:ln w="9525" cap="flat" cmpd="sng">
            <a:solidFill>
              <a:schemeClr val="dk1"/>
            </a:solidFill>
            <a:prstDash val="solid"/>
            <a:round/>
            <a:headEnd type="none" w="sm" len="sm"/>
            <a:tailEnd type="none" w="sm" len="sm"/>
          </a:ln>
        </p:spPr>
      </p:pic>
      <p:pic>
        <p:nvPicPr>
          <p:cNvPr id="24" name="Google Shape;45;p4" descr="Logo&#10;&#10;Description automatically generated with medium confidence">
            <a:extLst>
              <a:ext uri="{FF2B5EF4-FFF2-40B4-BE49-F238E27FC236}">
                <a16:creationId xmlns:a16="http://schemas.microsoft.com/office/drawing/2014/main" id="{B48EDE88-F5F4-4AA2-A609-820BE0B194AB}"/>
              </a:ext>
            </a:extLst>
          </p:cNvPr>
          <p:cNvPicPr preferRelativeResize="0"/>
          <p:nvPr/>
        </p:nvPicPr>
        <p:blipFill rotWithShape="1">
          <a:blip r:embed="rId3">
            <a:alphaModFix/>
          </a:blip>
          <a:srcRect/>
          <a:stretch/>
        </p:blipFill>
        <p:spPr>
          <a:xfrm>
            <a:off x="2351584" y="4185762"/>
            <a:ext cx="1621155" cy="1879600"/>
          </a:xfrm>
          <a:prstGeom prst="rect">
            <a:avLst/>
          </a:prstGeom>
          <a:noFill/>
          <a:ln w="9525" cap="flat" cmpd="sng">
            <a:solidFill>
              <a:schemeClr val="dk1"/>
            </a:solidFill>
            <a:prstDash val="solid"/>
            <a:round/>
            <a:headEnd type="none" w="sm" len="sm"/>
            <a:tailEnd type="none" w="sm" len="sm"/>
          </a:ln>
        </p:spPr>
      </p:pic>
      <p:pic>
        <p:nvPicPr>
          <p:cNvPr id="25" name="Google Shape;46;p4" descr="Logo&#10;&#10;Description automatically generated with medium confidence">
            <a:extLst>
              <a:ext uri="{FF2B5EF4-FFF2-40B4-BE49-F238E27FC236}">
                <a16:creationId xmlns:a16="http://schemas.microsoft.com/office/drawing/2014/main" id="{A27BCF1C-8663-462A-9355-37945C672600}"/>
              </a:ext>
            </a:extLst>
          </p:cNvPr>
          <p:cNvPicPr preferRelativeResize="0"/>
          <p:nvPr/>
        </p:nvPicPr>
        <p:blipFill rotWithShape="1">
          <a:blip r:embed="rId3">
            <a:alphaModFix/>
          </a:blip>
          <a:srcRect/>
          <a:stretch/>
        </p:blipFill>
        <p:spPr>
          <a:xfrm>
            <a:off x="8129871" y="4185762"/>
            <a:ext cx="1621155" cy="1879600"/>
          </a:xfrm>
          <a:prstGeom prst="rect">
            <a:avLst/>
          </a:prstGeom>
          <a:noFill/>
          <a:ln w="9525" cap="flat" cmpd="sng">
            <a:solidFill>
              <a:schemeClr val="dk1"/>
            </a:solidFill>
            <a:prstDash val="solid"/>
            <a:round/>
            <a:headEnd type="none" w="sm" len="sm"/>
            <a:tailEnd type="none" w="sm" len="sm"/>
          </a:ln>
        </p:spPr>
      </p:pic>
      <p:pic>
        <p:nvPicPr>
          <p:cNvPr id="26" name="Google Shape;47;p4" descr="Logo&#10;&#10;Description automatically generated with medium confidence">
            <a:extLst>
              <a:ext uri="{FF2B5EF4-FFF2-40B4-BE49-F238E27FC236}">
                <a16:creationId xmlns:a16="http://schemas.microsoft.com/office/drawing/2014/main" id="{F3E2D24B-A1FB-4991-935F-0B0C8CCAED99}"/>
              </a:ext>
            </a:extLst>
          </p:cNvPr>
          <p:cNvPicPr preferRelativeResize="0"/>
          <p:nvPr/>
        </p:nvPicPr>
        <p:blipFill rotWithShape="1">
          <a:blip r:embed="rId3">
            <a:alphaModFix/>
          </a:blip>
          <a:srcRect/>
          <a:stretch/>
        </p:blipFill>
        <p:spPr>
          <a:xfrm>
            <a:off x="5280774" y="4185762"/>
            <a:ext cx="1621155" cy="1879600"/>
          </a:xfrm>
          <a:prstGeom prst="rect">
            <a:avLst/>
          </a:prstGeom>
          <a:noFill/>
          <a:ln w="9525" cap="flat" cmpd="sng">
            <a:solidFill>
              <a:schemeClr val="dk1"/>
            </a:solidFill>
            <a:prstDash val="solid"/>
            <a:round/>
            <a:headEnd type="none" w="sm" len="sm"/>
            <a:tailEnd type="none" w="sm" len="sm"/>
          </a:ln>
        </p:spPr>
      </p:pic>
      <p:sp>
        <p:nvSpPr>
          <p:cNvPr id="27" name="Google Shape;48;p4">
            <a:extLst>
              <a:ext uri="{FF2B5EF4-FFF2-40B4-BE49-F238E27FC236}">
                <a16:creationId xmlns:a16="http://schemas.microsoft.com/office/drawing/2014/main" id="{3EA3D40B-5DDD-47CA-A680-6A8A2C9CFECD}"/>
              </a:ext>
            </a:extLst>
          </p:cNvPr>
          <p:cNvSpPr/>
          <p:nvPr/>
        </p:nvSpPr>
        <p:spPr>
          <a:xfrm>
            <a:off x="2467153" y="909075"/>
            <a:ext cx="457200" cy="381000"/>
          </a:xfrm>
          <a:prstGeom prst="rect">
            <a:avLst/>
          </a:prstGeom>
          <a:solidFill>
            <a:srgbClr val="FF717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8" name="Google Shape;49;p4">
            <a:extLst>
              <a:ext uri="{FF2B5EF4-FFF2-40B4-BE49-F238E27FC236}">
                <a16:creationId xmlns:a16="http://schemas.microsoft.com/office/drawing/2014/main" id="{21F276D2-7FFA-476C-9041-D567318E5A6C}"/>
              </a:ext>
            </a:extLst>
          </p:cNvPr>
          <p:cNvSpPr txBox="1"/>
          <p:nvPr/>
        </p:nvSpPr>
        <p:spPr>
          <a:xfrm>
            <a:off x="3152953" y="909075"/>
            <a:ext cx="2379341" cy="461624"/>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0" i="0" u="none" strike="noStrike" cap="none" dirty="0">
                <a:solidFill>
                  <a:schemeClr val="dk1"/>
                </a:solidFill>
                <a:latin typeface="Calibri"/>
                <a:ea typeface="Calibri"/>
                <a:cs typeface="Calibri"/>
                <a:sym typeface="Calibri"/>
              </a:rPr>
              <a:t>= Common Noun</a:t>
            </a:r>
            <a:endParaRPr sz="2400" dirty="0"/>
          </a:p>
        </p:txBody>
      </p:sp>
      <p:sp>
        <p:nvSpPr>
          <p:cNvPr id="29" name="Google Shape;50;p4">
            <a:extLst>
              <a:ext uri="{FF2B5EF4-FFF2-40B4-BE49-F238E27FC236}">
                <a16:creationId xmlns:a16="http://schemas.microsoft.com/office/drawing/2014/main" id="{D027863D-9E6D-4ED8-B20F-F6CCAA947A91}"/>
              </a:ext>
            </a:extLst>
          </p:cNvPr>
          <p:cNvSpPr/>
          <p:nvPr/>
        </p:nvSpPr>
        <p:spPr>
          <a:xfrm>
            <a:off x="6771514" y="909075"/>
            <a:ext cx="457200" cy="381000"/>
          </a:xfrm>
          <a:prstGeom prst="rect">
            <a:avLst/>
          </a:prstGeom>
          <a:solidFill>
            <a:srgbClr val="92D050"/>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0" name="Google Shape;51;p4">
            <a:extLst>
              <a:ext uri="{FF2B5EF4-FFF2-40B4-BE49-F238E27FC236}">
                <a16:creationId xmlns:a16="http://schemas.microsoft.com/office/drawing/2014/main" id="{494E09C7-974D-4B8E-B18F-62EFE1032A9A}"/>
              </a:ext>
            </a:extLst>
          </p:cNvPr>
          <p:cNvSpPr txBox="1"/>
          <p:nvPr/>
        </p:nvSpPr>
        <p:spPr>
          <a:xfrm>
            <a:off x="7457314" y="909075"/>
            <a:ext cx="2057071" cy="461624"/>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dirty="0">
                <a:solidFill>
                  <a:schemeClr val="dk1"/>
                </a:solidFill>
                <a:latin typeface="Calibri"/>
                <a:ea typeface="Calibri"/>
                <a:cs typeface="Calibri"/>
                <a:sym typeface="Calibri"/>
              </a:rPr>
              <a:t>= Proper Noun</a:t>
            </a:r>
            <a:endParaRPr sz="2400" dirty="0"/>
          </a:p>
        </p:txBody>
      </p:sp>
      <p:sp>
        <p:nvSpPr>
          <p:cNvPr id="31" name="Google Shape;52;p4">
            <a:extLst>
              <a:ext uri="{FF2B5EF4-FFF2-40B4-BE49-F238E27FC236}">
                <a16:creationId xmlns:a16="http://schemas.microsoft.com/office/drawing/2014/main" id="{0EFDABBA-59EF-4261-8612-58E4FA11806E}"/>
              </a:ext>
            </a:extLst>
          </p:cNvPr>
          <p:cNvSpPr txBox="1"/>
          <p:nvPr/>
        </p:nvSpPr>
        <p:spPr>
          <a:xfrm>
            <a:off x="2717524" y="2531392"/>
            <a:ext cx="929461" cy="600163"/>
          </a:xfrm>
          <a:prstGeom prst="rect">
            <a:avLst/>
          </a:prstGeom>
          <a:solidFill>
            <a:srgbClr val="FF717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2" name="Google Shape;53;p4">
            <a:extLst>
              <a:ext uri="{FF2B5EF4-FFF2-40B4-BE49-F238E27FC236}">
                <a16:creationId xmlns:a16="http://schemas.microsoft.com/office/drawing/2014/main" id="{CD16E580-7476-47D5-893E-EA3AF22BAB6F}"/>
              </a:ext>
            </a:extLst>
          </p:cNvPr>
          <p:cNvSpPr txBox="1"/>
          <p:nvPr/>
        </p:nvSpPr>
        <p:spPr>
          <a:xfrm>
            <a:off x="2756875" y="2601914"/>
            <a:ext cx="796333" cy="46162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dirty="0">
                <a:solidFill>
                  <a:schemeClr val="dk1"/>
                </a:solidFill>
                <a:latin typeface="Calibri"/>
                <a:ea typeface="Calibri"/>
                <a:cs typeface="Calibri"/>
                <a:sym typeface="Calibri"/>
              </a:rPr>
              <a:t>tiger</a:t>
            </a:r>
            <a:endParaRPr sz="2400" b="1" dirty="0"/>
          </a:p>
        </p:txBody>
      </p:sp>
      <p:sp>
        <p:nvSpPr>
          <p:cNvPr id="33" name="Google Shape;54;p4">
            <a:extLst>
              <a:ext uri="{FF2B5EF4-FFF2-40B4-BE49-F238E27FC236}">
                <a16:creationId xmlns:a16="http://schemas.microsoft.com/office/drawing/2014/main" id="{6CB6370A-04D2-4CD6-AFB0-6FB95546C5CE}"/>
              </a:ext>
            </a:extLst>
          </p:cNvPr>
          <p:cNvSpPr txBox="1"/>
          <p:nvPr/>
        </p:nvSpPr>
        <p:spPr>
          <a:xfrm>
            <a:off x="8475719" y="2507680"/>
            <a:ext cx="929461" cy="600163"/>
          </a:xfrm>
          <a:prstGeom prst="rect">
            <a:avLst/>
          </a:prstGeom>
          <a:solidFill>
            <a:srgbClr val="FF717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4" name="Google Shape;55;p4">
            <a:extLst>
              <a:ext uri="{FF2B5EF4-FFF2-40B4-BE49-F238E27FC236}">
                <a16:creationId xmlns:a16="http://schemas.microsoft.com/office/drawing/2014/main" id="{D18D6429-EE71-45C7-952F-CA4A58312EBD}"/>
              </a:ext>
            </a:extLst>
          </p:cNvPr>
          <p:cNvSpPr txBox="1"/>
          <p:nvPr/>
        </p:nvSpPr>
        <p:spPr>
          <a:xfrm>
            <a:off x="8402766" y="2545806"/>
            <a:ext cx="1059278" cy="46162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dirty="0">
                <a:solidFill>
                  <a:schemeClr val="dk1"/>
                </a:solidFill>
                <a:latin typeface="Calibri"/>
                <a:ea typeface="Calibri"/>
                <a:cs typeface="Calibri"/>
                <a:sym typeface="Calibri"/>
              </a:rPr>
              <a:t>cousin</a:t>
            </a:r>
            <a:endParaRPr sz="2400" b="1" dirty="0"/>
          </a:p>
        </p:txBody>
      </p:sp>
      <p:sp>
        <p:nvSpPr>
          <p:cNvPr id="35" name="Google Shape;56;p4">
            <a:extLst>
              <a:ext uri="{FF2B5EF4-FFF2-40B4-BE49-F238E27FC236}">
                <a16:creationId xmlns:a16="http://schemas.microsoft.com/office/drawing/2014/main" id="{009BF36C-0467-4F14-90C5-35F6D8B1FD7D}"/>
              </a:ext>
            </a:extLst>
          </p:cNvPr>
          <p:cNvSpPr txBox="1"/>
          <p:nvPr/>
        </p:nvSpPr>
        <p:spPr>
          <a:xfrm>
            <a:off x="5582552" y="5062262"/>
            <a:ext cx="929461" cy="600163"/>
          </a:xfrm>
          <a:prstGeom prst="rect">
            <a:avLst/>
          </a:prstGeom>
          <a:solidFill>
            <a:srgbClr val="FF717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6" name="Google Shape;57;p4">
            <a:extLst>
              <a:ext uri="{FF2B5EF4-FFF2-40B4-BE49-F238E27FC236}">
                <a16:creationId xmlns:a16="http://schemas.microsoft.com/office/drawing/2014/main" id="{6DDC32E0-83BB-4342-B9F7-769096F01BB2}"/>
              </a:ext>
            </a:extLst>
          </p:cNvPr>
          <p:cNvSpPr txBox="1"/>
          <p:nvPr/>
        </p:nvSpPr>
        <p:spPr>
          <a:xfrm>
            <a:off x="5710351" y="5124867"/>
            <a:ext cx="762000" cy="46162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dirty="0">
                <a:solidFill>
                  <a:schemeClr val="dk1"/>
                </a:solidFill>
                <a:latin typeface="Calibri"/>
                <a:ea typeface="Calibri"/>
                <a:cs typeface="Calibri"/>
                <a:sym typeface="Calibri"/>
              </a:rPr>
              <a:t>goat</a:t>
            </a:r>
            <a:endParaRPr sz="2400" b="1" dirty="0"/>
          </a:p>
        </p:txBody>
      </p:sp>
      <p:sp>
        <p:nvSpPr>
          <p:cNvPr id="37" name="Google Shape;58;p4">
            <a:extLst>
              <a:ext uri="{FF2B5EF4-FFF2-40B4-BE49-F238E27FC236}">
                <a16:creationId xmlns:a16="http://schemas.microsoft.com/office/drawing/2014/main" id="{7105FBBB-6978-4A3F-A790-897EF200DFAE}"/>
              </a:ext>
            </a:extLst>
          </p:cNvPr>
          <p:cNvSpPr txBox="1"/>
          <p:nvPr/>
        </p:nvSpPr>
        <p:spPr>
          <a:xfrm>
            <a:off x="5573549" y="2362828"/>
            <a:ext cx="1062460" cy="869413"/>
          </a:xfrm>
          <a:prstGeom prst="rect">
            <a:avLst/>
          </a:prstGeom>
          <a:solidFill>
            <a:srgbClr val="92D050"/>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8" name="Google Shape;59;p4">
            <a:extLst>
              <a:ext uri="{FF2B5EF4-FFF2-40B4-BE49-F238E27FC236}">
                <a16:creationId xmlns:a16="http://schemas.microsoft.com/office/drawing/2014/main" id="{2C7CED23-1082-4FC0-8EFD-C557485A72F5}"/>
              </a:ext>
            </a:extLst>
          </p:cNvPr>
          <p:cNvSpPr txBox="1"/>
          <p:nvPr/>
        </p:nvSpPr>
        <p:spPr>
          <a:xfrm>
            <a:off x="5582228" y="2396098"/>
            <a:ext cx="1131572" cy="83095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dirty="0">
                <a:solidFill>
                  <a:schemeClr val="dk1"/>
                </a:solidFill>
                <a:latin typeface="Calibri"/>
                <a:ea typeface="Calibri"/>
                <a:cs typeface="Calibri"/>
                <a:sym typeface="Calibri"/>
              </a:rPr>
              <a:t>Lotus</a:t>
            </a:r>
            <a:endParaRPr sz="2400" b="1" dirty="0"/>
          </a:p>
          <a:p>
            <a:pPr marL="0" marR="0" lvl="0" indent="0" algn="ctr" rtl="0">
              <a:spcBef>
                <a:spcPts val="0"/>
              </a:spcBef>
              <a:spcAft>
                <a:spcPts val="0"/>
              </a:spcAft>
              <a:buNone/>
            </a:pPr>
            <a:r>
              <a:rPr lang="en-US" sz="2400" b="1" dirty="0">
                <a:solidFill>
                  <a:schemeClr val="dk1"/>
                </a:solidFill>
                <a:latin typeface="Calibri"/>
                <a:ea typeface="Calibri"/>
                <a:cs typeface="Calibri"/>
                <a:sym typeface="Calibri"/>
              </a:rPr>
              <a:t>Temple</a:t>
            </a:r>
            <a:endParaRPr sz="2400" b="1" dirty="0"/>
          </a:p>
        </p:txBody>
      </p:sp>
      <p:sp>
        <p:nvSpPr>
          <p:cNvPr id="39" name="Google Shape;60;p4">
            <a:extLst>
              <a:ext uri="{FF2B5EF4-FFF2-40B4-BE49-F238E27FC236}">
                <a16:creationId xmlns:a16="http://schemas.microsoft.com/office/drawing/2014/main" id="{06B7DE05-FFAF-4381-9345-888E95582B28}"/>
              </a:ext>
            </a:extLst>
          </p:cNvPr>
          <p:cNvSpPr txBox="1"/>
          <p:nvPr/>
        </p:nvSpPr>
        <p:spPr>
          <a:xfrm>
            <a:off x="2717137" y="4943830"/>
            <a:ext cx="890047" cy="764488"/>
          </a:xfrm>
          <a:prstGeom prst="rect">
            <a:avLst/>
          </a:prstGeom>
          <a:solidFill>
            <a:srgbClr val="92D050"/>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0" name="Google Shape;61;p4">
            <a:extLst>
              <a:ext uri="{FF2B5EF4-FFF2-40B4-BE49-F238E27FC236}">
                <a16:creationId xmlns:a16="http://schemas.microsoft.com/office/drawing/2014/main" id="{4B94989F-79D8-4FCE-9F70-6EC0EFDBE0EC}"/>
              </a:ext>
            </a:extLst>
          </p:cNvPr>
          <p:cNvSpPr txBox="1"/>
          <p:nvPr/>
        </p:nvSpPr>
        <p:spPr>
          <a:xfrm>
            <a:off x="2758550" y="5128988"/>
            <a:ext cx="829818" cy="46162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dirty="0">
                <a:solidFill>
                  <a:schemeClr val="dk1"/>
                </a:solidFill>
                <a:latin typeface="Calibri"/>
                <a:ea typeface="Calibri"/>
                <a:cs typeface="Calibri"/>
                <a:sym typeface="Calibri"/>
              </a:rPr>
              <a:t>Raju</a:t>
            </a:r>
            <a:endParaRPr sz="2400" b="1" dirty="0"/>
          </a:p>
        </p:txBody>
      </p:sp>
      <p:sp>
        <p:nvSpPr>
          <p:cNvPr id="41" name="Google Shape;62;p4">
            <a:extLst>
              <a:ext uri="{FF2B5EF4-FFF2-40B4-BE49-F238E27FC236}">
                <a16:creationId xmlns:a16="http://schemas.microsoft.com/office/drawing/2014/main" id="{1AD45FD8-901D-40D9-BD09-EBE4B24E1683}"/>
              </a:ext>
            </a:extLst>
          </p:cNvPr>
          <p:cNvSpPr txBox="1"/>
          <p:nvPr/>
        </p:nvSpPr>
        <p:spPr>
          <a:xfrm>
            <a:off x="8461315" y="4943830"/>
            <a:ext cx="943865" cy="826869"/>
          </a:xfrm>
          <a:prstGeom prst="rect">
            <a:avLst/>
          </a:prstGeom>
          <a:solidFill>
            <a:srgbClr val="92D050"/>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2" name="Google Shape;63;p4">
            <a:extLst>
              <a:ext uri="{FF2B5EF4-FFF2-40B4-BE49-F238E27FC236}">
                <a16:creationId xmlns:a16="http://schemas.microsoft.com/office/drawing/2014/main" id="{E90411A6-A2D1-44C6-BE4F-7E58615FA71B}"/>
              </a:ext>
            </a:extLst>
          </p:cNvPr>
          <p:cNvSpPr txBox="1"/>
          <p:nvPr/>
        </p:nvSpPr>
        <p:spPr>
          <a:xfrm>
            <a:off x="8364445" y="4968111"/>
            <a:ext cx="1153477" cy="83095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dirty="0">
                <a:solidFill>
                  <a:schemeClr val="dk1"/>
                </a:solidFill>
                <a:latin typeface="Calibri"/>
                <a:ea typeface="Calibri"/>
                <a:cs typeface="Calibri"/>
                <a:sym typeface="Calibri"/>
              </a:rPr>
              <a:t>Indian Ocean</a:t>
            </a:r>
            <a:endParaRPr sz="2400" b="1" dirty="0"/>
          </a:p>
        </p:txBody>
      </p:sp>
      <p:sp>
        <p:nvSpPr>
          <p:cNvPr id="43" name="Google Shape;70;p5">
            <a:extLst>
              <a:ext uri="{FF2B5EF4-FFF2-40B4-BE49-F238E27FC236}">
                <a16:creationId xmlns:a16="http://schemas.microsoft.com/office/drawing/2014/main" id="{7E899697-38D9-49FC-825D-E3D276B537EC}"/>
              </a:ext>
            </a:extLst>
          </p:cNvPr>
          <p:cNvSpPr txBox="1">
            <a:spLocks noGrp="1"/>
          </p:cNvSpPr>
          <p:nvPr>
            <p:ph type="title"/>
          </p:nvPr>
        </p:nvSpPr>
        <p:spPr>
          <a:xfrm>
            <a:off x="2624253" y="198438"/>
            <a:ext cx="6934200" cy="639762"/>
          </a:xfrm>
          <a:prstGeom prst="rect">
            <a:avLst/>
          </a:prstGeom>
          <a:solidFill>
            <a:srgbClr val="F3F2B8"/>
          </a:solid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3600"/>
              <a:buFont typeface="Calibri"/>
              <a:buNone/>
            </a:pPr>
            <a:r>
              <a:rPr lang="en-US" b="1" u="sng" dirty="0" err="1"/>
              <a:t>Colour</a:t>
            </a:r>
            <a:r>
              <a:rPr lang="en-US" b="1" u="sng" dirty="0"/>
              <a:t> and Label the Apples</a:t>
            </a:r>
            <a:endParaRPr u="sng" dirty="0"/>
          </a:p>
        </p:txBody>
      </p:sp>
      <p:sp>
        <p:nvSpPr>
          <p:cNvPr id="44" name="Google Shape;77;p5">
            <a:extLst>
              <a:ext uri="{FF2B5EF4-FFF2-40B4-BE49-F238E27FC236}">
                <a16:creationId xmlns:a16="http://schemas.microsoft.com/office/drawing/2014/main" id="{94E4B29D-9B48-4C00-AC00-C444761703D1}"/>
              </a:ext>
            </a:extLst>
          </p:cNvPr>
          <p:cNvSpPr txBox="1"/>
          <p:nvPr/>
        </p:nvSpPr>
        <p:spPr>
          <a:xfrm>
            <a:off x="2871770" y="3592981"/>
            <a:ext cx="566542" cy="461624"/>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dirty="0">
                <a:solidFill>
                  <a:schemeClr val="dk1"/>
                </a:solidFill>
                <a:latin typeface="Calibri"/>
                <a:ea typeface="Calibri"/>
                <a:cs typeface="Calibri"/>
                <a:sym typeface="Calibri"/>
              </a:rPr>
              <a:t>CN</a:t>
            </a:r>
            <a:endParaRPr sz="2400" dirty="0"/>
          </a:p>
        </p:txBody>
      </p:sp>
      <p:sp>
        <p:nvSpPr>
          <p:cNvPr id="45" name="Google Shape;77;p5">
            <a:extLst>
              <a:ext uri="{FF2B5EF4-FFF2-40B4-BE49-F238E27FC236}">
                <a16:creationId xmlns:a16="http://schemas.microsoft.com/office/drawing/2014/main" id="{F2D95029-94BC-4FA6-A978-9A0DF6724FBF}"/>
              </a:ext>
            </a:extLst>
          </p:cNvPr>
          <p:cNvSpPr txBox="1"/>
          <p:nvPr/>
        </p:nvSpPr>
        <p:spPr>
          <a:xfrm>
            <a:off x="8649134" y="3592981"/>
            <a:ext cx="566542" cy="461624"/>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dirty="0">
                <a:solidFill>
                  <a:schemeClr val="dk1"/>
                </a:solidFill>
                <a:latin typeface="Calibri"/>
                <a:ea typeface="Calibri"/>
                <a:cs typeface="Calibri"/>
                <a:sym typeface="Calibri"/>
              </a:rPr>
              <a:t>CN</a:t>
            </a:r>
            <a:endParaRPr sz="2400" dirty="0"/>
          </a:p>
        </p:txBody>
      </p:sp>
      <p:sp>
        <p:nvSpPr>
          <p:cNvPr id="46" name="Google Shape;77;p5">
            <a:extLst>
              <a:ext uri="{FF2B5EF4-FFF2-40B4-BE49-F238E27FC236}">
                <a16:creationId xmlns:a16="http://schemas.microsoft.com/office/drawing/2014/main" id="{197F2C62-21A1-49D7-A5FF-A2B08E462288}"/>
              </a:ext>
            </a:extLst>
          </p:cNvPr>
          <p:cNvSpPr txBox="1"/>
          <p:nvPr/>
        </p:nvSpPr>
        <p:spPr>
          <a:xfrm>
            <a:off x="5808080" y="6094881"/>
            <a:ext cx="566542" cy="461624"/>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dirty="0">
                <a:solidFill>
                  <a:schemeClr val="dk1"/>
                </a:solidFill>
                <a:latin typeface="Calibri"/>
                <a:ea typeface="Calibri"/>
                <a:cs typeface="Calibri"/>
                <a:sym typeface="Calibri"/>
              </a:rPr>
              <a:t>CN</a:t>
            </a:r>
            <a:endParaRPr sz="2400" dirty="0"/>
          </a:p>
        </p:txBody>
      </p:sp>
      <p:sp>
        <p:nvSpPr>
          <p:cNvPr id="47" name="Google Shape;77;p5">
            <a:extLst>
              <a:ext uri="{FF2B5EF4-FFF2-40B4-BE49-F238E27FC236}">
                <a16:creationId xmlns:a16="http://schemas.microsoft.com/office/drawing/2014/main" id="{F053F50B-FF3C-466B-9B52-5FFE4E766A69}"/>
              </a:ext>
            </a:extLst>
          </p:cNvPr>
          <p:cNvSpPr txBox="1"/>
          <p:nvPr/>
        </p:nvSpPr>
        <p:spPr>
          <a:xfrm>
            <a:off x="5821508" y="3592981"/>
            <a:ext cx="566542" cy="461624"/>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dirty="0">
                <a:solidFill>
                  <a:schemeClr val="dk1"/>
                </a:solidFill>
                <a:latin typeface="Calibri"/>
                <a:ea typeface="Calibri"/>
                <a:cs typeface="Calibri"/>
                <a:sym typeface="Calibri"/>
              </a:rPr>
              <a:t>PN</a:t>
            </a:r>
            <a:endParaRPr sz="2400" dirty="0"/>
          </a:p>
        </p:txBody>
      </p:sp>
      <p:sp>
        <p:nvSpPr>
          <p:cNvPr id="48" name="Google Shape;77;p5">
            <a:extLst>
              <a:ext uri="{FF2B5EF4-FFF2-40B4-BE49-F238E27FC236}">
                <a16:creationId xmlns:a16="http://schemas.microsoft.com/office/drawing/2014/main" id="{6A4B52B3-C338-4EB5-BCC5-BA8211DBB780}"/>
              </a:ext>
            </a:extLst>
          </p:cNvPr>
          <p:cNvSpPr txBox="1"/>
          <p:nvPr/>
        </p:nvSpPr>
        <p:spPr>
          <a:xfrm>
            <a:off x="2878889" y="6094881"/>
            <a:ext cx="566542" cy="461624"/>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dirty="0">
                <a:solidFill>
                  <a:schemeClr val="dk1"/>
                </a:solidFill>
                <a:latin typeface="Calibri"/>
                <a:ea typeface="Calibri"/>
                <a:cs typeface="Calibri"/>
                <a:sym typeface="Calibri"/>
              </a:rPr>
              <a:t>PN</a:t>
            </a:r>
            <a:endParaRPr sz="2400" dirty="0"/>
          </a:p>
        </p:txBody>
      </p:sp>
      <p:sp>
        <p:nvSpPr>
          <p:cNvPr id="49" name="Google Shape;77;p5">
            <a:extLst>
              <a:ext uri="{FF2B5EF4-FFF2-40B4-BE49-F238E27FC236}">
                <a16:creationId xmlns:a16="http://schemas.microsoft.com/office/drawing/2014/main" id="{42B0F10B-3F8A-449F-94BA-C8FA38645B6E}"/>
              </a:ext>
            </a:extLst>
          </p:cNvPr>
          <p:cNvSpPr txBox="1"/>
          <p:nvPr/>
        </p:nvSpPr>
        <p:spPr>
          <a:xfrm>
            <a:off x="8657912" y="6094881"/>
            <a:ext cx="566542" cy="461624"/>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dirty="0">
                <a:solidFill>
                  <a:schemeClr val="dk1"/>
                </a:solidFill>
                <a:latin typeface="Calibri"/>
                <a:ea typeface="Calibri"/>
                <a:cs typeface="Calibri"/>
                <a:sym typeface="Calibri"/>
              </a:rPr>
              <a:t>PN</a:t>
            </a:r>
            <a:endParaRP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par>
                                <p:cTn id="8" presetID="10" presetClass="entr" presetSubtype="0" fill="hold"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fade">
                                      <p:cBhvr>
                                        <p:cTn id="10" dur="500"/>
                                        <p:tgtEl>
                                          <p:spTgt spid="33"/>
                                        </p:tgtEl>
                                      </p:cBhvr>
                                    </p:animEffect>
                                  </p:childTnLst>
                                </p:cTn>
                              </p:par>
                              <p:par>
                                <p:cTn id="11" presetID="10" presetClass="entr" presetSubtype="0" fill="hold" nodeType="with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500"/>
                                        <p:tgtEl>
                                          <p:spTgt spid="35"/>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45"/>
                                        </p:tgtEl>
                                        <p:attrNameLst>
                                          <p:attrName>style.visibility</p:attrName>
                                        </p:attrNameLst>
                                      </p:cBhvr>
                                      <p:to>
                                        <p:strVal val="visible"/>
                                      </p:to>
                                    </p:set>
                                    <p:anim calcmode="lin" valueType="num">
                                      <p:cBhvr additive="base">
                                        <p:cTn id="17" dur="1000"/>
                                        <p:tgtEl>
                                          <p:spTgt spid="45"/>
                                        </p:tgtEl>
                                        <p:attrNameLst>
                                          <p:attrName>ppt_y</p:attrName>
                                        </p:attrNameLst>
                                      </p:cBhvr>
                                      <p:tavLst>
                                        <p:tav tm="0">
                                          <p:val>
                                            <p:strVal val="#ppt_y+#ppt_h*1.125000"/>
                                          </p:val>
                                        </p:tav>
                                        <p:tav tm="100000">
                                          <p:val>
                                            <p:strVal val="#ppt_y"/>
                                          </p:val>
                                        </p:tav>
                                      </p:tavLst>
                                    </p:anim>
                                    <p:animEffect transition="in" filter="wipe(up)">
                                      <p:cBhvr>
                                        <p:cTn id="18" dur="1000"/>
                                        <p:tgtEl>
                                          <p:spTgt spid="45"/>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46"/>
                                        </p:tgtEl>
                                        <p:attrNameLst>
                                          <p:attrName>style.visibility</p:attrName>
                                        </p:attrNameLst>
                                      </p:cBhvr>
                                      <p:to>
                                        <p:strVal val="visible"/>
                                      </p:to>
                                    </p:set>
                                    <p:anim calcmode="lin" valueType="num">
                                      <p:cBhvr additive="base">
                                        <p:cTn id="21" dur="1000"/>
                                        <p:tgtEl>
                                          <p:spTgt spid="46"/>
                                        </p:tgtEl>
                                        <p:attrNameLst>
                                          <p:attrName>ppt_y</p:attrName>
                                        </p:attrNameLst>
                                      </p:cBhvr>
                                      <p:tavLst>
                                        <p:tav tm="0">
                                          <p:val>
                                            <p:strVal val="#ppt_y+#ppt_h*1.125000"/>
                                          </p:val>
                                        </p:tav>
                                        <p:tav tm="100000">
                                          <p:val>
                                            <p:strVal val="#ppt_y"/>
                                          </p:val>
                                        </p:tav>
                                      </p:tavLst>
                                    </p:anim>
                                    <p:animEffect transition="in" filter="wipe(up)">
                                      <p:cBhvr>
                                        <p:cTn id="22" dur="1000"/>
                                        <p:tgtEl>
                                          <p:spTgt spid="46"/>
                                        </p:tgtEl>
                                      </p:cBhvr>
                                    </p:animEffect>
                                  </p:childTnLst>
                                </p:cTn>
                              </p:par>
                              <p:par>
                                <p:cTn id="23" presetID="12" presetClass="entr" presetSubtype="4" fill="hold" grpId="0" nodeType="withEffect">
                                  <p:stCondLst>
                                    <p:cond delay="0"/>
                                  </p:stCondLst>
                                  <p:childTnLst>
                                    <p:set>
                                      <p:cBhvr>
                                        <p:cTn id="24" dur="1" fill="hold">
                                          <p:stCondLst>
                                            <p:cond delay="0"/>
                                          </p:stCondLst>
                                        </p:cTn>
                                        <p:tgtEl>
                                          <p:spTgt spid="44"/>
                                        </p:tgtEl>
                                        <p:attrNameLst>
                                          <p:attrName>style.visibility</p:attrName>
                                        </p:attrNameLst>
                                      </p:cBhvr>
                                      <p:to>
                                        <p:strVal val="visible"/>
                                      </p:to>
                                    </p:set>
                                    <p:anim calcmode="lin" valueType="num">
                                      <p:cBhvr additive="base">
                                        <p:cTn id="25" dur="1000"/>
                                        <p:tgtEl>
                                          <p:spTgt spid="44"/>
                                        </p:tgtEl>
                                        <p:attrNameLst>
                                          <p:attrName>ppt_y</p:attrName>
                                        </p:attrNameLst>
                                      </p:cBhvr>
                                      <p:tavLst>
                                        <p:tav tm="0">
                                          <p:val>
                                            <p:strVal val="#ppt_y+#ppt_h*1.125000"/>
                                          </p:val>
                                        </p:tav>
                                        <p:tav tm="100000">
                                          <p:val>
                                            <p:strVal val="#ppt_y"/>
                                          </p:val>
                                        </p:tav>
                                      </p:tavLst>
                                    </p:anim>
                                    <p:animEffect transition="in" filter="wipe(up)">
                                      <p:cBhvr>
                                        <p:cTn id="26" dur="1000"/>
                                        <p:tgtEl>
                                          <p:spTgt spid="4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fade">
                                      <p:cBhvr>
                                        <p:cTn id="31" dur="500"/>
                                        <p:tgtEl>
                                          <p:spTgt spid="37"/>
                                        </p:tgtEl>
                                      </p:cBhvr>
                                    </p:animEffect>
                                  </p:childTnLst>
                                </p:cTn>
                              </p:par>
                              <p:par>
                                <p:cTn id="32" presetID="10" presetClass="entr" presetSubtype="0" fill="hold" nodeType="withEffect">
                                  <p:stCondLst>
                                    <p:cond delay="0"/>
                                  </p:stCondLst>
                                  <p:childTnLst>
                                    <p:set>
                                      <p:cBhvr>
                                        <p:cTn id="33" dur="1" fill="hold">
                                          <p:stCondLst>
                                            <p:cond delay="0"/>
                                          </p:stCondLst>
                                        </p:cTn>
                                        <p:tgtEl>
                                          <p:spTgt spid="39"/>
                                        </p:tgtEl>
                                        <p:attrNameLst>
                                          <p:attrName>style.visibility</p:attrName>
                                        </p:attrNameLst>
                                      </p:cBhvr>
                                      <p:to>
                                        <p:strVal val="visible"/>
                                      </p:to>
                                    </p:set>
                                    <p:animEffect transition="in" filter="fade">
                                      <p:cBhvr>
                                        <p:cTn id="34" dur="500"/>
                                        <p:tgtEl>
                                          <p:spTgt spid="39"/>
                                        </p:tgtEl>
                                      </p:cBhvr>
                                    </p:animEffect>
                                  </p:childTnLst>
                                </p:cTn>
                              </p:par>
                              <p:par>
                                <p:cTn id="35" presetID="10" presetClass="entr" presetSubtype="0" fill="hold" nodeType="with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fade">
                                      <p:cBhvr>
                                        <p:cTn id="37" dur="500"/>
                                        <p:tgtEl>
                                          <p:spTgt spid="41"/>
                                        </p:tgtEl>
                                      </p:cBhvr>
                                    </p:animEffect>
                                  </p:childTnLst>
                                </p:cTn>
                              </p:par>
                            </p:childTnLst>
                          </p:cTn>
                        </p:par>
                        <p:par>
                          <p:cTn id="38" fill="hold">
                            <p:stCondLst>
                              <p:cond delay="500"/>
                            </p:stCondLst>
                            <p:childTnLst>
                              <p:par>
                                <p:cTn id="39" presetID="12" presetClass="entr" presetSubtype="4" fill="hold" grpId="0" nodeType="afterEffect">
                                  <p:stCondLst>
                                    <p:cond delay="0"/>
                                  </p:stCondLst>
                                  <p:childTnLst>
                                    <p:set>
                                      <p:cBhvr>
                                        <p:cTn id="40" dur="1" fill="hold">
                                          <p:stCondLst>
                                            <p:cond delay="0"/>
                                          </p:stCondLst>
                                        </p:cTn>
                                        <p:tgtEl>
                                          <p:spTgt spid="47"/>
                                        </p:tgtEl>
                                        <p:attrNameLst>
                                          <p:attrName>style.visibility</p:attrName>
                                        </p:attrNameLst>
                                      </p:cBhvr>
                                      <p:to>
                                        <p:strVal val="visible"/>
                                      </p:to>
                                    </p:set>
                                    <p:anim calcmode="lin" valueType="num">
                                      <p:cBhvr additive="base">
                                        <p:cTn id="41" dur="1000"/>
                                        <p:tgtEl>
                                          <p:spTgt spid="47"/>
                                        </p:tgtEl>
                                        <p:attrNameLst>
                                          <p:attrName>ppt_y</p:attrName>
                                        </p:attrNameLst>
                                      </p:cBhvr>
                                      <p:tavLst>
                                        <p:tav tm="0">
                                          <p:val>
                                            <p:strVal val="#ppt_y+#ppt_h*1.125000"/>
                                          </p:val>
                                        </p:tav>
                                        <p:tav tm="100000">
                                          <p:val>
                                            <p:strVal val="#ppt_y"/>
                                          </p:val>
                                        </p:tav>
                                      </p:tavLst>
                                    </p:anim>
                                    <p:animEffect transition="in" filter="wipe(up)">
                                      <p:cBhvr>
                                        <p:cTn id="42" dur="1000"/>
                                        <p:tgtEl>
                                          <p:spTgt spid="47"/>
                                        </p:tgtEl>
                                      </p:cBhvr>
                                    </p:animEffect>
                                  </p:childTnLst>
                                </p:cTn>
                              </p:par>
                              <p:par>
                                <p:cTn id="43" presetID="12" presetClass="entr" presetSubtype="4" fill="hold" grpId="0" nodeType="withEffect">
                                  <p:stCondLst>
                                    <p:cond delay="0"/>
                                  </p:stCondLst>
                                  <p:childTnLst>
                                    <p:set>
                                      <p:cBhvr>
                                        <p:cTn id="44" dur="1" fill="hold">
                                          <p:stCondLst>
                                            <p:cond delay="0"/>
                                          </p:stCondLst>
                                        </p:cTn>
                                        <p:tgtEl>
                                          <p:spTgt spid="48"/>
                                        </p:tgtEl>
                                        <p:attrNameLst>
                                          <p:attrName>style.visibility</p:attrName>
                                        </p:attrNameLst>
                                      </p:cBhvr>
                                      <p:to>
                                        <p:strVal val="visible"/>
                                      </p:to>
                                    </p:set>
                                    <p:anim calcmode="lin" valueType="num">
                                      <p:cBhvr additive="base">
                                        <p:cTn id="45" dur="1000"/>
                                        <p:tgtEl>
                                          <p:spTgt spid="48"/>
                                        </p:tgtEl>
                                        <p:attrNameLst>
                                          <p:attrName>ppt_y</p:attrName>
                                        </p:attrNameLst>
                                      </p:cBhvr>
                                      <p:tavLst>
                                        <p:tav tm="0">
                                          <p:val>
                                            <p:strVal val="#ppt_y+#ppt_h*1.125000"/>
                                          </p:val>
                                        </p:tav>
                                        <p:tav tm="100000">
                                          <p:val>
                                            <p:strVal val="#ppt_y"/>
                                          </p:val>
                                        </p:tav>
                                      </p:tavLst>
                                    </p:anim>
                                    <p:animEffect transition="in" filter="wipe(up)">
                                      <p:cBhvr>
                                        <p:cTn id="46" dur="1000"/>
                                        <p:tgtEl>
                                          <p:spTgt spid="48"/>
                                        </p:tgtEl>
                                      </p:cBhvr>
                                    </p:animEffect>
                                  </p:childTnLst>
                                </p:cTn>
                              </p:par>
                              <p:par>
                                <p:cTn id="47" presetID="12" presetClass="entr" presetSubtype="4" fill="hold" grpId="0" nodeType="withEffect">
                                  <p:stCondLst>
                                    <p:cond delay="0"/>
                                  </p:stCondLst>
                                  <p:childTnLst>
                                    <p:set>
                                      <p:cBhvr>
                                        <p:cTn id="48" dur="1" fill="hold">
                                          <p:stCondLst>
                                            <p:cond delay="0"/>
                                          </p:stCondLst>
                                        </p:cTn>
                                        <p:tgtEl>
                                          <p:spTgt spid="49"/>
                                        </p:tgtEl>
                                        <p:attrNameLst>
                                          <p:attrName>style.visibility</p:attrName>
                                        </p:attrNameLst>
                                      </p:cBhvr>
                                      <p:to>
                                        <p:strVal val="visible"/>
                                      </p:to>
                                    </p:set>
                                    <p:anim calcmode="lin" valueType="num">
                                      <p:cBhvr additive="base">
                                        <p:cTn id="49" dur="1000"/>
                                        <p:tgtEl>
                                          <p:spTgt spid="49"/>
                                        </p:tgtEl>
                                        <p:attrNameLst>
                                          <p:attrName>ppt_y</p:attrName>
                                        </p:attrNameLst>
                                      </p:cBhvr>
                                      <p:tavLst>
                                        <p:tav tm="0">
                                          <p:val>
                                            <p:strVal val="#ppt_y+#ppt_h*1.125000"/>
                                          </p:val>
                                        </p:tav>
                                        <p:tav tm="100000">
                                          <p:val>
                                            <p:strVal val="#ppt_y"/>
                                          </p:val>
                                        </p:tav>
                                      </p:tavLst>
                                    </p:anim>
                                    <p:animEffect transition="in" filter="wipe(up)">
                                      <p:cBhvr>
                                        <p:cTn id="50"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5" grpId="0" animBg="1"/>
      <p:bldP spid="46" grpId="0" animBg="1"/>
      <p:bldP spid="47" grpId="0" animBg="1"/>
      <p:bldP spid="48" grpId="0" animBg="1"/>
      <p:bldP spid="4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 name="Google Shape;69;p5" descr="Logo&#10;&#10;Description automatically generated with medium confidence">
            <a:extLst>
              <a:ext uri="{FF2B5EF4-FFF2-40B4-BE49-F238E27FC236}">
                <a16:creationId xmlns:a16="http://schemas.microsoft.com/office/drawing/2014/main" id="{B912488D-B1AB-4F32-A060-81BC8D13231E}"/>
              </a:ext>
            </a:extLst>
          </p:cNvPr>
          <p:cNvPicPr preferRelativeResize="0"/>
          <p:nvPr/>
        </p:nvPicPr>
        <p:blipFill rotWithShape="1">
          <a:blip r:embed="rId3">
            <a:alphaModFix/>
          </a:blip>
          <a:srcRect/>
          <a:stretch/>
        </p:blipFill>
        <p:spPr>
          <a:xfrm>
            <a:off x="2363791" y="1650622"/>
            <a:ext cx="1621155" cy="1879600"/>
          </a:xfrm>
          <a:prstGeom prst="rect">
            <a:avLst/>
          </a:prstGeom>
          <a:noFill/>
          <a:ln w="9525" cap="flat" cmpd="sng">
            <a:solidFill>
              <a:schemeClr val="dk1"/>
            </a:solidFill>
            <a:prstDash val="solid"/>
            <a:round/>
            <a:headEnd type="none" w="sm" len="sm"/>
            <a:tailEnd type="none" w="sm" len="sm"/>
          </a:ln>
        </p:spPr>
      </p:pic>
      <p:sp>
        <p:nvSpPr>
          <p:cNvPr id="51" name="Google Shape;70;p5">
            <a:extLst>
              <a:ext uri="{FF2B5EF4-FFF2-40B4-BE49-F238E27FC236}">
                <a16:creationId xmlns:a16="http://schemas.microsoft.com/office/drawing/2014/main" id="{7A7B8E28-E789-4E63-AF4D-2AE2A85FE0C8}"/>
              </a:ext>
            </a:extLst>
          </p:cNvPr>
          <p:cNvSpPr txBox="1">
            <a:spLocks noGrp="1"/>
          </p:cNvSpPr>
          <p:nvPr>
            <p:ph type="title"/>
          </p:nvPr>
        </p:nvSpPr>
        <p:spPr>
          <a:xfrm>
            <a:off x="2622203" y="198438"/>
            <a:ext cx="6934200" cy="639762"/>
          </a:xfrm>
          <a:prstGeom prst="rect">
            <a:avLst/>
          </a:prstGeom>
          <a:solidFill>
            <a:srgbClr val="F3F2B8"/>
          </a:solid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3600"/>
              <a:buFont typeface="Calibri"/>
              <a:buNone/>
            </a:pPr>
            <a:r>
              <a:rPr lang="en-US" b="1" u="sng" dirty="0" err="1"/>
              <a:t>Colour</a:t>
            </a:r>
            <a:r>
              <a:rPr lang="en-US" b="1" u="sng" dirty="0"/>
              <a:t> and Label the Apples</a:t>
            </a:r>
            <a:endParaRPr u="sng" dirty="0"/>
          </a:p>
        </p:txBody>
      </p:sp>
      <p:pic>
        <p:nvPicPr>
          <p:cNvPr id="52" name="Google Shape;71;p5" descr="Logo&#10;&#10;Description automatically generated with medium confidence">
            <a:extLst>
              <a:ext uri="{FF2B5EF4-FFF2-40B4-BE49-F238E27FC236}">
                <a16:creationId xmlns:a16="http://schemas.microsoft.com/office/drawing/2014/main" id="{49AAB8B3-7B2E-4B13-B245-0504F1B612A8}"/>
              </a:ext>
            </a:extLst>
          </p:cNvPr>
          <p:cNvPicPr preferRelativeResize="0"/>
          <p:nvPr/>
        </p:nvPicPr>
        <p:blipFill rotWithShape="1">
          <a:blip r:embed="rId3">
            <a:alphaModFix/>
          </a:blip>
          <a:srcRect/>
          <a:stretch/>
        </p:blipFill>
        <p:spPr>
          <a:xfrm>
            <a:off x="5228819" y="1650622"/>
            <a:ext cx="1621155" cy="1879600"/>
          </a:xfrm>
          <a:prstGeom prst="rect">
            <a:avLst/>
          </a:prstGeom>
          <a:noFill/>
          <a:ln w="9525" cap="flat" cmpd="sng">
            <a:solidFill>
              <a:schemeClr val="dk1"/>
            </a:solidFill>
            <a:prstDash val="solid"/>
            <a:round/>
            <a:headEnd type="none" w="sm" len="sm"/>
            <a:tailEnd type="none" w="sm" len="sm"/>
          </a:ln>
        </p:spPr>
      </p:pic>
      <p:pic>
        <p:nvPicPr>
          <p:cNvPr id="53" name="Google Shape;72;p5" descr="Logo&#10;&#10;Description automatically generated with medium confidence">
            <a:extLst>
              <a:ext uri="{FF2B5EF4-FFF2-40B4-BE49-F238E27FC236}">
                <a16:creationId xmlns:a16="http://schemas.microsoft.com/office/drawing/2014/main" id="{3169E9F6-55FF-4BC4-A4BC-7DB35C99E510}"/>
              </a:ext>
            </a:extLst>
          </p:cNvPr>
          <p:cNvPicPr preferRelativeResize="0"/>
          <p:nvPr/>
        </p:nvPicPr>
        <p:blipFill rotWithShape="1">
          <a:blip r:embed="rId3">
            <a:alphaModFix/>
          </a:blip>
          <a:srcRect/>
          <a:stretch/>
        </p:blipFill>
        <p:spPr>
          <a:xfrm>
            <a:off x="8113942" y="1650622"/>
            <a:ext cx="1621155" cy="1879600"/>
          </a:xfrm>
          <a:prstGeom prst="rect">
            <a:avLst/>
          </a:prstGeom>
          <a:noFill/>
          <a:ln w="9525" cap="flat" cmpd="sng">
            <a:solidFill>
              <a:schemeClr val="dk1"/>
            </a:solidFill>
            <a:prstDash val="solid"/>
            <a:round/>
            <a:headEnd type="none" w="sm" len="sm"/>
            <a:tailEnd type="none" w="sm" len="sm"/>
          </a:ln>
        </p:spPr>
      </p:pic>
      <p:pic>
        <p:nvPicPr>
          <p:cNvPr id="54" name="Google Shape;73;p5" descr="Logo&#10;&#10;Description automatically generated with medium confidence">
            <a:extLst>
              <a:ext uri="{FF2B5EF4-FFF2-40B4-BE49-F238E27FC236}">
                <a16:creationId xmlns:a16="http://schemas.microsoft.com/office/drawing/2014/main" id="{85BA9B8A-5A61-4F27-ABF1-258C4E44C45D}"/>
              </a:ext>
            </a:extLst>
          </p:cNvPr>
          <p:cNvPicPr preferRelativeResize="0"/>
          <p:nvPr/>
        </p:nvPicPr>
        <p:blipFill rotWithShape="1">
          <a:blip r:embed="rId3">
            <a:alphaModFix/>
          </a:blip>
          <a:srcRect/>
          <a:stretch/>
        </p:blipFill>
        <p:spPr>
          <a:xfrm>
            <a:off x="2349534" y="4134962"/>
            <a:ext cx="1621155" cy="1879600"/>
          </a:xfrm>
          <a:prstGeom prst="rect">
            <a:avLst/>
          </a:prstGeom>
          <a:noFill/>
          <a:ln w="9525" cap="flat" cmpd="sng">
            <a:solidFill>
              <a:schemeClr val="dk1"/>
            </a:solidFill>
            <a:prstDash val="solid"/>
            <a:round/>
            <a:headEnd type="none" w="sm" len="sm"/>
            <a:tailEnd type="none" w="sm" len="sm"/>
          </a:ln>
        </p:spPr>
      </p:pic>
      <p:pic>
        <p:nvPicPr>
          <p:cNvPr id="55" name="Google Shape;74;p5" descr="Logo&#10;&#10;Description automatically generated with medium confidence">
            <a:extLst>
              <a:ext uri="{FF2B5EF4-FFF2-40B4-BE49-F238E27FC236}">
                <a16:creationId xmlns:a16="http://schemas.microsoft.com/office/drawing/2014/main" id="{6870145C-8AD5-4F70-90CF-5C7D533439F2}"/>
              </a:ext>
            </a:extLst>
          </p:cNvPr>
          <p:cNvPicPr preferRelativeResize="0"/>
          <p:nvPr/>
        </p:nvPicPr>
        <p:blipFill rotWithShape="1">
          <a:blip r:embed="rId3">
            <a:alphaModFix/>
          </a:blip>
          <a:srcRect/>
          <a:stretch/>
        </p:blipFill>
        <p:spPr>
          <a:xfrm>
            <a:off x="8127821" y="4134962"/>
            <a:ext cx="1621155" cy="1879600"/>
          </a:xfrm>
          <a:prstGeom prst="rect">
            <a:avLst/>
          </a:prstGeom>
          <a:noFill/>
          <a:ln w="9525" cap="flat" cmpd="sng">
            <a:solidFill>
              <a:schemeClr val="dk1"/>
            </a:solidFill>
            <a:prstDash val="solid"/>
            <a:round/>
            <a:headEnd type="none" w="sm" len="sm"/>
            <a:tailEnd type="none" w="sm" len="sm"/>
          </a:ln>
        </p:spPr>
      </p:pic>
      <p:pic>
        <p:nvPicPr>
          <p:cNvPr id="56" name="Google Shape;75;p5" descr="Logo&#10;&#10;Description automatically generated with medium confidence">
            <a:extLst>
              <a:ext uri="{FF2B5EF4-FFF2-40B4-BE49-F238E27FC236}">
                <a16:creationId xmlns:a16="http://schemas.microsoft.com/office/drawing/2014/main" id="{3CE07C9B-4130-45A8-B513-B6832C75B8ED}"/>
              </a:ext>
            </a:extLst>
          </p:cNvPr>
          <p:cNvPicPr preferRelativeResize="0"/>
          <p:nvPr/>
        </p:nvPicPr>
        <p:blipFill rotWithShape="1">
          <a:blip r:embed="rId3">
            <a:alphaModFix/>
          </a:blip>
          <a:srcRect/>
          <a:stretch/>
        </p:blipFill>
        <p:spPr>
          <a:xfrm>
            <a:off x="5234656" y="4134962"/>
            <a:ext cx="1621155" cy="1879600"/>
          </a:xfrm>
          <a:prstGeom prst="rect">
            <a:avLst/>
          </a:prstGeom>
          <a:noFill/>
          <a:ln w="9525" cap="flat" cmpd="sng">
            <a:solidFill>
              <a:schemeClr val="dk1"/>
            </a:solidFill>
            <a:prstDash val="solid"/>
            <a:round/>
            <a:headEnd type="none" w="sm" len="sm"/>
            <a:tailEnd type="none" w="sm" len="sm"/>
          </a:ln>
        </p:spPr>
      </p:pic>
      <p:sp>
        <p:nvSpPr>
          <p:cNvPr id="57" name="Google Shape;76;p5">
            <a:extLst>
              <a:ext uri="{FF2B5EF4-FFF2-40B4-BE49-F238E27FC236}">
                <a16:creationId xmlns:a16="http://schemas.microsoft.com/office/drawing/2014/main" id="{A1F64A36-F5B0-40EA-8B94-8F35F4F9B554}"/>
              </a:ext>
            </a:extLst>
          </p:cNvPr>
          <p:cNvSpPr/>
          <p:nvPr/>
        </p:nvSpPr>
        <p:spPr>
          <a:xfrm>
            <a:off x="2918763" y="951381"/>
            <a:ext cx="457200" cy="381000"/>
          </a:xfrm>
          <a:prstGeom prst="rect">
            <a:avLst/>
          </a:prstGeom>
          <a:solidFill>
            <a:srgbClr val="FF717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8" name="Google Shape;77;p5">
            <a:extLst>
              <a:ext uri="{FF2B5EF4-FFF2-40B4-BE49-F238E27FC236}">
                <a16:creationId xmlns:a16="http://schemas.microsoft.com/office/drawing/2014/main" id="{868A14B2-FB51-4A3E-AD28-93107FF48D0B}"/>
              </a:ext>
            </a:extLst>
          </p:cNvPr>
          <p:cNvSpPr txBox="1"/>
          <p:nvPr/>
        </p:nvSpPr>
        <p:spPr>
          <a:xfrm>
            <a:off x="3519618" y="951381"/>
            <a:ext cx="2366586" cy="426413"/>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dirty="0">
                <a:solidFill>
                  <a:schemeClr val="dk1"/>
                </a:solidFill>
                <a:latin typeface="Calibri"/>
                <a:ea typeface="Calibri"/>
                <a:cs typeface="Calibri"/>
                <a:sym typeface="Calibri"/>
              </a:rPr>
              <a:t>= Common Noun</a:t>
            </a:r>
            <a:endParaRPr sz="2400" dirty="0"/>
          </a:p>
        </p:txBody>
      </p:sp>
      <p:sp>
        <p:nvSpPr>
          <p:cNvPr id="59" name="Google Shape;78;p5">
            <a:extLst>
              <a:ext uri="{FF2B5EF4-FFF2-40B4-BE49-F238E27FC236}">
                <a16:creationId xmlns:a16="http://schemas.microsoft.com/office/drawing/2014/main" id="{299B382C-5ACF-489E-B7B4-9C0DBBA78922}"/>
              </a:ext>
            </a:extLst>
          </p:cNvPr>
          <p:cNvSpPr/>
          <p:nvPr/>
        </p:nvSpPr>
        <p:spPr>
          <a:xfrm>
            <a:off x="6327135" y="951381"/>
            <a:ext cx="457200" cy="381000"/>
          </a:xfrm>
          <a:prstGeom prst="rect">
            <a:avLst/>
          </a:prstGeom>
          <a:solidFill>
            <a:srgbClr val="92D050"/>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0" name="Google Shape;79;p5">
            <a:extLst>
              <a:ext uri="{FF2B5EF4-FFF2-40B4-BE49-F238E27FC236}">
                <a16:creationId xmlns:a16="http://schemas.microsoft.com/office/drawing/2014/main" id="{803C190B-9572-4C51-B17C-D675FE3243CD}"/>
              </a:ext>
            </a:extLst>
          </p:cNvPr>
          <p:cNvSpPr txBox="1"/>
          <p:nvPr/>
        </p:nvSpPr>
        <p:spPr>
          <a:xfrm>
            <a:off x="7130206" y="951381"/>
            <a:ext cx="2069333" cy="426413"/>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dirty="0">
                <a:solidFill>
                  <a:schemeClr val="dk1"/>
                </a:solidFill>
                <a:latin typeface="Calibri"/>
                <a:ea typeface="Calibri"/>
                <a:cs typeface="Calibri"/>
                <a:sym typeface="Calibri"/>
              </a:rPr>
              <a:t>= Proper Noun</a:t>
            </a:r>
            <a:endParaRPr sz="2400" dirty="0"/>
          </a:p>
        </p:txBody>
      </p:sp>
      <p:sp>
        <p:nvSpPr>
          <p:cNvPr id="61" name="Google Shape;80;p5">
            <a:extLst>
              <a:ext uri="{FF2B5EF4-FFF2-40B4-BE49-F238E27FC236}">
                <a16:creationId xmlns:a16="http://schemas.microsoft.com/office/drawing/2014/main" id="{FCF27095-2D6F-4C5A-A75C-934E68B7E0D8}"/>
              </a:ext>
            </a:extLst>
          </p:cNvPr>
          <p:cNvSpPr txBox="1"/>
          <p:nvPr/>
        </p:nvSpPr>
        <p:spPr>
          <a:xfrm>
            <a:off x="2709637" y="2500290"/>
            <a:ext cx="929461" cy="600163"/>
          </a:xfrm>
          <a:prstGeom prst="rect">
            <a:avLst/>
          </a:prstGeom>
          <a:solidFill>
            <a:srgbClr val="FF717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2" name="Google Shape;81;p5">
            <a:extLst>
              <a:ext uri="{FF2B5EF4-FFF2-40B4-BE49-F238E27FC236}">
                <a16:creationId xmlns:a16="http://schemas.microsoft.com/office/drawing/2014/main" id="{3576D634-0F90-4A6B-94BC-DBDF46792AFE}"/>
              </a:ext>
            </a:extLst>
          </p:cNvPr>
          <p:cNvSpPr txBox="1"/>
          <p:nvPr/>
        </p:nvSpPr>
        <p:spPr>
          <a:xfrm>
            <a:off x="2761688" y="2558112"/>
            <a:ext cx="796333" cy="46162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dirty="0">
                <a:solidFill>
                  <a:schemeClr val="dk1"/>
                </a:solidFill>
                <a:latin typeface="Calibri"/>
                <a:ea typeface="Calibri"/>
                <a:cs typeface="Calibri"/>
                <a:sym typeface="Calibri"/>
              </a:rPr>
              <a:t>flag</a:t>
            </a:r>
            <a:endParaRPr sz="2400" b="1" dirty="0"/>
          </a:p>
        </p:txBody>
      </p:sp>
      <p:sp>
        <p:nvSpPr>
          <p:cNvPr id="63" name="Google Shape;82;p5">
            <a:extLst>
              <a:ext uri="{FF2B5EF4-FFF2-40B4-BE49-F238E27FC236}">
                <a16:creationId xmlns:a16="http://schemas.microsoft.com/office/drawing/2014/main" id="{489E0C67-6A89-4391-BA90-D68F2FA84DA1}"/>
              </a:ext>
            </a:extLst>
          </p:cNvPr>
          <p:cNvSpPr txBox="1"/>
          <p:nvPr/>
        </p:nvSpPr>
        <p:spPr>
          <a:xfrm>
            <a:off x="8455132" y="2476578"/>
            <a:ext cx="929461" cy="600163"/>
          </a:xfrm>
          <a:prstGeom prst="rect">
            <a:avLst/>
          </a:prstGeom>
          <a:solidFill>
            <a:srgbClr val="FF717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4" name="Google Shape;83;p5">
            <a:extLst>
              <a:ext uri="{FF2B5EF4-FFF2-40B4-BE49-F238E27FC236}">
                <a16:creationId xmlns:a16="http://schemas.microsoft.com/office/drawing/2014/main" id="{6ACD00A9-745F-4025-B2BB-051D76F5B0C5}"/>
              </a:ext>
            </a:extLst>
          </p:cNvPr>
          <p:cNvSpPr txBox="1"/>
          <p:nvPr/>
        </p:nvSpPr>
        <p:spPr>
          <a:xfrm>
            <a:off x="8394879" y="2514704"/>
            <a:ext cx="1059278" cy="46162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dirty="0">
                <a:solidFill>
                  <a:schemeClr val="dk1"/>
                </a:solidFill>
                <a:latin typeface="Calibri"/>
                <a:ea typeface="Calibri"/>
                <a:cs typeface="Calibri"/>
                <a:sym typeface="Calibri"/>
              </a:rPr>
              <a:t>library</a:t>
            </a:r>
            <a:endParaRPr sz="2400" b="1" dirty="0"/>
          </a:p>
        </p:txBody>
      </p:sp>
      <p:sp>
        <p:nvSpPr>
          <p:cNvPr id="65" name="Google Shape;84;p5">
            <a:extLst>
              <a:ext uri="{FF2B5EF4-FFF2-40B4-BE49-F238E27FC236}">
                <a16:creationId xmlns:a16="http://schemas.microsoft.com/office/drawing/2014/main" id="{532F5E6B-0F76-4ACE-B2C5-127E7B73F4E0}"/>
              </a:ext>
            </a:extLst>
          </p:cNvPr>
          <p:cNvSpPr txBox="1"/>
          <p:nvPr/>
        </p:nvSpPr>
        <p:spPr>
          <a:xfrm>
            <a:off x="5580502" y="5011462"/>
            <a:ext cx="929461" cy="600163"/>
          </a:xfrm>
          <a:prstGeom prst="rect">
            <a:avLst/>
          </a:prstGeom>
          <a:solidFill>
            <a:srgbClr val="FF717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6" name="Google Shape;85;p5">
            <a:extLst>
              <a:ext uri="{FF2B5EF4-FFF2-40B4-BE49-F238E27FC236}">
                <a16:creationId xmlns:a16="http://schemas.microsoft.com/office/drawing/2014/main" id="{167B9E1C-F62E-4E94-8B7E-D74A517233C2}"/>
              </a:ext>
            </a:extLst>
          </p:cNvPr>
          <p:cNvSpPr txBox="1"/>
          <p:nvPr/>
        </p:nvSpPr>
        <p:spPr>
          <a:xfrm>
            <a:off x="5664233" y="5083401"/>
            <a:ext cx="762000" cy="46162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dirty="0">
                <a:solidFill>
                  <a:schemeClr val="dk1"/>
                </a:solidFill>
                <a:latin typeface="Calibri"/>
                <a:ea typeface="Calibri"/>
                <a:cs typeface="Calibri"/>
                <a:sym typeface="Calibri"/>
              </a:rPr>
              <a:t>box</a:t>
            </a:r>
            <a:endParaRPr sz="2400" b="1" dirty="0"/>
          </a:p>
        </p:txBody>
      </p:sp>
      <p:sp>
        <p:nvSpPr>
          <p:cNvPr id="67" name="Google Shape;86;p5">
            <a:extLst>
              <a:ext uri="{FF2B5EF4-FFF2-40B4-BE49-F238E27FC236}">
                <a16:creationId xmlns:a16="http://schemas.microsoft.com/office/drawing/2014/main" id="{48DB7924-0238-4B8C-9E51-28092406A475}"/>
              </a:ext>
            </a:extLst>
          </p:cNvPr>
          <p:cNvSpPr txBox="1"/>
          <p:nvPr/>
        </p:nvSpPr>
        <p:spPr>
          <a:xfrm>
            <a:off x="5510577" y="2251969"/>
            <a:ext cx="1062460" cy="956354"/>
          </a:xfrm>
          <a:prstGeom prst="rect">
            <a:avLst/>
          </a:prstGeom>
          <a:solidFill>
            <a:srgbClr val="92D050"/>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8" name="Google Shape;87;p5">
            <a:extLst>
              <a:ext uri="{FF2B5EF4-FFF2-40B4-BE49-F238E27FC236}">
                <a16:creationId xmlns:a16="http://schemas.microsoft.com/office/drawing/2014/main" id="{FC422F30-3E05-4B3E-A56B-0F86A58DAF0C}"/>
              </a:ext>
            </a:extLst>
          </p:cNvPr>
          <p:cNvSpPr txBox="1"/>
          <p:nvPr/>
        </p:nvSpPr>
        <p:spPr>
          <a:xfrm>
            <a:off x="5473610" y="2318928"/>
            <a:ext cx="1131572" cy="74528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dirty="0">
                <a:solidFill>
                  <a:schemeClr val="dk1"/>
                </a:solidFill>
                <a:latin typeface="Calibri"/>
                <a:ea typeface="Calibri"/>
                <a:cs typeface="Calibri"/>
                <a:sym typeface="Calibri"/>
              </a:rPr>
              <a:t>Cochin</a:t>
            </a:r>
            <a:endParaRPr sz="2400" b="1" dirty="0"/>
          </a:p>
          <a:p>
            <a:pPr marL="0" marR="0" lvl="0" indent="0" algn="ctr" rtl="0">
              <a:spcBef>
                <a:spcPts val="0"/>
              </a:spcBef>
              <a:spcAft>
                <a:spcPts val="0"/>
              </a:spcAft>
              <a:buNone/>
            </a:pPr>
            <a:r>
              <a:rPr lang="en-US" sz="2400" b="1" dirty="0">
                <a:solidFill>
                  <a:schemeClr val="dk1"/>
                </a:solidFill>
                <a:latin typeface="Calibri"/>
                <a:ea typeface="Calibri"/>
                <a:cs typeface="Calibri"/>
                <a:sym typeface="Calibri"/>
              </a:rPr>
              <a:t>Port</a:t>
            </a:r>
            <a:endParaRPr sz="2400" b="1" dirty="0"/>
          </a:p>
        </p:txBody>
      </p:sp>
      <p:sp>
        <p:nvSpPr>
          <p:cNvPr id="69" name="Google Shape;88;p5">
            <a:extLst>
              <a:ext uri="{FF2B5EF4-FFF2-40B4-BE49-F238E27FC236}">
                <a16:creationId xmlns:a16="http://schemas.microsoft.com/office/drawing/2014/main" id="{11AC25D1-2C98-450D-8776-E9B9552E9361}"/>
              </a:ext>
            </a:extLst>
          </p:cNvPr>
          <p:cNvSpPr txBox="1"/>
          <p:nvPr/>
        </p:nvSpPr>
        <p:spPr>
          <a:xfrm>
            <a:off x="2578135" y="4893030"/>
            <a:ext cx="1210773" cy="764488"/>
          </a:xfrm>
          <a:prstGeom prst="rect">
            <a:avLst/>
          </a:prstGeom>
          <a:solidFill>
            <a:srgbClr val="92D050"/>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70" name="Google Shape;89;p5">
            <a:extLst>
              <a:ext uri="{FF2B5EF4-FFF2-40B4-BE49-F238E27FC236}">
                <a16:creationId xmlns:a16="http://schemas.microsoft.com/office/drawing/2014/main" id="{C48BBCCB-2E0F-4140-8CE7-9CE188345CB5}"/>
              </a:ext>
            </a:extLst>
          </p:cNvPr>
          <p:cNvSpPr txBox="1"/>
          <p:nvPr/>
        </p:nvSpPr>
        <p:spPr>
          <a:xfrm>
            <a:off x="2530767" y="5049562"/>
            <a:ext cx="1321509" cy="46162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dirty="0" err="1">
                <a:solidFill>
                  <a:schemeClr val="dk1"/>
                </a:solidFill>
                <a:latin typeface="Calibri"/>
                <a:ea typeface="Calibri"/>
                <a:cs typeface="Calibri"/>
                <a:sym typeface="Calibri"/>
              </a:rPr>
              <a:t>Mrs</a:t>
            </a:r>
            <a:r>
              <a:rPr lang="en-US" sz="2400" b="1" dirty="0">
                <a:solidFill>
                  <a:schemeClr val="dk1"/>
                </a:solidFill>
                <a:latin typeface="Calibri"/>
                <a:ea typeface="Calibri"/>
                <a:cs typeface="Calibri"/>
                <a:sym typeface="Calibri"/>
              </a:rPr>
              <a:t> Anu</a:t>
            </a:r>
            <a:endParaRPr sz="2400" b="1" dirty="0"/>
          </a:p>
        </p:txBody>
      </p:sp>
      <p:sp>
        <p:nvSpPr>
          <p:cNvPr id="71" name="Google Shape;90;p5">
            <a:extLst>
              <a:ext uri="{FF2B5EF4-FFF2-40B4-BE49-F238E27FC236}">
                <a16:creationId xmlns:a16="http://schemas.microsoft.com/office/drawing/2014/main" id="{28C95FFF-4459-4CFD-A33E-F336826D7DE6}"/>
              </a:ext>
            </a:extLst>
          </p:cNvPr>
          <p:cNvSpPr txBox="1"/>
          <p:nvPr/>
        </p:nvSpPr>
        <p:spPr>
          <a:xfrm>
            <a:off x="8421165" y="4795701"/>
            <a:ext cx="1053070" cy="957399"/>
          </a:xfrm>
          <a:prstGeom prst="rect">
            <a:avLst/>
          </a:prstGeom>
          <a:solidFill>
            <a:srgbClr val="92D050"/>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72" name="Google Shape;91;p5">
            <a:extLst>
              <a:ext uri="{FF2B5EF4-FFF2-40B4-BE49-F238E27FC236}">
                <a16:creationId xmlns:a16="http://schemas.microsoft.com/office/drawing/2014/main" id="{563F0E21-0E96-468B-8273-288594F7BBDE}"/>
              </a:ext>
            </a:extLst>
          </p:cNvPr>
          <p:cNvSpPr txBox="1"/>
          <p:nvPr/>
        </p:nvSpPr>
        <p:spPr>
          <a:xfrm>
            <a:off x="8457286" y="4880330"/>
            <a:ext cx="1016100" cy="83095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dirty="0">
                <a:solidFill>
                  <a:schemeClr val="dk1"/>
                </a:solidFill>
                <a:latin typeface="Calibri"/>
                <a:ea typeface="Calibri"/>
                <a:cs typeface="Calibri"/>
                <a:sym typeface="Calibri"/>
              </a:rPr>
              <a:t>Dettol soap</a:t>
            </a:r>
            <a:endParaRPr sz="2400" b="1" dirty="0"/>
          </a:p>
        </p:txBody>
      </p:sp>
      <p:sp>
        <p:nvSpPr>
          <p:cNvPr id="73" name="Google Shape;77;p5">
            <a:extLst>
              <a:ext uri="{FF2B5EF4-FFF2-40B4-BE49-F238E27FC236}">
                <a16:creationId xmlns:a16="http://schemas.microsoft.com/office/drawing/2014/main" id="{FFB47A43-E0FF-4FF0-858C-1ED798BC6C95}"/>
              </a:ext>
            </a:extLst>
          </p:cNvPr>
          <p:cNvSpPr txBox="1"/>
          <p:nvPr/>
        </p:nvSpPr>
        <p:spPr>
          <a:xfrm>
            <a:off x="2876583" y="3580281"/>
            <a:ext cx="566542" cy="461624"/>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dirty="0">
                <a:solidFill>
                  <a:schemeClr val="dk1"/>
                </a:solidFill>
                <a:latin typeface="Calibri"/>
                <a:ea typeface="Calibri"/>
                <a:cs typeface="Calibri"/>
                <a:sym typeface="Calibri"/>
              </a:rPr>
              <a:t>CN</a:t>
            </a:r>
            <a:endParaRPr sz="2400" dirty="0"/>
          </a:p>
        </p:txBody>
      </p:sp>
      <p:sp>
        <p:nvSpPr>
          <p:cNvPr id="74" name="Google Shape;77;p5">
            <a:extLst>
              <a:ext uri="{FF2B5EF4-FFF2-40B4-BE49-F238E27FC236}">
                <a16:creationId xmlns:a16="http://schemas.microsoft.com/office/drawing/2014/main" id="{094771C8-3F25-4C01-9E47-DA552E8F375B}"/>
              </a:ext>
            </a:extLst>
          </p:cNvPr>
          <p:cNvSpPr txBox="1"/>
          <p:nvPr/>
        </p:nvSpPr>
        <p:spPr>
          <a:xfrm>
            <a:off x="5761962" y="6082181"/>
            <a:ext cx="566542" cy="461624"/>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dirty="0">
                <a:solidFill>
                  <a:schemeClr val="dk1"/>
                </a:solidFill>
                <a:latin typeface="Calibri"/>
                <a:ea typeface="Calibri"/>
                <a:cs typeface="Calibri"/>
                <a:sym typeface="Calibri"/>
              </a:rPr>
              <a:t>CN</a:t>
            </a:r>
            <a:endParaRPr sz="2400" dirty="0"/>
          </a:p>
        </p:txBody>
      </p:sp>
      <p:sp>
        <p:nvSpPr>
          <p:cNvPr id="75" name="Google Shape;77;p5">
            <a:extLst>
              <a:ext uri="{FF2B5EF4-FFF2-40B4-BE49-F238E27FC236}">
                <a16:creationId xmlns:a16="http://schemas.microsoft.com/office/drawing/2014/main" id="{FF60D0E9-D434-4F9A-8CBE-E6D16C234B20}"/>
              </a:ext>
            </a:extLst>
          </p:cNvPr>
          <p:cNvSpPr txBox="1"/>
          <p:nvPr/>
        </p:nvSpPr>
        <p:spPr>
          <a:xfrm>
            <a:off x="8641247" y="3580281"/>
            <a:ext cx="566542" cy="461624"/>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dirty="0">
                <a:solidFill>
                  <a:schemeClr val="dk1"/>
                </a:solidFill>
                <a:latin typeface="Calibri"/>
                <a:ea typeface="Calibri"/>
                <a:cs typeface="Calibri"/>
                <a:sym typeface="Calibri"/>
              </a:rPr>
              <a:t>CN</a:t>
            </a:r>
            <a:endParaRPr sz="2400" dirty="0"/>
          </a:p>
        </p:txBody>
      </p:sp>
      <p:sp>
        <p:nvSpPr>
          <p:cNvPr id="76" name="Google Shape;77;p5">
            <a:extLst>
              <a:ext uri="{FF2B5EF4-FFF2-40B4-BE49-F238E27FC236}">
                <a16:creationId xmlns:a16="http://schemas.microsoft.com/office/drawing/2014/main" id="{C209C340-A7E1-4961-922D-D324FA1717C8}"/>
              </a:ext>
            </a:extLst>
          </p:cNvPr>
          <p:cNvSpPr txBox="1"/>
          <p:nvPr/>
        </p:nvSpPr>
        <p:spPr>
          <a:xfrm>
            <a:off x="5758536" y="3580281"/>
            <a:ext cx="566542" cy="461624"/>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dirty="0">
                <a:solidFill>
                  <a:schemeClr val="dk1"/>
                </a:solidFill>
                <a:latin typeface="Calibri"/>
                <a:ea typeface="Calibri"/>
                <a:cs typeface="Calibri"/>
                <a:sym typeface="Calibri"/>
              </a:rPr>
              <a:t>PN</a:t>
            </a:r>
            <a:endParaRPr sz="2400" dirty="0"/>
          </a:p>
        </p:txBody>
      </p:sp>
      <p:sp>
        <p:nvSpPr>
          <p:cNvPr id="77" name="Google Shape;77;p5">
            <a:extLst>
              <a:ext uri="{FF2B5EF4-FFF2-40B4-BE49-F238E27FC236}">
                <a16:creationId xmlns:a16="http://schemas.microsoft.com/office/drawing/2014/main" id="{FA704EBD-B264-4698-AD5A-A3BCCA42254D}"/>
              </a:ext>
            </a:extLst>
          </p:cNvPr>
          <p:cNvSpPr txBox="1"/>
          <p:nvPr/>
        </p:nvSpPr>
        <p:spPr>
          <a:xfrm>
            <a:off x="2900250" y="6082181"/>
            <a:ext cx="566542" cy="461624"/>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dirty="0">
                <a:solidFill>
                  <a:schemeClr val="dk1"/>
                </a:solidFill>
                <a:latin typeface="Calibri"/>
                <a:ea typeface="Calibri"/>
                <a:cs typeface="Calibri"/>
                <a:sym typeface="Calibri"/>
              </a:rPr>
              <a:t>PN</a:t>
            </a:r>
            <a:endParaRPr sz="2400" dirty="0"/>
          </a:p>
        </p:txBody>
      </p:sp>
      <p:sp>
        <p:nvSpPr>
          <p:cNvPr id="78" name="Google Shape;77;p5">
            <a:extLst>
              <a:ext uri="{FF2B5EF4-FFF2-40B4-BE49-F238E27FC236}">
                <a16:creationId xmlns:a16="http://schemas.microsoft.com/office/drawing/2014/main" id="{A6E92736-B085-42ED-9A8E-048A21451DCE}"/>
              </a:ext>
            </a:extLst>
          </p:cNvPr>
          <p:cNvSpPr txBox="1"/>
          <p:nvPr/>
        </p:nvSpPr>
        <p:spPr>
          <a:xfrm>
            <a:off x="8682065" y="6082181"/>
            <a:ext cx="566542" cy="461624"/>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dirty="0">
                <a:solidFill>
                  <a:schemeClr val="dk1"/>
                </a:solidFill>
                <a:latin typeface="Calibri"/>
                <a:ea typeface="Calibri"/>
                <a:cs typeface="Calibri"/>
                <a:sym typeface="Calibri"/>
              </a:rPr>
              <a:t>PN</a:t>
            </a:r>
            <a:endParaRPr sz="2400" dirty="0"/>
          </a:p>
        </p:txBody>
      </p:sp>
    </p:spTree>
    <p:extLst>
      <p:ext uri="{BB962C8B-B14F-4D97-AF65-F5344CB8AC3E}">
        <p14:creationId xmlns:p14="http://schemas.microsoft.com/office/powerpoint/2010/main" val="1484361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fade">
                                      <p:cBhvr>
                                        <p:cTn id="7" dur="500"/>
                                        <p:tgtEl>
                                          <p:spTgt spid="61"/>
                                        </p:tgtEl>
                                      </p:cBhvr>
                                    </p:animEffect>
                                  </p:childTnLst>
                                </p:cTn>
                              </p:par>
                              <p:par>
                                <p:cTn id="8" presetID="10" presetClass="entr" presetSubtype="0" fill="hold" nodeType="withEffect">
                                  <p:stCondLst>
                                    <p:cond delay="0"/>
                                  </p:stCondLst>
                                  <p:childTnLst>
                                    <p:set>
                                      <p:cBhvr>
                                        <p:cTn id="9" dur="1" fill="hold">
                                          <p:stCondLst>
                                            <p:cond delay="0"/>
                                          </p:stCondLst>
                                        </p:cTn>
                                        <p:tgtEl>
                                          <p:spTgt spid="63"/>
                                        </p:tgtEl>
                                        <p:attrNameLst>
                                          <p:attrName>style.visibility</p:attrName>
                                        </p:attrNameLst>
                                      </p:cBhvr>
                                      <p:to>
                                        <p:strVal val="visible"/>
                                      </p:to>
                                    </p:set>
                                    <p:animEffect transition="in" filter="fade">
                                      <p:cBhvr>
                                        <p:cTn id="10" dur="500"/>
                                        <p:tgtEl>
                                          <p:spTgt spid="63"/>
                                        </p:tgtEl>
                                      </p:cBhvr>
                                    </p:animEffect>
                                  </p:childTnLst>
                                </p:cTn>
                              </p:par>
                              <p:par>
                                <p:cTn id="11" presetID="10" presetClass="entr" presetSubtype="0" fill="hold" nodeType="withEffect">
                                  <p:stCondLst>
                                    <p:cond delay="0"/>
                                  </p:stCondLst>
                                  <p:childTnLst>
                                    <p:set>
                                      <p:cBhvr>
                                        <p:cTn id="12" dur="1" fill="hold">
                                          <p:stCondLst>
                                            <p:cond delay="0"/>
                                          </p:stCondLst>
                                        </p:cTn>
                                        <p:tgtEl>
                                          <p:spTgt spid="65"/>
                                        </p:tgtEl>
                                        <p:attrNameLst>
                                          <p:attrName>style.visibility</p:attrName>
                                        </p:attrNameLst>
                                      </p:cBhvr>
                                      <p:to>
                                        <p:strVal val="visible"/>
                                      </p:to>
                                    </p:set>
                                    <p:animEffect transition="in" filter="fade">
                                      <p:cBhvr>
                                        <p:cTn id="13" dur="500"/>
                                        <p:tgtEl>
                                          <p:spTgt spid="65"/>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73"/>
                                        </p:tgtEl>
                                        <p:attrNameLst>
                                          <p:attrName>style.visibility</p:attrName>
                                        </p:attrNameLst>
                                      </p:cBhvr>
                                      <p:to>
                                        <p:strVal val="visible"/>
                                      </p:to>
                                    </p:set>
                                    <p:anim calcmode="lin" valueType="num">
                                      <p:cBhvr additive="base">
                                        <p:cTn id="17" dur="1000"/>
                                        <p:tgtEl>
                                          <p:spTgt spid="73"/>
                                        </p:tgtEl>
                                        <p:attrNameLst>
                                          <p:attrName>ppt_y</p:attrName>
                                        </p:attrNameLst>
                                      </p:cBhvr>
                                      <p:tavLst>
                                        <p:tav tm="0">
                                          <p:val>
                                            <p:strVal val="#ppt_y+#ppt_h*1.125000"/>
                                          </p:val>
                                        </p:tav>
                                        <p:tav tm="100000">
                                          <p:val>
                                            <p:strVal val="#ppt_y"/>
                                          </p:val>
                                        </p:tav>
                                      </p:tavLst>
                                    </p:anim>
                                    <p:animEffect transition="in" filter="wipe(up)">
                                      <p:cBhvr>
                                        <p:cTn id="18" dur="1000"/>
                                        <p:tgtEl>
                                          <p:spTgt spid="73"/>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75"/>
                                        </p:tgtEl>
                                        <p:attrNameLst>
                                          <p:attrName>style.visibility</p:attrName>
                                        </p:attrNameLst>
                                      </p:cBhvr>
                                      <p:to>
                                        <p:strVal val="visible"/>
                                      </p:to>
                                    </p:set>
                                    <p:anim calcmode="lin" valueType="num">
                                      <p:cBhvr additive="base">
                                        <p:cTn id="21" dur="1000"/>
                                        <p:tgtEl>
                                          <p:spTgt spid="75"/>
                                        </p:tgtEl>
                                        <p:attrNameLst>
                                          <p:attrName>ppt_y</p:attrName>
                                        </p:attrNameLst>
                                      </p:cBhvr>
                                      <p:tavLst>
                                        <p:tav tm="0">
                                          <p:val>
                                            <p:strVal val="#ppt_y+#ppt_h*1.125000"/>
                                          </p:val>
                                        </p:tav>
                                        <p:tav tm="100000">
                                          <p:val>
                                            <p:strVal val="#ppt_y"/>
                                          </p:val>
                                        </p:tav>
                                      </p:tavLst>
                                    </p:anim>
                                    <p:animEffect transition="in" filter="wipe(up)">
                                      <p:cBhvr>
                                        <p:cTn id="22" dur="1000"/>
                                        <p:tgtEl>
                                          <p:spTgt spid="75"/>
                                        </p:tgtEl>
                                      </p:cBhvr>
                                    </p:animEffect>
                                  </p:childTnLst>
                                </p:cTn>
                              </p:par>
                              <p:par>
                                <p:cTn id="23" presetID="12" presetClass="entr" presetSubtype="4" fill="hold" grpId="0" nodeType="withEffect">
                                  <p:stCondLst>
                                    <p:cond delay="0"/>
                                  </p:stCondLst>
                                  <p:childTnLst>
                                    <p:set>
                                      <p:cBhvr>
                                        <p:cTn id="24" dur="1" fill="hold">
                                          <p:stCondLst>
                                            <p:cond delay="0"/>
                                          </p:stCondLst>
                                        </p:cTn>
                                        <p:tgtEl>
                                          <p:spTgt spid="74"/>
                                        </p:tgtEl>
                                        <p:attrNameLst>
                                          <p:attrName>style.visibility</p:attrName>
                                        </p:attrNameLst>
                                      </p:cBhvr>
                                      <p:to>
                                        <p:strVal val="visible"/>
                                      </p:to>
                                    </p:set>
                                    <p:anim calcmode="lin" valueType="num">
                                      <p:cBhvr additive="base">
                                        <p:cTn id="25" dur="1000"/>
                                        <p:tgtEl>
                                          <p:spTgt spid="74"/>
                                        </p:tgtEl>
                                        <p:attrNameLst>
                                          <p:attrName>ppt_y</p:attrName>
                                        </p:attrNameLst>
                                      </p:cBhvr>
                                      <p:tavLst>
                                        <p:tav tm="0">
                                          <p:val>
                                            <p:strVal val="#ppt_y+#ppt_h*1.125000"/>
                                          </p:val>
                                        </p:tav>
                                        <p:tav tm="100000">
                                          <p:val>
                                            <p:strVal val="#ppt_y"/>
                                          </p:val>
                                        </p:tav>
                                      </p:tavLst>
                                    </p:anim>
                                    <p:animEffect transition="in" filter="wipe(up)">
                                      <p:cBhvr>
                                        <p:cTn id="26" dur="1000"/>
                                        <p:tgtEl>
                                          <p:spTgt spid="7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67"/>
                                        </p:tgtEl>
                                        <p:attrNameLst>
                                          <p:attrName>style.visibility</p:attrName>
                                        </p:attrNameLst>
                                      </p:cBhvr>
                                      <p:to>
                                        <p:strVal val="visible"/>
                                      </p:to>
                                    </p:set>
                                    <p:animEffect transition="in" filter="fade">
                                      <p:cBhvr>
                                        <p:cTn id="31" dur="500"/>
                                        <p:tgtEl>
                                          <p:spTgt spid="67"/>
                                        </p:tgtEl>
                                      </p:cBhvr>
                                    </p:animEffect>
                                  </p:childTnLst>
                                </p:cTn>
                              </p:par>
                              <p:par>
                                <p:cTn id="32" presetID="10" presetClass="entr" presetSubtype="0" fill="hold" nodeType="withEffect">
                                  <p:stCondLst>
                                    <p:cond delay="0"/>
                                  </p:stCondLst>
                                  <p:childTnLst>
                                    <p:set>
                                      <p:cBhvr>
                                        <p:cTn id="33" dur="1" fill="hold">
                                          <p:stCondLst>
                                            <p:cond delay="0"/>
                                          </p:stCondLst>
                                        </p:cTn>
                                        <p:tgtEl>
                                          <p:spTgt spid="69"/>
                                        </p:tgtEl>
                                        <p:attrNameLst>
                                          <p:attrName>style.visibility</p:attrName>
                                        </p:attrNameLst>
                                      </p:cBhvr>
                                      <p:to>
                                        <p:strVal val="visible"/>
                                      </p:to>
                                    </p:set>
                                    <p:animEffect transition="in" filter="fade">
                                      <p:cBhvr>
                                        <p:cTn id="34" dur="500"/>
                                        <p:tgtEl>
                                          <p:spTgt spid="69"/>
                                        </p:tgtEl>
                                      </p:cBhvr>
                                    </p:animEffect>
                                  </p:childTnLst>
                                </p:cTn>
                              </p:par>
                              <p:par>
                                <p:cTn id="35" presetID="10" presetClass="entr" presetSubtype="0" fill="hold" nodeType="withEffect">
                                  <p:stCondLst>
                                    <p:cond delay="0"/>
                                  </p:stCondLst>
                                  <p:childTnLst>
                                    <p:set>
                                      <p:cBhvr>
                                        <p:cTn id="36" dur="1" fill="hold">
                                          <p:stCondLst>
                                            <p:cond delay="0"/>
                                          </p:stCondLst>
                                        </p:cTn>
                                        <p:tgtEl>
                                          <p:spTgt spid="71"/>
                                        </p:tgtEl>
                                        <p:attrNameLst>
                                          <p:attrName>style.visibility</p:attrName>
                                        </p:attrNameLst>
                                      </p:cBhvr>
                                      <p:to>
                                        <p:strVal val="visible"/>
                                      </p:to>
                                    </p:set>
                                    <p:animEffect transition="in" filter="fade">
                                      <p:cBhvr>
                                        <p:cTn id="37" dur="500"/>
                                        <p:tgtEl>
                                          <p:spTgt spid="71"/>
                                        </p:tgtEl>
                                      </p:cBhvr>
                                    </p:animEffect>
                                  </p:childTnLst>
                                </p:cTn>
                              </p:par>
                            </p:childTnLst>
                          </p:cTn>
                        </p:par>
                        <p:par>
                          <p:cTn id="38" fill="hold">
                            <p:stCondLst>
                              <p:cond delay="500"/>
                            </p:stCondLst>
                            <p:childTnLst>
                              <p:par>
                                <p:cTn id="39" presetID="12" presetClass="entr" presetSubtype="4" fill="hold" grpId="0" nodeType="afterEffect">
                                  <p:stCondLst>
                                    <p:cond delay="0"/>
                                  </p:stCondLst>
                                  <p:childTnLst>
                                    <p:set>
                                      <p:cBhvr>
                                        <p:cTn id="40" dur="1" fill="hold">
                                          <p:stCondLst>
                                            <p:cond delay="0"/>
                                          </p:stCondLst>
                                        </p:cTn>
                                        <p:tgtEl>
                                          <p:spTgt spid="76"/>
                                        </p:tgtEl>
                                        <p:attrNameLst>
                                          <p:attrName>style.visibility</p:attrName>
                                        </p:attrNameLst>
                                      </p:cBhvr>
                                      <p:to>
                                        <p:strVal val="visible"/>
                                      </p:to>
                                    </p:set>
                                    <p:anim calcmode="lin" valueType="num">
                                      <p:cBhvr additive="base">
                                        <p:cTn id="41" dur="1000"/>
                                        <p:tgtEl>
                                          <p:spTgt spid="76"/>
                                        </p:tgtEl>
                                        <p:attrNameLst>
                                          <p:attrName>ppt_y</p:attrName>
                                        </p:attrNameLst>
                                      </p:cBhvr>
                                      <p:tavLst>
                                        <p:tav tm="0">
                                          <p:val>
                                            <p:strVal val="#ppt_y+#ppt_h*1.125000"/>
                                          </p:val>
                                        </p:tav>
                                        <p:tav tm="100000">
                                          <p:val>
                                            <p:strVal val="#ppt_y"/>
                                          </p:val>
                                        </p:tav>
                                      </p:tavLst>
                                    </p:anim>
                                    <p:animEffect transition="in" filter="wipe(up)">
                                      <p:cBhvr>
                                        <p:cTn id="42" dur="1000"/>
                                        <p:tgtEl>
                                          <p:spTgt spid="76"/>
                                        </p:tgtEl>
                                      </p:cBhvr>
                                    </p:animEffect>
                                  </p:childTnLst>
                                </p:cTn>
                              </p:par>
                              <p:par>
                                <p:cTn id="43" presetID="12" presetClass="entr" presetSubtype="4" fill="hold" grpId="0" nodeType="withEffect">
                                  <p:stCondLst>
                                    <p:cond delay="0"/>
                                  </p:stCondLst>
                                  <p:childTnLst>
                                    <p:set>
                                      <p:cBhvr>
                                        <p:cTn id="44" dur="1" fill="hold">
                                          <p:stCondLst>
                                            <p:cond delay="0"/>
                                          </p:stCondLst>
                                        </p:cTn>
                                        <p:tgtEl>
                                          <p:spTgt spid="77"/>
                                        </p:tgtEl>
                                        <p:attrNameLst>
                                          <p:attrName>style.visibility</p:attrName>
                                        </p:attrNameLst>
                                      </p:cBhvr>
                                      <p:to>
                                        <p:strVal val="visible"/>
                                      </p:to>
                                    </p:set>
                                    <p:anim calcmode="lin" valueType="num">
                                      <p:cBhvr additive="base">
                                        <p:cTn id="45" dur="1000"/>
                                        <p:tgtEl>
                                          <p:spTgt spid="77"/>
                                        </p:tgtEl>
                                        <p:attrNameLst>
                                          <p:attrName>ppt_y</p:attrName>
                                        </p:attrNameLst>
                                      </p:cBhvr>
                                      <p:tavLst>
                                        <p:tav tm="0">
                                          <p:val>
                                            <p:strVal val="#ppt_y+#ppt_h*1.125000"/>
                                          </p:val>
                                        </p:tav>
                                        <p:tav tm="100000">
                                          <p:val>
                                            <p:strVal val="#ppt_y"/>
                                          </p:val>
                                        </p:tav>
                                      </p:tavLst>
                                    </p:anim>
                                    <p:animEffect transition="in" filter="wipe(up)">
                                      <p:cBhvr>
                                        <p:cTn id="46" dur="1000"/>
                                        <p:tgtEl>
                                          <p:spTgt spid="77"/>
                                        </p:tgtEl>
                                      </p:cBhvr>
                                    </p:animEffect>
                                  </p:childTnLst>
                                </p:cTn>
                              </p:par>
                              <p:par>
                                <p:cTn id="47" presetID="12" presetClass="entr" presetSubtype="4" fill="hold" grpId="0" nodeType="withEffect">
                                  <p:stCondLst>
                                    <p:cond delay="0"/>
                                  </p:stCondLst>
                                  <p:childTnLst>
                                    <p:set>
                                      <p:cBhvr>
                                        <p:cTn id="48" dur="1" fill="hold">
                                          <p:stCondLst>
                                            <p:cond delay="0"/>
                                          </p:stCondLst>
                                        </p:cTn>
                                        <p:tgtEl>
                                          <p:spTgt spid="78"/>
                                        </p:tgtEl>
                                        <p:attrNameLst>
                                          <p:attrName>style.visibility</p:attrName>
                                        </p:attrNameLst>
                                      </p:cBhvr>
                                      <p:to>
                                        <p:strVal val="visible"/>
                                      </p:to>
                                    </p:set>
                                    <p:anim calcmode="lin" valueType="num">
                                      <p:cBhvr additive="base">
                                        <p:cTn id="49" dur="1000"/>
                                        <p:tgtEl>
                                          <p:spTgt spid="78"/>
                                        </p:tgtEl>
                                        <p:attrNameLst>
                                          <p:attrName>ppt_y</p:attrName>
                                        </p:attrNameLst>
                                      </p:cBhvr>
                                      <p:tavLst>
                                        <p:tav tm="0">
                                          <p:val>
                                            <p:strVal val="#ppt_y+#ppt_h*1.125000"/>
                                          </p:val>
                                        </p:tav>
                                        <p:tav tm="100000">
                                          <p:val>
                                            <p:strVal val="#ppt_y"/>
                                          </p:val>
                                        </p:tav>
                                      </p:tavLst>
                                    </p:anim>
                                    <p:animEffect transition="in" filter="wipe(up)">
                                      <p:cBhvr>
                                        <p:cTn id="50" dur="10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74" grpId="0" animBg="1"/>
      <p:bldP spid="75" grpId="0" animBg="1"/>
      <p:bldP spid="76" grpId="0" animBg="1"/>
      <p:bldP spid="77" grpId="0" animBg="1"/>
      <p:bldP spid="7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id="{BCB341BF-F4EB-4885-869D-9FD0993472C3}"/>
              </a:ext>
            </a:extLst>
          </p:cNvPr>
          <p:cNvGraphicFramePr>
            <a:graphicFrameLocks noGrp="1"/>
          </p:cNvGraphicFramePr>
          <p:nvPr>
            <p:extLst>
              <p:ext uri="{D42A27DB-BD31-4B8C-83A1-F6EECF244321}">
                <p14:modId xmlns:p14="http://schemas.microsoft.com/office/powerpoint/2010/main" val="777469698"/>
              </p:ext>
            </p:extLst>
          </p:nvPr>
        </p:nvGraphicFramePr>
        <p:xfrm>
          <a:off x="1127448" y="1462046"/>
          <a:ext cx="9937104" cy="1174866"/>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3893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u="none" strike="noStrike" cap="none" dirty="0">
                          <a:solidFill>
                            <a:schemeClr val="dk1"/>
                          </a:solidFill>
                        </a:rPr>
                        <a:t>1</a:t>
                      </a:r>
                      <a:endParaRPr lang="en-US" sz="900" dirty="0"/>
                    </a:p>
                  </a:txBody>
                  <a:tcPr/>
                </a:tc>
                <a:tc>
                  <a:txBody>
                    <a:bodyPr/>
                    <a:lstStyle/>
                    <a:p>
                      <a:endParaRPr lang="en-IN" sz="900" dirty="0"/>
                    </a:p>
                  </a:txBody>
                  <a:tcPr/>
                </a:tc>
                <a:tc>
                  <a:txBody>
                    <a:bodyPr/>
                    <a:lstStyle/>
                    <a:p>
                      <a:pPr marL="0" marR="0" lvl="0" indent="0" algn="l" rtl="0">
                        <a:lnSpc>
                          <a:spcPct val="100000"/>
                        </a:lnSpc>
                        <a:spcBef>
                          <a:spcPts val="0"/>
                        </a:spcBef>
                        <a:spcAft>
                          <a:spcPts val="0"/>
                        </a:spcAft>
                        <a:buClr>
                          <a:schemeClr val="dk1"/>
                        </a:buClr>
                        <a:buSzPts val="800"/>
                        <a:buFont typeface="Calibri"/>
                        <a:buNone/>
                      </a:pPr>
                      <a:r>
                        <a:rPr lang="en-US" sz="900" b="0" i="0" dirty="0">
                          <a:solidFill>
                            <a:schemeClr val="dk1"/>
                          </a:solidFill>
                          <a:latin typeface="Calibri"/>
                          <a:ea typeface="Calibri"/>
                          <a:cs typeface="Calibri"/>
                          <a:sym typeface="Calibri"/>
                        </a:rPr>
                        <a:t>Black Board: https://pixabay.com/photos/black-board-chalk-traces-school-1072366/</a:t>
                      </a:r>
                      <a:endParaRPr sz="900" i="0" dirty="0"/>
                    </a:p>
                  </a:txBody>
                  <a:tcPr marL="91450" marR="91450" marT="45725" marB="45725"/>
                </a:tc>
                <a:extLst>
                  <a:ext uri="{0D108BD9-81ED-4DB2-BD59-A6C34878D82A}">
                    <a16:rowId xmlns:a16="http://schemas.microsoft.com/office/drawing/2014/main" val="10001"/>
                  </a:ext>
                </a:extLst>
              </a:tr>
              <a:tr h="389313">
                <a:tc>
                  <a:txBody>
                    <a:bodyPr/>
                    <a:lstStyle/>
                    <a:p>
                      <a:r>
                        <a:rPr lang="en-IN" sz="900" dirty="0"/>
                        <a:t>2, 3</a:t>
                      </a:r>
                    </a:p>
                  </a:txBody>
                  <a:tcPr/>
                </a:tc>
                <a:tc>
                  <a:txBody>
                    <a:bodyPr/>
                    <a:lstStyle/>
                    <a:p>
                      <a:endParaRPr lang="en-IN" sz="900" dirty="0"/>
                    </a:p>
                  </a:txBody>
                  <a:tcPr/>
                </a:tc>
                <a:tc>
                  <a:txBody>
                    <a:bodyPr/>
                    <a:lstStyle/>
                    <a:p>
                      <a:pPr marL="0" marR="0" lvl="0" indent="0" algn="l" rtl="0">
                        <a:spcBef>
                          <a:spcPts val="0"/>
                        </a:spcBef>
                        <a:spcAft>
                          <a:spcPts val="0"/>
                        </a:spcAft>
                        <a:buNone/>
                      </a:pPr>
                      <a:r>
                        <a:rPr lang="en-US" sz="900" b="0" i="0" dirty="0">
                          <a:solidFill>
                            <a:schemeClr val="dk1"/>
                          </a:solidFill>
                          <a:latin typeface="Calibri"/>
                          <a:ea typeface="Calibri"/>
                          <a:cs typeface="Calibri"/>
                          <a:sym typeface="Calibri"/>
                        </a:rPr>
                        <a:t>Apple outline: https://pixabay.com/vectors/apple-leaf-fresh-fruit-food-sweet-306078/</a:t>
                      </a:r>
                    </a:p>
                  </a:txBody>
                  <a:tcPr marL="91450" marR="91450" marT="45725" marB="45725"/>
                </a:tc>
                <a:extLst>
                  <a:ext uri="{0D108BD9-81ED-4DB2-BD59-A6C34878D82A}">
                    <a16:rowId xmlns:a16="http://schemas.microsoft.com/office/drawing/2014/main" val="10002"/>
                  </a:ext>
                </a:extLst>
              </a:tr>
            </a:tbl>
          </a:graphicData>
        </a:graphic>
      </p:graphicFrame>
      <p:pic>
        <p:nvPicPr>
          <p:cNvPr id="6" name="Google Shape;98;p6" descr="Background pattern&#10;&#10;Description automatically generated">
            <a:extLst>
              <a:ext uri="{FF2B5EF4-FFF2-40B4-BE49-F238E27FC236}">
                <a16:creationId xmlns:a16="http://schemas.microsoft.com/office/drawing/2014/main" id="{F33C9652-984C-4FFE-81FF-33EC8334C0A3}"/>
              </a:ext>
            </a:extLst>
          </p:cNvPr>
          <p:cNvPicPr preferRelativeResize="0"/>
          <p:nvPr/>
        </p:nvPicPr>
        <p:blipFill rotWithShape="1">
          <a:blip r:embed="rId3">
            <a:alphaModFix/>
          </a:blip>
          <a:srcRect/>
          <a:stretch/>
        </p:blipFill>
        <p:spPr>
          <a:xfrm>
            <a:off x="2574552" y="1917813"/>
            <a:ext cx="353096" cy="235029"/>
          </a:xfrm>
          <a:prstGeom prst="rect">
            <a:avLst/>
          </a:prstGeom>
          <a:noFill/>
          <a:ln>
            <a:noFill/>
          </a:ln>
        </p:spPr>
      </p:pic>
      <p:pic>
        <p:nvPicPr>
          <p:cNvPr id="7" name="Google Shape;100;p6" descr="Logo&#10;&#10;Description automatically generated with medium confidence">
            <a:extLst>
              <a:ext uri="{FF2B5EF4-FFF2-40B4-BE49-F238E27FC236}">
                <a16:creationId xmlns:a16="http://schemas.microsoft.com/office/drawing/2014/main" id="{3672A73C-A6FB-424F-B87E-86BDD38D8EA1}"/>
              </a:ext>
            </a:extLst>
          </p:cNvPr>
          <p:cNvPicPr preferRelativeResize="0"/>
          <p:nvPr/>
        </p:nvPicPr>
        <p:blipFill rotWithShape="1">
          <a:blip r:embed="rId4">
            <a:alphaModFix/>
          </a:blip>
          <a:srcRect/>
          <a:stretch/>
        </p:blipFill>
        <p:spPr>
          <a:xfrm>
            <a:off x="2592765" y="2265917"/>
            <a:ext cx="291579" cy="338062"/>
          </a:xfrm>
          <a:prstGeom prst="rect">
            <a:avLst/>
          </a:prstGeom>
          <a:noFill/>
          <a:ln>
            <a:noFill/>
          </a:ln>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0</TotalTime>
  <Words>345</Words>
  <Application>Microsoft Office PowerPoint</Application>
  <PresentationFormat>Widescreen</PresentationFormat>
  <Paragraphs>59</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Wingdings</vt:lpstr>
      <vt:lpstr>DD</vt:lpstr>
      <vt:lpstr>Practice Worksheet for Common and Proper Nouns</vt:lpstr>
      <vt:lpstr>Colour and Label the Apples</vt:lpstr>
      <vt:lpstr>Colour and Label the Apples</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29</cp:revision>
  <dcterms:created xsi:type="dcterms:W3CDTF">2020-08-28T09:38:22Z</dcterms:created>
  <dcterms:modified xsi:type="dcterms:W3CDTF">2021-12-01T22:02:55Z</dcterms:modified>
</cp:coreProperties>
</file>