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fJij+aH05Gjf19cm3QBLxN7FC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E3"/>
    <a:srgbClr val="FF79D2"/>
    <a:srgbClr val="C9A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2A65FD-8563-45A1-B6DC-F896B05D80CC}">
  <a:tblStyle styleId="{C82A65FD-8563-45A1-B6DC-F896B05D80CC}"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7F04E27A-3962-4619-90C3-00E66D7BC9B2}" styleName="Table_1">
    <a:wholeTbl>
      <a:tcTxStyle b="off" i="off">
        <a:font>
          <a:latin typeface="Calibri"/>
          <a:ea typeface="Calibri"/>
          <a:cs typeface="Calibri"/>
        </a:font>
        <a:schemeClr val="dk1"/>
      </a:tcTxStyle>
      <a:tcStyle>
        <a:tcBdr>
          <a:left>
            <a:ln w="9525" cap="flat" cmpd="sng">
              <a:solidFill>
                <a:schemeClr val="dk1"/>
              </a:solidFill>
              <a:prstDash val="solid"/>
              <a:round/>
              <a:headEnd type="none" w="sm" len="sm"/>
              <a:tailEnd type="none" w="sm" len="sm"/>
            </a:ln>
          </a:left>
          <a:right>
            <a:ln w="9525" cap="flat" cmpd="sng">
              <a:solidFill>
                <a:schemeClr val="dk1"/>
              </a:solidFill>
              <a:prstDash val="solid"/>
              <a:round/>
              <a:headEnd type="none" w="sm" len="sm"/>
              <a:tailEnd type="none" w="sm" len="sm"/>
            </a:ln>
          </a:right>
          <a:top>
            <a:ln w="9525" cap="flat" cmpd="sng">
              <a:solidFill>
                <a:schemeClr val="dk1"/>
              </a:solidFill>
              <a:prstDash val="solid"/>
              <a:round/>
              <a:headEnd type="none" w="sm" len="sm"/>
              <a:tailEnd type="none" w="sm" len="sm"/>
            </a:ln>
          </a:top>
          <a:bottom>
            <a:ln w="9525"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dk1"/>
              </a:solidFill>
              <a:prstDash val="solid"/>
              <a:round/>
              <a:headEnd type="none" w="sm" len="sm"/>
              <a:tailEnd type="none" w="sm" len="sm"/>
            </a:ln>
          </a:top>
          <a:bottom>
            <a:ln w="9525" cap="flat" cmpd="sng">
              <a:solidFill>
                <a:schemeClr val="dk1"/>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dk1"/>
              </a:solidFill>
              <a:prstDash val="solid"/>
              <a:round/>
              <a:headEnd type="none" w="sm" len="sm"/>
              <a:tailEnd type="none" w="sm" len="sm"/>
            </a:ln>
          </a:left>
          <a:right>
            <a:ln w="9525" cap="flat" cmpd="sng">
              <a:solidFill>
                <a:schemeClr val="dk1"/>
              </a:solidFill>
              <a:prstDash val="solid"/>
              <a:round/>
              <a:headEnd type="none" w="sm" len="sm"/>
              <a:tailEnd type="none" w="sm" len="sm"/>
            </a:ln>
          </a:right>
        </a:tcBdr>
      </a:tcStyle>
    </a:band1V>
    <a:band2V>
      <a:tcTxStyle b="off" i="off"/>
      <a:tcStyle>
        <a:tcBdr>
          <a:left>
            <a:ln w="9525" cap="flat" cmpd="sng">
              <a:solidFill>
                <a:schemeClr val="dk1"/>
              </a:solidFill>
              <a:prstDash val="solid"/>
              <a:round/>
              <a:headEnd type="none" w="sm" len="sm"/>
              <a:tailEnd type="none" w="sm" len="sm"/>
            </a:ln>
          </a:left>
          <a:right>
            <a:ln w="9525" cap="flat" cmpd="sng">
              <a:solidFill>
                <a:schemeClr val="dk1"/>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dk1"/>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fill>
          <a:solidFill>
            <a:schemeClr val="dk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a:t>
            </a:r>
            <a:endParaRPr/>
          </a:p>
          <a:p>
            <a:pPr marL="228600" lvl="0" indent="-228600" algn="l" rtl="0">
              <a:lnSpc>
                <a:spcPct val="100000"/>
              </a:lnSpc>
              <a:spcBef>
                <a:spcPts val="0"/>
              </a:spcBef>
              <a:spcAft>
                <a:spcPts val="0"/>
              </a:spcAft>
              <a:buClr>
                <a:schemeClr val="dk1"/>
              </a:buClr>
              <a:buSzPts val="1200"/>
              <a:buFont typeface="Calibri"/>
              <a:buAutoNum type="arabicPeriod"/>
            </a:pPr>
            <a:r>
              <a:rPr lang="en-IN" sz="1200" b="0" i="0" u="none" strike="noStrike">
                <a:solidFill>
                  <a:schemeClr val="dk1"/>
                </a:solidFill>
                <a:latin typeface="Calibri"/>
                <a:ea typeface="Calibri"/>
                <a:cs typeface="Calibri"/>
                <a:sym typeface="Calibri"/>
              </a:rPr>
              <a:t>&lt;thinking&gt; - &lt;https://pixabay.com/illustrations/girl-student-outline-female-5887692/&gt;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lnSpc>
                <a:spcPct val="100000"/>
              </a:lnSpc>
              <a:spcBef>
                <a:spcPts val="0"/>
              </a:spcBef>
              <a:spcAft>
                <a:spcPts val="0"/>
              </a:spcAft>
              <a:buSzPts val="1400"/>
              <a:buNone/>
            </a:pPr>
            <a:endParaRPr/>
          </a:p>
        </p:txBody>
      </p:sp>
      <p:sp>
        <p:nvSpPr>
          <p:cNvPr id="41" name="Google Shape;4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lnSpc>
                <a:spcPct val="100000"/>
              </a:lnSpc>
              <a:spcBef>
                <a:spcPts val="0"/>
              </a:spcBef>
              <a:spcAft>
                <a:spcPts val="0"/>
              </a:spcAft>
              <a:buSzPts val="1400"/>
              <a:buNone/>
            </a:pPr>
            <a:endParaRPr/>
          </a:p>
        </p:txBody>
      </p:sp>
      <p:sp>
        <p:nvSpPr>
          <p:cNvPr id="61" name="Google Shape;61;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lnSpc>
                <a:spcPct val="100000"/>
              </a:lnSpc>
              <a:spcBef>
                <a:spcPts val="0"/>
              </a:spcBef>
              <a:spcAft>
                <a:spcPts val="0"/>
              </a:spcAft>
              <a:buSzPts val="1400"/>
              <a:buNone/>
            </a:pPr>
            <a:endParaRPr/>
          </a:p>
        </p:txBody>
      </p:sp>
      <p:sp>
        <p:nvSpPr>
          <p:cNvPr id="69" name="Google Shape;69;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lnSpc>
                <a:spcPct val="100000"/>
              </a:lnSpc>
              <a:spcBef>
                <a:spcPts val="0"/>
              </a:spcBef>
              <a:spcAft>
                <a:spcPts val="0"/>
              </a:spcAft>
              <a:buSzPts val="1400"/>
              <a:buNone/>
            </a:pPr>
            <a:endParaRPr/>
          </a:p>
        </p:txBody>
      </p:sp>
      <p:sp>
        <p:nvSpPr>
          <p:cNvPr id="81" name="Google Shape;81;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endParaRPr/>
          </a:p>
          <a:p>
            <a:pPr marL="228600" lvl="0" indent="-228600" algn="l" rtl="0">
              <a:lnSpc>
                <a:spcPct val="100000"/>
              </a:lnSpc>
              <a:spcBef>
                <a:spcPts val="0"/>
              </a:spcBef>
              <a:spcAft>
                <a:spcPts val="0"/>
              </a:spcAft>
              <a:buClr>
                <a:schemeClr val="dk1"/>
              </a:buClr>
              <a:buSzPts val="1200"/>
              <a:buFont typeface="Calibri"/>
              <a:buAutoNum type="arabicPeriod"/>
            </a:pPr>
            <a:r>
              <a:rPr lang="en-IN" sz="1200" b="0" i="0" u="none" strike="noStrike">
                <a:solidFill>
                  <a:schemeClr val="dk1"/>
                </a:solidFill>
                <a:latin typeface="Calibri"/>
                <a:ea typeface="Calibri"/>
                <a:cs typeface="Calibri"/>
                <a:sym typeface="Calibri"/>
              </a:rPr>
              <a:t>&lt;table&gt; - &lt;https://pixabay.com/vectors/table-furniture-wooden-1300555/&gt;</a:t>
            </a:r>
            <a:endParaRPr/>
          </a:p>
          <a:p>
            <a:pPr marL="228600" lvl="0" indent="-228600" algn="l" rtl="0">
              <a:lnSpc>
                <a:spcPct val="100000"/>
              </a:lnSpc>
              <a:spcBef>
                <a:spcPts val="0"/>
              </a:spcBef>
              <a:spcAft>
                <a:spcPts val="0"/>
              </a:spcAft>
              <a:buClr>
                <a:schemeClr val="dk1"/>
              </a:buClr>
              <a:buSzPts val="1200"/>
              <a:buFont typeface="Calibri"/>
              <a:buAutoNum type="arabicPeriod"/>
            </a:pPr>
            <a:r>
              <a:rPr lang="en-IN" sz="1200" b="0" i="0" u="none" strike="noStrike">
                <a:solidFill>
                  <a:schemeClr val="dk1"/>
                </a:solidFill>
                <a:latin typeface="Calibri"/>
                <a:ea typeface="Calibri"/>
                <a:cs typeface="Calibri"/>
                <a:sym typeface="Calibri"/>
              </a:rPr>
              <a:t>&lt;sun&gt; - &lt;https://pixabay.com/vectors/sun-weather-weather-forecast-sunny-157126/&gt;</a:t>
            </a:r>
            <a:endParaRPr b="0"/>
          </a:p>
          <a:p>
            <a:pPr marL="0" lvl="0" indent="0" algn="l" rtl="0">
              <a:lnSpc>
                <a:spcPct val="100000"/>
              </a:lnSpc>
              <a:spcBef>
                <a:spcPts val="0"/>
              </a:spcBef>
              <a:spcAft>
                <a:spcPts val="0"/>
              </a:spcAft>
              <a:buSzPts val="1400"/>
              <a:buNone/>
            </a:pPr>
            <a:endParaRPr/>
          </a:p>
        </p:txBody>
      </p:sp>
      <p:sp>
        <p:nvSpPr>
          <p:cNvPr id="99" name="Google Shape;99;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lnSpc>
                <a:spcPct val="100000"/>
              </a:lnSpc>
              <a:spcBef>
                <a:spcPts val="0"/>
              </a:spcBef>
              <a:spcAft>
                <a:spcPts val="0"/>
              </a:spcAft>
              <a:buSzPts val="1400"/>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lnSpc>
                <a:spcPct val="100000"/>
              </a:lnSpc>
              <a:spcBef>
                <a:spcPts val="0"/>
              </a:spcBef>
              <a:spcAft>
                <a:spcPts val="0"/>
              </a:spcAft>
              <a:buSzPts val="1400"/>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lnSpc>
                <a:spcPct val="100000"/>
              </a:lnSpc>
              <a:spcBef>
                <a:spcPts val="0"/>
              </a:spcBef>
              <a:spcAft>
                <a:spcPts val="0"/>
              </a:spcAft>
              <a:buSzPts val="1400"/>
              <a:buNone/>
            </a:pPr>
            <a:endParaRPr/>
          </a:p>
        </p:txBody>
      </p:sp>
      <p:sp>
        <p:nvSpPr>
          <p:cNvPr id="110" name="Google Shape;11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N"/>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9"/>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9"/>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9">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lnSpc>
                <a:spcPct val="100000"/>
              </a:lnSpc>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9"/>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9" descr="A picture containing text, clock&#10;&#10;Description automatically generated"/>
          <p:cNvPicPr preferRelativeResize="0"/>
          <p:nvPr/>
        </p:nvPicPr>
        <p:blipFill rotWithShape="1">
          <a:blip r:embed="rId3">
            <a:alphaModFix/>
          </a:blip>
          <a:srcRect/>
          <a:stretch/>
        </p:blipFill>
        <p:spPr>
          <a:xfrm>
            <a:off x="89055" y="57149"/>
            <a:ext cx="902286" cy="957155"/>
          </a:xfrm>
          <a:prstGeom prst="rect">
            <a:avLst/>
          </a:prstGeom>
          <a:noFill/>
          <a:ln>
            <a:noFill/>
          </a:ln>
        </p:spPr>
      </p:pic>
      <p:pic>
        <p:nvPicPr>
          <p:cNvPr id="16" name="Google Shape;16;p9" descr="Graphical user interface, application&#10;&#10;Description automatically generated"/>
          <p:cNvPicPr preferRelativeResize="0"/>
          <p:nvPr/>
        </p:nvPicPr>
        <p:blipFill rotWithShape="1">
          <a:blip r:embed="rId4">
            <a:alphaModFix/>
          </a:blip>
          <a:srcRect/>
          <a:stretch/>
        </p:blipFill>
        <p:spPr>
          <a:xfrm>
            <a:off x="11139694" y="5884332"/>
            <a:ext cx="914479" cy="914479"/>
          </a:xfrm>
          <a:prstGeom prst="rect">
            <a:avLst/>
          </a:prstGeom>
          <a:noFill/>
          <a:ln>
            <a:noFill/>
          </a:ln>
        </p:spPr>
      </p:pic>
      <p:pic>
        <p:nvPicPr>
          <p:cNvPr id="17" name="Google Shape;17;p9" descr="Calendar&#10;&#10;Description automatically generated with low confidence"/>
          <p:cNvPicPr preferRelativeResize="0"/>
          <p:nvPr/>
        </p:nvPicPr>
        <p:blipFill rotWithShape="1">
          <a:blip r:embed="rId5">
            <a:alphaModFix/>
          </a:blip>
          <a:srcRect/>
          <a:stretch/>
        </p:blipFill>
        <p:spPr>
          <a:xfrm>
            <a:off x="11139694" y="87392"/>
            <a:ext cx="963251" cy="938865"/>
          </a:xfrm>
          <a:prstGeom prst="rect">
            <a:avLst/>
          </a:prstGeom>
          <a:noFill/>
          <a:ln>
            <a:noFill/>
          </a:ln>
        </p:spPr>
      </p:pic>
      <p:sp>
        <p:nvSpPr>
          <p:cNvPr id="18" name="Google Shape;18;p9"/>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
              <a:buFont typeface="Arial"/>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0" algn="ctr" rtl="0">
              <a:lnSpc>
                <a:spcPct val="100000"/>
              </a:lnSpc>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1" name="Google Shape;21;p10">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lnSpc>
                <a:spcPct val="100000"/>
              </a:lnSpc>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10"/>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10"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4" name="Google Shape;24;p10"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11">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lnSpc>
                <a:spcPct val="100000"/>
              </a:lnSpc>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11"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9" name="Google Shape;29;p11"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pixabay.com/illustrations/girl-student-outline-female-5887692/" TargetMode="External"/><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pixabay.com/vectors/sun-weather-weather-forecast-sunny-157126/" TargetMode="External"/><Relationship Id="rId4" Type="http://schemas.openxmlformats.org/officeDocument/2006/relationships/hyperlink" Target="https://pixabay.com/vectors/table-furniture-wooden-130055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6" name="Google Shape;36;p1"/>
          <p:cNvSpPr txBox="1">
            <a:spLocks noGrp="1"/>
          </p:cNvSpPr>
          <p:nvPr>
            <p:ph type="subTitle" idx="1"/>
          </p:nvPr>
        </p:nvSpPr>
        <p:spPr>
          <a:xfrm>
            <a:off x="1" y="1117374"/>
            <a:ext cx="12192000" cy="1783452"/>
          </a:xfrm>
          <a:prstGeom prst="rect">
            <a:avLst/>
          </a:prstGeom>
          <a:solidFill>
            <a:srgbClr val="C9A4E4"/>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None/>
            </a:pPr>
            <a:r>
              <a:rPr lang="en-IN" sz="5400" dirty="0"/>
              <a:t>How Well Do I Know My Common Nouns and Proper Nouns?</a:t>
            </a:r>
            <a:endParaRPr sz="5400" dirty="0"/>
          </a:p>
        </p:txBody>
      </p:sp>
      <p:pic>
        <p:nvPicPr>
          <p:cNvPr id="37" name="Google Shape;37;p1" descr="A picture containing linedrawing&#10;&#10;Description automatically generated"/>
          <p:cNvPicPr preferRelativeResize="0"/>
          <p:nvPr/>
        </p:nvPicPr>
        <p:blipFill rotWithShape="1">
          <a:blip r:embed="rId3">
            <a:alphaModFix/>
          </a:blip>
          <a:srcRect/>
          <a:stretch/>
        </p:blipFill>
        <p:spPr>
          <a:xfrm>
            <a:off x="5128282" y="2955256"/>
            <a:ext cx="1935436" cy="2157977"/>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4" name="Google Shape;44;p2"/>
          <p:cNvSpPr txBox="1">
            <a:spLocks noGrp="1"/>
          </p:cNvSpPr>
          <p:nvPr>
            <p:ph type="body" idx="1"/>
          </p:nvPr>
        </p:nvSpPr>
        <p:spPr>
          <a:xfrm>
            <a:off x="1911519" y="1550290"/>
            <a:ext cx="8407101" cy="573078"/>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1"/>
              </a:buClr>
              <a:buSzPts val="3200"/>
              <a:buNone/>
            </a:pPr>
            <a:r>
              <a:rPr lang="en-IN" dirty="0">
                <a:solidFill>
                  <a:schemeClr val="lt1"/>
                </a:solidFill>
              </a:rPr>
              <a:t>Common Nouns =</a:t>
            </a:r>
            <a:r>
              <a:rPr lang="en-IN" dirty="0"/>
              <a:t> </a:t>
            </a:r>
            <a:r>
              <a:rPr lang="en-IN" dirty="0">
                <a:solidFill>
                  <a:srgbClr val="FF00AD"/>
                </a:solidFill>
              </a:rPr>
              <a:t>pink</a:t>
            </a:r>
            <a:r>
              <a:rPr lang="en-IN" dirty="0"/>
              <a:t>    </a:t>
            </a:r>
            <a:r>
              <a:rPr lang="en-IN" dirty="0">
                <a:solidFill>
                  <a:schemeClr val="lt1"/>
                </a:solidFill>
              </a:rPr>
              <a:t>Proper Nouns =</a:t>
            </a:r>
            <a:r>
              <a:rPr lang="en-IN" dirty="0"/>
              <a:t> </a:t>
            </a:r>
            <a:r>
              <a:rPr lang="en-IN" dirty="0">
                <a:solidFill>
                  <a:srgbClr val="FFFF00"/>
                </a:solidFill>
              </a:rPr>
              <a:t>yellow</a:t>
            </a:r>
            <a:endParaRPr dirty="0"/>
          </a:p>
        </p:txBody>
      </p:sp>
      <p:graphicFrame>
        <p:nvGraphicFramePr>
          <p:cNvPr id="45" name="Google Shape;45;p2"/>
          <p:cNvGraphicFramePr/>
          <p:nvPr>
            <p:extLst>
              <p:ext uri="{D42A27DB-BD31-4B8C-83A1-F6EECF244321}">
                <p14:modId xmlns:p14="http://schemas.microsoft.com/office/powerpoint/2010/main" val="976974458"/>
              </p:ext>
            </p:extLst>
          </p:nvPr>
        </p:nvGraphicFramePr>
        <p:xfrm>
          <a:off x="1454957" y="3200379"/>
          <a:ext cx="9630000" cy="2232225"/>
        </p:xfrm>
        <a:graphic>
          <a:graphicData uri="http://schemas.openxmlformats.org/drawingml/2006/table">
            <a:tbl>
              <a:tblPr>
                <a:noFill/>
                <a:tableStyleId>{C82A65FD-8563-45A1-B6DC-F896B05D80CC}</a:tableStyleId>
              </a:tblPr>
              <a:tblGrid>
                <a:gridCol w="2078650">
                  <a:extLst>
                    <a:ext uri="{9D8B030D-6E8A-4147-A177-3AD203B41FA5}">
                      <a16:colId xmlns:a16="http://schemas.microsoft.com/office/drawing/2014/main" val="20000"/>
                    </a:ext>
                  </a:extLst>
                </a:gridCol>
                <a:gridCol w="2578050">
                  <a:extLst>
                    <a:ext uri="{9D8B030D-6E8A-4147-A177-3AD203B41FA5}">
                      <a16:colId xmlns:a16="http://schemas.microsoft.com/office/drawing/2014/main" val="20001"/>
                    </a:ext>
                  </a:extLst>
                </a:gridCol>
                <a:gridCol w="2181150">
                  <a:extLst>
                    <a:ext uri="{9D8B030D-6E8A-4147-A177-3AD203B41FA5}">
                      <a16:colId xmlns:a16="http://schemas.microsoft.com/office/drawing/2014/main" val="20002"/>
                    </a:ext>
                  </a:extLst>
                </a:gridCol>
                <a:gridCol w="2792150">
                  <a:extLst>
                    <a:ext uri="{9D8B030D-6E8A-4147-A177-3AD203B41FA5}">
                      <a16:colId xmlns:a16="http://schemas.microsoft.com/office/drawing/2014/main" val="20003"/>
                    </a:ext>
                  </a:extLst>
                </a:gridCol>
              </a:tblGrid>
              <a:tr h="744075">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Calibri" panose="020F0502020204030204" pitchFamily="34" charset="0"/>
                        <a:ea typeface="Arial"/>
                        <a:cs typeface="Calibri" panose="020F0502020204030204" pitchFamily="34" charset="0"/>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744075">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44075">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46" name="Google Shape;46;p2"/>
          <p:cNvSpPr/>
          <p:nvPr/>
        </p:nvSpPr>
        <p:spPr>
          <a:xfrm>
            <a:off x="1723193" y="3294143"/>
            <a:ext cx="1512168"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3200" b="0" i="0" u="none" strike="noStrike" cap="none" dirty="0">
              <a:solidFill>
                <a:srgbClr val="000000"/>
              </a:solidFill>
              <a:latin typeface="Calibri" panose="020F0502020204030204" pitchFamily="34" charset="0"/>
              <a:cs typeface="Calibri" panose="020F0502020204030204" pitchFamily="34" charset="0"/>
              <a:sym typeface="Arial"/>
            </a:endParaRPr>
          </a:p>
        </p:txBody>
      </p:sp>
      <p:sp>
        <p:nvSpPr>
          <p:cNvPr id="47" name="Google Shape;47;p2"/>
          <p:cNvSpPr/>
          <p:nvPr/>
        </p:nvSpPr>
        <p:spPr>
          <a:xfrm>
            <a:off x="4066457" y="3294143"/>
            <a:ext cx="1512168"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48" name="Google Shape;48;p2"/>
          <p:cNvSpPr/>
          <p:nvPr/>
        </p:nvSpPr>
        <p:spPr>
          <a:xfrm>
            <a:off x="8676754" y="3294143"/>
            <a:ext cx="2035292"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49" name="Google Shape;49;p2"/>
          <p:cNvSpPr/>
          <p:nvPr/>
        </p:nvSpPr>
        <p:spPr>
          <a:xfrm>
            <a:off x="1611173" y="4043031"/>
            <a:ext cx="1736209"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0" name="Google Shape;50;p2"/>
          <p:cNvSpPr/>
          <p:nvPr/>
        </p:nvSpPr>
        <p:spPr>
          <a:xfrm>
            <a:off x="8826297" y="4043031"/>
            <a:ext cx="1736207"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1" name="Google Shape;51;p2"/>
          <p:cNvSpPr/>
          <p:nvPr/>
        </p:nvSpPr>
        <p:spPr>
          <a:xfrm>
            <a:off x="6194579" y="3294143"/>
            <a:ext cx="2035292"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2" name="Google Shape;52;p2"/>
          <p:cNvSpPr/>
          <p:nvPr/>
        </p:nvSpPr>
        <p:spPr>
          <a:xfrm>
            <a:off x="6344122" y="4753177"/>
            <a:ext cx="1736207" cy="557746"/>
          </a:xfrm>
          <a:prstGeom prst="rect">
            <a:avLst/>
          </a:prstGeom>
          <a:solidFill>
            <a:srgbClr val="FFABE3"/>
          </a:solidFill>
          <a:ln w="25400" cap="flat" cmpd="sng">
            <a:solidFill>
              <a:srgbClr val="FFABE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3" name="Google Shape;53;p2"/>
          <p:cNvSpPr/>
          <p:nvPr/>
        </p:nvSpPr>
        <p:spPr>
          <a:xfrm>
            <a:off x="3804895" y="4043031"/>
            <a:ext cx="2035292"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4" name="Google Shape;54;p2"/>
          <p:cNvSpPr/>
          <p:nvPr/>
        </p:nvSpPr>
        <p:spPr>
          <a:xfrm>
            <a:off x="6194579" y="4043031"/>
            <a:ext cx="2035292"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5" name="Google Shape;55;p2"/>
          <p:cNvSpPr/>
          <p:nvPr/>
        </p:nvSpPr>
        <p:spPr>
          <a:xfrm>
            <a:off x="3804895" y="4753177"/>
            <a:ext cx="2035292"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6" name="Google Shape;56;p2"/>
          <p:cNvSpPr/>
          <p:nvPr/>
        </p:nvSpPr>
        <p:spPr>
          <a:xfrm>
            <a:off x="1611174" y="4753177"/>
            <a:ext cx="1736207"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2"/>
          <p:cNvSpPr/>
          <p:nvPr/>
        </p:nvSpPr>
        <p:spPr>
          <a:xfrm>
            <a:off x="8427799" y="4753177"/>
            <a:ext cx="2533203" cy="557746"/>
          </a:xfrm>
          <a:prstGeom prst="rect">
            <a:avLst/>
          </a:prstGeom>
          <a:solidFill>
            <a:srgbClr val="FFFF00"/>
          </a:solidFill>
          <a:ln w="25400"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endParaRPr sz="3200" b="0" i="0" u="none" strike="noStrike" cap="none" dirty="0">
              <a:solidFill>
                <a:schemeClr val="dk1"/>
              </a:solidFill>
              <a:latin typeface="Calibri"/>
              <a:ea typeface="Calibri"/>
              <a:cs typeface="Calibri"/>
              <a:sym typeface="Calibri"/>
            </a:endParaRPr>
          </a:p>
        </p:txBody>
      </p:sp>
      <p:sp>
        <p:nvSpPr>
          <p:cNvPr id="3" name="Title 2">
            <a:extLst>
              <a:ext uri="{FF2B5EF4-FFF2-40B4-BE49-F238E27FC236}">
                <a16:creationId xmlns:a16="http://schemas.microsoft.com/office/drawing/2014/main" id="{F5A3B094-3E5F-4C9F-B921-E617946A416B}"/>
              </a:ext>
            </a:extLst>
          </p:cNvPr>
          <p:cNvSpPr>
            <a:spLocks noGrp="1"/>
          </p:cNvSpPr>
          <p:nvPr>
            <p:ph type="title"/>
          </p:nvPr>
        </p:nvSpPr>
        <p:spPr>
          <a:xfrm>
            <a:off x="1889422" y="82300"/>
            <a:ext cx="8451297" cy="654032"/>
          </a:xfrm>
          <a:solidFill>
            <a:srgbClr val="C9A4E4"/>
          </a:solidFill>
        </p:spPr>
        <p:txBody>
          <a:bodyPr/>
          <a:lstStyle/>
          <a:p>
            <a:r>
              <a:rPr lang="en-US" u="sng" dirty="0"/>
              <a:t>Exercise 1</a:t>
            </a:r>
          </a:p>
        </p:txBody>
      </p:sp>
      <p:sp>
        <p:nvSpPr>
          <p:cNvPr id="23" name="Google Shape;46;p2">
            <a:extLst>
              <a:ext uri="{FF2B5EF4-FFF2-40B4-BE49-F238E27FC236}">
                <a16:creationId xmlns:a16="http://schemas.microsoft.com/office/drawing/2014/main" id="{F01F4A26-9031-498D-B8A0-50ABF7F5F4FF}"/>
              </a:ext>
            </a:extLst>
          </p:cNvPr>
          <p:cNvSpPr/>
          <p:nvPr/>
        </p:nvSpPr>
        <p:spPr>
          <a:xfrm>
            <a:off x="1710493" y="3281443"/>
            <a:ext cx="1512168"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rgbClr val="000000"/>
                </a:solidFill>
                <a:latin typeface="Calibri" panose="020F0502020204030204" pitchFamily="34" charset="0"/>
                <a:cs typeface="Calibri" panose="020F0502020204030204" pitchFamily="34" charset="0"/>
                <a:sym typeface="Arial"/>
              </a:rPr>
              <a:t>pig</a:t>
            </a:r>
            <a:endParaRPr sz="3200" b="0" i="0" u="none" strike="noStrike" cap="none" dirty="0">
              <a:solidFill>
                <a:srgbClr val="000000"/>
              </a:solidFill>
              <a:latin typeface="Calibri" panose="020F0502020204030204" pitchFamily="34" charset="0"/>
              <a:cs typeface="Calibri" panose="020F0502020204030204" pitchFamily="34" charset="0"/>
              <a:sym typeface="Arial"/>
            </a:endParaRPr>
          </a:p>
        </p:txBody>
      </p:sp>
      <p:sp>
        <p:nvSpPr>
          <p:cNvPr id="24" name="Google Shape;47;p2">
            <a:extLst>
              <a:ext uri="{FF2B5EF4-FFF2-40B4-BE49-F238E27FC236}">
                <a16:creationId xmlns:a16="http://schemas.microsoft.com/office/drawing/2014/main" id="{F8EB6538-66EB-4068-8A05-F7C1C27D0F76}"/>
              </a:ext>
            </a:extLst>
          </p:cNvPr>
          <p:cNvSpPr/>
          <p:nvPr/>
        </p:nvSpPr>
        <p:spPr>
          <a:xfrm>
            <a:off x="4053757" y="3281443"/>
            <a:ext cx="1512168"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dirty="0">
                <a:solidFill>
                  <a:schemeClr val="dk1"/>
                </a:solidFill>
                <a:latin typeface="Calibri"/>
                <a:ea typeface="Calibri"/>
                <a:cs typeface="Calibri"/>
                <a:sym typeface="Calibri"/>
              </a:rPr>
              <a:t>ball</a:t>
            </a:r>
            <a:endParaRPr sz="1400" b="0" i="0" u="none" strike="noStrike" cap="none" dirty="0">
              <a:solidFill>
                <a:srgbClr val="000000"/>
              </a:solidFill>
              <a:latin typeface="Arial"/>
              <a:ea typeface="Arial"/>
              <a:cs typeface="Arial"/>
              <a:sym typeface="Arial"/>
            </a:endParaRPr>
          </a:p>
        </p:txBody>
      </p:sp>
      <p:sp>
        <p:nvSpPr>
          <p:cNvPr id="25" name="Google Shape;48;p2">
            <a:extLst>
              <a:ext uri="{FF2B5EF4-FFF2-40B4-BE49-F238E27FC236}">
                <a16:creationId xmlns:a16="http://schemas.microsoft.com/office/drawing/2014/main" id="{6F78A407-ED0F-4B94-8920-17FBBCB8F8C6}"/>
              </a:ext>
            </a:extLst>
          </p:cNvPr>
          <p:cNvSpPr/>
          <p:nvPr/>
        </p:nvSpPr>
        <p:spPr>
          <a:xfrm>
            <a:off x="8650953" y="3281443"/>
            <a:ext cx="2035292"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dirty="0">
                <a:solidFill>
                  <a:schemeClr val="dk1"/>
                </a:solidFill>
                <a:latin typeface="Calibri"/>
                <a:ea typeface="Calibri"/>
                <a:cs typeface="Calibri"/>
                <a:sym typeface="Calibri"/>
              </a:rPr>
              <a:t>mat</a:t>
            </a:r>
            <a:endParaRPr sz="1400" b="0" i="0" u="none" strike="noStrike" cap="none" dirty="0">
              <a:solidFill>
                <a:srgbClr val="000000"/>
              </a:solidFill>
              <a:latin typeface="Arial"/>
              <a:ea typeface="Arial"/>
              <a:cs typeface="Arial"/>
              <a:sym typeface="Arial"/>
            </a:endParaRPr>
          </a:p>
        </p:txBody>
      </p:sp>
      <p:sp>
        <p:nvSpPr>
          <p:cNvPr id="26" name="Google Shape;49;p2">
            <a:extLst>
              <a:ext uri="{FF2B5EF4-FFF2-40B4-BE49-F238E27FC236}">
                <a16:creationId xmlns:a16="http://schemas.microsoft.com/office/drawing/2014/main" id="{61CAB22A-8A8D-43E6-BF45-6A143C4D16FB}"/>
              </a:ext>
            </a:extLst>
          </p:cNvPr>
          <p:cNvSpPr/>
          <p:nvPr/>
        </p:nvSpPr>
        <p:spPr>
          <a:xfrm>
            <a:off x="1598473" y="4030331"/>
            <a:ext cx="1736209"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dirty="0">
                <a:solidFill>
                  <a:schemeClr val="dk1"/>
                </a:solidFill>
                <a:latin typeface="Calibri"/>
                <a:ea typeface="Calibri"/>
                <a:cs typeface="Calibri"/>
                <a:sym typeface="Calibri"/>
              </a:rPr>
              <a:t>elephant</a:t>
            </a:r>
            <a:endParaRPr sz="1400" b="0" i="0" u="none" strike="noStrike" cap="none" dirty="0">
              <a:solidFill>
                <a:srgbClr val="000000"/>
              </a:solidFill>
              <a:latin typeface="Arial"/>
              <a:ea typeface="Arial"/>
              <a:cs typeface="Arial"/>
              <a:sym typeface="Arial"/>
            </a:endParaRPr>
          </a:p>
        </p:txBody>
      </p:sp>
      <p:sp>
        <p:nvSpPr>
          <p:cNvPr id="27" name="Google Shape;50;p2">
            <a:extLst>
              <a:ext uri="{FF2B5EF4-FFF2-40B4-BE49-F238E27FC236}">
                <a16:creationId xmlns:a16="http://schemas.microsoft.com/office/drawing/2014/main" id="{02AE65DE-7A74-4281-A84A-9D829CAA1F0B}"/>
              </a:ext>
            </a:extLst>
          </p:cNvPr>
          <p:cNvSpPr/>
          <p:nvPr/>
        </p:nvSpPr>
        <p:spPr>
          <a:xfrm>
            <a:off x="8800496" y="4030331"/>
            <a:ext cx="1736207"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fish</a:t>
            </a:r>
            <a:endParaRPr sz="1400" b="0" i="0" u="none" strike="noStrike" cap="none">
              <a:solidFill>
                <a:srgbClr val="000000"/>
              </a:solidFill>
              <a:latin typeface="Arial"/>
              <a:ea typeface="Arial"/>
              <a:cs typeface="Arial"/>
              <a:sym typeface="Arial"/>
            </a:endParaRPr>
          </a:p>
        </p:txBody>
      </p:sp>
      <p:sp>
        <p:nvSpPr>
          <p:cNvPr id="28" name="Google Shape;51;p2">
            <a:extLst>
              <a:ext uri="{FF2B5EF4-FFF2-40B4-BE49-F238E27FC236}">
                <a16:creationId xmlns:a16="http://schemas.microsoft.com/office/drawing/2014/main" id="{DD250DD8-73B8-476A-B2DD-3E004980B1CE}"/>
              </a:ext>
            </a:extLst>
          </p:cNvPr>
          <p:cNvSpPr/>
          <p:nvPr/>
        </p:nvSpPr>
        <p:spPr>
          <a:xfrm>
            <a:off x="6181879" y="3281443"/>
            <a:ext cx="2035292"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dirty="0">
                <a:solidFill>
                  <a:schemeClr val="dk1"/>
                </a:solidFill>
                <a:latin typeface="Calibri"/>
                <a:ea typeface="Calibri"/>
                <a:cs typeface="Calibri"/>
                <a:sym typeface="Calibri"/>
              </a:rPr>
              <a:t>September</a:t>
            </a:r>
            <a:endParaRPr sz="1400" b="0" i="0" u="none" strike="noStrike" cap="none" dirty="0">
              <a:solidFill>
                <a:srgbClr val="000000"/>
              </a:solidFill>
              <a:latin typeface="Arial"/>
              <a:ea typeface="Arial"/>
              <a:cs typeface="Arial"/>
              <a:sym typeface="Arial"/>
            </a:endParaRPr>
          </a:p>
        </p:txBody>
      </p:sp>
      <p:sp>
        <p:nvSpPr>
          <p:cNvPr id="29" name="Google Shape;52;p2">
            <a:extLst>
              <a:ext uri="{FF2B5EF4-FFF2-40B4-BE49-F238E27FC236}">
                <a16:creationId xmlns:a16="http://schemas.microsoft.com/office/drawing/2014/main" id="{2C6741DF-4D69-48B0-A381-E29F7128E273}"/>
              </a:ext>
            </a:extLst>
          </p:cNvPr>
          <p:cNvSpPr/>
          <p:nvPr/>
        </p:nvSpPr>
        <p:spPr>
          <a:xfrm>
            <a:off x="6331422" y="4740477"/>
            <a:ext cx="1736207"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leaf</a:t>
            </a:r>
            <a:endParaRPr sz="1400" b="0" i="0" u="none" strike="noStrike" cap="none">
              <a:solidFill>
                <a:srgbClr val="000000"/>
              </a:solidFill>
              <a:latin typeface="Arial"/>
              <a:ea typeface="Arial"/>
              <a:cs typeface="Arial"/>
              <a:sym typeface="Arial"/>
            </a:endParaRPr>
          </a:p>
        </p:txBody>
      </p:sp>
      <p:sp>
        <p:nvSpPr>
          <p:cNvPr id="30" name="Google Shape;53;p2">
            <a:extLst>
              <a:ext uri="{FF2B5EF4-FFF2-40B4-BE49-F238E27FC236}">
                <a16:creationId xmlns:a16="http://schemas.microsoft.com/office/drawing/2014/main" id="{248F6997-F264-4066-9EEC-C01A13621C0F}"/>
              </a:ext>
            </a:extLst>
          </p:cNvPr>
          <p:cNvSpPr/>
          <p:nvPr/>
        </p:nvSpPr>
        <p:spPr>
          <a:xfrm>
            <a:off x="3792195" y="4030331"/>
            <a:ext cx="2035292"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Friday</a:t>
            </a:r>
            <a:endParaRPr sz="1400" b="0" i="0" u="none" strike="noStrike" cap="none">
              <a:solidFill>
                <a:srgbClr val="000000"/>
              </a:solidFill>
              <a:latin typeface="Arial"/>
              <a:ea typeface="Arial"/>
              <a:cs typeface="Arial"/>
              <a:sym typeface="Arial"/>
            </a:endParaRPr>
          </a:p>
        </p:txBody>
      </p:sp>
      <p:sp>
        <p:nvSpPr>
          <p:cNvPr id="31" name="Google Shape;54;p2">
            <a:extLst>
              <a:ext uri="{FF2B5EF4-FFF2-40B4-BE49-F238E27FC236}">
                <a16:creationId xmlns:a16="http://schemas.microsoft.com/office/drawing/2014/main" id="{DED83D4E-7D8A-4A75-A1EA-EF71FE88D134}"/>
              </a:ext>
            </a:extLst>
          </p:cNvPr>
          <p:cNvSpPr/>
          <p:nvPr/>
        </p:nvSpPr>
        <p:spPr>
          <a:xfrm>
            <a:off x="6181879" y="4030331"/>
            <a:ext cx="2035292"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Parle-G</a:t>
            </a:r>
            <a:endParaRPr sz="1400" b="0" i="0" u="none" strike="noStrike" cap="none">
              <a:solidFill>
                <a:srgbClr val="000000"/>
              </a:solidFill>
              <a:latin typeface="Arial"/>
              <a:ea typeface="Arial"/>
              <a:cs typeface="Arial"/>
              <a:sym typeface="Arial"/>
            </a:endParaRPr>
          </a:p>
        </p:txBody>
      </p:sp>
      <p:sp>
        <p:nvSpPr>
          <p:cNvPr id="32" name="Google Shape;55;p2">
            <a:extLst>
              <a:ext uri="{FF2B5EF4-FFF2-40B4-BE49-F238E27FC236}">
                <a16:creationId xmlns:a16="http://schemas.microsoft.com/office/drawing/2014/main" id="{7C152DF6-CA30-4592-B962-A604ED61B458}"/>
              </a:ext>
            </a:extLst>
          </p:cNvPr>
          <p:cNvSpPr/>
          <p:nvPr/>
        </p:nvSpPr>
        <p:spPr>
          <a:xfrm>
            <a:off x="3792195" y="4740477"/>
            <a:ext cx="2035292"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Diwali</a:t>
            </a:r>
            <a:endParaRPr sz="1400" b="0" i="0" u="none" strike="noStrike" cap="none">
              <a:solidFill>
                <a:srgbClr val="000000"/>
              </a:solidFill>
              <a:latin typeface="Arial"/>
              <a:ea typeface="Arial"/>
              <a:cs typeface="Arial"/>
              <a:sym typeface="Arial"/>
            </a:endParaRPr>
          </a:p>
        </p:txBody>
      </p:sp>
      <p:sp>
        <p:nvSpPr>
          <p:cNvPr id="33" name="Google Shape;56;p2">
            <a:extLst>
              <a:ext uri="{FF2B5EF4-FFF2-40B4-BE49-F238E27FC236}">
                <a16:creationId xmlns:a16="http://schemas.microsoft.com/office/drawing/2014/main" id="{C0F78E6D-F9E4-42B7-BAC1-4006D885AB7E}"/>
              </a:ext>
            </a:extLst>
          </p:cNvPr>
          <p:cNvSpPr/>
          <p:nvPr/>
        </p:nvSpPr>
        <p:spPr>
          <a:xfrm>
            <a:off x="1598474" y="4740477"/>
            <a:ext cx="1736207"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Colgate</a:t>
            </a:r>
            <a:endParaRPr sz="1400" b="0" i="0" u="none" strike="noStrike" cap="none">
              <a:solidFill>
                <a:srgbClr val="000000"/>
              </a:solidFill>
              <a:latin typeface="Arial"/>
              <a:ea typeface="Arial"/>
              <a:cs typeface="Arial"/>
              <a:sym typeface="Arial"/>
            </a:endParaRPr>
          </a:p>
        </p:txBody>
      </p:sp>
      <p:sp>
        <p:nvSpPr>
          <p:cNvPr id="34" name="Google Shape;57;p2">
            <a:extLst>
              <a:ext uri="{FF2B5EF4-FFF2-40B4-BE49-F238E27FC236}">
                <a16:creationId xmlns:a16="http://schemas.microsoft.com/office/drawing/2014/main" id="{5CB4E944-73AA-4A23-B3C1-574FA19E0EC5}"/>
              </a:ext>
            </a:extLst>
          </p:cNvPr>
          <p:cNvSpPr/>
          <p:nvPr/>
        </p:nvSpPr>
        <p:spPr>
          <a:xfrm>
            <a:off x="8401998" y="4740477"/>
            <a:ext cx="2533203" cy="557746"/>
          </a:xfrm>
          <a:prstGeom prst="rect">
            <a:avLst/>
          </a:prstGeom>
          <a:noFill/>
          <a:ln w="2540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IN" sz="3200" b="0" i="0" u="none" strike="noStrike" cap="none">
                <a:solidFill>
                  <a:schemeClr val="dk1"/>
                </a:solidFill>
                <a:latin typeface="Calibri"/>
                <a:ea typeface="Calibri"/>
                <a:cs typeface="Calibri"/>
                <a:sym typeface="Calibri"/>
              </a:rPr>
              <a:t>Chota Bheem</a:t>
            </a: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par>
                                <p:cTn id="28" presetID="10" presetClass="entr" presetSubtype="0" fill="hold"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par>
                                <p:cTn id="31" presetID="10"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fade">
                                      <p:cBhvr>
                                        <p:cTn id="33" dur="500"/>
                                        <p:tgtEl>
                                          <p:spTgt spid="54"/>
                                        </p:tgtEl>
                                      </p:cBhvr>
                                    </p:animEffect>
                                  </p:childTnLst>
                                </p:cTn>
                              </p:par>
                              <p:par>
                                <p:cTn id="34" presetID="10" presetClass="entr" presetSubtype="0" fill="hold"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par>
                                <p:cTn id="37" presetID="10"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500"/>
                                        <p:tgtEl>
                                          <p:spTgt spid="56"/>
                                        </p:tgtEl>
                                      </p:cBhvr>
                                    </p:animEffect>
                                  </p:childTnLst>
                                </p:cTn>
                              </p:par>
                              <p:par>
                                <p:cTn id="40" presetID="10" presetClass="entr" presetSubtype="0" fill="hold" nodeType="with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fade">
                                      <p:cBhvr>
                                        <p:cTn id="4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graphicFrame>
        <p:nvGraphicFramePr>
          <p:cNvPr id="64" name="Google Shape;64;p3"/>
          <p:cNvGraphicFramePr/>
          <p:nvPr>
            <p:extLst>
              <p:ext uri="{D42A27DB-BD31-4B8C-83A1-F6EECF244321}">
                <p14:modId xmlns:p14="http://schemas.microsoft.com/office/powerpoint/2010/main" val="3935090713"/>
              </p:ext>
            </p:extLst>
          </p:nvPr>
        </p:nvGraphicFramePr>
        <p:xfrm>
          <a:off x="2332125" y="1953395"/>
          <a:ext cx="3748750" cy="3910584"/>
        </p:xfrm>
        <a:graphic>
          <a:graphicData uri="http://schemas.openxmlformats.org/drawingml/2006/table">
            <a:tbl>
              <a:tblPr>
                <a:noFill/>
                <a:tableStyleId>{C82A65FD-8563-45A1-B6DC-F896B05D80CC}</a:tableStyleId>
              </a:tblPr>
              <a:tblGrid>
                <a:gridCol w="3748750">
                  <a:extLst>
                    <a:ext uri="{9D8B030D-6E8A-4147-A177-3AD203B41FA5}">
                      <a16:colId xmlns:a16="http://schemas.microsoft.com/office/drawing/2014/main" val="20000"/>
                    </a:ext>
                  </a:extLst>
                </a:gridCol>
              </a:tblGrid>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dirty="0">
                          <a:solidFill>
                            <a:srgbClr val="FFC000"/>
                          </a:solidFill>
                        </a:rPr>
                        <a:t>Common Nouns </a:t>
                      </a:r>
                      <a:endParaRPr sz="3200" u="none" strike="noStrike" cap="none" dirty="0">
                        <a:solidFill>
                          <a:srgbClr val="FFC00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pencil</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dog</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father</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festival </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dirty="0"/>
                        <a:t>mountain </a:t>
                      </a:r>
                      <a:endParaRPr sz="3200" u="none" strike="noStrike" cap="none" dirty="0">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65" name="Google Shape;65;p3"/>
          <p:cNvGraphicFramePr/>
          <p:nvPr>
            <p:extLst>
              <p:ext uri="{D42A27DB-BD31-4B8C-83A1-F6EECF244321}">
                <p14:modId xmlns:p14="http://schemas.microsoft.com/office/powerpoint/2010/main" val="380459218"/>
              </p:ext>
            </p:extLst>
          </p:nvPr>
        </p:nvGraphicFramePr>
        <p:xfrm>
          <a:off x="6102922" y="1953395"/>
          <a:ext cx="3668075" cy="3910584"/>
        </p:xfrm>
        <a:graphic>
          <a:graphicData uri="http://schemas.openxmlformats.org/drawingml/2006/table">
            <a:tbl>
              <a:tblPr>
                <a:noFill/>
                <a:tableStyleId>{C82A65FD-8563-45A1-B6DC-F896B05D80CC}</a:tableStyleId>
              </a:tblPr>
              <a:tblGrid>
                <a:gridCol w="3668075">
                  <a:extLst>
                    <a:ext uri="{9D8B030D-6E8A-4147-A177-3AD203B41FA5}">
                      <a16:colId xmlns:a16="http://schemas.microsoft.com/office/drawing/2014/main" val="20000"/>
                    </a:ext>
                  </a:extLst>
                </a:gridCol>
              </a:tblGrid>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FFC000"/>
                          </a:solidFill>
                        </a:rPr>
                        <a:t>Proper Nouns </a:t>
                      </a:r>
                      <a:endParaRPr sz="3200" u="none" strike="noStrike" cap="none">
                        <a:solidFill>
                          <a:srgbClr val="FFC00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002060"/>
                          </a:solidFill>
                        </a:rPr>
                        <a:t> Natraj</a:t>
                      </a:r>
                      <a:endParaRPr sz="3200" u="none" strike="noStrike" cap="none">
                        <a:solidFill>
                          <a:srgbClr val="00206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002060"/>
                          </a:solidFill>
                        </a:rPr>
                        <a:t>Bruno</a:t>
                      </a:r>
                      <a:endParaRPr sz="3200" u="none" strike="noStrike" cap="none">
                        <a:solidFill>
                          <a:srgbClr val="00206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002060"/>
                          </a:solidFill>
                        </a:rPr>
                        <a:t>Mr Anil Kumar </a:t>
                      </a:r>
                      <a:endParaRPr sz="3200" u="none" strike="noStrike" cap="none">
                        <a:solidFill>
                          <a:srgbClr val="00206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002060"/>
                          </a:solidFill>
                        </a:rPr>
                        <a:t>Diwali </a:t>
                      </a:r>
                      <a:endParaRPr sz="3200" u="none" strike="noStrike" cap="none">
                        <a:solidFill>
                          <a:srgbClr val="00206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06400">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solidFill>
                            <a:srgbClr val="002060"/>
                          </a:solidFill>
                        </a:rPr>
                        <a:t>Mt. Everest </a:t>
                      </a:r>
                      <a:endParaRPr sz="3200" u="none" strike="noStrike" cap="none">
                        <a:solidFill>
                          <a:srgbClr val="002060"/>
                        </a:solidFill>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3" name="Title 2">
            <a:extLst>
              <a:ext uri="{FF2B5EF4-FFF2-40B4-BE49-F238E27FC236}">
                <a16:creationId xmlns:a16="http://schemas.microsoft.com/office/drawing/2014/main" id="{B28E2108-D430-46C6-A92C-A44EA6940BF2}"/>
              </a:ext>
            </a:extLst>
          </p:cNvPr>
          <p:cNvSpPr>
            <a:spLocks noGrp="1"/>
          </p:cNvSpPr>
          <p:nvPr>
            <p:ph type="title"/>
          </p:nvPr>
        </p:nvSpPr>
        <p:spPr>
          <a:solidFill>
            <a:srgbClr val="C9A4E4"/>
          </a:solidFill>
        </p:spPr>
        <p:txBody>
          <a:bodyPr/>
          <a:lstStyle/>
          <a:p>
            <a:r>
              <a:rPr lang="en-US" u="sng" dirty="0"/>
              <a:t>Exercise 2</a:t>
            </a:r>
          </a:p>
        </p:txBody>
      </p:sp>
      <p:sp>
        <p:nvSpPr>
          <p:cNvPr id="7" name="Google Shape;63;p3">
            <a:extLst>
              <a:ext uri="{FF2B5EF4-FFF2-40B4-BE49-F238E27FC236}">
                <a16:creationId xmlns:a16="http://schemas.microsoft.com/office/drawing/2014/main" id="{C925AF55-B33E-4180-8042-3F54CEF4060B}"/>
              </a:ext>
            </a:extLst>
          </p:cNvPr>
          <p:cNvSpPr txBox="1">
            <a:spLocks/>
          </p:cNvSpPr>
          <p:nvPr/>
        </p:nvSpPr>
        <p:spPr>
          <a:xfrm>
            <a:off x="985228" y="1075125"/>
            <a:ext cx="10257600" cy="598200"/>
          </a:xfrm>
          <a:prstGeom prst="rect">
            <a:avLst/>
          </a:prstGeom>
          <a:noFill/>
          <a:ln>
            <a:noFill/>
          </a:ln>
        </p:spPr>
        <p:txBody>
          <a:bodyPr spcFirstLastPara="1" wrap="square" lIns="91425" tIns="45700" rIns="91425" bIns="45700" anchor="t" anchorCtr="0">
            <a:normAutofit fontScale="90000"/>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buSzPct val="100000"/>
            </a:pPr>
            <a:r>
              <a:rPr lang="en-US" b="1" dirty="0"/>
              <a:t>Write a proper noun each for the given common nouns.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2" name="Google Shape;72;p4"/>
          <p:cNvSpPr txBox="1">
            <a:spLocks noGrp="1"/>
          </p:cNvSpPr>
          <p:nvPr>
            <p:ph type="body" idx="1"/>
          </p:nvPr>
        </p:nvSpPr>
        <p:spPr>
          <a:xfrm>
            <a:off x="2199551" y="1556792"/>
            <a:ext cx="7831037" cy="3744416"/>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514350" lvl="0" indent="-514350" algn="l" rtl="0">
              <a:lnSpc>
                <a:spcPct val="100000"/>
              </a:lnSpc>
              <a:spcBef>
                <a:spcPts val="0"/>
              </a:spcBef>
              <a:spcAft>
                <a:spcPts val="0"/>
              </a:spcAft>
              <a:buClr>
                <a:schemeClr val="dk1"/>
              </a:buClr>
              <a:buSzPts val="3200"/>
              <a:buFont typeface="Calibri"/>
              <a:buAutoNum type="arabicPeriod"/>
            </a:pPr>
            <a:r>
              <a:rPr lang="en-IN" dirty="0"/>
              <a:t>My father works in a _____.</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We go to a _______ when we are sick.</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A _____ moves on tracks.</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Dogs love to eat ______.</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We write with a ______.</a:t>
            </a:r>
            <a:endParaRPr dirty="0"/>
          </a:p>
        </p:txBody>
      </p:sp>
      <p:sp>
        <p:nvSpPr>
          <p:cNvPr id="73" name="Google Shape;73;p4"/>
          <p:cNvSpPr txBox="1"/>
          <p:nvPr/>
        </p:nvSpPr>
        <p:spPr>
          <a:xfrm>
            <a:off x="6297079" y="2022293"/>
            <a:ext cx="100811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7030A0"/>
                </a:solidFill>
                <a:latin typeface="Calibri"/>
                <a:ea typeface="Calibri"/>
                <a:cs typeface="Calibri"/>
                <a:sym typeface="Calibri"/>
              </a:rPr>
              <a:t>bank</a:t>
            </a:r>
            <a:endParaRPr sz="1400" b="0" i="0" u="none" strike="noStrike" cap="none" dirty="0">
              <a:solidFill>
                <a:srgbClr val="000000"/>
              </a:solidFill>
              <a:latin typeface="Arial"/>
              <a:ea typeface="Arial"/>
              <a:cs typeface="Arial"/>
              <a:sym typeface="Arial"/>
            </a:endParaRPr>
          </a:p>
        </p:txBody>
      </p:sp>
      <p:sp>
        <p:nvSpPr>
          <p:cNvPr id="74" name="Google Shape;74;p4"/>
          <p:cNvSpPr txBox="1"/>
          <p:nvPr/>
        </p:nvSpPr>
        <p:spPr>
          <a:xfrm>
            <a:off x="4676247" y="2573615"/>
            <a:ext cx="1551033"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C00000"/>
                </a:solidFill>
                <a:latin typeface="Calibri"/>
                <a:ea typeface="Calibri"/>
                <a:cs typeface="Calibri"/>
                <a:sym typeface="Calibri"/>
              </a:rPr>
              <a:t>hospital</a:t>
            </a:r>
            <a:endParaRPr sz="1400" b="0" i="0" u="none" strike="noStrike" cap="none" dirty="0">
              <a:solidFill>
                <a:srgbClr val="000000"/>
              </a:solidFill>
              <a:latin typeface="Arial"/>
              <a:ea typeface="Arial"/>
              <a:cs typeface="Arial"/>
              <a:sym typeface="Arial"/>
            </a:endParaRPr>
          </a:p>
        </p:txBody>
      </p:sp>
      <p:sp>
        <p:nvSpPr>
          <p:cNvPr id="75" name="Google Shape;75;p4"/>
          <p:cNvSpPr txBox="1"/>
          <p:nvPr/>
        </p:nvSpPr>
        <p:spPr>
          <a:xfrm>
            <a:off x="3176178" y="3136088"/>
            <a:ext cx="1008112"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0070C0"/>
                </a:solidFill>
                <a:latin typeface="Calibri"/>
                <a:ea typeface="Calibri"/>
                <a:cs typeface="Calibri"/>
                <a:sym typeface="Calibri"/>
              </a:rPr>
              <a:t>train</a:t>
            </a:r>
            <a:endParaRPr sz="1400" b="0" i="0" u="none" strike="noStrike" cap="none" dirty="0">
              <a:solidFill>
                <a:srgbClr val="000000"/>
              </a:solidFill>
              <a:latin typeface="Arial"/>
              <a:ea typeface="Arial"/>
              <a:cs typeface="Arial"/>
              <a:sym typeface="Arial"/>
            </a:endParaRPr>
          </a:p>
        </p:txBody>
      </p:sp>
      <p:sp>
        <p:nvSpPr>
          <p:cNvPr id="76" name="Google Shape;76;p4"/>
          <p:cNvSpPr txBox="1"/>
          <p:nvPr/>
        </p:nvSpPr>
        <p:spPr>
          <a:xfrm>
            <a:off x="5609427" y="3698561"/>
            <a:ext cx="1240708"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205867"/>
                </a:solidFill>
                <a:latin typeface="Calibri"/>
                <a:ea typeface="Calibri"/>
                <a:cs typeface="Calibri"/>
                <a:sym typeface="Calibri"/>
              </a:rPr>
              <a:t>bones</a:t>
            </a:r>
            <a:endParaRPr sz="1400" b="0" i="0" u="none" strike="noStrike" cap="none" dirty="0">
              <a:solidFill>
                <a:srgbClr val="000000"/>
              </a:solidFill>
              <a:latin typeface="Arial"/>
              <a:ea typeface="Arial"/>
              <a:cs typeface="Arial"/>
              <a:sym typeface="Arial"/>
            </a:endParaRPr>
          </a:p>
        </p:txBody>
      </p:sp>
      <p:sp>
        <p:nvSpPr>
          <p:cNvPr id="77" name="Google Shape;77;p4"/>
          <p:cNvSpPr txBox="1"/>
          <p:nvPr/>
        </p:nvSpPr>
        <p:spPr>
          <a:xfrm>
            <a:off x="5604325" y="4272185"/>
            <a:ext cx="1240709"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FF00AD"/>
                </a:solidFill>
                <a:latin typeface="Calibri"/>
                <a:ea typeface="Calibri"/>
                <a:cs typeface="Calibri"/>
                <a:sym typeface="Calibri"/>
              </a:rPr>
              <a:t>pencil</a:t>
            </a:r>
            <a:endParaRPr sz="1400" b="0" i="0" u="none" strike="noStrike" cap="none" dirty="0">
              <a:solidFill>
                <a:srgbClr val="000000"/>
              </a:solidFill>
              <a:latin typeface="Arial"/>
              <a:ea typeface="Arial"/>
              <a:cs typeface="Arial"/>
              <a:sym typeface="Arial"/>
            </a:endParaRPr>
          </a:p>
        </p:txBody>
      </p:sp>
      <p:sp>
        <p:nvSpPr>
          <p:cNvPr id="3" name="Title 2">
            <a:extLst>
              <a:ext uri="{FF2B5EF4-FFF2-40B4-BE49-F238E27FC236}">
                <a16:creationId xmlns:a16="http://schemas.microsoft.com/office/drawing/2014/main" id="{2C579DF4-2E0C-4095-902A-31818A48B845}"/>
              </a:ext>
            </a:extLst>
          </p:cNvPr>
          <p:cNvSpPr>
            <a:spLocks noGrp="1"/>
          </p:cNvSpPr>
          <p:nvPr>
            <p:ph type="title"/>
          </p:nvPr>
        </p:nvSpPr>
        <p:spPr>
          <a:solidFill>
            <a:srgbClr val="C9A4E4"/>
          </a:solidFill>
        </p:spPr>
        <p:txBody>
          <a:bodyPr/>
          <a:lstStyle/>
          <a:p>
            <a:r>
              <a:rPr lang="en-US" u="sng" dirty="0"/>
              <a:t>Exercise 3</a:t>
            </a:r>
          </a:p>
        </p:txBody>
      </p:sp>
      <p:sp>
        <p:nvSpPr>
          <p:cNvPr id="11" name="Google Shape;71;p4">
            <a:extLst>
              <a:ext uri="{FF2B5EF4-FFF2-40B4-BE49-F238E27FC236}">
                <a16:creationId xmlns:a16="http://schemas.microsoft.com/office/drawing/2014/main" id="{643EB89D-8D50-449D-96FF-3E0F046DED33}"/>
              </a:ext>
            </a:extLst>
          </p:cNvPr>
          <p:cNvSpPr txBox="1">
            <a:spLocks/>
          </p:cNvSpPr>
          <p:nvPr/>
        </p:nvSpPr>
        <p:spPr>
          <a:xfrm>
            <a:off x="2717475" y="828408"/>
            <a:ext cx="6757100" cy="65755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b="1" dirty="0"/>
              <a:t>Fill in the blanks with common nouns.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par>
                                <p:cTn id="8" presetID="10" presetClass="entr" presetSubtype="0" fill="hold" nodeType="withEffect">
                                  <p:stCondLst>
                                    <p:cond delay="0"/>
                                  </p:stCondLst>
                                  <p:childTnLst>
                                    <p:set>
                                      <p:cBhvr>
                                        <p:cTn id="9" dur="1" fill="hold">
                                          <p:stCondLst>
                                            <p:cond delay="0"/>
                                          </p:stCondLst>
                                        </p:cTn>
                                        <p:tgtEl>
                                          <p:spTgt spid="74"/>
                                        </p:tgtEl>
                                        <p:attrNameLst>
                                          <p:attrName>style.visibility</p:attrName>
                                        </p:attrNameLst>
                                      </p:cBhvr>
                                      <p:to>
                                        <p:strVal val="visible"/>
                                      </p:to>
                                    </p:set>
                                    <p:animEffect transition="in" filter="fade">
                                      <p:cBhvr>
                                        <p:cTn id="10" dur="500"/>
                                        <p:tgtEl>
                                          <p:spTgt spid="74"/>
                                        </p:tgtEl>
                                      </p:cBhvr>
                                    </p:animEffect>
                                  </p:childTnLst>
                                </p:cTn>
                              </p:par>
                              <p:par>
                                <p:cTn id="11" presetID="10" presetClass="entr" presetSubtype="0" fill="hold"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fade">
                                      <p:cBhvr>
                                        <p:cTn id="13" dur="500"/>
                                        <p:tgtEl>
                                          <p:spTgt spid="75"/>
                                        </p:tgtEl>
                                      </p:cBhvr>
                                    </p:animEffect>
                                  </p:childTnLst>
                                </p:cTn>
                              </p:par>
                              <p:par>
                                <p:cTn id="14" presetID="10" presetClass="entr" presetSubtype="0" fill="hold" nodeType="with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fade">
                                      <p:cBhvr>
                                        <p:cTn id="16"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9" name="Google Shape;89;p5"/>
          <p:cNvSpPr txBox="1">
            <a:spLocks noGrp="1"/>
          </p:cNvSpPr>
          <p:nvPr>
            <p:ph type="body" idx="1"/>
          </p:nvPr>
        </p:nvSpPr>
        <p:spPr>
          <a:xfrm>
            <a:off x="2252489" y="2484532"/>
            <a:ext cx="7687021" cy="3159238"/>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514350" lvl="0" indent="-514350" algn="l" rtl="0">
              <a:lnSpc>
                <a:spcPct val="100000"/>
              </a:lnSpc>
              <a:spcBef>
                <a:spcPts val="0"/>
              </a:spcBef>
              <a:spcAft>
                <a:spcPts val="0"/>
              </a:spcAft>
              <a:buClr>
                <a:schemeClr val="dk1"/>
              </a:buClr>
              <a:buSzPts val="3200"/>
              <a:buFont typeface="Calibri"/>
              <a:buAutoNum type="arabicPeriod"/>
            </a:pPr>
            <a:r>
              <a:rPr lang="en-IN" dirty="0"/>
              <a:t>Rakhi is my sister.</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These oranges are from Nagpur.</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Grandfather is coming home on Thursday.</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Chetan can see the river from his house. </a:t>
            </a:r>
            <a:endParaRPr dirty="0"/>
          </a:p>
          <a:p>
            <a:pPr marL="514350" lvl="0" indent="-514350" algn="l" rtl="0">
              <a:lnSpc>
                <a:spcPct val="100000"/>
              </a:lnSpc>
              <a:spcBef>
                <a:spcPts val="640"/>
              </a:spcBef>
              <a:spcAft>
                <a:spcPts val="0"/>
              </a:spcAft>
              <a:buClr>
                <a:schemeClr val="dk1"/>
              </a:buClr>
              <a:buSzPts val="3200"/>
              <a:buFont typeface="Calibri"/>
              <a:buAutoNum type="arabicPeriod"/>
            </a:pPr>
            <a:r>
              <a:rPr lang="en-IN" dirty="0"/>
              <a:t>It is very cold in December.</a:t>
            </a:r>
          </a:p>
        </p:txBody>
      </p:sp>
      <p:sp>
        <p:nvSpPr>
          <p:cNvPr id="83" name="Google Shape;83;p5"/>
          <p:cNvSpPr/>
          <p:nvPr/>
        </p:nvSpPr>
        <p:spPr>
          <a:xfrm>
            <a:off x="5431492" y="4904904"/>
            <a:ext cx="1960651" cy="663925"/>
          </a:xfrm>
          <a:prstGeom prst="ellipse">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4" name="Google Shape;84;p5"/>
          <p:cNvSpPr/>
          <p:nvPr/>
        </p:nvSpPr>
        <p:spPr>
          <a:xfrm>
            <a:off x="2702622" y="4413565"/>
            <a:ext cx="1381572" cy="463758"/>
          </a:xfrm>
          <a:prstGeom prst="ellipse">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5"/>
          <p:cNvSpPr/>
          <p:nvPr/>
        </p:nvSpPr>
        <p:spPr>
          <a:xfrm>
            <a:off x="8107807" y="3664581"/>
            <a:ext cx="1651684" cy="824116"/>
          </a:xfrm>
          <a:prstGeom prst="ellipse">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5"/>
          <p:cNvSpPr/>
          <p:nvPr/>
        </p:nvSpPr>
        <p:spPr>
          <a:xfrm>
            <a:off x="6744072" y="3146158"/>
            <a:ext cx="1440160" cy="694482"/>
          </a:xfrm>
          <a:prstGeom prst="ellipse">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7" name="Google Shape;87;p5"/>
          <p:cNvSpPr/>
          <p:nvPr/>
        </p:nvSpPr>
        <p:spPr>
          <a:xfrm>
            <a:off x="2747331" y="2638276"/>
            <a:ext cx="1081020" cy="579191"/>
          </a:xfrm>
          <a:prstGeom prst="ellipse">
            <a:avLst/>
          </a:prstGeom>
          <a:noFill/>
          <a:ln w="25400" cap="flat" cmpd="sng">
            <a:solidFill>
              <a:srgbClr val="0070C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8" name="Google Shape;88;p5"/>
          <p:cNvSpPr txBox="1">
            <a:spLocks noGrp="1"/>
          </p:cNvSpPr>
          <p:nvPr>
            <p:ph type="title"/>
          </p:nvPr>
        </p:nvSpPr>
        <p:spPr>
          <a:xfrm>
            <a:off x="1886946" y="911817"/>
            <a:ext cx="8401909" cy="1017521"/>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3600"/>
              <a:buFont typeface="Calibri"/>
              <a:buNone/>
            </a:pPr>
            <a:r>
              <a:rPr lang="en-IN" sz="3200" b="1" dirty="0"/>
              <a:t>Read the following sentences. Underline the common nouns and circle the proper nouns. </a:t>
            </a:r>
            <a:endParaRPr sz="3200" dirty="0"/>
          </a:p>
        </p:txBody>
      </p:sp>
      <p:cxnSp>
        <p:nvCxnSpPr>
          <p:cNvPr id="90" name="Google Shape;90;p5"/>
          <p:cNvCxnSpPr/>
          <p:nvPr/>
        </p:nvCxnSpPr>
        <p:spPr>
          <a:xfrm>
            <a:off x="4727848" y="3115458"/>
            <a:ext cx="1080120"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cxnSp>
        <p:nvCxnSpPr>
          <p:cNvPr id="91" name="Google Shape;91;p5"/>
          <p:cNvCxnSpPr/>
          <p:nvPr/>
        </p:nvCxnSpPr>
        <p:spPr>
          <a:xfrm>
            <a:off x="3935760" y="3701507"/>
            <a:ext cx="1332148"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cxnSp>
        <p:nvCxnSpPr>
          <p:cNvPr id="92" name="Google Shape;92;p5"/>
          <p:cNvCxnSpPr/>
          <p:nvPr/>
        </p:nvCxnSpPr>
        <p:spPr>
          <a:xfrm>
            <a:off x="2855640" y="4250386"/>
            <a:ext cx="2016224"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cxnSp>
        <p:nvCxnSpPr>
          <p:cNvPr id="93" name="Google Shape;93;p5"/>
          <p:cNvCxnSpPr/>
          <p:nvPr/>
        </p:nvCxnSpPr>
        <p:spPr>
          <a:xfrm>
            <a:off x="6599447" y="4250386"/>
            <a:ext cx="981927"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cxnSp>
        <p:nvCxnSpPr>
          <p:cNvPr id="94" name="Google Shape;94;p5"/>
          <p:cNvCxnSpPr/>
          <p:nvPr/>
        </p:nvCxnSpPr>
        <p:spPr>
          <a:xfrm>
            <a:off x="8433100" y="4826450"/>
            <a:ext cx="981927"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cxnSp>
        <p:nvCxnSpPr>
          <p:cNvPr id="95" name="Google Shape;95;p5"/>
          <p:cNvCxnSpPr/>
          <p:nvPr/>
        </p:nvCxnSpPr>
        <p:spPr>
          <a:xfrm>
            <a:off x="6051798" y="4826450"/>
            <a:ext cx="805388" cy="0"/>
          </a:xfrm>
          <a:prstGeom prst="straightConnector1">
            <a:avLst/>
          </a:prstGeom>
          <a:noFill/>
          <a:ln w="25400" cap="flat" cmpd="sng">
            <a:solidFill>
              <a:srgbClr val="C00000"/>
            </a:solidFill>
            <a:prstDash val="solid"/>
            <a:round/>
            <a:headEnd type="none" w="sm" len="sm"/>
            <a:tailEnd type="none" w="sm" len="sm"/>
          </a:ln>
          <a:effectLst>
            <a:outerShdw blurRad="40000" dist="20000" dir="5400000" rotWithShape="0">
              <a:srgbClr val="000000">
                <a:alpha val="37254"/>
              </a:srgbClr>
            </a:outerShdw>
          </a:effectLst>
        </p:spPr>
      </p:cxnSp>
      <p:sp>
        <p:nvSpPr>
          <p:cNvPr id="15" name="Title 2">
            <a:extLst>
              <a:ext uri="{FF2B5EF4-FFF2-40B4-BE49-F238E27FC236}">
                <a16:creationId xmlns:a16="http://schemas.microsoft.com/office/drawing/2014/main" id="{57ED101F-C0E1-4D55-9A0D-58D39DD524AF}"/>
              </a:ext>
            </a:extLst>
          </p:cNvPr>
          <p:cNvSpPr txBox="1">
            <a:spLocks/>
          </p:cNvSpPr>
          <p:nvPr/>
        </p:nvSpPr>
        <p:spPr>
          <a:xfrm>
            <a:off x="1466857" y="71414"/>
            <a:ext cx="9296427" cy="654032"/>
          </a:xfrm>
          <a:prstGeom prst="rect">
            <a:avLst/>
          </a:prstGeom>
          <a:solidFill>
            <a:srgbClr val="C9A4E4"/>
          </a:solid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u="sng" dirty="0"/>
              <a:t>Exercise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par>
                                <p:cTn id="8" presetID="10" presetClass="entr" presetSubtype="0" fill="hold"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fade">
                                      <p:cBhvr>
                                        <p:cTn id="10" dur="500"/>
                                        <p:tgtEl>
                                          <p:spTgt spid="84"/>
                                        </p:tgtEl>
                                      </p:cBhvr>
                                    </p:animEffect>
                                  </p:childTnLst>
                                </p:cTn>
                              </p:par>
                              <p:par>
                                <p:cTn id="11" presetID="10" presetClass="entr" presetSubtype="0" fill="hold"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fade">
                                      <p:cBhvr>
                                        <p:cTn id="13" dur="500"/>
                                        <p:tgtEl>
                                          <p:spTgt spid="85"/>
                                        </p:tgtEl>
                                      </p:cBhvr>
                                    </p:animEffect>
                                  </p:childTnLst>
                                </p:cTn>
                              </p:par>
                              <p:par>
                                <p:cTn id="14" presetID="10" presetClass="entr" presetSubtype="0" fill="hold" nodeType="with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fade">
                                      <p:cBhvr>
                                        <p:cTn id="16" dur="500"/>
                                        <p:tgtEl>
                                          <p:spTgt spid="86"/>
                                        </p:tgtEl>
                                      </p:cBhvr>
                                    </p:animEffect>
                                  </p:childTnLst>
                                </p:cTn>
                              </p:par>
                              <p:par>
                                <p:cTn id="17" presetID="10" presetClass="entr" presetSubtype="0" fill="hold" nodeType="with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500"/>
                                        <p:tgtEl>
                                          <p:spTgt spid="8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0"/>
                                        </p:tgtEl>
                                        <p:attrNameLst>
                                          <p:attrName>style.visibility</p:attrName>
                                        </p:attrNameLst>
                                      </p:cBhvr>
                                      <p:to>
                                        <p:strVal val="visible"/>
                                      </p:to>
                                    </p:set>
                                    <p:animEffect transition="in" filter="fade">
                                      <p:cBhvr>
                                        <p:cTn id="24" dur="500"/>
                                        <p:tgtEl>
                                          <p:spTgt spid="90"/>
                                        </p:tgtEl>
                                      </p:cBhvr>
                                    </p:animEffect>
                                  </p:childTnLst>
                                </p:cTn>
                              </p:par>
                              <p:par>
                                <p:cTn id="25" presetID="10" presetClass="entr" presetSubtype="0" fill="hold"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fade">
                                      <p:cBhvr>
                                        <p:cTn id="27" dur="500"/>
                                        <p:tgtEl>
                                          <p:spTgt spid="95"/>
                                        </p:tgtEl>
                                      </p:cBhvr>
                                    </p:animEffect>
                                  </p:childTnLst>
                                </p:cTn>
                              </p:par>
                              <p:par>
                                <p:cTn id="28" presetID="10" presetClass="entr" presetSubtype="0" fill="hold" nodeType="with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fade">
                                      <p:cBhvr>
                                        <p:cTn id="30" dur="500"/>
                                        <p:tgtEl>
                                          <p:spTgt spid="91"/>
                                        </p:tgtEl>
                                      </p:cBhvr>
                                    </p:animEffect>
                                  </p:childTnLst>
                                </p:cTn>
                              </p:par>
                              <p:par>
                                <p:cTn id="31" presetID="10" presetClass="entr" presetSubtype="0" fill="hold" nodeType="with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fade">
                                      <p:cBhvr>
                                        <p:cTn id="33" dur="500"/>
                                        <p:tgtEl>
                                          <p:spTgt spid="92"/>
                                        </p:tgtEl>
                                      </p:cBhvr>
                                    </p:animEffect>
                                  </p:childTnLst>
                                </p:cTn>
                              </p:par>
                              <p:par>
                                <p:cTn id="34" presetID="10" presetClass="entr" presetSubtype="0" fill="hold" nodeType="with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fade">
                                      <p:cBhvr>
                                        <p:cTn id="36" dur="500"/>
                                        <p:tgtEl>
                                          <p:spTgt spid="93"/>
                                        </p:tgtEl>
                                      </p:cBhvr>
                                    </p:animEffect>
                                  </p:childTnLst>
                                </p:cTn>
                              </p:par>
                              <p:par>
                                <p:cTn id="37" presetID="10" presetClass="entr" presetSubtype="0" fill="hold" nodeType="withEffect">
                                  <p:stCondLst>
                                    <p:cond delay="0"/>
                                  </p:stCondLst>
                                  <p:childTnLst>
                                    <p:set>
                                      <p:cBhvr>
                                        <p:cTn id="38" dur="1" fill="hold">
                                          <p:stCondLst>
                                            <p:cond delay="0"/>
                                          </p:stCondLst>
                                        </p:cTn>
                                        <p:tgtEl>
                                          <p:spTgt spid="95"/>
                                        </p:tgtEl>
                                        <p:attrNameLst>
                                          <p:attrName>style.visibility</p:attrName>
                                        </p:attrNameLst>
                                      </p:cBhvr>
                                      <p:to>
                                        <p:strVal val="visible"/>
                                      </p:to>
                                    </p:set>
                                    <p:animEffect transition="in" filter="fade">
                                      <p:cBhvr>
                                        <p:cTn id="39" dur="500"/>
                                        <p:tgtEl>
                                          <p:spTgt spid="95"/>
                                        </p:tgtEl>
                                      </p:cBhvr>
                                    </p:animEffect>
                                  </p:childTnLst>
                                </p:cTn>
                              </p:par>
                              <p:par>
                                <p:cTn id="40" presetID="10" presetClass="entr" presetSubtype="0" fill="hold"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3228895" y="791440"/>
            <a:ext cx="5772350" cy="594577"/>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dk1"/>
              </a:buClr>
              <a:buSzPts val="3600"/>
              <a:buFont typeface="Calibri"/>
              <a:buNone/>
            </a:pPr>
            <a:r>
              <a:rPr lang="en-IN" b="1" dirty="0"/>
              <a:t>Draw and name the following .</a:t>
            </a:r>
            <a:endParaRPr dirty="0"/>
          </a:p>
        </p:txBody>
      </p:sp>
      <p:graphicFrame>
        <p:nvGraphicFramePr>
          <p:cNvPr id="102" name="Google Shape;102;p6"/>
          <p:cNvGraphicFramePr/>
          <p:nvPr>
            <p:extLst>
              <p:ext uri="{D42A27DB-BD31-4B8C-83A1-F6EECF244321}">
                <p14:modId xmlns:p14="http://schemas.microsoft.com/office/powerpoint/2010/main" val="1376352499"/>
              </p:ext>
            </p:extLst>
          </p:nvPr>
        </p:nvGraphicFramePr>
        <p:xfrm>
          <a:off x="1819177" y="1556792"/>
          <a:ext cx="8568950" cy="4248475"/>
        </p:xfrm>
        <a:graphic>
          <a:graphicData uri="http://schemas.openxmlformats.org/drawingml/2006/table">
            <a:tbl>
              <a:tblPr>
                <a:noFill/>
                <a:tableStyleId>{7F04E27A-3962-4619-90C3-00E66D7BC9B2}</a:tableStyleId>
              </a:tblPr>
              <a:tblGrid>
                <a:gridCol w="4284475">
                  <a:extLst>
                    <a:ext uri="{9D8B030D-6E8A-4147-A177-3AD203B41FA5}">
                      <a16:colId xmlns:a16="http://schemas.microsoft.com/office/drawing/2014/main" val="20000"/>
                    </a:ext>
                  </a:extLst>
                </a:gridCol>
                <a:gridCol w="4284475">
                  <a:extLst>
                    <a:ext uri="{9D8B030D-6E8A-4147-A177-3AD203B41FA5}">
                      <a16:colId xmlns:a16="http://schemas.microsoft.com/office/drawing/2014/main" val="20001"/>
                    </a:ext>
                  </a:extLst>
                </a:gridCol>
              </a:tblGrid>
              <a:tr h="742575">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A Common Noun</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3200"/>
                        <a:buFont typeface="Arial"/>
                        <a:buNone/>
                      </a:pPr>
                      <a:r>
                        <a:rPr lang="en-IN" sz="3200" u="none" strike="noStrike" cap="none"/>
                        <a:t>A Proper Noun</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505900">
                <a:tc>
                  <a:txBody>
                    <a:bodyPr/>
                    <a:lstStyle/>
                    <a:p>
                      <a:pPr marL="0" marR="0" lvl="0" indent="0" algn="l" rtl="0">
                        <a:lnSpc>
                          <a:spcPct val="115000"/>
                        </a:lnSpc>
                        <a:spcBef>
                          <a:spcPts val="0"/>
                        </a:spcBef>
                        <a:spcAft>
                          <a:spcPts val="0"/>
                        </a:spcAft>
                        <a:buClr>
                          <a:srgbClr val="000000"/>
                        </a:buClr>
                        <a:buSzPts val="3200"/>
                        <a:buFont typeface="Arial"/>
                        <a:buNone/>
                      </a:pP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15000"/>
                        </a:lnSpc>
                        <a:spcBef>
                          <a:spcPts val="0"/>
                        </a:spcBef>
                        <a:spcAft>
                          <a:spcPts val="0"/>
                        </a:spcAft>
                        <a:buClr>
                          <a:srgbClr val="000000"/>
                        </a:buClr>
                        <a:buSzPts val="3200"/>
                        <a:buFont typeface="Arial"/>
                        <a:buNone/>
                      </a:pPr>
                      <a:r>
                        <a:rPr lang="en-IN" sz="3200" u="none" strike="noStrike" cap="none"/>
                        <a:t> </a:t>
                      </a:r>
                      <a:endParaRPr sz="3200" u="none" strike="noStrike" cap="none">
                        <a:latin typeface="Arial"/>
                        <a:ea typeface="Arial"/>
                        <a:cs typeface="Arial"/>
                        <a:sym typeface="Arial"/>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03" name="Google Shape;103;p6" descr="A picture containing text, table, furniture, worktable&#10;&#10;Description automatically generated"/>
          <p:cNvPicPr preferRelativeResize="0"/>
          <p:nvPr/>
        </p:nvPicPr>
        <p:blipFill rotWithShape="1">
          <a:blip r:embed="rId3">
            <a:alphaModFix/>
          </a:blip>
          <a:srcRect/>
          <a:stretch/>
        </p:blipFill>
        <p:spPr>
          <a:xfrm>
            <a:off x="2827289" y="2844918"/>
            <a:ext cx="2032000" cy="1689100"/>
          </a:xfrm>
          <a:prstGeom prst="rect">
            <a:avLst/>
          </a:prstGeom>
          <a:noFill/>
          <a:ln>
            <a:noFill/>
          </a:ln>
        </p:spPr>
      </p:pic>
      <p:sp>
        <p:nvSpPr>
          <p:cNvPr id="104" name="Google Shape;104;p6"/>
          <p:cNvSpPr txBox="1"/>
          <p:nvPr/>
        </p:nvSpPr>
        <p:spPr>
          <a:xfrm>
            <a:off x="3303229" y="5008820"/>
            <a:ext cx="1080120"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a:solidFill>
                  <a:srgbClr val="7030A0"/>
                </a:solidFill>
                <a:latin typeface="Calibri"/>
                <a:ea typeface="Calibri"/>
                <a:cs typeface="Calibri"/>
                <a:sym typeface="Calibri"/>
              </a:rPr>
              <a:t>table</a:t>
            </a:r>
            <a:endParaRPr sz="1400" b="0" i="0" u="none" strike="noStrike" cap="none">
              <a:solidFill>
                <a:srgbClr val="000000"/>
              </a:solidFill>
              <a:latin typeface="Arial"/>
              <a:ea typeface="Arial"/>
              <a:cs typeface="Arial"/>
              <a:sym typeface="Arial"/>
            </a:endParaRPr>
          </a:p>
        </p:txBody>
      </p:sp>
      <p:sp>
        <p:nvSpPr>
          <p:cNvPr id="105" name="Google Shape;105;p6"/>
          <p:cNvSpPr txBox="1"/>
          <p:nvPr/>
        </p:nvSpPr>
        <p:spPr>
          <a:xfrm>
            <a:off x="7787955" y="5008820"/>
            <a:ext cx="835978"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N" sz="3200" b="0" i="0" u="none" strike="noStrike" cap="none" dirty="0">
                <a:solidFill>
                  <a:srgbClr val="7030A0"/>
                </a:solidFill>
                <a:latin typeface="Calibri"/>
                <a:ea typeface="Calibri"/>
                <a:cs typeface="Calibri"/>
                <a:sym typeface="Calibri"/>
              </a:rPr>
              <a:t>Sun</a:t>
            </a:r>
            <a:endParaRPr sz="1400" b="0" i="0" u="none" strike="noStrike" cap="none" dirty="0">
              <a:solidFill>
                <a:srgbClr val="000000"/>
              </a:solidFill>
              <a:latin typeface="Arial"/>
              <a:ea typeface="Arial"/>
              <a:cs typeface="Arial"/>
              <a:sym typeface="Arial"/>
            </a:endParaRPr>
          </a:p>
        </p:txBody>
      </p:sp>
      <p:pic>
        <p:nvPicPr>
          <p:cNvPr id="106" name="Google Shape;106;p6"/>
          <p:cNvPicPr preferRelativeResize="0"/>
          <p:nvPr/>
        </p:nvPicPr>
        <p:blipFill rotWithShape="1">
          <a:blip r:embed="rId4">
            <a:alphaModFix/>
          </a:blip>
          <a:srcRect/>
          <a:stretch/>
        </p:blipFill>
        <p:spPr>
          <a:xfrm>
            <a:off x="7175885" y="2722257"/>
            <a:ext cx="2060118" cy="2060118"/>
          </a:xfrm>
          <a:prstGeom prst="rect">
            <a:avLst/>
          </a:prstGeom>
          <a:noFill/>
          <a:ln>
            <a:noFill/>
          </a:ln>
        </p:spPr>
      </p:pic>
      <p:sp>
        <p:nvSpPr>
          <p:cNvPr id="9" name="Title 2">
            <a:extLst>
              <a:ext uri="{FF2B5EF4-FFF2-40B4-BE49-F238E27FC236}">
                <a16:creationId xmlns:a16="http://schemas.microsoft.com/office/drawing/2014/main" id="{766E8A36-25F0-4A3E-B351-41D4CCBA987B}"/>
              </a:ext>
            </a:extLst>
          </p:cNvPr>
          <p:cNvSpPr txBox="1">
            <a:spLocks/>
          </p:cNvSpPr>
          <p:nvPr/>
        </p:nvSpPr>
        <p:spPr>
          <a:xfrm>
            <a:off x="1466857" y="71414"/>
            <a:ext cx="9296427" cy="654032"/>
          </a:xfrm>
          <a:prstGeom prst="rect">
            <a:avLst/>
          </a:prstGeom>
          <a:solidFill>
            <a:srgbClr val="C9A4E4"/>
          </a:solid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u="sng" dirty="0"/>
              <a:t>Exercise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par>
                                <p:cTn id="8" presetID="10" presetClass="entr" presetSubtype="0"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fade">
                                      <p:cBhvr>
                                        <p:cTn id="10" dur="500"/>
                                        <p:tgtEl>
                                          <p:spTgt spid="104"/>
                                        </p:tgtEl>
                                      </p:cBhvr>
                                    </p:animEffect>
                                  </p:childTnLst>
                                </p:cTn>
                              </p:par>
                              <p:par>
                                <p:cTn id="11" presetID="10" presetClass="entr" presetSubtype="0" fill="hold" nodeType="withEffect">
                                  <p:stCondLst>
                                    <p:cond delay="0"/>
                                  </p:stCondLst>
                                  <p:childTnLst>
                                    <p:set>
                                      <p:cBhvr>
                                        <p:cTn id="12" dur="1" fill="hold">
                                          <p:stCondLst>
                                            <p:cond delay="0"/>
                                          </p:stCondLst>
                                        </p:cTn>
                                        <p:tgtEl>
                                          <p:spTgt spid="105"/>
                                        </p:tgtEl>
                                        <p:attrNameLst>
                                          <p:attrName>style.visibility</p:attrName>
                                        </p:attrNameLst>
                                      </p:cBhvr>
                                      <p:to>
                                        <p:strVal val="visible"/>
                                      </p:to>
                                    </p:set>
                                    <p:animEffect transition="in" filter="fade">
                                      <p:cBhvr>
                                        <p:cTn id="13" dur="500"/>
                                        <p:tgtEl>
                                          <p:spTgt spid="105"/>
                                        </p:tgtEl>
                                      </p:cBhvr>
                                    </p:animEffect>
                                  </p:childTnLst>
                                </p:cTn>
                              </p:par>
                              <p:par>
                                <p:cTn id="14" presetID="10" presetClass="entr" presetSubtype="0" fill="hold" nodeType="withEffect">
                                  <p:stCondLst>
                                    <p:cond delay="0"/>
                                  </p:stCondLst>
                                  <p:childTnLst>
                                    <p:set>
                                      <p:cBhvr>
                                        <p:cTn id="15" dur="1" fill="hold">
                                          <p:stCondLst>
                                            <p:cond delay="0"/>
                                          </p:stCondLst>
                                        </p:cTn>
                                        <p:tgtEl>
                                          <p:spTgt spid="106"/>
                                        </p:tgtEl>
                                        <p:attrNameLst>
                                          <p:attrName>style.visibility</p:attrName>
                                        </p:attrNameLst>
                                      </p:cBhvr>
                                      <p:to>
                                        <p:strVal val="visible"/>
                                      </p:to>
                                    </p:set>
                                    <p:animEffect transition="in" filter="fade">
                                      <p:cBhvr>
                                        <p:cTn id="16"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7"/>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dk1"/>
              </a:buClr>
              <a:buSzPct val="100000"/>
              <a:buFont typeface="Calibri"/>
              <a:buNone/>
            </a:pPr>
            <a:r>
              <a:rPr lang="en-IN"/>
              <a:t>MM INDEX</a:t>
            </a:r>
            <a:endParaRPr/>
          </a:p>
        </p:txBody>
      </p:sp>
      <p:graphicFrame>
        <p:nvGraphicFramePr>
          <p:cNvPr id="113" name="Google Shape;113;p7"/>
          <p:cNvGraphicFramePr/>
          <p:nvPr>
            <p:extLst>
              <p:ext uri="{D42A27DB-BD31-4B8C-83A1-F6EECF244321}">
                <p14:modId xmlns:p14="http://schemas.microsoft.com/office/powerpoint/2010/main" val="651462517"/>
              </p:ext>
            </p:extLst>
          </p:nvPr>
        </p:nvGraphicFramePr>
        <p:xfrm>
          <a:off x="1127448" y="1201089"/>
          <a:ext cx="9937100" cy="1767880"/>
        </p:xfrm>
        <a:graphic>
          <a:graphicData uri="http://schemas.openxmlformats.org/drawingml/2006/table">
            <a:tbl>
              <a:tblPr firstRow="1" bandRow="1">
                <a:noFill/>
                <a:tableStyleId>{C82A65FD-8563-45A1-B6DC-F896B05D80CC}</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a:t>Slide #</a:t>
                      </a:r>
                      <a:endParaRPr sz="20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a:t>Thumbnail</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000"/>
                        <a:buFont typeface="Arial"/>
                        <a:buNone/>
                      </a:pPr>
                      <a:r>
                        <a:rPr lang="en-IN" sz="2000" u="none" strike="noStrike" cap="none"/>
                        <a:t>Source link and Attribution</a:t>
                      </a:r>
                      <a:endParaRPr sz="1400" u="none" strike="noStrike" cap="none"/>
                    </a:p>
                  </a:txBody>
                  <a:tcPr marL="91450" marR="91450" marT="45725" marB="45725"/>
                </a:tc>
                <a:extLst>
                  <a:ext uri="{0D108BD9-81ED-4DB2-BD59-A6C34878D82A}">
                    <a16:rowId xmlns:a16="http://schemas.microsoft.com/office/drawing/2014/main" val="10000"/>
                  </a:ext>
                </a:extLst>
              </a:tr>
              <a:tr h="244175">
                <a:tc>
                  <a:txBody>
                    <a:bodyPr/>
                    <a:lstStyle/>
                    <a:p>
                      <a:pPr marL="0" marR="0" lvl="0" indent="0" algn="l" rtl="0">
                        <a:lnSpc>
                          <a:spcPct val="100000"/>
                        </a:lnSpc>
                        <a:spcBef>
                          <a:spcPts val="0"/>
                        </a:spcBef>
                        <a:spcAft>
                          <a:spcPts val="0"/>
                        </a:spcAft>
                        <a:buClr>
                          <a:srgbClr val="000000"/>
                        </a:buClr>
                        <a:buSzPts val="900"/>
                        <a:buFont typeface="Arial"/>
                        <a:buNone/>
                      </a:pPr>
                      <a:r>
                        <a:rPr lang="en-IN" sz="900" u="none" strike="noStrike" cap="none"/>
                        <a:t>1</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900"/>
                        <a:buFont typeface="Arial"/>
                        <a:buNone/>
                      </a:pPr>
                      <a:endParaRPr sz="900" u="none" strike="noStrike" cap="none"/>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cap="none" dirty="0">
                          <a:solidFill>
                            <a:schemeClr val="dk1"/>
                          </a:solidFill>
                          <a:latin typeface="Calibri"/>
                          <a:ea typeface="Calibri"/>
                          <a:cs typeface="Calibri"/>
                          <a:sym typeface="Calibri"/>
                        </a:rPr>
                        <a:t>&lt;thinking&gt; - </a:t>
                      </a:r>
                      <a:r>
                        <a:rPr lang="en-IN" sz="900" b="0" i="0" u="none" strike="noStrike" cap="none" dirty="0">
                          <a:solidFill>
                            <a:schemeClr val="dk1"/>
                          </a:solidFill>
                          <a:latin typeface="Calibri"/>
                          <a:ea typeface="Calibri"/>
                          <a:cs typeface="Calibri"/>
                          <a:sym typeface="Calibri"/>
                          <a:hlinkClick r:id="rId3"/>
                        </a:rPr>
                        <a:t>https://pixabay.com/illustrations/girl-student-outline-female-5887692/</a:t>
                      </a:r>
                      <a:endParaRPr sz="900" u="none" strike="noStrike" cap="none" dirty="0"/>
                    </a:p>
                    <a:p>
                      <a:pPr marL="0" marR="0" lvl="0" indent="0" algn="l" rtl="0">
                        <a:lnSpc>
                          <a:spcPct val="100000"/>
                        </a:lnSpc>
                        <a:spcBef>
                          <a:spcPts val="0"/>
                        </a:spcBef>
                        <a:spcAft>
                          <a:spcPts val="0"/>
                        </a:spcAft>
                        <a:buClr>
                          <a:srgbClr val="000000"/>
                        </a:buClr>
                        <a:buSzPts val="900"/>
                        <a:buFont typeface="Arial"/>
                        <a:buNone/>
                      </a:pPr>
                      <a:endParaRPr sz="900" u="none" strike="noStrike" cap="none"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lnSpc>
                          <a:spcPct val="100000"/>
                        </a:lnSpc>
                        <a:spcBef>
                          <a:spcPts val="0"/>
                        </a:spcBef>
                        <a:spcAft>
                          <a:spcPts val="0"/>
                        </a:spcAft>
                        <a:buClr>
                          <a:srgbClr val="000000"/>
                        </a:buClr>
                        <a:buSzPts val="900"/>
                        <a:buFont typeface="Arial"/>
                        <a:buNone/>
                      </a:pPr>
                      <a:r>
                        <a:rPr lang="en-IN" sz="900" u="none" strike="noStrike" cap="none"/>
                        <a:t>6</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900"/>
                        <a:buFont typeface="Arial"/>
                        <a:buNone/>
                      </a:pPr>
                      <a:endParaRPr sz="90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cap="none" dirty="0">
                          <a:solidFill>
                            <a:schemeClr val="dk1"/>
                          </a:solidFill>
                          <a:latin typeface="Calibri"/>
                          <a:ea typeface="Calibri"/>
                          <a:cs typeface="Calibri"/>
                          <a:sym typeface="Calibri"/>
                        </a:rPr>
                        <a:t>&lt;table&gt; - </a:t>
                      </a:r>
                      <a:r>
                        <a:rPr lang="en-IN" sz="900" b="0" i="0" u="none" strike="noStrike" cap="none" dirty="0">
                          <a:solidFill>
                            <a:schemeClr val="dk1"/>
                          </a:solidFill>
                          <a:latin typeface="Calibri"/>
                          <a:ea typeface="Calibri"/>
                          <a:cs typeface="Calibri"/>
                          <a:sym typeface="Calibri"/>
                          <a:hlinkClick r:id="rId4"/>
                        </a:rPr>
                        <a:t>https://pixabay.com/vectors/table-furniture-wooden-1300555/</a:t>
                      </a:r>
                      <a:endParaRPr lang="en-IN" sz="9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900"/>
                        <a:buFont typeface="Calibri"/>
                        <a:buNone/>
                      </a:pPr>
                      <a:endParaRPr sz="900" b="0" u="none" strike="noStrike" cap="none" dirty="0"/>
                    </a:p>
                    <a:p>
                      <a:pPr marL="0" marR="0" lvl="0" indent="0" algn="l" rtl="0">
                        <a:lnSpc>
                          <a:spcPct val="100000"/>
                        </a:lnSpc>
                        <a:spcBef>
                          <a:spcPts val="0"/>
                        </a:spcBef>
                        <a:spcAft>
                          <a:spcPts val="0"/>
                        </a:spcAft>
                        <a:buClr>
                          <a:srgbClr val="000000"/>
                        </a:buClr>
                        <a:buSzPts val="900"/>
                        <a:buFont typeface="Arial"/>
                        <a:buNone/>
                      </a:pPr>
                      <a:endParaRPr sz="900" u="none" strike="noStrike" cap="none" dirty="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lnSpc>
                          <a:spcPct val="100000"/>
                        </a:lnSpc>
                        <a:spcBef>
                          <a:spcPts val="0"/>
                        </a:spcBef>
                        <a:spcAft>
                          <a:spcPts val="0"/>
                        </a:spcAft>
                        <a:buClr>
                          <a:srgbClr val="000000"/>
                        </a:buClr>
                        <a:buSzPts val="900"/>
                        <a:buFont typeface="Arial"/>
                        <a:buNone/>
                      </a:pPr>
                      <a:r>
                        <a:rPr lang="en-IN" sz="900" u="none" strike="noStrike" cap="none"/>
                        <a:t>6</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900"/>
                        <a:buFont typeface="Arial"/>
                        <a:buNone/>
                      </a:pPr>
                      <a:endParaRPr sz="90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900" b="0" i="0" u="none" strike="noStrike" cap="none" dirty="0">
                          <a:solidFill>
                            <a:schemeClr val="dk1"/>
                          </a:solidFill>
                          <a:latin typeface="Calibri"/>
                          <a:ea typeface="Calibri"/>
                          <a:cs typeface="Calibri"/>
                          <a:sym typeface="Calibri"/>
                        </a:rPr>
                        <a:t>&lt;sun&gt; - </a:t>
                      </a:r>
                      <a:r>
                        <a:rPr lang="en-IN" sz="900" b="0" i="0" u="none" strike="noStrike" cap="none" dirty="0">
                          <a:solidFill>
                            <a:schemeClr val="dk1"/>
                          </a:solidFill>
                          <a:latin typeface="Calibri"/>
                          <a:ea typeface="Calibri"/>
                          <a:cs typeface="Calibri"/>
                          <a:sym typeface="Calibri"/>
                          <a:hlinkClick r:id="rId5"/>
                        </a:rPr>
                        <a:t>https://pixabay.com/vectors/sun-weather-weather-forecast-sunny-157126/</a:t>
                      </a:r>
                      <a:endParaRPr lang="en-IN" sz="9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900"/>
                        <a:buFont typeface="Calibri"/>
                        <a:buNone/>
                      </a:pPr>
                      <a:endParaRPr lang="en-IN" sz="900" b="0" i="0" u="none" strike="noStrike" cap="none" dirty="0">
                        <a:solidFill>
                          <a:schemeClr val="dk1"/>
                        </a:solidFill>
                        <a:latin typeface="Calibri"/>
                        <a:cs typeface="Calibri"/>
                        <a:sym typeface="Calibri"/>
                      </a:endParaRPr>
                    </a:p>
                    <a:p>
                      <a:pPr marL="0" marR="0" lvl="0" indent="0" algn="l" rtl="0">
                        <a:lnSpc>
                          <a:spcPct val="100000"/>
                        </a:lnSpc>
                        <a:spcBef>
                          <a:spcPts val="0"/>
                        </a:spcBef>
                        <a:spcAft>
                          <a:spcPts val="0"/>
                        </a:spcAft>
                        <a:buClr>
                          <a:schemeClr val="dk1"/>
                        </a:buClr>
                        <a:buSzPts val="900"/>
                        <a:buFont typeface="Calibri"/>
                        <a:buNone/>
                      </a:pPr>
                      <a:endParaRPr sz="900" b="0" u="none" strike="noStrike" cap="none" dirty="0"/>
                    </a:p>
                  </a:txBody>
                  <a:tcPr marL="91450" marR="91450" marT="45725" marB="45725"/>
                </a:tc>
                <a:extLst>
                  <a:ext uri="{0D108BD9-81ED-4DB2-BD59-A6C34878D82A}">
                    <a16:rowId xmlns:a16="http://schemas.microsoft.com/office/drawing/2014/main" val="10003"/>
                  </a:ext>
                </a:extLst>
              </a:tr>
            </a:tbl>
          </a:graphicData>
        </a:graphic>
      </p:graphicFrame>
      <p:pic>
        <p:nvPicPr>
          <p:cNvPr id="114" name="Google Shape;114;p7" descr="A picture containing linedrawing&#10;&#10;Description automatically generated"/>
          <p:cNvPicPr preferRelativeResize="0"/>
          <p:nvPr/>
        </p:nvPicPr>
        <p:blipFill rotWithShape="1">
          <a:blip r:embed="rId6">
            <a:alphaModFix/>
          </a:blip>
          <a:srcRect/>
          <a:stretch/>
        </p:blipFill>
        <p:spPr>
          <a:xfrm>
            <a:off x="2444847" y="1645044"/>
            <a:ext cx="267773" cy="246745"/>
          </a:xfrm>
          <a:prstGeom prst="rect">
            <a:avLst/>
          </a:prstGeom>
          <a:noFill/>
          <a:ln>
            <a:noFill/>
          </a:ln>
        </p:spPr>
      </p:pic>
      <p:pic>
        <p:nvPicPr>
          <p:cNvPr id="115" name="Google Shape;115;p7" descr="A picture containing text, table, furniture, worktable&#10;&#10;Description automatically generated"/>
          <p:cNvPicPr preferRelativeResize="0"/>
          <p:nvPr/>
        </p:nvPicPr>
        <p:blipFill rotWithShape="1">
          <a:blip r:embed="rId7">
            <a:alphaModFix/>
          </a:blip>
          <a:srcRect/>
          <a:stretch/>
        </p:blipFill>
        <p:spPr>
          <a:xfrm>
            <a:off x="2431843" y="2051078"/>
            <a:ext cx="395090" cy="298562"/>
          </a:xfrm>
          <a:prstGeom prst="rect">
            <a:avLst/>
          </a:prstGeom>
          <a:noFill/>
          <a:ln>
            <a:noFill/>
          </a:ln>
        </p:spPr>
      </p:pic>
      <p:pic>
        <p:nvPicPr>
          <p:cNvPr id="116" name="Google Shape;116;p7" descr="A picture containing shape&#10;&#10;Description automatically generated"/>
          <p:cNvPicPr preferRelativeResize="0"/>
          <p:nvPr/>
        </p:nvPicPr>
        <p:blipFill rotWithShape="1">
          <a:blip r:embed="rId8">
            <a:alphaModFix/>
          </a:blip>
          <a:srcRect/>
          <a:stretch/>
        </p:blipFill>
        <p:spPr>
          <a:xfrm>
            <a:off x="2464333" y="2532373"/>
            <a:ext cx="356761" cy="392437"/>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Widescreen</PresentationFormat>
  <Paragraphs>96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Noto Sans Symbols</vt:lpstr>
      <vt:lpstr>Arial</vt:lpstr>
      <vt:lpstr>Calibri</vt:lpstr>
      <vt:lpstr>DD</vt:lpstr>
      <vt:lpstr>PowerPoint Presentation</vt:lpstr>
      <vt:lpstr>Exercise 1</vt:lpstr>
      <vt:lpstr>Exercise 2</vt:lpstr>
      <vt:lpstr>Exercise 3</vt:lpstr>
      <vt:lpstr>Read the following sentences. Underline the common nouns and circle the proper nouns. </vt:lpstr>
      <vt:lpstr>Draw and name the following .</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14</cp:revision>
  <dcterms:created xsi:type="dcterms:W3CDTF">2020-08-28T09:38:22Z</dcterms:created>
  <dcterms:modified xsi:type="dcterms:W3CDTF">2021-12-02T16:18:23Z</dcterms:modified>
</cp:coreProperties>
</file>