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73I4t7japto5sTV2t5czY6DrH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2C1"/>
    <a:srgbClr val="D99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4C04E9-231D-496F-BD20-54F705D91F7C}">
  <a:tblStyle styleId="{5D4C04E9-231D-496F-BD20-54F705D91F7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3" d="100"/>
          <a:sy n="63" d="100"/>
        </p:scale>
        <p:origin x="70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https://pixabay.com/illustrations/past-present-future-monitor-4026781/</a:t>
            </a:r>
            <a:endParaRPr dirty="0"/>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N" sz="1200" b="0" dirty="0">
                <a:solidFill>
                  <a:schemeClr val="dk1"/>
                </a:solidFill>
                <a:latin typeface="Calibri"/>
                <a:ea typeface="Calibri"/>
                <a:cs typeface="Calibri"/>
                <a:sym typeface="Calibri"/>
              </a:rPr>
              <a:t>The teacher writes a few sentences on the blackboard and asks the students to identify the verbs in the sentences and elicits the definition of verbs .      </a:t>
            </a:r>
            <a:endParaRPr dirty="0"/>
          </a:p>
          <a:p>
            <a:pPr marL="0" lvl="0" indent="0" algn="l" rtl="0">
              <a:spcBef>
                <a:spcPts val="0"/>
              </a:spcBef>
              <a:spcAft>
                <a:spcPts val="0"/>
              </a:spcAft>
              <a:buNone/>
            </a:pPr>
            <a:r>
              <a:rPr lang="en-IN" sz="1200" b="0" dirty="0">
                <a:solidFill>
                  <a:schemeClr val="dk1"/>
                </a:solidFill>
                <a:latin typeface="Calibri"/>
                <a:ea typeface="Calibri"/>
                <a:cs typeface="Calibri"/>
                <a:sym typeface="Calibri"/>
              </a:rPr>
              <a:t>Students explain that verbs are words that describe the action of the subject/noun and also give the idea of the state being.</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&lt;teacher&gt; - </a:t>
            </a:r>
            <a:r>
              <a:rPr lang="en-US" sz="1200" b="0" i="0" u="none" strike="noStrike" dirty="0">
                <a:solidFill>
                  <a:schemeClr val="dk1"/>
                </a:solidFill>
                <a:latin typeface="Calibri"/>
                <a:ea typeface="Calibri"/>
                <a:cs typeface="Calibri"/>
                <a:sym typeface="Calibri"/>
              </a:rPr>
              <a:t>SSSVV Image Gallery: Search Keyword “teacher”</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&lt;black board&gt; - &lt;https://pixabay.com/illustrations/chalkboard-blackboard-chalk-board-163601/&gt;</a:t>
            </a:r>
            <a:endParaRPr b="0"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endParaRPr/>
          </a:p>
          <a:p>
            <a:pPr marL="228600" lvl="0" indent="-228600" algn="l" rtl="0">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&lt;action&gt; - &lt;https://pixabay.com/illustrations/movement-driving-wiggle-3634992/&gt;</a:t>
            </a:r>
            <a:endParaRPr/>
          </a:p>
        </p:txBody>
      </p:sp>
      <p:sp>
        <p:nvSpPr>
          <p:cNvPr id="49" name="Google Shape;4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en-US" sz="1800" b="0" i="0" u="none" strike="noStrike" dirty="0">
                <a:solidFill>
                  <a:srgbClr val="000000"/>
                </a:solidFill>
                <a:effectLst/>
                <a:latin typeface="Calibri" panose="020F0502020204030204" pitchFamily="34" charset="0"/>
              </a:rPr>
              <a:t>The teacher writes a few sentences on the blackboard and underlines the verbs and then tells the children that all the underlined verbs are in the present tense form of the verb. The teacher must ensure that she writes only those sentences that contain verbs of the present tense. </a:t>
            </a:r>
            <a:endParaRPr lang="en-US" b="0" dirty="0">
              <a:effectLst/>
            </a:endParaRP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sz="1200" b="0" i="0" u="none" strike="noStrike" dirty="0">
                <a:solidFill>
                  <a:schemeClr val="dk1"/>
                </a:solidFill>
                <a:latin typeface="Calibri"/>
                <a:ea typeface="Calibri"/>
                <a:cs typeface="Calibri"/>
                <a:sym typeface="Calibri"/>
              </a:rPr>
              <a:t>&lt;teacher&gt; - SSSVV Image Gallery: Search Keyword “teacher”</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&lt;black board&gt; - &lt;https://pixabay.com/illustrations/chalkboard-blackboard-chalk-board-163601/&gt;</a:t>
            </a:r>
            <a:endParaRPr b="0" dirty="0"/>
          </a:p>
        </p:txBody>
      </p:sp>
      <p:sp>
        <p:nvSpPr>
          <p:cNvPr id="64" name="Google Shape;6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a:t>
            </a:r>
            <a:r>
              <a:rPr lang="en-IN" sz="1200" dirty="0">
                <a:solidFill>
                  <a:schemeClr val="dk1"/>
                </a:solidFill>
                <a:latin typeface="Calibri"/>
                <a:ea typeface="Calibri"/>
                <a:cs typeface="Calibri"/>
                <a:sym typeface="Calibri"/>
              </a:rPr>
              <a:t> </a:t>
            </a:r>
            <a:r>
              <a:rPr lang="en-IN" sz="1200" b="0" i="0" u="none" strike="noStrike" dirty="0">
                <a:solidFill>
                  <a:schemeClr val="dk1"/>
                </a:solidFill>
                <a:latin typeface="Calibri"/>
                <a:ea typeface="Calibri"/>
                <a:cs typeface="Calibri"/>
                <a:sym typeface="Calibri"/>
              </a:rPr>
              <a:t>&gt;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&lt;sisters&gt; - &lt;https://pixabay.com/photos/people-child-portrait-girl-india-3300436/&gt;</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&lt;alarm clock&gt; - &lt;https://pixabay.com/photos/morning-clock-alarm-1092771/&gt;</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&lt;cricket&gt; - &lt;https://pixabay.com/vectors/cricket-bat-cricketer-player-33064/&gt;</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&lt;glass of water&gt; - &lt;https://pixabay.com/photos/glass-of-water-water-glass-thirst-4087606/&gt;</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&lt;cleaning&gt; - &lt;https://pixabay.com/vectors/clean-cleaner-cleaning-service-3614744/&gt;</a:t>
            </a:r>
            <a:endParaRPr b="0" dirty="0"/>
          </a:p>
        </p:txBody>
      </p:sp>
      <p:sp>
        <p:nvSpPr>
          <p:cNvPr id="73" name="Google Shape;7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a:t>
            </a:r>
            <a:r>
              <a:rPr lang="en-IN" sz="1200">
                <a:solidFill>
                  <a:schemeClr val="dk1"/>
                </a:solidFill>
                <a:latin typeface="Calibri"/>
                <a:ea typeface="Calibri"/>
                <a:cs typeface="Calibri"/>
                <a:sym typeface="Calibri"/>
              </a:rPr>
              <a:t>.</a:t>
            </a:r>
            <a:r>
              <a:rPr lang="en-IN" sz="1200" b="0" i="0" u="none" strike="noStrike">
                <a:solidFill>
                  <a:schemeClr val="dk1"/>
                </a:solidFill>
                <a:latin typeface="Calibri"/>
                <a:ea typeface="Calibri"/>
                <a:cs typeface="Calibri"/>
                <a:sym typeface="Calibri"/>
              </a:rPr>
              <a:t>&gt;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&lt;cricket&gt; - &lt;https://pixabay.com/vectors/cricket-bat-cricketer-player-33064/&gt;</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&lt;chess&gt; - &lt;https://pixabay.com/vectors/chess-chess-face-off-chess-players-1295462/?</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&lt;hardwork&gt; - &lt;https://pixabay.com/vectors/archimedes-lever-quarryman-worker-148273/&gt;</a:t>
            </a:r>
            <a:endParaRPr/>
          </a:p>
          <a:p>
            <a:pPr marL="228600" lvl="0" indent="-15240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p:txBody>
      </p:sp>
      <p:sp>
        <p:nvSpPr>
          <p:cNvPr id="90" name="Google Shape;9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a:t>
            </a:r>
            <a:r>
              <a:rPr lang="en-IN" sz="1200" dirty="0">
                <a:solidFill>
                  <a:schemeClr val="dk1"/>
                </a:solidFill>
                <a:latin typeface="Calibri"/>
                <a:ea typeface="Calibri"/>
                <a:cs typeface="Calibri"/>
                <a:sym typeface="Calibri"/>
              </a:rPr>
              <a:t>.</a:t>
            </a:r>
            <a:r>
              <a:rPr lang="en-IN" sz="1200" b="0" i="0" u="none" strike="noStrike" dirty="0">
                <a:solidFill>
                  <a:schemeClr val="dk1"/>
                </a:solidFill>
                <a:latin typeface="Calibri"/>
                <a:ea typeface="Calibri"/>
                <a:cs typeface="Calibri"/>
                <a:sym typeface="Calibri"/>
              </a:rPr>
              <a:t>&gt;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&lt;rotation&gt; - &lt;https://pixabay.com/illustrations/sun-star-earth-cosmos-rays-balls-1884518/&gt;</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&lt;leaf photosynthesis&gt; - &lt;https://pixabay.com/illustrations/plant-photosynthesis-sunlight-leaf-3759893/&gt;</a:t>
            </a:r>
            <a:endParaRPr dirty="0"/>
          </a:p>
          <a:p>
            <a:pPr marL="228600" lvl="0" indent="-228600" algn="l" rtl="0">
              <a:spcBef>
                <a:spcPts val="0"/>
              </a:spcBef>
              <a:spcAft>
                <a:spcPts val="0"/>
              </a:spcAft>
              <a:buClr>
                <a:schemeClr val="dk1"/>
              </a:buClr>
              <a:buSzPts val="1200"/>
              <a:buFont typeface="Calibri"/>
              <a:buAutoNum type="arabicPeriod"/>
            </a:pPr>
            <a:r>
              <a:rPr lang="en-IN" sz="1200" b="0" i="0" u="none" strike="noStrike" dirty="0">
                <a:solidFill>
                  <a:schemeClr val="dk1"/>
                </a:solidFill>
                <a:latin typeface="Calibri"/>
                <a:ea typeface="Calibri"/>
                <a:cs typeface="Calibri"/>
                <a:sym typeface="Calibri"/>
              </a:rPr>
              <a:t>&lt;earth&gt; - &lt; https://pixabay.com/photos/solar-system-sun-mercury-venus-439046/&gt;</a:t>
            </a:r>
            <a:endParaRPr dirty="0"/>
          </a:p>
        </p:txBody>
      </p:sp>
      <p:sp>
        <p:nvSpPr>
          <p:cNvPr id="103" name="Google Shape;10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a:t>
            </a:r>
            <a:r>
              <a:rPr lang="en-IN" sz="1200">
                <a:solidFill>
                  <a:schemeClr val="dk1"/>
                </a:solidFill>
                <a:latin typeface="Calibri"/>
                <a:ea typeface="Calibri"/>
                <a:cs typeface="Calibri"/>
                <a:sym typeface="Calibri"/>
              </a:rPr>
              <a:t>.</a:t>
            </a:r>
            <a:r>
              <a:rPr lang="en-IN" sz="1200" b="0" i="0" u="none" strike="noStrike">
                <a:solidFill>
                  <a:schemeClr val="dk1"/>
                </a:solidFill>
                <a:latin typeface="Calibri"/>
                <a:ea typeface="Calibri"/>
                <a:cs typeface="Calibri"/>
                <a:sym typeface="Calibri"/>
              </a:rPr>
              <a:t>&gt;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endParaRPr/>
          </a:p>
          <a:p>
            <a:pPr marL="228600" lvl="0" indent="-228600" algn="l" rtl="0">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&lt;teacher and child&gt; - &lt;https://pixabay.com/vectors/girl-studying-teacher-school-5432233/&gt;</a:t>
            </a:r>
            <a:endParaRPr/>
          </a:p>
          <a:p>
            <a:pPr marL="228600" lvl="0" indent="-228600" algn="l" rtl="0">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&lt;tired&gt; - &lt;https://pixabay.com/illustrations/girl-bored-sleepy-boredom-couch-5835891/&gt;</a:t>
            </a:r>
            <a:endParaRPr/>
          </a:p>
          <a:p>
            <a:pPr marL="228600" lvl="0" indent="-228600" algn="l" rtl="0">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&lt;palace&gt; - &lt; https://pixabay.com/photos/palace-india-architecture-old-3767237/&gt;</a:t>
            </a:r>
            <a:endParaRPr/>
          </a:p>
          <a:p>
            <a:pPr marL="228600" lvl="0" indent="-228600" algn="l" rtl="0">
              <a:spcBef>
                <a:spcPts val="0"/>
              </a:spcBef>
              <a:spcAft>
                <a:spcPts val="0"/>
              </a:spcAft>
              <a:buClr>
                <a:schemeClr val="dk1"/>
              </a:buClr>
              <a:buSzPts val="1200"/>
              <a:buFont typeface="Calibri"/>
              <a:buAutoNum type="arabicPeriod"/>
            </a:pPr>
            <a:r>
              <a:rPr lang="en-IN" sz="1200" b="0" i="0" u="none" strike="noStrike">
                <a:solidFill>
                  <a:schemeClr val="dk1"/>
                </a:solidFill>
                <a:latin typeface="Calibri"/>
                <a:ea typeface="Calibri"/>
                <a:cs typeface="Calibri"/>
                <a:sym typeface="Calibri"/>
              </a:rPr>
              <a:t>&lt;best wishes&gt; - &lt;https://pixabay.com/illustrations/best-wish-good-luck-best-wishes-951468/&gt;</a:t>
            </a:r>
            <a:endParaRPr/>
          </a:p>
        </p:txBody>
      </p:sp>
      <p:sp>
        <p:nvSpPr>
          <p:cNvPr id="116" name="Google Shape;11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131" name="Google Shape;13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1"/>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11">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11"/>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11" descr="A picture containing text, clock&#10;&#10;Description automatically generated"/>
          <p:cNvPicPr preferRelativeResize="0"/>
          <p:nvPr/>
        </p:nvPicPr>
        <p:blipFill rotWithShape="1">
          <a:blip r:embed="rId3">
            <a:alphaModFix/>
          </a:blip>
          <a:srcRect/>
          <a:stretch/>
        </p:blipFill>
        <p:spPr>
          <a:xfrm>
            <a:off x="66539" y="47740"/>
            <a:ext cx="902286" cy="957155"/>
          </a:xfrm>
          <a:prstGeom prst="rect">
            <a:avLst/>
          </a:prstGeom>
          <a:noFill/>
          <a:ln>
            <a:noFill/>
          </a:ln>
        </p:spPr>
      </p:pic>
      <p:pic>
        <p:nvPicPr>
          <p:cNvPr id="16" name="Google Shape;16;p11" descr="A picture containing text, light&#10;&#10;Description automatically generated"/>
          <p:cNvPicPr preferRelativeResize="0"/>
          <p:nvPr/>
        </p:nvPicPr>
        <p:blipFill rotWithShape="1">
          <a:blip r:embed="rId4">
            <a:alphaModFix/>
          </a:blip>
          <a:srcRect/>
          <a:stretch/>
        </p:blipFill>
        <p:spPr>
          <a:xfrm>
            <a:off x="11064552" y="5924470"/>
            <a:ext cx="914479" cy="914479"/>
          </a:xfrm>
          <a:prstGeom prst="rect">
            <a:avLst/>
          </a:prstGeom>
          <a:noFill/>
          <a:ln>
            <a:noFill/>
          </a:ln>
        </p:spPr>
      </p:pic>
      <p:pic>
        <p:nvPicPr>
          <p:cNvPr id="17" name="Google Shape;17;p11" descr="Calendar&#10;&#10;Description automatically generated with low confidence"/>
          <p:cNvPicPr preferRelativeResize="0"/>
          <p:nvPr/>
        </p:nvPicPr>
        <p:blipFill rotWithShape="1">
          <a:blip r:embed="rId5">
            <a:alphaModFix/>
          </a:blip>
          <a:srcRect/>
          <a:stretch/>
        </p:blipFill>
        <p:spPr>
          <a:xfrm>
            <a:off x="11138893" y="66030"/>
            <a:ext cx="963251" cy="938865"/>
          </a:xfrm>
          <a:prstGeom prst="rect">
            <a:avLst/>
          </a:prstGeom>
          <a:noFill/>
          <a:ln>
            <a:noFill/>
          </a:ln>
        </p:spPr>
      </p:pic>
      <p:sp>
        <p:nvSpPr>
          <p:cNvPr id="18" name="Google Shape;18;p11"/>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2">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2"/>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2"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4" name="Google Shape;24;p12"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3">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3"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9" name="Google Shape;29;p13"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simple.wikipedia.org/wiki/Ver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3" Type="http://schemas.openxmlformats.org/officeDocument/2006/relationships/hyperlink" Target="https://pixabay.com/illustrations/sun-star-earth-cosmos-rays-balls-1884518/" TargetMode="External"/><Relationship Id="rId18" Type="http://schemas.openxmlformats.org/officeDocument/2006/relationships/hyperlink" Target="https://pixabay.com/photos/palace-india-architecture-old-3767237/" TargetMode="External"/><Relationship Id="rId26" Type="http://schemas.openxmlformats.org/officeDocument/2006/relationships/image" Target="../media/image29.png"/><Relationship Id="rId21" Type="http://schemas.openxmlformats.org/officeDocument/2006/relationships/image" Target="../media/image24.jpg"/><Relationship Id="rId34" Type="http://schemas.openxmlformats.org/officeDocument/2006/relationships/image" Target="../media/image37.jpg"/><Relationship Id="rId7" Type="http://schemas.openxmlformats.org/officeDocument/2006/relationships/hyperlink" Target="https://pixabay.com/photos/morning-clock-alarm-1092771/" TargetMode="External"/><Relationship Id="rId12" Type="http://schemas.openxmlformats.org/officeDocument/2006/relationships/hyperlink" Target="https://pixabay.com/vectors/archimedes-lever-quarryman-worker-148273/" TargetMode="External"/><Relationship Id="rId17" Type="http://schemas.openxmlformats.org/officeDocument/2006/relationships/hyperlink" Target="https://pixabay.com/illustrations/girl-bored-sleepy-boredom-couch-5835891/" TargetMode="External"/><Relationship Id="rId25" Type="http://schemas.openxmlformats.org/officeDocument/2006/relationships/image" Target="../media/image28.jpg"/><Relationship Id="rId33" Type="http://schemas.openxmlformats.org/officeDocument/2006/relationships/image" Target="../media/image36.jpg"/><Relationship Id="rId2" Type="http://schemas.openxmlformats.org/officeDocument/2006/relationships/notesSlide" Target="../notesSlides/notesSlide9.xml"/><Relationship Id="rId16" Type="http://schemas.openxmlformats.org/officeDocument/2006/relationships/hyperlink" Target="https://pixabay.com/vectors/girl-studying-teacher-school-5432233/" TargetMode="External"/><Relationship Id="rId20" Type="http://schemas.openxmlformats.org/officeDocument/2006/relationships/image" Target="../media/image23.png"/><Relationship Id="rId29" Type="http://schemas.openxmlformats.org/officeDocument/2006/relationships/image" Target="../media/image32.jpg"/><Relationship Id="rId1" Type="http://schemas.openxmlformats.org/officeDocument/2006/relationships/slideLayout" Target="../slideLayouts/slideLayout3.xml"/><Relationship Id="rId6" Type="http://schemas.openxmlformats.org/officeDocument/2006/relationships/hyperlink" Target="https://pixabay.com/photos/people-child-portrait-girl-india-3300436/" TargetMode="External"/><Relationship Id="rId11" Type="http://schemas.openxmlformats.org/officeDocument/2006/relationships/hyperlink" Target="https://pixabay.com/vectors/chess-chess-face-off-chess-players-1295462/" TargetMode="External"/><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12.jpeg"/><Relationship Id="rId5" Type="http://schemas.openxmlformats.org/officeDocument/2006/relationships/hyperlink" Target="https://pixabay.com/illustrations/movement-driving-wiggle-3634992/" TargetMode="External"/><Relationship Id="rId15" Type="http://schemas.openxmlformats.org/officeDocument/2006/relationships/hyperlink" Target="https://pixabay.com/photos/solar-system-sun-mercury-venus-439046/" TargetMode="External"/><Relationship Id="rId23" Type="http://schemas.openxmlformats.org/officeDocument/2006/relationships/image" Target="../media/image26.jpg"/><Relationship Id="rId28" Type="http://schemas.openxmlformats.org/officeDocument/2006/relationships/image" Target="../media/image31.png"/><Relationship Id="rId36" Type="http://schemas.openxmlformats.org/officeDocument/2006/relationships/image" Target="../media/image4.jpeg"/><Relationship Id="rId10" Type="http://schemas.openxmlformats.org/officeDocument/2006/relationships/hyperlink" Target="https://pixabay.com/vectors/cricket-bat-cricketer-player-33064/" TargetMode="External"/><Relationship Id="rId19" Type="http://schemas.openxmlformats.org/officeDocument/2006/relationships/hyperlink" Target="https://pixabay.com/illustrations/best-wish-good-luck-best-wishes-951468/" TargetMode="External"/><Relationship Id="rId31" Type="http://schemas.openxmlformats.org/officeDocument/2006/relationships/image" Target="../media/image34.jpg"/><Relationship Id="rId4" Type="http://schemas.openxmlformats.org/officeDocument/2006/relationships/hyperlink" Target="https://pixabay.com/illustrations/chalkboard-blackboard-chalk-board-163601/" TargetMode="External"/><Relationship Id="rId9" Type="http://schemas.openxmlformats.org/officeDocument/2006/relationships/hyperlink" Target="https://pixabay.com/vectors/clean-cleaner-cleaning-service-3614744/" TargetMode="External"/><Relationship Id="rId14" Type="http://schemas.openxmlformats.org/officeDocument/2006/relationships/hyperlink" Target="https://pixabay.com/illustrations/plant-photosynthesis-sunlight-leaf-3759893/" TargetMode="External"/><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jpg"/><Relationship Id="rId8" Type="http://schemas.openxmlformats.org/officeDocument/2006/relationships/hyperlink" Target="https://pixabay.com/photos/glass-of-water-water-glass-thirst-4087606/" TargetMode="External"/><Relationship Id="rId3" Type="http://schemas.openxmlformats.org/officeDocument/2006/relationships/hyperlink" Target="https://pixabay.com/illustrations/past-present-future-monitor-40267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6" name="Google Shape;36;p1"/>
          <p:cNvSpPr txBox="1">
            <a:spLocks noGrp="1"/>
          </p:cNvSpPr>
          <p:nvPr>
            <p:ph type="subTitle" idx="1"/>
          </p:nvPr>
        </p:nvSpPr>
        <p:spPr>
          <a:xfrm>
            <a:off x="0" y="1404055"/>
            <a:ext cx="12192000" cy="934467"/>
          </a:xfrm>
          <a:prstGeom prst="rect">
            <a:avLst/>
          </a:prstGeom>
          <a:solidFill>
            <a:srgbClr val="E9C2C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None/>
            </a:pPr>
            <a:r>
              <a:rPr lang="en-IN" sz="5400" b="1" dirty="0"/>
              <a:t>Acquiring Knowledge on Present Tense</a:t>
            </a:r>
            <a:endParaRPr sz="5400" dirty="0"/>
          </a:p>
        </p:txBody>
      </p:sp>
      <p:pic>
        <p:nvPicPr>
          <p:cNvPr id="1026" name="Picture 2" descr="Past, Present, Future, Monitor, Continents, Global">
            <a:extLst>
              <a:ext uri="{FF2B5EF4-FFF2-40B4-BE49-F238E27FC236}">
                <a16:creationId xmlns:a16="http://schemas.microsoft.com/office/drawing/2014/main" id="{BA8B01C9-AAC6-45C7-A7FB-545A7CB164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62" r="32024" b="13025"/>
          <a:stretch/>
        </p:blipFill>
        <p:spPr bwMode="auto">
          <a:xfrm>
            <a:off x="4332727" y="2359742"/>
            <a:ext cx="3513509" cy="2772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Google Shape;42;p2" descr="A picture containing text, picture frame, screenshot&#10;&#10;Description automatically generated"/>
          <p:cNvPicPr preferRelativeResize="0"/>
          <p:nvPr/>
        </p:nvPicPr>
        <p:blipFill rotWithShape="1">
          <a:blip r:embed="rId3">
            <a:alphaModFix/>
          </a:blip>
          <a:srcRect l="5993" t="8371" r="5772" b="9957"/>
          <a:stretch/>
        </p:blipFill>
        <p:spPr>
          <a:xfrm>
            <a:off x="2855640" y="1124744"/>
            <a:ext cx="7907643" cy="4320480"/>
          </a:xfrm>
          <a:prstGeom prst="rect">
            <a:avLst/>
          </a:prstGeom>
          <a:noFill/>
          <a:ln>
            <a:noFill/>
          </a:ln>
        </p:spPr>
      </p:pic>
      <p:sp>
        <p:nvSpPr>
          <p:cNvPr id="44" name="Google Shape;44;p2"/>
          <p:cNvSpPr txBox="1">
            <a:spLocks noGrp="1"/>
          </p:cNvSpPr>
          <p:nvPr>
            <p:ph type="body" idx="1"/>
          </p:nvPr>
        </p:nvSpPr>
        <p:spPr>
          <a:xfrm>
            <a:off x="3388187" y="1601638"/>
            <a:ext cx="6740261" cy="31955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00"/>
              </a:buClr>
              <a:buSzPts val="3200"/>
              <a:buNone/>
            </a:pPr>
            <a:r>
              <a:rPr lang="en-IN" dirty="0">
                <a:solidFill>
                  <a:srgbClr val="FFFF00"/>
                </a:solidFill>
              </a:rPr>
              <a:t>Examples: </a:t>
            </a:r>
            <a:endParaRPr dirty="0"/>
          </a:p>
          <a:p>
            <a:pPr marL="0" lvl="0" indent="0" algn="l" rtl="0">
              <a:lnSpc>
                <a:spcPct val="100000"/>
              </a:lnSpc>
              <a:spcBef>
                <a:spcPts val="640"/>
              </a:spcBef>
              <a:spcAft>
                <a:spcPts val="0"/>
              </a:spcAft>
              <a:buClr>
                <a:srgbClr val="FFFF00"/>
              </a:buClr>
              <a:buSzPts val="3200"/>
              <a:buNone/>
            </a:pPr>
            <a:r>
              <a:rPr lang="en-IN" dirty="0">
                <a:solidFill>
                  <a:srgbClr val="FFFF00"/>
                </a:solidFill>
              </a:rPr>
              <a:t>1. He </a:t>
            </a:r>
            <a:r>
              <a:rPr lang="en-IN" u="sng" dirty="0">
                <a:solidFill>
                  <a:srgbClr val="FFFF00"/>
                </a:solidFill>
              </a:rPr>
              <a:t>is</a:t>
            </a:r>
            <a:r>
              <a:rPr lang="en-IN" dirty="0">
                <a:solidFill>
                  <a:srgbClr val="FFFF00"/>
                </a:solidFill>
              </a:rPr>
              <a:t> tired.             </a:t>
            </a:r>
            <a:endParaRPr dirty="0"/>
          </a:p>
          <a:p>
            <a:pPr marL="0" lvl="0" indent="0" algn="l" rtl="0">
              <a:lnSpc>
                <a:spcPct val="100000"/>
              </a:lnSpc>
              <a:spcBef>
                <a:spcPts val="640"/>
              </a:spcBef>
              <a:spcAft>
                <a:spcPts val="0"/>
              </a:spcAft>
              <a:buClr>
                <a:srgbClr val="FFFF00"/>
              </a:buClr>
              <a:buSzPts val="3200"/>
              <a:buNone/>
            </a:pPr>
            <a:r>
              <a:rPr lang="en-IN" dirty="0">
                <a:solidFill>
                  <a:srgbClr val="FFFF00"/>
                </a:solidFill>
              </a:rPr>
              <a:t>2. Leela </a:t>
            </a:r>
            <a:r>
              <a:rPr lang="en-IN" u="sng" dirty="0">
                <a:solidFill>
                  <a:srgbClr val="FFFF00"/>
                </a:solidFill>
              </a:rPr>
              <a:t>likes</a:t>
            </a:r>
            <a:r>
              <a:rPr lang="en-IN" dirty="0">
                <a:solidFill>
                  <a:srgbClr val="FFFF00"/>
                </a:solidFill>
              </a:rPr>
              <a:t> cakes.                     </a:t>
            </a:r>
            <a:endParaRPr dirty="0"/>
          </a:p>
          <a:p>
            <a:pPr marL="0" lvl="0" indent="0" algn="l" rtl="0">
              <a:lnSpc>
                <a:spcPct val="100000"/>
              </a:lnSpc>
              <a:spcBef>
                <a:spcPts val="640"/>
              </a:spcBef>
              <a:spcAft>
                <a:spcPts val="0"/>
              </a:spcAft>
              <a:buClr>
                <a:srgbClr val="FFFF00"/>
              </a:buClr>
              <a:buSzPts val="3200"/>
              <a:buNone/>
            </a:pPr>
            <a:r>
              <a:rPr lang="en-IN" dirty="0">
                <a:solidFill>
                  <a:srgbClr val="FFFF00"/>
                </a:solidFill>
              </a:rPr>
              <a:t>3. The </a:t>
            </a:r>
            <a:r>
              <a:rPr lang="en-IN" dirty="0" err="1">
                <a:solidFill>
                  <a:srgbClr val="FFFF00"/>
                </a:solidFill>
              </a:rPr>
              <a:t>koel</a:t>
            </a:r>
            <a:r>
              <a:rPr lang="en-IN" dirty="0">
                <a:solidFill>
                  <a:srgbClr val="FFFF00"/>
                </a:solidFill>
              </a:rPr>
              <a:t> </a:t>
            </a:r>
            <a:r>
              <a:rPr lang="en-IN" u="sng" dirty="0">
                <a:solidFill>
                  <a:srgbClr val="FFFF00"/>
                </a:solidFill>
              </a:rPr>
              <a:t>sings</a:t>
            </a:r>
            <a:r>
              <a:rPr lang="en-IN" dirty="0">
                <a:solidFill>
                  <a:srgbClr val="FFFF00"/>
                </a:solidFill>
              </a:rPr>
              <a:t> sweetly.                   </a:t>
            </a:r>
            <a:endParaRPr dirty="0"/>
          </a:p>
          <a:p>
            <a:pPr marL="0" lvl="0" indent="0" algn="l" rtl="0">
              <a:lnSpc>
                <a:spcPct val="100000"/>
              </a:lnSpc>
              <a:spcBef>
                <a:spcPts val="640"/>
              </a:spcBef>
              <a:spcAft>
                <a:spcPts val="0"/>
              </a:spcAft>
              <a:buClr>
                <a:srgbClr val="FFFF00"/>
              </a:buClr>
              <a:buSzPts val="3200"/>
              <a:buNone/>
            </a:pPr>
            <a:r>
              <a:rPr lang="en-IN" dirty="0">
                <a:solidFill>
                  <a:srgbClr val="FFFF00"/>
                </a:solidFill>
              </a:rPr>
              <a:t>4. We </a:t>
            </a:r>
            <a:r>
              <a:rPr lang="en-IN" u="sng" dirty="0">
                <a:solidFill>
                  <a:srgbClr val="FFFF00"/>
                </a:solidFill>
              </a:rPr>
              <a:t>go</a:t>
            </a:r>
            <a:r>
              <a:rPr lang="en-IN" dirty="0">
                <a:solidFill>
                  <a:srgbClr val="FFFF00"/>
                </a:solidFill>
              </a:rPr>
              <a:t> to the market everyday.</a:t>
            </a:r>
            <a:r>
              <a:rPr lang="en-IN" dirty="0"/>
              <a:t>. </a:t>
            </a:r>
            <a:endParaRPr dirty="0"/>
          </a:p>
          <a:p>
            <a:pPr marL="342900" marR="0" lvl="0" indent="-139700" algn="l" rtl="0">
              <a:lnSpc>
                <a:spcPct val="100000"/>
              </a:lnSpc>
              <a:spcBef>
                <a:spcPts val="640"/>
              </a:spcBef>
              <a:spcAft>
                <a:spcPts val="0"/>
              </a:spcAft>
              <a:buClr>
                <a:schemeClr val="dk1"/>
              </a:buClr>
              <a:buSzPts val="3200"/>
              <a:buFont typeface="Arial"/>
              <a:buNone/>
            </a:pPr>
            <a:endParaRPr dirty="0"/>
          </a:p>
        </p:txBody>
      </p:sp>
      <p:pic>
        <p:nvPicPr>
          <p:cNvPr id="45" name="Google Shape;45;p2" descr="A person wearing a garment&#10;&#10;Description automatically generated with low confidence"/>
          <p:cNvPicPr preferRelativeResize="0"/>
          <p:nvPr/>
        </p:nvPicPr>
        <p:blipFill rotWithShape="1">
          <a:blip r:embed="rId4">
            <a:alphaModFix/>
          </a:blip>
          <a:srcRect/>
          <a:stretch/>
        </p:blipFill>
        <p:spPr>
          <a:xfrm>
            <a:off x="1497224" y="2454328"/>
            <a:ext cx="3119215" cy="4163905"/>
          </a:xfrm>
          <a:prstGeom prst="rect">
            <a:avLst/>
          </a:prstGeom>
          <a:noFill/>
          <a:ln>
            <a:noFill/>
          </a:ln>
        </p:spPr>
      </p:pic>
      <p:sp>
        <p:nvSpPr>
          <p:cNvPr id="9" name="Google Shape;51;p3">
            <a:extLst>
              <a:ext uri="{FF2B5EF4-FFF2-40B4-BE49-F238E27FC236}">
                <a16:creationId xmlns:a16="http://schemas.microsoft.com/office/drawing/2014/main" id="{30B44B8C-33FA-4C69-BE60-9E7BEE4DF616}"/>
              </a:ext>
            </a:extLst>
          </p:cNvPr>
          <p:cNvSpPr txBox="1">
            <a:spLocks noGrp="1"/>
          </p:cNvSpPr>
          <p:nvPr>
            <p:ph type="title"/>
          </p:nvPr>
        </p:nvSpPr>
        <p:spPr>
          <a:xfrm>
            <a:off x="3295368" y="136296"/>
            <a:ext cx="5601264" cy="621282"/>
          </a:xfrm>
          <a:prstGeom prst="rect">
            <a:avLst/>
          </a:prstGeom>
          <a:solidFill>
            <a:srgbClr val="E9C2C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ct val="100000"/>
              <a:buFont typeface="Calibri"/>
              <a:buNone/>
            </a:pPr>
            <a:r>
              <a:rPr lang="en-IN" b="1" u="sng"/>
              <a:t>Recapitulation Exercise</a:t>
            </a:r>
            <a:endParaRP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animEffect transition="in" filter="fade">
                                      <p:cBhvr>
                                        <p:cTn id="7" dur="500"/>
                                        <p:tgtEl>
                                          <p:spTgt spid="4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3" end="3"/>
                                            </p:txEl>
                                          </p:spTgt>
                                        </p:tgtEl>
                                        <p:attrNameLst>
                                          <p:attrName>style.visibility</p:attrName>
                                        </p:attrNameLst>
                                      </p:cBhvr>
                                      <p:to>
                                        <p:strVal val="visible"/>
                                      </p:to>
                                    </p:set>
                                    <p:animEffect transition="in" filter="fade">
                                      <p:cBhvr>
                                        <p:cTn id="12" dur="500"/>
                                        <p:tgtEl>
                                          <p:spTgt spid="4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xEl>
                                              <p:pRg st="4" end="4"/>
                                            </p:txEl>
                                          </p:spTgt>
                                        </p:tgtEl>
                                        <p:attrNameLst>
                                          <p:attrName>style.visibility</p:attrName>
                                        </p:attrNameLst>
                                      </p:cBhvr>
                                      <p:to>
                                        <p:strVal val="visible"/>
                                      </p:to>
                                    </p:set>
                                    <p:animEffect transition="in" filter="fade">
                                      <p:cBhvr>
                                        <p:cTn id="17" dur="500"/>
                                        <p:tgtEl>
                                          <p:spTgt spid="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3295368" y="136296"/>
            <a:ext cx="5601264" cy="621282"/>
          </a:xfrm>
          <a:prstGeom prst="rect">
            <a:avLst/>
          </a:prstGeom>
          <a:solidFill>
            <a:srgbClr val="E9C2C1"/>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ct val="100000"/>
              <a:buFont typeface="Calibri"/>
              <a:buNone/>
            </a:pPr>
            <a:r>
              <a:rPr lang="en-IN" b="1" u="sng" dirty="0"/>
              <a:t>Tenses</a:t>
            </a:r>
            <a:endParaRPr u="sng" dirty="0"/>
          </a:p>
        </p:txBody>
      </p:sp>
      <p:sp>
        <p:nvSpPr>
          <p:cNvPr id="52" name="Google Shape;52;p3"/>
          <p:cNvSpPr txBox="1">
            <a:spLocks noGrp="1"/>
          </p:cNvSpPr>
          <p:nvPr>
            <p:ph type="body" idx="1"/>
          </p:nvPr>
        </p:nvSpPr>
        <p:spPr>
          <a:xfrm>
            <a:off x="3012105" y="1410402"/>
            <a:ext cx="6164197" cy="11716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None/>
            </a:pPr>
            <a:r>
              <a:rPr lang="en-IN" b="1" dirty="0"/>
              <a:t>Tense </a:t>
            </a:r>
            <a:r>
              <a:rPr lang="en-IN" dirty="0"/>
              <a:t>is the form of a </a:t>
            </a:r>
            <a:r>
              <a:rPr lang="en-IN" u="sng" dirty="0">
                <a:solidFill>
                  <a:schemeClr val="hlink"/>
                </a:solidFill>
                <a:hlinkClick r:id="rId3"/>
              </a:rPr>
              <a:t>verb</a:t>
            </a:r>
            <a:r>
              <a:rPr lang="en-IN" dirty="0"/>
              <a:t> </a:t>
            </a:r>
            <a:r>
              <a:rPr lang="en-IN"/>
              <a:t>that shows </a:t>
            </a:r>
            <a:r>
              <a:rPr lang="en-IN" dirty="0"/>
              <a:t>the time of action. </a:t>
            </a:r>
            <a:endParaRPr dirty="0"/>
          </a:p>
        </p:txBody>
      </p:sp>
      <p:pic>
        <p:nvPicPr>
          <p:cNvPr id="53" name="Google Shape;53;p3" descr="Icon&#10;&#10;Description automatically generated"/>
          <p:cNvPicPr preferRelativeResize="0"/>
          <p:nvPr/>
        </p:nvPicPr>
        <p:blipFill rotWithShape="1">
          <a:blip r:embed="rId4">
            <a:alphaModFix/>
          </a:blip>
          <a:srcRect/>
          <a:stretch/>
        </p:blipFill>
        <p:spPr>
          <a:xfrm>
            <a:off x="1108229" y="1052736"/>
            <a:ext cx="1887033" cy="1887033"/>
          </a:xfrm>
          <a:prstGeom prst="rect">
            <a:avLst/>
          </a:prstGeom>
          <a:noFill/>
          <a:ln w="9525" cap="flat" cmpd="sng">
            <a:solidFill>
              <a:schemeClr val="dk1"/>
            </a:solidFill>
            <a:prstDash val="solid"/>
            <a:round/>
            <a:headEnd type="none" w="sm" len="sm"/>
            <a:tailEnd type="none" w="sm" len="sm"/>
          </a:ln>
        </p:spPr>
      </p:pic>
      <p:sp>
        <p:nvSpPr>
          <p:cNvPr id="54" name="Google Shape;54;p3"/>
          <p:cNvSpPr txBox="1"/>
          <p:nvPr/>
        </p:nvSpPr>
        <p:spPr>
          <a:xfrm>
            <a:off x="3529678" y="3158970"/>
            <a:ext cx="5149366" cy="54006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b="0" i="0" u="none" strike="noStrike" cap="none">
                <a:solidFill>
                  <a:schemeClr val="dk1"/>
                </a:solidFill>
                <a:latin typeface="Calibri"/>
                <a:ea typeface="Calibri"/>
                <a:cs typeface="Calibri"/>
                <a:sym typeface="Calibri"/>
              </a:rPr>
              <a:t>There are three main tenses :</a:t>
            </a:r>
            <a:endParaRPr/>
          </a:p>
        </p:txBody>
      </p:sp>
      <p:sp>
        <p:nvSpPr>
          <p:cNvPr id="55" name="Google Shape;55;p3"/>
          <p:cNvSpPr txBox="1"/>
          <p:nvPr/>
        </p:nvSpPr>
        <p:spPr>
          <a:xfrm>
            <a:off x="2478896" y="5118066"/>
            <a:ext cx="1620776" cy="41404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600"/>
              <a:buFont typeface="Arial"/>
              <a:buNone/>
            </a:pPr>
            <a:r>
              <a:rPr lang="en-IN" sz="2600" b="1" i="0" u="none" strike="noStrike" cap="none">
                <a:solidFill>
                  <a:schemeClr val="dk1"/>
                </a:solidFill>
                <a:latin typeface="Calibri"/>
                <a:ea typeface="Calibri"/>
                <a:cs typeface="Calibri"/>
                <a:sym typeface="Calibri"/>
              </a:rPr>
              <a:t>Past tense</a:t>
            </a:r>
            <a:endParaRPr sz="2600" b="0" i="0" u="none" strike="noStrike" cap="none">
              <a:solidFill>
                <a:schemeClr val="dk1"/>
              </a:solidFill>
              <a:latin typeface="Calibri"/>
              <a:ea typeface="Calibri"/>
              <a:cs typeface="Calibri"/>
              <a:sym typeface="Calibri"/>
            </a:endParaRPr>
          </a:p>
        </p:txBody>
      </p:sp>
      <p:sp>
        <p:nvSpPr>
          <p:cNvPr id="56" name="Google Shape;56;p3"/>
          <p:cNvSpPr txBox="1"/>
          <p:nvPr/>
        </p:nvSpPr>
        <p:spPr>
          <a:xfrm>
            <a:off x="5061324" y="5161182"/>
            <a:ext cx="2088232" cy="39928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600"/>
              <a:buFont typeface="Arial"/>
              <a:buNone/>
            </a:pPr>
            <a:r>
              <a:rPr lang="en-IN" sz="2600" b="1" i="0" u="none" strike="noStrike" cap="none">
                <a:solidFill>
                  <a:schemeClr val="dk1"/>
                </a:solidFill>
                <a:latin typeface="Calibri"/>
                <a:ea typeface="Calibri"/>
                <a:cs typeface="Calibri"/>
                <a:sym typeface="Calibri"/>
              </a:rPr>
              <a:t>Present</a:t>
            </a:r>
            <a:r>
              <a:rPr lang="en-IN" sz="2600" b="0" i="0" u="none" strike="noStrike" cap="none">
                <a:solidFill>
                  <a:schemeClr val="dk1"/>
                </a:solidFill>
                <a:latin typeface="Calibri"/>
                <a:ea typeface="Calibri"/>
                <a:cs typeface="Calibri"/>
                <a:sym typeface="Calibri"/>
              </a:rPr>
              <a:t> </a:t>
            </a:r>
            <a:r>
              <a:rPr lang="en-IN" sz="2600" b="1" i="0" u="none" strike="noStrike" cap="none">
                <a:solidFill>
                  <a:schemeClr val="dk1"/>
                </a:solidFill>
                <a:latin typeface="Calibri"/>
                <a:ea typeface="Calibri"/>
                <a:cs typeface="Calibri"/>
                <a:sym typeface="Calibri"/>
              </a:rPr>
              <a:t>tense</a:t>
            </a:r>
            <a:endParaRPr/>
          </a:p>
        </p:txBody>
      </p:sp>
      <p:sp>
        <p:nvSpPr>
          <p:cNvPr id="57" name="Google Shape;57;p3"/>
          <p:cNvSpPr txBox="1"/>
          <p:nvPr/>
        </p:nvSpPr>
        <p:spPr>
          <a:xfrm>
            <a:off x="8161664" y="5140170"/>
            <a:ext cx="1999019" cy="36983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600"/>
              <a:buFont typeface="Arial"/>
              <a:buNone/>
            </a:pPr>
            <a:r>
              <a:rPr lang="en-IN" sz="2600" b="1" i="0" u="none" strike="noStrike" cap="none">
                <a:solidFill>
                  <a:schemeClr val="dk1"/>
                </a:solidFill>
                <a:latin typeface="Calibri"/>
                <a:ea typeface="Calibri"/>
                <a:cs typeface="Calibri"/>
                <a:sym typeface="Calibri"/>
              </a:rPr>
              <a:t>Future tense</a:t>
            </a:r>
            <a:endParaRPr sz="2600" b="0" i="0" u="none" strike="noStrike" cap="none">
              <a:solidFill>
                <a:schemeClr val="dk1"/>
              </a:solidFill>
              <a:latin typeface="Calibri"/>
              <a:ea typeface="Calibri"/>
              <a:cs typeface="Calibri"/>
              <a:sym typeface="Calibri"/>
            </a:endParaRPr>
          </a:p>
        </p:txBody>
      </p:sp>
      <p:sp>
        <p:nvSpPr>
          <p:cNvPr id="58" name="Google Shape;58;p3"/>
          <p:cNvSpPr/>
          <p:nvPr/>
        </p:nvSpPr>
        <p:spPr>
          <a:xfrm>
            <a:off x="8161664" y="4113076"/>
            <a:ext cx="2258855" cy="758921"/>
          </a:xfrm>
          <a:prstGeom prst="rightArrowCallout">
            <a:avLst>
              <a:gd name="adj1" fmla="val 25000"/>
              <a:gd name="adj2" fmla="val 25000"/>
              <a:gd name="adj3" fmla="val 25000"/>
              <a:gd name="adj4" fmla="val 64977"/>
            </a:avLst>
          </a:prstGeom>
          <a:solidFill>
            <a:schemeClr val="dk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200" b="0" i="0" u="none" strike="noStrike" cap="none" dirty="0">
                <a:solidFill>
                  <a:schemeClr val="lt1"/>
                </a:solidFill>
                <a:latin typeface="Calibri"/>
                <a:ea typeface="Calibri"/>
                <a:cs typeface="Calibri"/>
                <a:sym typeface="Calibri"/>
              </a:rPr>
              <a:t>tomorrow</a:t>
            </a:r>
            <a:endParaRPr dirty="0"/>
          </a:p>
        </p:txBody>
      </p:sp>
      <p:sp>
        <p:nvSpPr>
          <p:cNvPr id="59" name="Google Shape;59;p3"/>
          <p:cNvSpPr/>
          <p:nvPr/>
        </p:nvSpPr>
        <p:spPr>
          <a:xfrm>
            <a:off x="5235944" y="4113076"/>
            <a:ext cx="1728192" cy="1004990"/>
          </a:xfrm>
          <a:prstGeom prst="downArrowCallout">
            <a:avLst>
              <a:gd name="adj1" fmla="val 25000"/>
              <a:gd name="adj2" fmla="val 25000"/>
              <a:gd name="adj3" fmla="val 25000"/>
              <a:gd name="adj4" fmla="val 64977"/>
            </a:avLst>
          </a:prstGeom>
          <a:solidFill>
            <a:schemeClr val="dk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200" b="0" i="0" u="none" strike="noStrike" cap="none" dirty="0">
                <a:solidFill>
                  <a:schemeClr val="lt1"/>
                </a:solidFill>
                <a:latin typeface="Calibri"/>
                <a:ea typeface="Calibri"/>
                <a:cs typeface="Calibri"/>
                <a:sym typeface="Calibri"/>
              </a:rPr>
              <a:t>today</a:t>
            </a:r>
            <a:endParaRPr dirty="0"/>
          </a:p>
        </p:txBody>
      </p:sp>
      <p:sp>
        <p:nvSpPr>
          <p:cNvPr id="60" name="Google Shape;60;p3"/>
          <p:cNvSpPr/>
          <p:nvPr/>
        </p:nvSpPr>
        <p:spPr>
          <a:xfrm>
            <a:off x="2019006" y="4113076"/>
            <a:ext cx="2052518" cy="758921"/>
          </a:xfrm>
          <a:prstGeom prst="leftArrowCallout">
            <a:avLst>
              <a:gd name="adj1" fmla="val 25000"/>
              <a:gd name="adj2" fmla="val 25000"/>
              <a:gd name="adj3" fmla="val 25000"/>
              <a:gd name="adj4" fmla="val 64977"/>
            </a:avLst>
          </a:prstGeom>
          <a:solidFill>
            <a:schemeClr val="dk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200" b="0" i="0" u="none" strike="noStrike" cap="none" dirty="0">
                <a:solidFill>
                  <a:schemeClr val="lt1"/>
                </a:solidFill>
                <a:latin typeface="Calibri"/>
                <a:ea typeface="Calibri"/>
                <a:cs typeface="Calibri"/>
                <a:sym typeface="Calibri"/>
              </a:rPr>
              <a:t>yesterday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par>
                                <p:cTn id="12" presetID="10" presetClass="entr" presetSubtype="0"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4" descr="A picture containing text, picture frame, screenshot&#10;&#10;Description automatically generated"/>
          <p:cNvPicPr preferRelativeResize="0"/>
          <p:nvPr/>
        </p:nvPicPr>
        <p:blipFill rotWithShape="1">
          <a:blip r:embed="rId3">
            <a:alphaModFix/>
          </a:blip>
          <a:srcRect l="5993" t="8371" r="5772" b="9957"/>
          <a:stretch/>
        </p:blipFill>
        <p:spPr>
          <a:xfrm>
            <a:off x="1176382" y="827686"/>
            <a:ext cx="10525073" cy="4563464"/>
          </a:xfrm>
          <a:prstGeom prst="rect">
            <a:avLst/>
          </a:prstGeom>
          <a:noFill/>
          <a:ln>
            <a:noFill/>
          </a:ln>
        </p:spPr>
      </p:pic>
      <p:sp>
        <p:nvSpPr>
          <p:cNvPr id="67" name="Google Shape;67;p4"/>
          <p:cNvSpPr txBox="1">
            <a:spLocks noGrp="1"/>
          </p:cNvSpPr>
          <p:nvPr>
            <p:ph type="title"/>
          </p:nvPr>
        </p:nvSpPr>
        <p:spPr>
          <a:xfrm>
            <a:off x="1466856" y="71414"/>
            <a:ext cx="9296427" cy="654032"/>
          </a:xfrm>
          <a:prstGeom prst="rect">
            <a:avLst/>
          </a:prstGeom>
          <a:solidFill>
            <a:srgbClr val="E9C2C1"/>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Simple Present Tense</a:t>
            </a:r>
            <a:endParaRPr u="sng" dirty="0"/>
          </a:p>
        </p:txBody>
      </p:sp>
      <p:sp>
        <p:nvSpPr>
          <p:cNvPr id="68" name="Google Shape;68;p4"/>
          <p:cNvSpPr txBox="1">
            <a:spLocks noGrp="1"/>
          </p:cNvSpPr>
          <p:nvPr>
            <p:ph type="body" idx="1"/>
          </p:nvPr>
        </p:nvSpPr>
        <p:spPr>
          <a:xfrm>
            <a:off x="2044755" y="1675283"/>
            <a:ext cx="8985228" cy="3289099"/>
          </a:xfrm>
          <a:prstGeom prst="rect">
            <a:avLst/>
          </a:prstGeom>
          <a:noFill/>
          <a:ln>
            <a:noFill/>
          </a:ln>
        </p:spPr>
        <p:txBody>
          <a:bodyPr spcFirstLastPara="1" wrap="square" lIns="91425" tIns="45700" rIns="91425" bIns="45700" anchor="t" anchorCtr="0">
            <a:noAutofit/>
          </a:bodyPr>
          <a:lstStyle/>
          <a:p>
            <a:pPr marL="514350" indent="-514350">
              <a:spcBef>
                <a:spcPts val="1200"/>
              </a:spcBef>
              <a:buClr>
                <a:srgbClr val="F2F2F2"/>
              </a:buClr>
              <a:buFont typeface="Calibri"/>
              <a:buAutoNum type="arabicPeriod"/>
            </a:pPr>
            <a:r>
              <a:rPr lang="en-US" dirty="0">
                <a:solidFill>
                  <a:srgbClr val="F2F2F2"/>
                </a:solidFill>
              </a:rPr>
              <a:t>It is a Verb Tense that tells about the time of an action that exists presently or is taking place now.</a:t>
            </a:r>
            <a:endParaRPr lang="en-US" dirty="0"/>
          </a:p>
          <a:p>
            <a:pPr marL="514350" lvl="0" indent="-514350" algn="l" rtl="0">
              <a:lnSpc>
                <a:spcPct val="100000"/>
              </a:lnSpc>
              <a:spcBef>
                <a:spcPts val="1200"/>
              </a:spcBef>
              <a:spcAft>
                <a:spcPts val="0"/>
              </a:spcAft>
              <a:buClr>
                <a:srgbClr val="F2F2F2"/>
              </a:buClr>
              <a:buSzPts val="3200"/>
              <a:buFont typeface="Calibri"/>
              <a:buAutoNum type="arabicPeriod"/>
            </a:pPr>
            <a:r>
              <a:rPr lang="en-IN" dirty="0">
                <a:solidFill>
                  <a:srgbClr val="F2F2F2"/>
                </a:solidFill>
              </a:rPr>
              <a:t>It describes a current activity or state of being.</a:t>
            </a:r>
            <a:endParaRPr dirty="0"/>
          </a:p>
          <a:p>
            <a:pPr marL="514350" lvl="0" indent="-514350" algn="l" rtl="0">
              <a:lnSpc>
                <a:spcPct val="100000"/>
              </a:lnSpc>
              <a:spcBef>
                <a:spcPts val="1200"/>
              </a:spcBef>
              <a:spcAft>
                <a:spcPts val="0"/>
              </a:spcAft>
              <a:buClr>
                <a:srgbClr val="F2F2F2"/>
              </a:buClr>
              <a:buSzPts val="3200"/>
              <a:buFont typeface="Calibri"/>
              <a:buAutoNum type="arabicPeriod"/>
            </a:pPr>
            <a:r>
              <a:rPr lang="en-IN" dirty="0">
                <a:solidFill>
                  <a:srgbClr val="F2F2F2"/>
                </a:solidFill>
              </a:rPr>
              <a:t>It is used to describe daily activities, habits and general truths.</a:t>
            </a:r>
            <a:endParaRPr dirty="0"/>
          </a:p>
          <a:p>
            <a:pPr marL="514350" lvl="0" indent="-311150" algn="l" rtl="0">
              <a:lnSpc>
                <a:spcPct val="100000"/>
              </a:lnSpc>
              <a:spcBef>
                <a:spcPts val="640"/>
              </a:spcBef>
              <a:spcAft>
                <a:spcPts val="0"/>
              </a:spcAft>
              <a:buClr>
                <a:schemeClr val="dk1"/>
              </a:buClr>
              <a:buSzPts val="3200"/>
              <a:buFont typeface="Calibri"/>
              <a:buNone/>
            </a:pPr>
            <a:endParaRPr dirty="0">
              <a:solidFill>
                <a:srgbClr val="F2F2F2"/>
              </a:solidFill>
            </a:endParaRPr>
          </a:p>
        </p:txBody>
      </p:sp>
      <p:pic>
        <p:nvPicPr>
          <p:cNvPr id="69" name="Google Shape;69;p4" descr="A person wearing a garment&#10;&#10;Description automatically generated with low confidence"/>
          <p:cNvPicPr preferRelativeResize="0"/>
          <p:nvPr/>
        </p:nvPicPr>
        <p:blipFill rotWithShape="1">
          <a:blip r:embed="rId4">
            <a:alphaModFix/>
          </a:blip>
          <a:srcRect/>
          <a:stretch/>
        </p:blipFill>
        <p:spPr>
          <a:xfrm>
            <a:off x="-13642" y="2289448"/>
            <a:ext cx="3119215" cy="4163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500"/>
                                        <p:tgtEl>
                                          <p:spTgt spid="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2" end="2"/>
                                            </p:txEl>
                                          </p:spTgt>
                                        </p:tgtEl>
                                        <p:attrNameLst>
                                          <p:attrName>style.visibility</p:attrName>
                                        </p:attrNameLst>
                                      </p:cBhvr>
                                      <p:to>
                                        <p:strVal val="visible"/>
                                      </p:to>
                                    </p:set>
                                    <p:animEffect transition="in" filter="fade">
                                      <p:cBhvr>
                                        <p:cTn id="12"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5"/>
          <p:cNvSpPr txBox="1"/>
          <p:nvPr/>
        </p:nvSpPr>
        <p:spPr>
          <a:xfrm>
            <a:off x="999798" y="2065040"/>
            <a:ext cx="4975098"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1. I </a:t>
            </a:r>
            <a:r>
              <a:rPr lang="en-IN" sz="2800" b="0" i="0" u="sng" strike="noStrike" cap="none" dirty="0">
                <a:solidFill>
                  <a:srgbClr val="C00000"/>
                </a:solidFill>
                <a:latin typeface="Calibri"/>
                <a:ea typeface="Calibri"/>
                <a:cs typeface="Calibri"/>
                <a:sym typeface="Calibri"/>
              </a:rPr>
              <a:t>go</a:t>
            </a:r>
            <a:r>
              <a:rPr lang="en-IN" sz="2800" b="0" i="0" u="none" strike="noStrike" cap="none" dirty="0">
                <a:solidFill>
                  <a:schemeClr val="dk1"/>
                </a:solidFill>
                <a:latin typeface="Calibri"/>
                <a:ea typeface="Calibri"/>
                <a:cs typeface="Calibri"/>
                <a:sym typeface="Calibri"/>
              </a:rPr>
              <a:t> to school with my sister.</a:t>
            </a:r>
            <a:endParaRPr sz="2800" dirty="0"/>
          </a:p>
        </p:txBody>
      </p:sp>
      <p:sp>
        <p:nvSpPr>
          <p:cNvPr id="78" name="Google Shape;78;p5"/>
          <p:cNvSpPr txBox="1"/>
          <p:nvPr/>
        </p:nvSpPr>
        <p:spPr>
          <a:xfrm>
            <a:off x="999798" y="3009554"/>
            <a:ext cx="7082086"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2. Nina </a:t>
            </a:r>
            <a:r>
              <a:rPr lang="en-IN" sz="2800" b="0" i="0" u="sng" strike="noStrike" cap="none" dirty="0">
                <a:solidFill>
                  <a:srgbClr val="C00000"/>
                </a:solidFill>
                <a:latin typeface="Calibri"/>
                <a:ea typeface="Calibri"/>
                <a:cs typeface="Calibri"/>
                <a:sym typeface="Calibri"/>
              </a:rPr>
              <a:t>wakes</a:t>
            </a:r>
            <a:r>
              <a:rPr lang="en-IN" sz="2800" b="0" i="0" u="none" strike="noStrike" cap="none" dirty="0">
                <a:solidFill>
                  <a:schemeClr val="dk1"/>
                </a:solidFill>
                <a:latin typeface="Calibri"/>
                <a:ea typeface="Calibri"/>
                <a:cs typeface="Calibri"/>
                <a:sym typeface="Calibri"/>
              </a:rPr>
              <a:t> up at </a:t>
            </a:r>
            <a:r>
              <a:rPr lang="en-IN" sz="2800" b="0" i="0" u="none" strike="noStrike" cap="none">
                <a:solidFill>
                  <a:schemeClr val="dk1"/>
                </a:solidFill>
                <a:latin typeface="Calibri"/>
                <a:ea typeface="Calibri"/>
                <a:cs typeface="Calibri"/>
                <a:sym typeface="Calibri"/>
              </a:rPr>
              <a:t>six o’clock </a:t>
            </a:r>
            <a:r>
              <a:rPr lang="en-IN" sz="2800" b="0" i="0" u="none" strike="noStrike" cap="none" dirty="0">
                <a:solidFill>
                  <a:schemeClr val="dk1"/>
                </a:solidFill>
                <a:latin typeface="Calibri"/>
                <a:ea typeface="Calibri"/>
                <a:cs typeface="Calibri"/>
                <a:sym typeface="Calibri"/>
              </a:rPr>
              <a:t>in the morning.</a:t>
            </a:r>
            <a:endParaRPr sz="2800" dirty="0"/>
          </a:p>
        </p:txBody>
      </p:sp>
      <p:sp>
        <p:nvSpPr>
          <p:cNvPr id="79" name="Google Shape;79;p5"/>
          <p:cNvSpPr txBox="1"/>
          <p:nvPr/>
        </p:nvSpPr>
        <p:spPr>
          <a:xfrm>
            <a:off x="999798" y="3954068"/>
            <a:ext cx="4975098"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3. They </a:t>
            </a:r>
            <a:r>
              <a:rPr lang="en-IN" sz="2800" b="0" i="0" u="sng" strike="noStrike" cap="none" dirty="0">
                <a:solidFill>
                  <a:srgbClr val="C00000"/>
                </a:solidFill>
                <a:latin typeface="Calibri"/>
                <a:ea typeface="Calibri"/>
                <a:cs typeface="Calibri"/>
                <a:sym typeface="Calibri"/>
              </a:rPr>
              <a:t>play</a:t>
            </a:r>
            <a:r>
              <a:rPr lang="en-IN" sz="2800" b="0" i="0" u="none" strike="noStrike" cap="none" dirty="0">
                <a:solidFill>
                  <a:schemeClr val="dk1"/>
                </a:solidFill>
                <a:latin typeface="Calibri"/>
                <a:ea typeface="Calibri"/>
                <a:cs typeface="Calibri"/>
                <a:sym typeface="Calibri"/>
              </a:rPr>
              <a:t> cricket on Sundays.</a:t>
            </a:r>
            <a:endParaRPr sz="2800" dirty="0"/>
          </a:p>
        </p:txBody>
      </p:sp>
      <p:sp>
        <p:nvSpPr>
          <p:cNvPr id="80" name="Google Shape;80;p5"/>
          <p:cNvSpPr txBox="1"/>
          <p:nvPr/>
        </p:nvSpPr>
        <p:spPr>
          <a:xfrm>
            <a:off x="999798" y="5843096"/>
            <a:ext cx="3737865"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5. She </a:t>
            </a:r>
            <a:r>
              <a:rPr lang="en-IN" sz="2800" b="0" i="0" u="sng" strike="noStrike" cap="none" dirty="0">
                <a:solidFill>
                  <a:srgbClr val="C00000"/>
                </a:solidFill>
                <a:latin typeface="Calibri"/>
                <a:ea typeface="Calibri"/>
                <a:cs typeface="Calibri"/>
                <a:sym typeface="Calibri"/>
              </a:rPr>
              <a:t>cleans</a:t>
            </a:r>
            <a:r>
              <a:rPr lang="en-IN" sz="2800" b="0" i="0" u="none" strike="noStrike" cap="none" dirty="0">
                <a:solidFill>
                  <a:schemeClr val="dk1"/>
                </a:solidFill>
                <a:latin typeface="Calibri"/>
                <a:ea typeface="Calibri"/>
                <a:cs typeface="Calibri"/>
                <a:sym typeface="Calibri"/>
              </a:rPr>
              <a:t> the house. </a:t>
            </a:r>
            <a:endParaRPr sz="2800" dirty="0"/>
          </a:p>
        </p:txBody>
      </p:sp>
      <p:sp>
        <p:nvSpPr>
          <p:cNvPr id="81" name="Google Shape;81;p5"/>
          <p:cNvSpPr txBox="1"/>
          <p:nvPr/>
        </p:nvSpPr>
        <p:spPr>
          <a:xfrm>
            <a:off x="999798" y="4898582"/>
            <a:ext cx="6022825"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4. I </a:t>
            </a:r>
            <a:r>
              <a:rPr lang="en-IN" sz="2800" b="0" i="0" u="sng" strike="noStrike" cap="none" dirty="0">
                <a:solidFill>
                  <a:srgbClr val="C00000"/>
                </a:solidFill>
                <a:latin typeface="Calibri"/>
                <a:ea typeface="Calibri"/>
                <a:cs typeface="Calibri"/>
                <a:sym typeface="Calibri"/>
              </a:rPr>
              <a:t>drink</a:t>
            </a:r>
            <a:r>
              <a:rPr lang="en-IN" sz="2800" b="0" i="0" u="none" strike="noStrike" cap="none" dirty="0">
                <a:solidFill>
                  <a:schemeClr val="dk1"/>
                </a:solidFill>
                <a:latin typeface="Calibri"/>
                <a:ea typeface="Calibri"/>
                <a:cs typeface="Calibri"/>
                <a:sym typeface="Calibri"/>
              </a:rPr>
              <a:t> six glasses of water everyday.</a:t>
            </a:r>
            <a:endParaRPr sz="2800" dirty="0"/>
          </a:p>
        </p:txBody>
      </p:sp>
      <p:pic>
        <p:nvPicPr>
          <p:cNvPr id="83" name="Google Shape;83;p5"/>
          <p:cNvPicPr preferRelativeResize="0"/>
          <p:nvPr/>
        </p:nvPicPr>
        <p:blipFill rotWithShape="1">
          <a:blip r:embed="rId3">
            <a:alphaModFix/>
          </a:blip>
          <a:srcRect/>
          <a:stretch/>
        </p:blipFill>
        <p:spPr>
          <a:xfrm>
            <a:off x="8519830" y="2994253"/>
            <a:ext cx="2058201" cy="1358682"/>
          </a:xfrm>
          <a:prstGeom prst="rect">
            <a:avLst/>
          </a:prstGeom>
          <a:noFill/>
          <a:ln>
            <a:noFill/>
          </a:ln>
        </p:spPr>
      </p:pic>
      <p:pic>
        <p:nvPicPr>
          <p:cNvPr id="84" name="Google Shape;84;p5" descr="A doll with a sword&#10;&#10;Description automatically generated with low confidence"/>
          <p:cNvPicPr preferRelativeResize="0"/>
          <p:nvPr/>
        </p:nvPicPr>
        <p:blipFill rotWithShape="1">
          <a:blip r:embed="rId4">
            <a:alphaModFix/>
          </a:blip>
          <a:srcRect/>
          <a:stretch/>
        </p:blipFill>
        <p:spPr>
          <a:xfrm>
            <a:off x="6409898" y="3714240"/>
            <a:ext cx="1112075" cy="990441"/>
          </a:xfrm>
          <a:prstGeom prst="rect">
            <a:avLst/>
          </a:prstGeom>
          <a:noFill/>
          <a:ln w="9525" cap="flat" cmpd="sng">
            <a:solidFill>
              <a:schemeClr val="dk1"/>
            </a:solidFill>
            <a:prstDash val="solid"/>
            <a:round/>
            <a:headEnd type="none" w="sm" len="sm"/>
            <a:tailEnd type="none" w="sm" len="sm"/>
          </a:ln>
        </p:spPr>
      </p:pic>
      <p:pic>
        <p:nvPicPr>
          <p:cNvPr id="85" name="Google Shape;85;p5"/>
          <p:cNvPicPr preferRelativeResize="0"/>
          <p:nvPr/>
        </p:nvPicPr>
        <p:blipFill rotWithShape="1">
          <a:blip r:embed="rId5">
            <a:alphaModFix/>
          </a:blip>
          <a:srcRect/>
          <a:stretch/>
        </p:blipFill>
        <p:spPr>
          <a:xfrm>
            <a:off x="7887848" y="4535227"/>
            <a:ext cx="936114" cy="1290320"/>
          </a:xfrm>
          <a:prstGeom prst="rect">
            <a:avLst/>
          </a:prstGeom>
          <a:noFill/>
          <a:ln w="9525" cap="flat" cmpd="sng">
            <a:solidFill>
              <a:schemeClr val="dk1"/>
            </a:solidFill>
            <a:prstDash val="solid"/>
            <a:round/>
            <a:headEnd type="none" w="sm" len="sm"/>
            <a:tailEnd type="none" w="sm" len="sm"/>
          </a:ln>
        </p:spPr>
      </p:pic>
      <p:pic>
        <p:nvPicPr>
          <p:cNvPr id="86" name="Google Shape;86;p5" descr="Shape&#10;&#10;Description automatically generated with medium confidence"/>
          <p:cNvPicPr preferRelativeResize="0"/>
          <p:nvPr/>
        </p:nvPicPr>
        <p:blipFill rotWithShape="1">
          <a:blip r:embed="rId6">
            <a:alphaModFix/>
          </a:blip>
          <a:srcRect/>
          <a:stretch/>
        </p:blipFill>
        <p:spPr>
          <a:xfrm>
            <a:off x="4945129" y="5590214"/>
            <a:ext cx="854130" cy="1102104"/>
          </a:xfrm>
          <a:prstGeom prst="rect">
            <a:avLst/>
          </a:prstGeom>
          <a:noFill/>
          <a:ln w="9525" cap="flat" cmpd="sng">
            <a:solidFill>
              <a:schemeClr val="dk1"/>
            </a:solidFill>
            <a:prstDash val="solid"/>
            <a:round/>
            <a:headEnd type="none" w="sm" len="sm"/>
            <a:tailEnd type="none" w="sm" len="sm"/>
          </a:ln>
        </p:spPr>
      </p:pic>
      <p:sp>
        <p:nvSpPr>
          <p:cNvPr id="16" name="Google Shape;67;p4">
            <a:extLst>
              <a:ext uri="{FF2B5EF4-FFF2-40B4-BE49-F238E27FC236}">
                <a16:creationId xmlns:a16="http://schemas.microsoft.com/office/drawing/2014/main" id="{01ACEC83-F653-417E-AECA-F86B6497946E}"/>
              </a:ext>
            </a:extLst>
          </p:cNvPr>
          <p:cNvSpPr txBox="1">
            <a:spLocks noGrp="1"/>
          </p:cNvSpPr>
          <p:nvPr>
            <p:ph type="title"/>
          </p:nvPr>
        </p:nvSpPr>
        <p:spPr>
          <a:xfrm>
            <a:off x="1466856" y="71414"/>
            <a:ext cx="9296427" cy="654032"/>
          </a:xfrm>
          <a:prstGeom prst="rect">
            <a:avLst/>
          </a:prstGeom>
          <a:solidFill>
            <a:srgbClr val="E9C2C1"/>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Simple Present Tense</a:t>
            </a:r>
            <a:endParaRPr u="sng" dirty="0"/>
          </a:p>
        </p:txBody>
      </p:sp>
      <p:sp>
        <p:nvSpPr>
          <p:cNvPr id="17" name="Google Shape;76;p5">
            <a:extLst>
              <a:ext uri="{FF2B5EF4-FFF2-40B4-BE49-F238E27FC236}">
                <a16:creationId xmlns:a16="http://schemas.microsoft.com/office/drawing/2014/main" id="{41A46A9E-730E-4327-B2B6-B17B99903C12}"/>
              </a:ext>
            </a:extLst>
          </p:cNvPr>
          <p:cNvSpPr txBox="1">
            <a:spLocks/>
          </p:cNvSpPr>
          <p:nvPr/>
        </p:nvSpPr>
        <p:spPr>
          <a:xfrm>
            <a:off x="847661" y="822556"/>
            <a:ext cx="10547926" cy="47686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IN" sz="3000" i="1" dirty="0"/>
              <a:t>Present tense form of the verb describes daily activities and habits</a:t>
            </a:r>
            <a:endParaRPr lang="en-IN" i="1" dirty="0"/>
          </a:p>
        </p:txBody>
      </p:sp>
      <p:pic>
        <p:nvPicPr>
          <p:cNvPr id="3076" name="Picture 4" descr="People, Child, Portrait, Girl, India, Chennai, Indian">
            <a:extLst>
              <a:ext uri="{FF2B5EF4-FFF2-40B4-BE49-F238E27FC236}">
                <a16:creationId xmlns:a16="http://schemas.microsoft.com/office/drawing/2014/main" id="{5348144A-9A22-4726-8D04-04D8F4D259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1023" y="1516007"/>
            <a:ext cx="2407901" cy="1351935"/>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76;p5">
            <a:extLst>
              <a:ext uri="{FF2B5EF4-FFF2-40B4-BE49-F238E27FC236}">
                <a16:creationId xmlns:a16="http://schemas.microsoft.com/office/drawing/2014/main" id="{8920D2A7-9A67-4AF2-A4BE-C7BD5E854F7F}"/>
              </a:ext>
            </a:extLst>
          </p:cNvPr>
          <p:cNvSpPr txBox="1">
            <a:spLocks/>
          </p:cNvSpPr>
          <p:nvPr/>
        </p:nvSpPr>
        <p:spPr>
          <a:xfrm>
            <a:off x="2289682" y="1413106"/>
            <a:ext cx="1729867" cy="42273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IN" sz="3000" u="sng" dirty="0"/>
              <a:t>Examples</a:t>
            </a:r>
            <a:endParaRPr lang="en-IN"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ppt_y</p:attrName>
                                        </p:attrNameLst>
                                      </p:cBhvr>
                                      <p:tavLst>
                                        <p:tav tm="0">
                                          <p:val>
                                            <p:strVal val="#ppt_y+#ppt_h*1.125000"/>
                                          </p:val>
                                        </p:tav>
                                        <p:tav tm="100000">
                                          <p:val>
                                            <p:strVal val="#ppt_y"/>
                                          </p:val>
                                        </p:tav>
                                      </p:tavLst>
                                    </p:anim>
                                    <p:animEffect transition="in" filter="wipe(up)">
                                      <p:cBhvr>
                                        <p:cTn id="12" dur="500"/>
                                        <p:tgtEl>
                                          <p:spTgt spid="77"/>
                                        </p:tgtEl>
                                      </p:cBhvr>
                                    </p:animEffect>
                                  </p:childTnLst>
                                </p:cTn>
                              </p:par>
                              <p:par>
                                <p:cTn id="13" presetID="1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p:tgtEl>
                                          <p:spTgt spid="3076"/>
                                        </p:tgtEl>
                                        <p:attrNameLst>
                                          <p:attrName>ppt_y</p:attrName>
                                        </p:attrNameLst>
                                      </p:cBhvr>
                                      <p:tavLst>
                                        <p:tav tm="0">
                                          <p:val>
                                            <p:strVal val="#ppt_y+#ppt_h*1.125000"/>
                                          </p:val>
                                        </p:tav>
                                        <p:tav tm="100000">
                                          <p:val>
                                            <p:strVal val="#ppt_y"/>
                                          </p:val>
                                        </p:tav>
                                      </p:tavLst>
                                    </p:anim>
                                    <p:animEffect transition="in" filter="wipe(up)">
                                      <p:cBhvr>
                                        <p:cTn id="16" dur="5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par>
                                <p:cTn id="22" presetID="10" presetClass="entr" presetSubtype="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par>
                                <p:cTn id="46" presetID="10" presetClass="entr" presetSubtype="0"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6"/>
          <p:cNvSpPr txBox="1"/>
          <p:nvPr/>
        </p:nvSpPr>
        <p:spPr>
          <a:xfrm>
            <a:off x="2407484" y="1878256"/>
            <a:ext cx="1645920" cy="47548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sng" strike="noStrike" cap="none" dirty="0">
                <a:solidFill>
                  <a:schemeClr val="dk1"/>
                </a:solidFill>
                <a:latin typeface="Calibri" panose="020F0502020204030204" pitchFamily="34" charset="0"/>
                <a:ea typeface="Calibri"/>
                <a:cs typeface="Calibri" panose="020F0502020204030204" pitchFamily="34" charset="0"/>
                <a:sym typeface="Calibri"/>
              </a:rPr>
              <a:t>Examples: </a:t>
            </a:r>
            <a:endParaRPr sz="2800" u="sng" dirty="0">
              <a:latin typeface="Calibri" panose="020F0502020204030204" pitchFamily="34" charset="0"/>
              <a:cs typeface="Calibri" panose="020F0502020204030204" pitchFamily="34" charset="0"/>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94" name="Google Shape;94;p6"/>
          <p:cNvSpPr txBox="1"/>
          <p:nvPr/>
        </p:nvSpPr>
        <p:spPr>
          <a:xfrm>
            <a:off x="911052" y="2479335"/>
            <a:ext cx="4663440"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1. Chess </a:t>
            </a:r>
            <a:r>
              <a:rPr lang="en-IN" sz="2800" b="0" i="0" u="sng" strike="noStrike" cap="none" dirty="0">
                <a:solidFill>
                  <a:srgbClr val="0070C0"/>
                </a:solidFill>
                <a:latin typeface="Calibri"/>
                <a:ea typeface="Calibri"/>
                <a:cs typeface="Calibri"/>
                <a:sym typeface="Calibri"/>
              </a:rPr>
              <a:t>makes</a:t>
            </a:r>
            <a:r>
              <a:rPr lang="en-IN" sz="2800" b="0" i="0" u="none" strike="noStrike" cap="none" dirty="0">
                <a:solidFill>
                  <a:schemeClr val="dk1"/>
                </a:solidFill>
                <a:latin typeface="Calibri"/>
                <a:ea typeface="Calibri"/>
                <a:cs typeface="Calibri"/>
                <a:sym typeface="Calibri"/>
              </a:rPr>
              <a:t> children smart.</a:t>
            </a:r>
            <a:endParaRPr sz="2800" dirty="0"/>
          </a:p>
        </p:txBody>
      </p:sp>
      <p:sp>
        <p:nvSpPr>
          <p:cNvPr id="95" name="Google Shape;95;p6"/>
          <p:cNvSpPr txBox="1"/>
          <p:nvPr/>
        </p:nvSpPr>
        <p:spPr>
          <a:xfrm>
            <a:off x="911052" y="4077772"/>
            <a:ext cx="7777236" cy="47310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2. Playing sports </a:t>
            </a:r>
            <a:r>
              <a:rPr lang="en-IN" sz="2800" b="0" i="0" u="sng" strike="noStrike" cap="none" dirty="0">
                <a:solidFill>
                  <a:srgbClr val="0070C0"/>
                </a:solidFill>
                <a:latin typeface="Calibri"/>
                <a:ea typeface="Calibri"/>
                <a:cs typeface="Calibri"/>
                <a:sym typeface="Calibri"/>
              </a:rPr>
              <a:t>builds</a:t>
            </a:r>
            <a:r>
              <a:rPr lang="en-IN" sz="2800" b="0" i="0" u="none" strike="noStrike" cap="none" dirty="0">
                <a:solidFill>
                  <a:schemeClr val="dk1"/>
                </a:solidFill>
                <a:latin typeface="Calibri"/>
                <a:ea typeface="Calibri"/>
                <a:cs typeface="Calibri"/>
                <a:sym typeface="Calibri"/>
              </a:rPr>
              <a:t> stronger bones and muscles.</a:t>
            </a:r>
            <a:endParaRPr sz="2800" dirty="0"/>
          </a:p>
        </p:txBody>
      </p:sp>
      <p:sp>
        <p:nvSpPr>
          <p:cNvPr id="96" name="Google Shape;96;p6"/>
          <p:cNvSpPr txBox="1"/>
          <p:nvPr/>
        </p:nvSpPr>
        <p:spPr>
          <a:xfrm>
            <a:off x="911052" y="5673824"/>
            <a:ext cx="5303520"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3. Hard work </a:t>
            </a:r>
            <a:r>
              <a:rPr lang="en-IN" sz="2800" b="0" i="0" u="sng" strike="noStrike" cap="none" dirty="0">
                <a:solidFill>
                  <a:srgbClr val="0070C0"/>
                </a:solidFill>
                <a:latin typeface="Calibri"/>
                <a:ea typeface="Calibri"/>
                <a:cs typeface="Calibri"/>
                <a:sym typeface="Calibri"/>
              </a:rPr>
              <a:t>is</a:t>
            </a:r>
            <a:r>
              <a:rPr lang="en-IN" sz="2800" b="0" i="0" u="none" strike="noStrike" cap="none" dirty="0">
                <a:solidFill>
                  <a:schemeClr val="dk1"/>
                </a:solidFill>
                <a:latin typeface="Calibri"/>
                <a:ea typeface="Calibri"/>
                <a:cs typeface="Calibri"/>
                <a:sym typeface="Calibri"/>
              </a:rPr>
              <a:t> the key to success.</a:t>
            </a:r>
            <a:endParaRPr sz="2800" dirty="0"/>
          </a:p>
        </p:txBody>
      </p:sp>
      <p:pic>
        <p:nvPicPr>
          <p:cNvPr id="97" name="Google Shape;97;p6" descr="A doll with a sword&#10;&#10;Description automatically generated with low confidence"/>
          <p:cNvPicPr preferRelativeResize="0"/>
          <p:nvPr/>
        </p:nvPicPr>
        <p:blipFill rotWithShape="1">
          <a:blip r:embed="rId3">
            <a:alphaModFix/>
          </a:blip>
          <a:srcRect/>
          <a:stretch/>
        </p:blipFill>
        <p:spPr>
          <a:xfrm>
            <a:off x="8859738" y="3408160"/>
            <a:ext cx="1697141" cy="1511515"/>
          </a:xfrm>
          <a:prstGeom prst="rect">
            <a:avLst/>
          </a:prstGeom>
          <a:noFill/>
          <a:ln w="9525" cap="flat" cmpd="sng">
            <a:solidFill>
              <a:schemeClr val="dk1"/>
            </a:solidFill>
            <a:prstDash val="solid"/>
            <a:round/>
            <a:headEnd type="none" w="sm" len="sm"/>
            <a:tailEnd type="none" w="sm" len="sm"/>
          </a:ln>
        </p:spPr>
      </p:pic>
      <p:pic>
        <p:nvPicPr>
          <p:cNvPr id="98" name="Google Shape;98;p6" descr="A picture containing calendar&#10;&#10;Description automatically generated"/>
          <p:cNvPicPr preferRelativeResize="0"/>
          <p:nvPr/>
        </p:nvPicPr>
        <p:blipFill rotWithShape="1">
          <a:blip r:embed="rId4">
            <a:alphaModFix/>
          </a:blip>
          <a:srcRect/>
          <a:stretch/>
        </p:blipFill>
        <p:spPr>
          <a:xfrm>
            <a:off x="6600056" y="2034327"/>
            <a:ext cx="1655561" cy="1676517"/>
          </a:xfrm>
          <a:prstGeom prst="rect">
            <a:avLst/>
          </a:prstGeom>
          <a:noFill/>
          <a:ln>
            <a:noFill/>
          </a:ln>
        </p:spPr>
      </p:pic>
      <p:pic>
        <p:nvPicPr>
          <p:cNvPr id="99" name="Google Shape;99;p6"/>
          <p:cNvPicPr preferRelativeResize="0"/>
          <p:nvPr/>
        </p:nvPicPr>
        <p:blipFill rotWithShape="1">
          <a:blip r:embed="rId5">
            <a:alphaModFix/>
          </a:blip>
          <a:srcRect/>
          <a:stretch/>
        </p:blipFill>
        <p:spPr>
          <a:xfrm>
            <a:off x="7204236" y="5114859"/>
            <a:ext cx="2392040" cy="1196020"/>
          </a:xfrm>
          <a:prstGeom prst="rect">
            <a:avLst/>
          </a:prstGeom>
          <a:noFill/>
          <a:ln w="9525" cap="flat" cmpd="sng">
            <a:solidFill>
              <a:schemeClr val="dk1"/>
            </a:solidFill>
            <a:prstDash val="solid"/>
            <a:round/>
            <a:headEnd type="none" w="sm" len="sm"/>
            <a:tailEnd type="none" w="sm" len="sm"/>
          </a:ln>
        </p:spPr>
      </p:pic>
      <p:sp>
        <p:nvSpPr>
          <p:cNvPr id="10" name="Google Shape;67;p4">
            <a:extLst>
              <a:ext uri="{FF2B5EF4-FFF2-40B4-BE49-F238E27FC236}">
                <a16:creationId xmlns:a16="http://schemas.microsoft.com/office/drawing/2014/main" id="{ABD8EC04-0BA2-4845-AD48-77259DBC6506}"/>
              </a:ext>
            </a:extLst>
          </p:cNvPr>
          <p:cNvSpPr txBox="1">
            <a:spLocks/>
          </p:cNvSpPr>
          <p:nvPr/>
        </p:nvSpPr>
        <p:spPr>
          <a:xfrm>
            <a:off x="1466856" y="71414"/>
            <a:ext cx="9296427" cy="654032"/>
          </a:xfrm>
          <a:prstGeom prst="rect">
            <a:avLst/>
          </a:prstGeom>
          <a:solidFill>
            <a:srgbClr val="E9C2C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b="1" u="sng" dirty="0"/>
              <a:t>Simple Present Tense</a:t>
            </a:r>
            <a:endParaRPr lang="en-IN" u="sng" dirty="0"/>
          </a:p>
        </p:txBody>
      </p:sp>
      <p:sp>
        <p:nvSpPr>
          <p:cNvPr id="11" name="Google Shape;76;p5">
            <a:extLst>
              <a:ext uri="{FF2B5EF4-FFF2-40B4-BE49-F238E27FC236}">
                <a16:creationId xmlns:a16="http://schemas.microsoft.com/office/drawing/2014/main" id="{EA593428-4C7A-4EA8-9BA8-3764844B8507}"/>
              </a:ext>
            </a:extLst>
          </p:cNvPr>
          <p:cNvSpPr txBox="1">
            <a:spLocks/>
          </p:cNvSpPr>
          <p:nvPr/>
        </p:nvSpPr>
        <p:spPr>
          <a:xfrm>
            <a:off x="1777206" y="822556"/>
            <a:ext cx="8717126" cy="98077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IN" sz="3000" i="1" dirty="0"/>
              <a:t>The Present Tense forms of verbs tell us about some </a:t>
            </a:r>
            <a:r>
              <a:rPr lang="en-IN" sz="3000" b="1" i="1" dirty="0"/>
              <a:t>universally accepted truths</a:t>
            </a:r>
            <a:r>
              <a:rPr lang="en-IN" sz="3000" i="1" dirty="0"/>
              <a:t>. </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par>
                                <p:cTn id="12" presetID="10" presetClass="entr" presetSubtype="0"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500"/>
                                        <p:tgtEl>
                                          <p:spTgt spid="9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par>
                                <p:cTn id="28" presetID="10" presetClass="entr" presetSubtype="0" fill="hold" nodeType="with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7"/>
          <p:cNvSpPr txBox="1"/>
          <p:nvPr/>
        </p:nvSpPr>
        <p:spPr>
          <a:xfrm>
            <a:off x="2850517" y="1716966"/>
            <a:ext cx="1606790" cy="47548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sng" strike="noStrike" cap="none" dirty="0">
                <a:solidFill>
                  <a:schemeClr val="dk1"/>
                </a:solidFill>
                <a:latin typeface="Calibri"/>
                <a:ea typeface="Calibri"/>
                <a:cs typeface="Calibri"/>
                <a:sym typeface="Calibri"/>
              </a:rPr>
              <a:t>Examples</a:t>
            </a:r>
            <a:r>
              <a:rPr lang="en-IN" sz="3200" b="0" i="0" u="none" strike="noStrike" cap="none" dirty="0">
                <a:solidFill>
                  <a:schemeClr val="dk1"/>
                </a:solidFill>
                <a:latin typeface="Calibri"/>
                <a:ea typeface="Calibri"/>
                <a:cs typeface="Calibri"/>
                <a:sym typeface="Calibri"/>
              </a:rPr>
              <a:t> </a:t>
            </a:r>
            <a:endParaRPr dirty="0"/>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107" name="Google Shape;107;p7"/>
          <p:cNvSpPr txBox="1"/>
          <p:nvPr/>
        </p:nvSpPr>
        <p:spPr>
          <a:xfrm>
            <a:off x="1172900" y="2435086"/>
            <a:ext cx="5236945"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1. The Earth </a:t>
            </a:r>
            <a:r>
              <a:rPr lang="en-IN" sz="2800" b="0" i="0" u="sng" strike="noStrike" cap="none" dirty="0">
                <a:solidFill>
                  <a:srgbClr val="4F6128"/>
                </a:solidFill>
                <a:latin typeface="Calibri"/>
                <a:ea typeface="Calibri"/>
                <a:cs typeface="Calibri"/>
                <a:sym typeface="Calibri"/>
              </a:rPr>
              <a:t>goes</a:t>
            </a:r>
            <a:r>
              <a:rPr lang="en-IN" sz="2800" b="0" i="0" u="none" strike="noStrike" cap="none" dirty="0">
                <a:solidFill>
                  <a:schemeClr val="dk1"/>
                </a:solidFill>
                <a:latin typeface="Calibri"/>
                <a:ea typeface="Calibri"/>
                <a:cs typeface="Calibri"/>
                <a:sym typeface="Calibri"/>
              </a:rPr>
              <a:t> round the Sun.</a:t>
            </a:r>
            <a:endParaRPr sz="2800" dirty="0"/>
          </a:p>
        </p:txBody>
      </p:sp>
      <p:sp>
        <p:nvSpPr>
          <p:cNvPr id="108" name="Google Shape;108;p7"/>
          <p:cNvSpPr txBox="1"/>
          <p:nvPr/>
        </p:nvSpPr>
        <p:spPr>
          <a:xfrm>
            <a:off x="1172900" y="5578574"/>
            <a:ext cx="5630055"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3. The plants </a:t>
            </a:r>
            <a:r>
              <a:rPr lang="en-IN" sz="2800" b="0" i="0" u="sng" strike="noStrike" cap="none" dirty="0">
                <a:solidFill>
                  <a:srgbClr val="4F6128"/>
                </a:solidFill>
                <a:latin typeface="Calibri"/>
                <a:ea typeface="Calibri"/>
                <a:cs typeface="Calibri"/>
                <a:sym typeface="Calibri"/>
              </a:rPr>
              <a:t>make</a:t>
            </a:r>
            <a:r>
              <a:rPr lang="en-IN" sz="2800" b="0" i="0" u="none" strike="noStrike" cap="none" dirty="0">
                <a:solidFill>
                  <a:schemeClr val="dk1"/>
                </a:solidFill>
                <a:latin typeface="Calibri"/>
                <a:ea typeface="Calibri"/>
                <a:cs typeface="Calibri"/>
                <a:sym typeface="Calibri"/>
              </a:rPr>
              <a:t> their own food.</a:t>
            </a:r>
            <a:endParaRPr sz="2800" dirty="0"/>
          </a:p>
        </p:txBody>
      </p:sp>
      <p:sp>
        <p:nvSpPr>
          <p:cNvPr id="109" name="Google Shape;109;p7"/>
          <p:cNvSpPr txBox="1"/>
          <p:nvPr/>
        </p:nvSpPr>
        <p:spPr>
          <a:xfrm>
            <a:off x="1172900" y="4006830"/>
            <a:ext cx="6653744"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2. The Earth </a:t>
            </a:r>
            <a:r>
              <a:rPr lang="en-IN" sz="2800" b="0" i="0" u="sng" strike="noStrike" cap="none" dirty="0">
                <a:solidFill>
                  <a:srgbClr val="4F6128"/>
                </a:solidFill>
                <a:latin typeface="Calibri"/>
                <a:ea typeface="Calibri"/>
                <a:cs typeface="Calibri"/>
                <a:sym typeface="Calibri"/>
              </a:rPr>
              <a:t>is</a:t>
            </a:r>
            <a:r>
              <a:rPr lang="en-IN" sz="2800" b="0" i="0" u="none" strike="noStrike" cap="none" dirty="0">
                <a:solidFill>
                  <a:srgbClr val="4F6128"/>
                </a:solidFill>
                <a:latin typeface="Calibri"/>
                <a:ea typeface="Calibri"/>
                <a:cs typeface="Calibri"/>
                <a:sym typeface="Calibri"/>
              </a:rPr>
              <a:t> </a:t>
            </a:r>
            <a:r>
              <a:rPr lang="en-IN" sz="2800" b="0" i="0" u="none" strike="noStrike" cap="none" dirty="0">
                <a:solidFill>
                  <a:schemeClr val="dk1"/>
                </a:solidFill>
                <a:latin typeface="Calibri"/>
                <a:ea typeface="Calibri"/>
                <a:cs typeface="Calibri"/>
                <a:sym typeface="Calibri"/>
              </a:rPr>
              <a:t>the third planet from the Sun. </a:t>
            </a:r>
            <a:endParaRPr sz="2800" dirty="0"/>
          </a:p>
        </p:txBody>
      </p:sp>
      <p:pic>
        <p:nvPicPr>
          <p:cNvPr id="110" name="Google Shape;110;p7" descr="A picture containing dark, light, lit&#10;&#10;Description automatically generated"/>
          <p:cNvPicPr preferRelativeResize="0"/>
          <p:nvPr/>
        </p:nvPicPr>
        <p:blipFill rotWithShape="1">
          <a:blip r:embed="rId3">
            <a:alphaModFix/>
          </a:blip>
          <a:srcRect/>
          <a:stretch/>
        </p:blipFill>
        <p:spPr>
          <a:xfrm>
            <a:off x="6833592" y="2070398"/>
            <a:ext cx="1943100" cy="1104900"/>
          </a:xfrm>
          <a:prstGeom prst="rect">
            <a:avLst/>
          </a:prstGeom>
          <a:noFill/>
          <a:ln>
            <a:noFill/>
          </a:ln>
        </p:spPr>
      </p:pic>
      <p:pic>
        <p:nvPicPr>
          <p:cNvPr id="111" name="Google Shape;111;p7" descr="Background pattern&#10;&#10;Description automatically generated"/>
          <p:cNvPicPr preferRelativeResize="0"/>
          <p:nvPr/>
        </p:nvPicPr>
        <p:blipFill rotWithShape="1">
          <a:blip r:embed="rId4">
            <a:alphaModFix/>
          </a:blip>
          <a:srcRect/>
          <a:stretch/>
        </p:blipFill>
        <p:spPr>
          <a:xfrm>
            <a:off x="7248128" y="4935432"/>
            <a:ext cx="1305818" cy="1664788"/>
          </a:xfrm>
          <a:prstGeom prst="rect">
            <a:avLst/>
          </a:prstGeom>
          <a:noFill/>
          <a:ln w="9525" cap="flat" cmpd="sng">
            <a:solidFill>
              <a:schemeClr val="dk1"/>
            </a:solidFill>
            <a:prstDash val="solid"/>
            <a:round/>
            <a:headEnd type="none" w="sm" len="sm"/>
            <a:tailEnd type="none" w="sm" len="sm"/>
          </a:ln>
        </p:spPr>
      </p:pic>
      <p:pic>
        <p:nvPicPr>
          <p:cNvPr id="112" name="Google Shape;112;p7"/>
          <p:cNvPicPr preferRelativeResize="0"/>
          <p:nvPr/>
        </p:nvPicPr>
        <p:blipFill rotWithShape="1">
          <a:blip r:embed="rId5">
            <a:alphaModFix/>
          </a:blip>
          <a:srcRect t="22234" r="62910" b="23824"/>
          <a:stretch/>
        </p:blipFill>
        <p:spPr>
          <a:xfrm>
            <a:off x="8040216" y="3641182"/>
            <a:ext cx="1943100" cy="936104"/>
          </a:xfrm>
          <a:prstGeom prst="rect">
            <a:avLst/>
          </a:prstGeom>
          <a:noFill/>
          <a:ln>
            <a:noFill/>
          </a:ln>
        </p:spPr>
      </p:pic>
      <p:sp>
        <p:nvSpPr>
          <p:cNvPr id="12" name="Google Shape;67;p4">
            <a:extLst>
              <a:ext uri="{FF2B5EF4-FFF2-40B4-BE49-F238E27FC236}">
                <a16:creationId xmlns:a16="http://schemas.microsoft.com/office/drawing/2014/main" id="{28B33519-5351-4FCB-B2A2-B460CDF1D93B}"/>
              </a:ext>
            </a:extLst>
          </p:cNvPr>
          <p:cNvSpPr txBox="1">
            <a:spLocks/>
          </p:cNvSpPr>
          <p:nvPr/>
        </p:nvSpPr>
        <p:spPr>
          <a:xfrm>
            <a:off x="1466856" y="71414"/>
            <a:ext cx="9296427" cy="654032"/>
          </a:xfrm>
          <a:prstGeom prst="rect">
            <a:avLst/>
          </a:prstGeom>
          <a:solidFill>
            <a:srgbClr val="E9C2C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b="1" u="sng" dirty="0"/>
              <a:t>Simple Present Tense</a:t>
            </a:r>
            <a:endParaRPr lang="en-IN" u="sng" dirty="0"/>
          </a:p>
        </p:txBody>
      </p:sp>
      <p:sp>
        <p:nvSpPr>
          <p:cNvPr id="11" name="Google Shape;76;p5">
            <a:extLst>
              <a:ext uri="{FF2B5EF4-FFF2-40B4-BE49-F238E27FC236}">
                <a16:creationId xmlns:a16="http://schemas.microsoft.com/office/drawing/2014/main" id="{BFF85442-6765-4066-AA47-CDFF708DFFF9}"/>
              </a:ext>
            </a:extLst>
          </p:cNvPr>
          <p:cNvSpPr txBox="1">
            <a:spLocks/>
          </p:cNvSpPr>
          <p:nvPr/>
        </p:nvSpPr>
        <p:spPr>
          <a:xfrm>
            <a:off x="1756886" y="853252"/>
            <a:ext cx="8717126" cy="553619"/>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IN" sz="3000" i="1" dirty="0"/>
              <a:t>The Simple Present Tense describes </a:t>
            </a:r>
            <a:r>
              <a:rPr lang="en-IN" sz="3000" b="1" i="1" dirty="0"/>
              <a:t>scientific facts</a:t>
            </a:r>
            <a:r>
              <a:rPr lang="en-IN" sz="3000" i="1" dirty="0"/>
              <a:t>. </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par>
                                <p:cTn id="12" presetID="10" presetClass="entr" presetSubtype="0" fill="hold" nodeType="withEffect">
                                  <p:stCondLst>
                                    <p:cond delay="0"/>
                                  </p:stCondLst>
                                  <p:childTnLst>
                                    <p:set>
                                      <p:cBhvr>
                                        <p:cTn id="13" dur="1" fill="hold">
                                          <p:stCondLst>
                                            <p:cond delay="0"/>
                                          </p:stCondLst>
                                        </p:cTn>
                                        <p:tgtEl>
                                          <p:spTgt spid="110"/>
                                        </p:tgtEl>
                                        <p:attrNameLst>
                                          <p:attrName>style.visibility</p:attrName>
                                        </p:attrNameLst>
                                      </p:cBhvr>
                                      <p:to>
                                        <p:strVal val="visible"/>
                                      </p:to>
                                    </p:set>
                                    <p:animEffect transition="in" filter="fade">
                                      <p:cBhvr>
                                        <p:cTn id="14" dur="500"/>
                                        <p:tgtEl>
                                          <p:spTgt spid="1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par>
                                <p:cTn id="28" presetID="10" presetClass="entr" presetSubtype="0" fill="hold" nodeType="with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fade">
                                      <p:cBhvr>
                                        <p:cTn id="3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8"/>
          <p:cNvSpPr txBox="1"/>
          <p:nvPr/>
        </p:nvSpPr>
        <p:spPr>
          <a:xfrm>
            <a:off x="3820892" y="1800119"/>
            <a:ext cx="1606790" cy="47548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sng" strike="noStrike" cap="none" dirty="0">
                <a:solidFill>
                  <a:schemeClr val="dk1"/>
                </a:solidFill>
                <a:latin typeface="Calibri" panose="020F0502020204030204" pitchFamily="34" charset="0"/>
                <a:ea typeface="Calibri"/>
                <a:cs typeface="Calibri" panose="020F0502020204030204" pitchFamily="34" charset="0"/>
                <a:sym typeface="Calibri"/>
              </a:rPr>
              <a:t>Examples</a:t>
            </a: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sz="2800" dirty="0">
              <a:latin typeface="Calibri" panose="020F0502020204030204" pitchFamily="34" charset="0"/>
              <a:cs typeface="Calibri" panose="020F0502020204030204" pitchFamily="34" charset="0"/>
            </a:endParaRPr>
          </a:p>
          <a:p>
            <a:pPr marL="342900" marR="0" lvl="0" indent="-139700" algn="l" rtl="0">
              <a:lnSpc>
                <a:spcPct val="100000"/>
              </a:lnSpc>
              <a:spcBef>
                <a:spcPts val="640"/>
              </a:spcBef>
              <a:spcAft>
                <a:spcPts val="0"/>
              </a:spcAft>
              <a:buClr>
                <a:schemeClr val="dk1"/>
              </a:buClr>
              <a:buSzPts val="3200"/>
              <a:buFont typeface="Arial"/>
              <a:buNone/>
            </a:pPr>
            <a:endParaRPr sz="2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20" name="Google Shape;120;p8"/>
          <p:cNvSpPr txBox="1"/>
          <p:nvPr/>
        </p:nvSpPr>
        <p:spPr>
          <a:xfrm>
            <a:off x="745039" y="2304469"/>
            <a:ext cx="7260187"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1. The teacher </a:t>
            </a:r>
            <a:r>
              <a:rPr lang="en-IN" sz="2800" b="0" i="0" u="sng" strike="noStrike" cap="none" dirty="0">
                <a:solidFill>
                  <a:srgbClr val="FF0000"/>
                </a:solidFill>
                <a:latin typeface="Calibri" panose="020F0502020204030204" pitchFamily="34" charset="0"/>
                <a:ea typeface="Calibri"/>
                <a:cs typeface="Calibri" panose="020F0502020204030204" pitchFamily="34" charset="0"/>
                <a:sym typeface="Calibri"/>
              </a:rPr>
              <a:t>gets</a:t>
            </a: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 angry with naughty children.</a:t>
            </a:r>
            <a:endParaRPr sz="2800" dirty="0">
              <a:latin typeface="Calibri" panose="020F0502020204030204" pitchFamily="34" charset="0"/>
              <a:cs typeface="Calibri" panose="020F0502020204030204" pitchFamily="34" charset="0"/>
            </a:endParaRPr>
          </a:p>
        </p:txBody>
      </p:sp>
      <p:sp>
        <p:nvSpPr>
          <p:cNvPr id="121" name="Google Shape;121;p8"/>
          <p:cNvSpPr txBox="1"/>
          <p:nvPr/>
        </p:nvSpPr>
        <p:spPr>
          <a:xfrm>
            <a:off x="745039" y="4721275"/>
            <a:ext cx="8532224"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3. The king and the queen </a:t>
            </a:r>
            <a:r>
              <a:rPr lang="en-IN" sz="2800" b="0" i="0" u="sng" strike="noStrike" cap="none" dirty="0">
                <a:solidFill>
                  <a:srgbClr val="FF0000"/>
                </a:solidFill>
                <a:latin typeface="Calibri" panose="020F0502020204030204" pitchFamily="34" charset="0"/>
                <a:ea typeface="Calibri"/>
                <a:cs typeface="Calibri" panose="020F0502020204030204" pitchFamily="34" charset="0"/>
                <a:sym typeface="Calibri"/>
              </a:rPr>
              <a:t>live </a:t>
            </a: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in this beautiful palace.</a:t>
            </a:r>
            <a:endParaRPr sz="2800" dirty="0">
              <a:latin typeface="Calibri" panose="020F0502020204030204" pitchFamily="34" charset="0"/>
              <a:cs typeface="Calibri" panose="020F0502020204030204" pitchFamily="34" charset="0"/>
            </a:endParaRPr>
          </a:p>
        </p:txBody>
      </p:sp>
      <p:sp>
        <p:nvSpPr>
          <p:cNvPr id="122" name="Google Shape;122;p8"/>
          <p:cNvSpPr txBox="1"/>
          <p:nvPr/>
        </p:nvSpPr>
        <p:spPr>
          <a:xfrm>
            <a:off x="745039" y="3512872"/>
            <a:ext cx="3185283"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a:solidFill>
                  <a:schemeClr val="dk1"/>
                </a:solidFill>
                <a:latin typeface="Calibri" panose="020F0502020204030204" pitchFamily="34" charset="0"/>
                <a:ea typeface="Calibri"/>
                <a:cs typeface="Calibri" panose="020F0502020204030204" pitchFamily="34" charset="0"/>
                <a:sym typeface="Calibri"/>
              </a:rPr>
              <a:t>2. She </a:t>
            </a:r>
            <a:r>
              <a:rPr lang="en-IN" sz="2800" b="0" i="0" u="sng" strike="noStrike" cap="none">
                <a:solidFill>
                  <a:srgbClr val="FF0000"/>
                </a:solidFill>
                <a:latin typeface="Calibri" panose="020F0502020204030204" pitchFamily="34" charset="0"/>
                <a:ea typeface="Calibri"/>
                <a:cs typeface="Calibri" panose="020F0502020204030204" pitchFamily="34" charset="0"/>
                <a:sym typeface="Calibri"/>
              </a:rPr>
              <a:t>look</a:t>
            </a:r>
            <a:r>
              <a:rPr lang="en-IN" sz="2800" b="0" i="0" u="none" strike="noStrike" cap="none">
                <a:solidFill>
                  <a:srgbClr val="FF0000"/>
                </a:solidFill>
                <a:latin typeface="Calibri" panose="020F0502020204030204" pitchFamily="34" charset="0"/>
                <a:ea typeface="Calibri"/>
                <a:cs typeface="Calibri" panose="020F0502020204030204" pitchFamily="34" charset="0"/>
                <a:sym typeface="Calibri"/>
              </a:rPr>
              <a:t>s</a:t>
            </a:r>
            <a:r>
              <a:rPr lang="en-IN" sz="2800" b="0" i="0" u="none" strike="noStrike" cap="none">
                <a:solidFill>
                  <a:schemeClr val="dk1"/>
                </a:solidFill>
                <a:latin typeface="Calibri" panose="020F0502020204030204" pitchFamily="34" charset="0"/>
                <a:ea typeface="Calibri"/>
                <a:cs typeface="Calibri" panose="020F0502020204030204" pitchFamily="34" charset="0"/>
                <a:sym typeface="Calibri"/>
              </a:rPr>
              <a:t> tired.</a:t>
            </a:r>
            <a:endParaRPr sz="2800">
              <a:latin typeface="Calibri" panose="020F0502020204030204" pitchFamily="34" charset="0"/>
              <a:cs typeface="Calibri" panose="020F0502020204030204" pitchFamily="34" charset="0"/>
            </a:endParaRPr>
          </a:p>
        </p:txBody>
      </p:sp>
      <p:sp>
        <p:nvSpPr>
          <p:cNvPr id="123" name="Google Shape;123;p8"/>
          <p:cNvSpPr txBox="1"/>
          <p:nvPr/>
        </p:nvSpPr>
        <p:spPr>
          <a:xfrm>
            <a:off x="745039" y="5929678"/>
            <a:ext cx="4486387" cy="4754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panose="020F0502020204030204" pitchFamily="34" charset="0"/>
                <a:ea typeface="Calibri"/>
                <a:cs typeface="Calibri" panose="020F0502020204030204" pitchFamily="34" charset="0"/>
                <a:sym typeface="Calibri"/>
              </a:rPr>
              <a:t>4. We </a:t>
            </a:r>
            <a:r>
              <a:rPr lang="en-IN" sz="2800" b="0" i="0" u="sng" strike="noStrike" cap="none" dirty="0">
                <a:solidFill>
                  <a:srgbClr val="FF0000"/>
                </a:solidFill>
                <a:latin typeface="Calibri" panose="020F0502020204030204" pitchFamily="34" charset="0"/>
                <a:ea typeface="Calibri"/>
                <a:cs typeface="Calibri" panose="020F0502020204030204" pitchFamily="34" charset="0"/>
                <a:sym typeface="Calibri"/>
              </a:rPr>
              <a:t>wish</a:t>
            </a:r>
            <a:r>
              <a:rPr lang="en-IN" sz="2800" b="0" i="0" u="none" strike="noStrike" cap="none" dirty="0">
                <a:solidFill>
                  <a:srgbClr val="FF0000"/>
                </a:solidFill>
                <a:latin typeface="Calibri" panose="020F0502020204030204" pitchFamily="34" charset="0"/>
                <a:ea typeface="Calibri"/>
                <a:cs typeface="Calibri" panose="020F0502020204030204" pitchFamily="34" charset="0"/>
                <a:sym typeface="Calibri"/>
              </a:rPr>
              <a:t> </a:t>
            </a:r>
            <a:r>
              <a:rPr lang="en-IN" sz="2800" dirty="0">
                <a:solidFill>
                  <a:schemeClr val="dk1"/>
                </a:solidFill>
                <a:latin typeface="Calibri" panose="020F0502020204030204" pitchFamily="34" charset="0"/>
                <a:ea typeface="Calibri"/>
                <a:cs typeface="Calibri" panose="020F0502020204030204" pitchFamily="34" charset="0"/>
                <a:sym typeface="Calibri"/>
              </a:rPr>
              <a:t>the best for you.</a:t>
            </a:r>
            <a:endParaRPr sz="2800" dirty="0">
              <a:latin typeface="Calibri" panose="020F0502020204030204" pitchFamily="34" charset="0"/>
              <a:cs typeface="Calibri" panose="020F0502020204030204" pitchFamily="34" charset="0"/>
            </a:endParaRPr>
          </a:p>
        </p:txBody>
      </p:sp>
      <p:pic>
        <p:nvPicPr>
          <p:cNvPr id="124" name="Google Shape;124;p8"/>
          <p:cNvPicPr preferRelativeResize="0"/>
          <p:nvPr/>
        </p:nvPicPr>
        <p:blipFill rotWithShape="1">
          <a:blip r:embed="rId3">
            <a:alphaModFix/>
          </a:blip>
          <a:srcRect/>
          <a:stretch/>
        </p:blipFill>
        <p:spPr>
          <a:xfrm>
            <a:off x="9753139" y="1821183"/>
            <a:ext cx="1746192" cy="1522461"/>
          </a:xfrm>
          <a:prstGeom prst="rect">
            <a:avLst/>
          </a:prstGeom>
          <a:noFill/>
          <a:ln w="9525" cap="flat" cmpd="sng">
            <a:solidFill>
              <a:schemeClr val="dk1"/>
            </a:solidFill>
            <a:prstDash val="solid"/>
            <a:round/>
            <a:headEnd type="none" w="sm" len="sm"/>
            <a:tailEnd type="none" w="sm" len="sm"/>
          </a:ln>
        </p:spPr>
      </p:pic>
      <p:pic>
        <p:nvPicPr>
          <p:cNvPr id="125" name="Google Shape;125;p8" descr="Text&#10;&#10;Description automatically generated with medium confidence"/>
          <p:cNvPicPr preferRelativeResize="0"/>
          <p:nvPr/>
        </p:nvPicPr>
        <p:blipFill rotWithShape="1">
          <a:blip r:embed="rId4">
            <a:alphaModFix/>
          </a:blip>
          <a:srcRect t="33441"/>
          <a:stretch/>
        </p:blipFill>
        <p:spPr>
          <a:xfrm>
            <a:off x="4229511" y="3117942"/>
            <a:ext cx="1746191" cy="1288587"/>
          </a:xfrm>
          <a:prstGeom prst="rect">
            <a:avLst/>
          </a:prstGeom>
          <a:noFill/>
          <a:ln w="9525" cap="flat" cmpd="sng">
            <a:solidFill>
              <a:schemeClr val="dk1"/>
            </a:solidFill>
            <a:prstDash val="solid"/>
            <a:round/>
            <a:headEnd type="none" w="sm" len="sm"/>
            <a:tailEnd type="none" w="sm" len="sm"/>
          </a:ln>
        </p:spPr>
      </p:pic>
      <p:pic>
        <p:nvPicPr>
          <p:cNvPr id="126" name="Google Shape;126;p8"/>
          <p:cNvPicPr preferRelativeResize="0"/>
          <p:nvPr/>
        </p:nvPicPr>
        <p:blipFill rotWithShape="1">
          <a:blip r:embed="rId5">
            <a:alphaModFix/>
          </a:blip>
          <a:srcRect/>
          <a:stretch/>
        </p:blipFill>
        <p:spPr>
          <a:xfrm>
            <a:off x="9643828" y="4199756"/>
            <a:ext cx="1943100" cy="1295400"/>
          </a:xfrm>
          <a:prstGeom prst="rect">
            <a:avLst/>
          </a:prstGeom>
          <a:noFill/>
          <a:ln>
            <a:noFill/>
          </a:ln>
        </p:spPr>
      </p:pic>
      <p:pic>
        <p:nvPicPr>
          <p:cNvPr id="127" name="Google Shape;127;p8" descr="A picture containing text&#10;&#10;Description automatically generated"/>
          <p:cNvPicPr preferRelativeResize="0"/>
          <p:nvPr/>
        </p:nvPicPr>
        <p:blipFill rotWithShape="1">
          <a:blip r:embed="rId6">
            <a:alphaModFix/>
          </a:blip>
          <a:srcRect t="5656" b="13564"/>
          <a:stretch/>
        </p:blipFill>
        <p:spPr>
          <a:xfrm>
            <a:off x="5331314" y="5306672"/>
            <a:ext cx="2006386" cy="1424940"/>
          </a:xfrm>
          <a:prstGeom prst="rect">
            <a:avLst/>
          </a:prstGeom>
          <a:noFill/>
          <a:ln w="9525" cap="flat" cmpd="sng">
            <a:solidFill>
              <a:schemeClr val="dk1"/>
            </a:solidFill>
            <a:prstDash val="solid"/>
            <a:round/>
            <a:headEnd type="none" w="sm" len="sm"/>
            <a:tailEnd type="none" w="sm" len="sm"/>
          </a:ln>
        </p:spPr>
      </p:pic>
      <p:sp>
        <p:nvSpPr>
          <p:cNvPr id="14" name="Google Shape;67;p4">
            <a:extLst>
              <a:ext uri="{FF2B5EF4-FFF2-40B4-BE49-F238E27FC236}">
                <a16:creationId xmlns:a16="http://schemas.microsoft.com/office/drawing/2014/main" id="{C86FEB09-4281-4804-8E7F-ACCD5D783091}"/>
              </a:ext>
            </a:extLst>
          </p:cNvPr>
          <p:cNvSpPr txBox="1">
            <a:spLocks/>
          </p:cNvSpPr>
          <p:nvPr/>
        </p:nvSpPr>
        <p:spPr>
          <a:xfrm>
            <a:off x="1466856" y="71414"/>
            <a:ext cx="9296427" cy="654032"/>
          </a:xfrm>
          <a:prstGeom prst="rect">
            <a:avLst/>
          </a:prstGeom>
          <a:solidFill>
            <a:srgbClr val="E9C2C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b="1" u="sng" dirty="0"/>
              <a:t>Simple Present Tense</a:t>
            </a:r>
            <a:endParaRPr lang="en-IN" u="sng" dirty="0"/>
          </a:p>
        </p:txBody>
      </p:sp>
      <p:sp>
        <p:nvSpPr>
          <p:cNvPr id="15" name="Google Shape;76;p5">
            <a:extLst>
              <a:ext uri="{FF2B5EF4-FFF2-40B4-BE49-F238E27FC236}">
                <a16:creationId xmlns:a16="http://schemas.microsoft.com/office/drawing/2014/main" id="{872A17D0-CBDF-4657-BC99-42EC3FD3C7D6}"/>
              </a:ext>
            </a:extLst>
          </p:cNvPr>
          <p:cNvSpPr txBox="1">
            <a:spLocks/>
          </p:cNvSpPr>
          <p:nvPr/>
        </p:nvSpPr>
        <p:spPr>
          <a:xfrm>
            <a:off x="2533651" y="771756"/>
            <a:ext cx="7204236" cy="98077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IN" sz="3000" i="1" dirty="0"/>
              <a:t>The Simple Present Tense also expresses the </a:t>
            </a:r>
            <a:r>
              <a:rPr lang="en-IN" sz="3000" b="1" i="1" dirty="0"/>
              <a:t>state of being</a:t>
            </a:r>
            <a:r>
              <a:rPr lang="en-IN" sz="3000" i="1" dirty="0"/>
              <a:t>.</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500"/>
                                        <p:tgtEl>
                                          <p:spTgt spid="120"/>
                                        </p:tgtEl>
                                      </p:cBhvr>
                                    </p:animEffect>
                                  </p:childTnLst>
                                </p:cTn>
                              </p:par>
                              <p:par>
                                <p:cTn id="12" presetID="10" presetClass="entr" presetSubtype="0" fill="hold" nodeType="with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fade">
                                      <p:cBhvr>
                                        <p:cTn id="14" dur="500"/>
                                        <p:tgtEl>
                                          <p:spTgt spid="1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500"/>
                                        <p:tgtEl>
                                          <p:spTgt spid="122"/>
                                        </p:tgtEl>
                                      </p:cBhvr>
                                    </p:animEffect>
                                  </p:childTnLst>
                                </p:cTn>
                              </p:par>
                              <p:par>
                                <p:cTn id="20" presetID="10" presetClass="entr" presetSubtype="0"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childTnLst>
                                </p:cTn>
                              </p:par>
                              <p:par>
                                <p:cTn id="28" presetID="10" presetClass="entr" presetSubtype="0" fill="hold" nodeType="with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fade">
                                      <p:cBhvr>
                                        <p:cTn id="30" dur="500"/>
                                        <p:tgtEl>
                                          <p:spTgt spid="1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500"/>
                                        <p:tgtEl>
                                          <p:spTgt spid="123"/>
                                        </p:tgtEl>
                                      </p:cBhvr>
                                    </p:animEffect>
                                  </p:childTnLst>
                                </p:cTn>
                              </p:par>
                              <p:par>
                                <p:cTn id="36" presetID="10" presetClass="entr" presetSubtype="0" fill="hold" nodeType="with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134" name="Google Shape;134;p9"/>
          <p:cNvGraphicFramePr/>
          <p:nvPr>
            <p:extLst>
              <p:ext uri="{D42A27DB-BD31-4B8C-83A1-F6EECF244321}">
                <p14:modId xmlns:p14="http://schemas.microsoft.com/office/powerpoint/2010/main" val="1949853612"/>
              </p:ext>
            </p:extLst>
          </p:nvPr>
        </p:nvGraphicFramePr>
        <p:xfrm>
          <a:off x="1127448" y="1111825"/>
          <a:ext cx="9937100" cy="3850025"/>
        </p:xfrm>
        <a:graphic>
          <a:graphicData uri="http://schemas.openxmlformats.org/drawingml/2006/table">
            <a:tbl>
              <a:tblPr firstRow="1" bandRow="1">
                <a:noFill/>
                <a:tableStyleId>{5D4C04E9-231D-496F-BD20-54F705D91F7C}</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IN" sz="900" u="none" strike="noStrike" cap="none" dirty="0"/>
                        <a:t>1</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dirty="0">
                          <a:hlinkClick r:id="rId3"/>
                        </a:rPr>
                        <a:t>https://pixabay.com/illustrations/past-present-future-monitor-4026781/</a:t>
                      </a:r>
                      <a:endParaRPr lang="en-US" sz="900" dirty="0"/>
                    </a:p>
                  </a:txBody>
                  <a:tcPr marL="91450" marR="91450" marT="45725" marB="45725"/>
                </a:tc>
                <a:extLst>
                  <a:ext uri="{0D108BD9-81ED-4DB2-BD59-A6C34878D82A}">
                    <a16:rowId xmlns:a16="http://schemas.microsoft.com/office/drawing/2014/main" val="10001"/>
                  </a:ext>
                </a:extLst>
              </a:tr>
              <a:tr h="129225">
                <a:tc>
                  <a:txBody>
                    <a:bodyPr/>
                    <a:lstStyle/>
                    <a:p>
                      <a:pPr marL="0" marR="0" lvl="0" indent="0" algn="l" rtl="0">
                        <a:spcBef>
                          <a:spcPts val="0"/>
                        </a:spcBef>
                        <a:spcAft>
                          <a:spcPts val="0"/>
                        </a:spcAft>
                        <a:buNone/>
                      </a:pPr>
                      <a:r>
                        <a:rPr lang="en-IN" sz="900" u="none" strike="noStrike" cap="none" dirty="0"/>
                        <a:t>2,4</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&lt;teacher&gt; : SSSVV Gallery. Search Keyword “teacher”</a:t>
                      </a: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IN" sz="900" b="0" i="0" u="none" strike="noStrike" dirty="0">
                          <a:solidFill>
                            <a:schemeClr val="dk1"/>
                          </a:solidFill>
                          <a:latin typeface="Calibri"/>
                          <a:ea typeface="Calibri"/>
                          <a:cs typeface="Calibri"/>
                          <a:sym typeface="Calibri"/>
                        </a:rPr>
                        <a:t>&lt;black board&gt; - </a:t>
                      </a:r>
                      <a:r>
                        <a:rPr lang="en-IN" sz="900" b="0" i="0" u="none" strike="noStrike" dirty="0">
                          <a:solidFill>
                            <a:schemeClr val="dk1"/>
                          </a:solidFill>
                          <a:latin typeface="Calibri"/>
                          <a:ea typeface="Calibri"/>
                          <a:cs typeface="Calibri"/>
                          <a:sym typeface="Calibri"/>
                          <a:hlinkClick r:id="rId4"/>
                        </a:rPr>
                        <a:t>https://pixabay.com/illustrations/chalkboard-blackboard-chalk-board-163601/</a:t>
                      </a:r>
                      <a:endParaRPr dirty="0"/>
                    </a:p>
                  </a:txBody>
                  <a:tcPr marL="91450" marR="91450" marT="45725" marB="45725"/>
                </a:tc>
                <a:extLst>
                  <a:ext uri="{0D108BD9-81ED-4DB2-BD59-A6C34878D82A}">
                    <a16:rowId xmlns:a16="http://schemas.microsoft.com/office/drawing/2014/main" val="10002"/>
                  </a:ext>
                </a:extLst>
              </a:tr>
              <a:tr h="274350">
                <a:tc>
                  <a:txBody>
                    <a:bodyPr/>
                    <a:lstStyle/>
                    <a:p>
                      <a:pPr marL="0" marR="0" lvl="0" indent="0" algn="l" rtl="0">
                        <a:spcBef>
                          <a:spcPts val="0"/>
                        </a:spcBef>
                        <a:spcAft>
                          <a:spcPts val="0"/>
                        </a:spcAft>
                        <a:buNone/>
                      </a:pPr>
                      <a:r>
                        <a:rPr lang="en-IN" sz="900" dirty="0"/>
                        <a:t>3</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&lt;action&gt; - </a:t>
                      </a:r>
                      <a:r>
                        <a:rPr lang="en-IN" sz="900" b="0" i="0" u="none" strike="noStrike" dirty="0">
                          <a:solidFill>
                            <a:schemeClr val="dk1"/>
                          </a:solidFill>
                          <a:latin typeface="Calibri"/>
                          <a:ea typeface="Calibri"/>
                          <a:cs typeface="Calibri"/>
                          <a:sym typeface="Calibri"/>
                          <a:hlinkClick r:id="rId5"/>
                        </a:rPr>
                        <a:t>https://pixabay.com/illustrations/movement-driving-wiggle-3634992/</a:t>
                      </a:r>
                      <a:endParaRPr dirty="0"/>
                    </a:p>
                  </a:txBody>
                  <a:tcPr marL="91450" marR="91450" marT="45725" marB="45725"/>
                </a:tc>
                <a:extLst>
                  <a:ext uri="{0D108BD9-81ED-4DB2-BD59-A6C34878D82A}">
                    <a16:rowId xmlns:a16="http://schemas.microsoft.com/office/drawing/2014/main" val="10003"/>
                  </a:ext>
                </a:extLst>
              </a:tr>
              <a:tr h="295775">
                <a:tc>
                  <a:txBody>
                    <a:bodyPr/>
                    <a:lstStyle/>
                    <a:p>
                      <a:pPr marL="0" marR="0" lvl="0" indent="0" algn="l" rtl="0">
                        <a:spcBef>
                          <a:spcPts val="0"/>
                        </a:spcBef>
                        <a:spcAft>
                          <a:spcPts val="0"/>
                        </a:spcAft>
                        <a:buNone/>
                      </a:pPr>
                      <a:r>
                        <a:rPr lang="en-IN" sz="900"/>
                        <a:t>5</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&lt;sisters&gt; - </a:t>
                      </a:r>
                      <a:r>
                        <a:rPr lang="en-IN" sz="900" b="0" i="0" u="none" strike="noStrike" dirty="0">
                          <a:solidFill>
                            <a:schemeClr val="dk1"/>
                          </a:solidFill>
                          <a:latin typeface="Calibri"/>
                          <a:ea typeface="Calibri"/>
                          <a:cs typeface="Calibri"/>
                          <a:sym typeface="Calibri"/>
                          <a:hlinkClick r:id="rId6"/>
                        </a:rPr>
                        <a:t>https://pixabay.com/photos/people-child-portrait-girl-india-3300436/</a:t>
                      </a:r>
                      <a:endParaRPr lang="en-IN" sz="900" b="0" i="0"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&lt;alarm clock&gt; - </a:t>
                      </a:r>
                      <a:r>
                        <a:rPr lang="en-IN" sz="900" b="0" i="0" u="none" strike="noStrike" dirty="0">
                          <a:solidFill>
                            <a:schemeClr val="dk1"/>
                          </a:solidFill>
                          <a:latin typeface="Calibri"/>
                          <a:ea typeface="Calibri"/>
                          <a:cs typeface="Calibri"/>
                          <a:sym typeface="Calibri"/>
                          <a:hlinkClick r:id="rId7"/>
                        </a:rPr>
                        <a:t>https://pixabay.com/photos/morning-clock-alarm-1092771/</a:t>
                      </a:r>
                      <a:endParaRPr lang="en-IN" sz="9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 glass of water&gt; - </a:t>
                      </a:r>
                      <a:r>
                        <a:rPr lang="en-US" sz="900" b="0" i="0" u="none" strike="noStrike" dirty="0">
                          <a:solidFill>
                            <a:schemeClr val="dk1"/>
                          </a:solidFill>
                          <a:latin typeface="Calibri"/>
                          <a:ea typeface="Calibri"/>
                          <a:cs typeface="Calibri"/>
                          <a:sym typeface="Calibri"/>
                          <a:hlinkClick r:id="rId8"/>
                        </a:rPr>
                        <a:t>https://pixabay.com/photos/glass-of-water-water-glass-thirst-4087606/</a:t>
                      </a:r>
                      <a:endParaRPr lang="en-US" sz="9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&lt;cleaning&gt; - </a:t>
                      </a:r>
                      <a:r>
                        <a:rPr lang="en-US" sz="900" b="0" i="0" u="none" strike="noStrike" dirty="0">
                          <a:solidFill>
                            <a:schemeClr val="dk1"/>
                          </a:solidFill>
                          <a:latin typeface="Calibri"/>
                          <a:ea typeface="Calibri"/>
                          <a:cs typeface="Calibri"/>
                          <a:sym typeface="Calibri"/>
                          <a:hlinkClick r:id="rId9"/>
                        </a:rPr>
                        <a:t>https://pixabay.com/vectors/clean-cleaner-cleaning-service-3614744/</a:t>
                      </a:r>
                      <a:endParaRPr dirty="0"/>
                    </a:p>
                  </a:txBody>
                  <a:tcPr marL="91450" marR="91450" marT="45725" marB="45725"/>
                </a:tc>
                <a:extLst>
                  <a:ext uri="{0D108BD9-81ED-4DB2-BD59-A6C34878D82A}">
                    <a16:rowId xmlns:a16="http://schemas.microsoft.com/office/drawing/2014/main" val="10004"/>
                  </a:ext>
                </a:extLst>
              </a:tr>
              <a:tr h="275450">
                <a:tc>
                  <a:txBody>
                    <a:bodyPr/>
                    <a:lstStyle/>
                    <a:p>
                      <a:pPr marL="0" marR="0" lvl="0" indent="0" algn="l" rtl="0">
                        <a:spcBef>
                          <a:spcPts val="0"/>
                        </a:spcBef>
                        <a:spcAft>
                          <a:spcPts val="0"/>
                        </a:spcAft>
                        <a:buNone/>
                      </a:pPr>
                      <a:r>
                        <a:rPr lang="en-IN" sz="900"/>
                        <a:t>5,6</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&lt;cricket&gt; - </a:t>
                      </a:r>
                      <a:r>
                        <a:rPr lang="en-IN" sz="900" b="0" i="0" u="none" strike="noStrike" dirty="0">
                          <a:solidFill>
                            <a:schemeClr val="dk1"/>
                          </a:solidFill>
                          <a:latin typeface="Calibri"/>
                          <a:ea typeface="Calibri"/>
                          <a:cs typeface="Calibri"/>
                          <a:sym typeface="Calibri"/>
                          <a:hlinkClick r:id="rId10"/>
                        </a:rPr>
                        <a:t>https://pixabay.com/vectors/cricket-bat-cricketer-player-33064/</a:t>
                      </a:r>
                      <a:endParaRPr sz="900" b="0" dirty="0"/>
                    </a:p>
                  </a:txBody>
                  <a:tcPr marL="91450" marR="91450" marT="45725" marB="45725"/>
                </a:tc>
                <a:extLst>
                  <a:ext uri="{0D108BD9-81ED-4DB2-BD59-A6C34878D82A}">
                    <a16:rowId xmlns:a16="http://schemas.microsoft.com/office/drawing/2014/main" val="10006"/>
                  </a:ext>
                </a:extLst>
              </a:tr>
              <a:tr h="253050">
                <a:tc>
                  <a:txBody>
                    <a:bodyPr/>
                    <a:lstStyle/>
                    <a:p>
                      <a:pPr marL="0" marR="0" lvl="0" indent="0" algn="l" rtl="0">
                        <a:spcBef>
                          <a:spcPts val="0"/>
                        </a:spcBef>
                        <a:spcAft>
                          <a:spcPts val="0"/>
                        </a:spcAft>
                        <a:buNone/>
                      </a:pPr>
                      <a:r>
                        <a:rPr lang="en-IN" sz="900" dirty="0"/>
                        <a:t>6</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&lt;chess&gt; - </a:t>
                      </a:r>
                      <a:r>
                        <a:rPr lang="en-IN" sz="900" b="0" i="0" u="none" strike="noStrike" dirty="0">
                          <a:solidFill>
                            <a:schemeClr val="dk1"/>
                          </a:solidFill>
                          <a:latin typeface="Calibri"/>
                          <a:ea typeface="Calibri"/>
                          <a:cs typeface="Calibri"/>
                          <a:sym typeface="Calibri"/>
                          <a:hlinkClick r:id="rId11"/>
                        </a:rPr>
                        <a:t>https://pixabay.com/vectors/chess-chess-face-off-chess-players-1295462/</a:t>
                      </a:r>
                      <a:endParaRPr lang="en-IN" sz="9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a:t>
                      </a:r>
                      <a:r>
                        <a:rPr lang="en-US" sz="900" b="0" i="0" u="none" strike="noStrike" dirty="0" err="1">
                          <a:solidFill>
                            <a:schemeClr val="dk1"/>
                          </a:solidFill>
                          <a:latin typeface="Calibri"/>
                          <a:ea typeface="Calibri"/>
                          <a:cs typeface="Calibri"/>
                          <a:sym typeface="Calibri"/>
                        </a:rPr>
                        <a:t>hardwork</a:t>
                      </a:r>
                      <a:r>
                        <a:rPr lang="en-US" sz="900" b="0" i="0" u="none" strike="noStrike" dirty="0">
                          <a:solidFill>
                            <a:schemeClr val="dk1"/>
                          </a:solidFill>
                          <a:latin typeface="Calibri"/>
                          <a:ea typeface="Calibri"/>
                          <a:cs typeface="Calibri"/>
                          <a:sym typeface="Calibri"/>
                        </a:rPr>
                        <a:t>&gt; - </a:t>
                      </a:r>
                      <a:r>
                        <a:rPr lang="en-US" sz="900" b="0" i="0" u="none" strike="noStrike" dirty="0">
                          <a:solidFill>
                            <a:schemeClr val="dk1"/>
                          </a:solidFill>
                          <a:latin typeface="Calibri"/>
                          <a:ea typeface="Calibri"/>
                          <a:cs typeface="Calibri"/>
                          <a:sym typeface="Calibri"/>
                          <a:hlinkClick r:id="rId12"/>
                        </a:rPr>
                        <a:t>https://pixabay.com/vectors/archimedes-lever-quarryman-worker-148273/</a:t>
                      </a:r>
                      <a:endParaRPr dirty="0"/>
                    </a:p>
                  </a:txBody>
                  <a:tcPr marL="91450" marR="91450" marT="45725" marB="45725"/>
                </a:tc>
                <a:extLst>
                  <a:ext uri="{0D108BD9-81ED-4DB2-BD59-A6C34878D82A}">
                    <a16:rowId xmlns:a16="http://schemas.microsoft.com/office/drawing/2014/main" val="10009"/>
                  </a:ext>
                </a:extLst>
              </a:tr>
              <a:tr h="251025">
                <a:tc>
                  <a:txBody>
                    <a:bodyPr/>
                    <a:lstStyle/>
                    <a:p>
                      <a:pPr marL="0" marR="0" lvl="0" indent="0" algn="l" rtl="0">
                        <a:spcBef>
                          <a:spcPts val="0"/>
                        </a:spcBef>
                        <a:spcAft>
                          <a:spcPts val="0"/>
                        </a:spcAft>
                        <a:buNone/>
                      </a:pPr>
                      <a:r>
                        <a:rPr lang="en-IN" sz="900"/>
                        <a:t>7</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&lt;rotation&gt; - </a:t>
                      </a:r>
                      <a:r>
                        <a:rPr lang="en-IN" sz="900" b="0" i="0" u="none" strike="noStrike" dirty="0">
                          <a:solidFill>
                            <a:schemeClr val="dk1"/>
                          </a:solidFill>
                          <a:latin typeface="Calibri"/>
                          <a:ea typeface="Calibri"/>
                          <a:cs typeface="Calibri"/>
                          <a:sym typeface="Calibri"/>
                          <a:hlinkClick r:id="rId13"/>
                        </a:rPr>
                        <a:t>https://pixabay.com/illustrations/sun-star-earth-cosmos-rays-balls-1884518/</a:t>
                      </a:r>
                      <a:endParaRPr lang="en-IN" sz="9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&lt;leaf photosynthesis&gt; - </a:t>
                      </a:r>
                      <a:r>
                        <a:rPr lang="en-US" sz="900" b="0" i="0" u="none" strike="noStrike" dirty="0">
                          <a:solidFill>
                            <a:schemeClr val="dk1"/>
                          </a:solidFill>
                          <a:latin typeface="Calibri"/>
                          <a:ea typeface="Calibri"/>
                          <a:cs typeface="Calibri"/>
                          <a:sym typeface="Calibri"/>
                          <a:hlinkClick r:id="rId14"/>
                        </a:rPr>
                        <a:t>https://pixabay.com/illustrations/plant-photosynthesis-sunlight-leaf-3759893/</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&lt;earth&gt; - </a:t>
                      </a:r>
                      <a:r>
                        <a:rPr lang="en-US" sz="900" b="0" i="0" u="none" strike="noStrike" dirty="0">
                          <a:solidFill>
                            <a:schemeClr val="dk1"/>
                          </a:solidFill>
                          <a:latin typeface="Calibri"/>
                          <a:ea typeface="Calibri"/>
                          <a:cs typeface="Calibri"/>
                          <a:sym typeface="Calibri"/>
                          <a:hlinkClick r:id="rId15"/>
                        </a:rPr>
                        <a:t>https://pixabay.com/photos/solar-system-sun-mercury-venus-439046/</a:t>
                      </a:r>
                      <a:endParaRPr dirty="0"/>
                    </a:p>
                  </a:txBody>
                  <a:tcPr marL="91450" marR="91450" marT="45725" marB="45725"/>
                </a:tc>
                <a:extLst>
                  <a:ext uri="{0D108BD9-81ED-4DB2-BD59-A6C34878D82A}">
                    <a16:rowId xmlns:a16="http://schemas.microsoft.com/office/drawing/2014/main" val="10011"/>
                  </a:ext>
                </a:extLst>
              </a:tr>
              <a:tr h="251025">
                <a:tc>
                  <a:txBody>
                    <a:bodyPr/>
                    <a:lstStyle/>
                    <a:p>
                      <a:pPr marL="0" marR="0" lvl="0" indent="0" algn="l" rtl="0">
                        <a:spcBef>
                          <a:spcPts val="0"/>
                        </a:spcBef>
                        <a:spcAft>
                          <a:spcPts val="0"/>
                        </a:spcAft>
                        <a:buNone/>
                      </a:pPr>
                      <a:r>
                        <a:rPr lang="en-IN" sz="900" dirty="0"/>
                        <a:t>8</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&lt;teacher and child&gt; - </a:t>
                      </a:r>
                      <a:r>
                        <a:rPr lang="en-IN" sz="900" b="0" i="0" u="none" strike="noStrike" dirty="0">
                          <a:solidFill>
                            <a:schemeClr val="dk1"/>
                          </a:solidFill>
                          <a:latin typeface="Calibri"/>
                          <a:ea typeface="Calibri"/>
                          <a:cs typeface="Calibri"/>
                          <a:sym typeface="Calibri"/>
                          <a:hlinkClick r:id="rId16"/>
                        </a:rPr>
                        <a:t>https://pixabay.com/vectors/girl-studying-teacher-school-5432233/</a:t>
                      </a:r>
                      <a:endParaRPr lang="en-IN" sz="9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&lt;tired&gt; - </a:t>
                      </a:r>
                      <a:r>
                        <a:rPr lang="en-US" sz="900" b="0" i="0" u="none" strike="noStrike" dirty="0">
                          <a:solidFill>
                            <a:schemeClr val="dk1"/>
                          </a:solidFill>
                          <a:latin typeface="Calibri"/>
                          <a:ea typeface="Calibri"/>
                          <a:cs typeface="Calibri"/>
                          <a:sym typeface="Calibri"/>
                          <a:hlinkClick r:id="rId17"/>
                        </a:rPr>
                        <a:t>https://pixabay.com/illustrations/girl-bored-sleepy-boredom-couch-5835891/</a:t>
                      </a:r>
                      <a:endParaRPr lang="en-US"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fr-FR" sz="900" b="0" i="0" u="none" strike="noStrike" dirty="0">
                          <a:solidFill>
                            <a:schemeClr val="dk1"/>
                          </a:solidFill>
                          <a:latin typeface="Calibri"/>
                          <a:ea typeface="Calibri"/>
                          <a:cs typeface="Calibri"/>
                          <a:sym typeface="Calibri"/>
                        </a:rPr>
                        <a:t>&lt;palace&gt; - </a:t>
                      </a:r>
                      <a:r>
                        <a:rPr lang="fr-FR" sz="900" b="0" i="0" u="none" strike="noStrike" dirty="0">
                          <a:solidFill>
                            <a:schemeClr val="dk1"/>
                          </a:solidFill>
                          <a:latin typeface="Calibri"/>
                          <a:ea typeface="Calibri"/>
                          <a:cs typeface="Calibri"/>
                          <a:sym typeface="Calibri"/>
                          <a:hlinkClick r:id="rId18"/>
                        </a:rPr>
                        <a:t>https://pixabay.com/photos/palace-india-architecture-old-3767237/</a:t>
                      </a:r>
                      <a:endParaRPr lang="fr-FR" sz="900" dirty="0"/>
                    </a:p>
                    <a:p>
                      <a:pPr marL="0" marR="0" lvl="0" indent="0" algn="l" defTabSz="914400" rtl="0" eaLnBrk="1" fontAlgn="auto" latinLnBrk="0" hangingPunct="1">
                        <a:lnSpc>
                          <a:spcPct val="100000"/>
                        </a:lnSpc>
                        <a:spcBef>
                          <a:spcPts val="0"/>
                        </a:spcBef>
                        <a:spcAft>
                          <a:spcPts val="0"/>
                        </a:spcAft>
                        <a:buClr>
                          <a:schemeClr val="dk1"/>
                        </a:buClr>
                        <a:buSzPts val="900"/>
                        <a:buFont typeface="Calibri"/>
                        <a:buNone/>
                        <a:tabLst/>
                        <a:defRPr/>
                      </a:pPr>
                      <a:r>
                        <a:rPr lang="en-US" sz="900" b="0" i="0" u="none" strike="noStrike" dirty="0">
                          <a:solidFill>
                            <a:schemeClr val="dk1"/>
                          </a:solidFill>
                          <a:latin typeface="Calibri"/>
                          <a:ea typeface="Calibri"/>
                          <a:cs typeface="Calibri"/>
                          <a:sym typeface="Calibri"/>
                        </a:rPr>
                        <a:t>&lt;best wishes&gt; - </a:t>
                      </a:r>
                      <a:r>
                        <a:rPr lang="en-US" sz="900" b="0" i="0" u="none" strike="noStrike" dirty="0">
                          <a:solidFill>
                            <a:schemeClr val="dk1"/>
                          </a:solidFill>
                          <a:latin typeface="Calibri"/>
                          <a:ea typeface="Calibri"/>
                          <a:cs typeface="Calibri"/>
                          <a:sym typeface="Calibri"/>
                          <a:hlinkClick r:id="rId19"/>
                        </a:rPr>
                        <a:t>https://pixabay.com/illustrations/best-wish-good-luck-best-wishes-951468/</a:t>
                      </a:r>
                      <a:endParaRPr dirty="0"/>
                    </a:p>
                  </a:txBody>
                  <a:tcPr marL="91450" marR="91450" marT="45725" marB="45725"/>
                </a:tc>
                <a:extLst>
                  <a:ext uri="{0D108BD9-81ED-4DB2-BD59-A6C34878D82A}">
                    <a16:rowId xmlns:a16="http://schemas.microsoft.com/office/drawing/2014/main" val="10014"/>
                  </a:ext>
                </a:extLst>
              </a:tr>
            </a:tbl>
          </a:graphicData>
        </a:graphic>
      </p:graphicFrame>
      <p:pic>
        <p:nvPicPr>
          <p:cNvPr id="135" name="Google Shape;135;p9" descr="A person wearing a garment&#10;&#10;Description automatically generated with low confidence"/>
          <p:cNvPicPr preferRelativeResize="0"/>
          <p:nvPr/>
        </p:nvPicPr>
        <p:blipFill rotWithShape="1">
          <a:blip r:embed="rId20">
            <a:alphaModFix/>
          </a:blip>
          <a:srcRect/>
          <a:stretch/>
        </p:blipFill>
        <p:spPr>
          <a:xfrm>
            <a:off x="2298722" y="1920189"/>
            <a:ext cx="302916" cy="334187"/>
          </a:xfrm>
          <a:prstGeom prst="rect">
            <a:avLst/>
          </a:prstGeom>
          <a:noFill/>
          <a:ln>
            <a:noFill/>
          </a:ln>
        </p:spPr>
      </p:pic>
      <p:pic>
        <p:nvPicPr>
          <p:cNvPr id="136" name="Google Shape;136;p9" descr="A picture containing text, picture frame, screenshot&#10;&#10;Description automatically generated"/>
          <p:cNvPicPr preferRelativeResize="0"/>
          <p:nvPr/>
        </p:nvPicPr>
        <p:blipFill rotWithShape="1">
          <a:blip r:embed="rId21">
            <a:alphaModFix/>
          </a:blip>
          <a:srcRect/>
          <a:stretch/>
        </p:blipFill>
        <p:spPr>
          <a:xfrm>
            <a:off x="2847630" y="1963620"/>
            <a:ext cx="410649" cy="247324"/>
          </a:xfrm>
          <a:prstGeom prst="rect">
            <a:avLst/>
          </a:prstGeom>
          <a:noFill/>
          <a:ln>
            <a:noFill/>
          </a:ln>
        </p:spPr>
      </p:pic>
      <p:pic>
        <p:nvPicPr>
          <p:cNvPr id="137" name="Google Shape;137;p9" descr="Icon&#10;&#10;Description automatically generated"/>
          <p:cNvPicPr preferRelativeResize="0"/>
          <p:nvPr/>
        </p:nvPicPr>
        <p:blipFill rotWithShape="1">
          <a:blip r:embed="rId22">
            <a:alphaModFix/>
          </a:blip>
          <a:srcRect/>
          <a:stretch/>
        </p:blipFill>
        <p:spPr>
          <a:xfrm>
            <a:off x="2542638" y="2289175"/>
            <a:ext cx="428795" cy="220040"/>
          </a:xfrm>
          <a:prstGeom prst="rect">
            <a:avLst/>
          </a:prstGeom>
          <a:noFill/>
          <a:ln>
            <a:noFill/>
          </a:ln>
        </p:spPr>
      </p:pic>
      <p:pic>
        <p:nvPicPr>
          <p:cNvPr id="139" name="Google Shape;139;p9" descr="A picture containing indoor, wall&#10;&#10;Description automatically generated"/>
          <p:cNvPicPr preferRelativeResize="0"/>
          <p:nvPr/>
        </p:nvPicPr>
        <p:blipFill rotWithShape="1">
          <a:blip r:embed="rId23">
            <a:alphaModFix/>
          </a:blip>
          <a:srcRect/>
          <a:stretch/>
        </p:blipFill>
        <p:spPr>
          <a:xfrm>
            <a:off x="2680841" y="2892507"/>
            <a:ext cx="402944" cy="265997"/>
          </a:xfrm>
          <a:prstGeom prst="rect">
            <a:avLst/>
          </a:prstGeom>
          <a:noFill/>
          <a:ln>
            <a:noFill/>
          </a:ln>
        </p:spPr>
      </p:pic>
      <p:pic>
        <p:nvPicPr>
          <p:cNvPr id="140" name="Google Shape;140;p9" descr="A doll with a sword&#10;&#10;Description automatically generated with low confidence"/>
          <p:cNvPicPr preferRelativeResize="0"/>
          <p:nvPr/>
        </p:nvPicPr>
        <p:blipFill rotWithShape="1">
          <a:blip r:embed="rId24">
            <a:alphaModFix/>
          </a:blip>
          <a:srcRect/>
          <a:stretch/>
        </p:blipFill>
        <p:spPr>
          <a:xfrm>
            <a:off x="2581934" y="3212291"/>
            <a:ext cx="212683" cy="208364"/>
          </a:xfrm>
          <a:prstGeom prst="rect">
            <a:avLst/>
          </a:prstGeom>
          <a:noFill/>
          <a:ln>
            <a:noFill/>
          </a:ln>
        </p:spPr>
      </p:pic>
      <p:pic>
        <p:nvPicPr>
          <p:cNvPr id="141" name="Google Shape;141;p9" descr="A glass of water&#10;&#10;Description automatically generated with medium confidence"/>
          <p:cNvPicPr preferRelativeResize="0"/>
          <p:nvPr/>
        </p:nvPicPr>
        <p:blipFill rotWithShape="1">
          <a:blip r:embed="rId25">
            <a:alphaModFix/>
          </a:blip>
          <a:srcRect/>
          <a:stretch/>
        </p:blipFill>
        <p:spPr>
          <a:xfrm>
            <a:off x="2702217" y="2574085"/>
            <a:ext cx="383447" cy="285893"/>
          </a:xfrm>
          <a:prstGeom prst="rect">
            <a:avLst/>
          </a:prstGeom>
          <a:noFill/>
          <a:ln>
            <a:noFill/>
          </a:ln>
        </p:spPr>
      </p:pic>
      <p:pic>
        <p:nvPicPr>
          <p:cNvPr id="142" name="Google Shape;142;p9" descr="Shape&#10;&#10;Description automatically generated with medium confidence"/>
          <p:cNvPicPr preferRelativeResize="0"/>
          <p:nvPr/>
        </p:nvPicPr>
        <p:blipFill rotWithShape="1">
          <a:blip r:embed="rId26">
            <a:alphaModFix/>
          </a:blip>
          <a:srcRect/>
          <a:stretch/>
        </p:blipFill>
        <p:spPr>
          <a:xfrm>
            <a:off x="3208773" y="2626231"/>
            <a:ext cx="302553" cy="390392"/>
          </a:xfrm>
          <a:prstGeom prst="rect">
            <a:avLst/>
          </a:prstGeom>
          <a:noFill/>
          <a:ln>
            <a:noFill/>
          </a:ln>
        </p:spPr>
      </p:pic>
      <p:pic>
        <p:nvPicPr>
          <p:cNvPr id="143" name="Google Shape;143;p9" descr="A picture containing calendar&#10;&#10;Description automatically generated"/>
          <p:cNvPicPr preferRelativeResize="0"/>
          <p:nvPr/>
        </p:nvPicPr>
        <p:blipFill rotWithShape="1">
          <a:blip r:embed="rId27">
            <a:alphaModFix/>
          </a:blip>
          <a:srcRect/>
          <a:stretch/>
        </p:blipFill>
        <p:spPr>
          <a:xfrm>
            <a:off x="2137247" y="3469282"/>
            <a:ext cx="332409" cy="336618"/>
          </a:xfrm>
          <a:prstGeom prst="rect">
            <a:avLst/>
          </a:prstGeom>
          <a:noFill/>
          <a:ln>
            <a:noFill/>
          </a:ln>
        </p:spPr>
      </p:pic>
      <p:pic>
        <p:nvPicPr>
          <p:cNvPr id="144" name="Google Shape;144;p9" descr="A picture containing text, dark&#10;&#10;Description automatically generated"/>
          <p:cNvPicPr preferRelativeResize="0"/>
          <p:nvPr/>
        </p:nvPicPr>
        <p:blipFill rotWithShape="1">
          <a:blip r:embed="rId28">
            <a:alphaModFix/>
          </a:blip>
          <a:srcRect/>
          <a:stretch/>
        </p:blipFill>
        <p:spPr>
          <a:xfrm>
            <a:off x="2656466" y="3511175"/>
            <a:ext cx="430167" cy="260253"/>
          </a:xfrm>
          <a:prstGeom prst="rect">
            <a:avLst/>
          </a:prstGeom>
          <a:noFill/>
          <a:ln>
            <a:noFill/>
          </a:ln>
        </p:spPr>
      </p:pic>
      <p:pic>
        <p:nvPicPr>
          <p:cNvPr id="145" name="Google Shape;145;p9" descr="A picture containing dark, light, lit&#10;&#10;Description automatically generated"/>
          <p:cNvPicPr preferRelativeResize="0"/>
          <p:nvPr/>
        </p:nvPicPr>
        <p:blipFill rotWithShape="1">
          <a:blip r:embed="rId29">
            <a:alphaModFix/>
          </a:blip>
          <a:srcRect/>
          <a:stretch/>
        </p:blipFill>
        <p:spPr>
          <a:xfrm>
            <a:off x="2514001" y="3882662"/>
            <a:ext cx="536494" cy="369129"/>
          </a:xfrm>
          <a:prstGeom prst="rect">
            <a:avLst/>
          </a:prstGeom>
          <a:noFill/>
          <a:ln>
            <a:noFill/>
          </a:ln>
        </p:spPr>
      </p:pic>
      <p:pic>
        <p:nvPicPr>
          <p:cNvPr id="146" name="Google Shape;146;p9" descr="Background pattern&#10;&#10;Description automatically generated"/>
          <p:cNvPicPr preferRelativeResize="0"/>
          <p:nvPr/>
        </p:nvPicPr>
        <p:blipFill rotWithShape="1">
          <a:blip r:embed="rId30">
            <a:alphaModFix/>
          </a:blip>
          <a:srcRect/>
          <a:stretch/>
        </p:blipFill>
        <p:spPr>
          <a:xfrm>
            <a:off x="3058328" y="3888820"/>
            <a:ext cx="409858" cy="324448"/>
          </a:xfrm>
          <a:prstGeom prst="rect">
            <a:avLst/>
          </a:prstGeom>
          <a:noFill/>
          <a:ln>
            <a:noFill/>
          </a:ln>
        </p:spPr>
      </p:pic>
      <p:pic>
        <p:nvPicPr>
          <p:cNvPr id="147" name="Google Shape;147;p9"/>
          <p:cNvPicPr preferRelativeResize="0"/>
          <p:nvPr/>
        </p:nvPicPr>
        <p:blipFill rotWithShape="1">
          <a:blip r:embed="rId31">
            <a:alphaModFix/>
          </a:blip>
          <a:srcRect r="62910" b="17"/>
          <a:stretch/>
        </p:blipFill>
        <p:spPr>
          <a:xfrm>
            <a:off x="2137958" y="3892484"/>
            <a:ext cx="330318" cy="356892"/>
          </a:xfrm>
          <a:prstGeom prst="rect">
            <a:avLst/>
          </a:prstGeom>
          <a:noFill/>
          <a:ln>
            <a:noFill/>
          </a:ln>
        </p:spPr>
      </p:pic>
      <p:pic>
        <p:nvPicPr>
          <p:cNvPr id="148" name="Google Shape;148;p9" descr="A picture containing text, vector graphics&#10;&#10;Description automatically generated"/>
          <p:cNvPicPr preferRelativeResize="0"/>
          <p:nvPr/>
        </p:nvPicPr>
        <p:blipFill rotWithShape="1">
          <a:blip r:embed="rId32">
            <a:alphaModFix/>
          </a:blip>
          <a:srcRect/>
          <a:stretch/>
        </p:blipFill>
        <p:spPr>
          <a:xfrm>
            <a:off x="2371824" y="4646169"/>
            <a:ext cx="342528" cy="298643"/>
          </a:xfrm>
          <a:prstGeom prst="rect">
            <a:avLst/>
          </a:prstGeom>
          <a:noFill/>
          <a:ln>
            <a:noFill/>
          </a:ln>
        </p:spPr>
      </p:pic>
      <p:pic>
        <p:nvPicPr>
          <p:cNvPr id="149" name="Google Shape;149;p9" descr="Text&#10;&#10;Description automatically generated with medium confidence"/>
          <p:cNvPicPr preferRelativeResize="0"/>
          <p:nvPr/>
        </p:nvPicPr>
        <p:blipFill rotWithShape="1">
          <a:blip r:embed="rId33">
            <a:alphaModFix/>
          </a:blip>
          <a:srcRect/>
          <a:stretch/>
        </p:blipFill>
        <p:spPr>
          <a:xfrm>
            <a:off x="2735456" y="4346775"/>
            <a:ext cx="279894" cy="341351"/>
          </a:xfrm>
          <a:prstGeom prst="rect">
            <a:avLst/>
          </a:prstGeom>
          <a:noFill/>
          <a:ln>
            <a:noFill/>
          </a:ln>
        </p:spPr>
      </p:pic>
      <p:pic>
        <p:nvPicPr>
          <p:cNvPr id="150" name="Google Shape;150;p9" descr="A picture containing indoor, wall, floor, several&#10;&#10;Description automatically generated"/>
          <p:cNvPicPr preferRelativeResize="0"/>
          <p:nvPr/>
        </p:nvPicPr>
        <p:blipFill rotWithShape="1">
          <a:blip r:embed="rId34">
            <a:alphaModFix/>
          </a:blip>
          <a:srcRect/>
          <a:stretch/>
        </p:blipFill>
        <p:spPr>
          <a:xfrm>
            <a:off x="2077160" y="4355263"/>
            <a:ext cx="465478" cy="282108"/>
          </a:xfrm>
          <a:prstGeom prst="rect">
            <a:avLst/>
          </a:prstGeom>
          <a:noFill/>
          <a:ln>
            <a:noFill/>
          </a:ln>
        </p:spPr>
      </p:pic>
      <p:pic>
        <p:nvPicPr>
          <p:cNvPr id="151" name="Google Shape;151;p9" descr="A picture containing text&#10;&#10;Description automatically generated"/>
          <p:cNvPicPr preferRelativeResize="0"/>
          <p:nvPr/>
        </p:nvPicPr>
        <p:blipFill rotWithShape="1">
          <a:blip r:embed="rId35">
            <a:alphaModFix/>
          </a:blip>
          <a:srcRect/>
          <a:stretch/>
        </p:blipFill>
        <p:spPr>
          <a:xfrm>
            <a:off x="3077475" y="4347616"/>
            <a:ext cx="436106" cy="383415"/>
          </a:xfrm>
          <a:prstGeom prst="rect">
            <a:avLst/>
          </a:prstGeom>
          <a:noFill/>
          <a:ln>
            <a:noFill/>
          </a:ln>
        </p:spPr>
      </p:pic>
      <p:pic>
        <p:nvPicPr>
          <p:cNvPr id="2050" name="Picture 2" descr="Past, Present, Future, Monitor, Continents, Global">
            <a:extLst>
              <a:ext uri="{FF2B5EF4-FFF2-40B4-BE49-F238E27FC236}">
                <a16:creationId xmlns:a16="http://schemas.microsoft.com/office/drawing/2014/main" id="{6398BE52-407E-42D8-902B-A518E5753BC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15236" y="1555755"/>
            <a:ext cx="697484" cy="3102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eople, Child, Portrait, Girl, India, Chennai, Indian">
            <a:extLst>
              <a:ext uri="{FF2B5EF4-FFF2-40B4-BE49-F238E27FC236}">
                <a16:creationId xmlns:a16="http://schemas.microsoft.com/office/drawing/2014/main" id="{6C113526-C300-4140-B30C-CA3AA56BEF4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02518" y="2578344"/>
            <a:ext cx="524030" cy="294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1366</Words>
  <Application>Microsoft Office PowerPoint</Application>
  <PresentationFormat>Widescreen</PresentationFormat>
  <Paragraphs>135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Noto Sans Symbols</vt:lpstr>
      <vt:lpstr>Arial</vt:lpstr>
      <vt:lpstr>Calibri</vt:lpstr>
      <vt:lpstr>DD</vt:lpstr>
      <vt:lpstr>PowerPoint Presentation</vt:lpstr>
      <vt:lpstr>Recapitulation Exercise</vt:lpstr>
      <vt:lpstr>Tenses</vt:lpstr>
      <vt:lpstr>Simple Present Tense</vt:lpstr>
      <vt:lpstr>Simple Present Tense</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28</cp:revision>
  <dcterms:created xsi:type="dcterms:W3CDTF">2020-08-28T09:38:22Z</dcterms:created>
  <dcterms:modified xsi:type="dcterms:W3CDTF">2021-12-09T17:14:47Z</dcterms:modified>
</cp:coreProperties>
</file>