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1" r:id="rId4"/>
    <p:sldId id="260" r:id="rId5"/>
    <p:sldId id="262" r:id="rId6"/>
    <p:sldId id="263" r:id="rId7"/>
    <p:sldId id="264" r:id="rId8"/>
    <p:sldId id="265" r:id="rId9"/>
    <p:sldId id="266"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39" autoAdjust="0"/>
  </p:normalViewPr>
  <p:slideViewPr>
    <p:cSldViewPr>
      <p:cViewPr varScale="1">
        <p:scale>
          <a:sx n="56" d="100"/>
          <a:sy n="56" d="100"/>
        </p:scale>
        <p:origin x="976"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12/15/2021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N" sz="1200" dirty="0">
                <a:effectLst/>
                <a:latin typeface="Calibri" panose="020F0502020204030204" pitchFamily="34" charset="0"/>
                <a:ea typeface="Calibri" panose="020F0502020204030204" pitchFamily="34" charset="0"/>
              </a:rPr>
              <a:t>Students will be able to understand the difference between simple present tense and simple past tense, d</a:t>
            </a:r>
            <a:r>
              <a:rPr lang="en-IN" sz="1200" dirty="0">
                <a:solidFill>
                  <a:srgbClr val="555555"/>
                </a:solidFill>
                <a:effectLst/>
                <a:latin typeface="Calibri" panose="020F0502020204030204" pitchFamily="34" charset="0"/>
                <a:ea typeface="Calibri" panose="020F0502020204030204" pitchFamily="34" charset="0"/>
              </a:rPr>
              <a:t>efine simple past tense and  write  sentences in the simple past tense. </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p>
          <a:p>
            <a:pPr rtl="0"/>
            <a:r>
              <a:rPr lang="en-IN" dirty="0"/>
              <a:t>https://pixabay.com/illustrations/past-present-future-monitor-4026781/</a:t>
            </a: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10</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N" sz="1800" dirty="0">
                <a:solidFill>
                  <a:srgbClr val="555555"/>
                </a:solidFill>
                <a:effectLst/>
                <a:latin typeface="Calibri" panose="020F0502020204030204" pitchFamily="34" charset="0"/>
                <a:ea typeface="Calibri" panose="020F0502020204030204" pitchFamily="34" charset="0"/>
              </a:rPr>
              <a:t>The teacher should briefly review the Verb Tense and Simple Present Tense by writing a few sentences on the blackboard  and eliciting responses from the students , by asking questions like – ‘When is Mohit studying for his exams?’, ‘When is Priya colouring a picture?’. </a:t>
            </a:r>
            <a:endParaRPr lang="en-IN" sz="1200" b="0" i="0" u="none" strike="noStrike" kern="1200" dirty="0">
              <a:solidFill>
                <a:schemeClr val="tx1"/>
              </a:solidFill>
              <a:latin typeface="+mn-lt"/>
              <a:ea typeface="+mn-ea"/>
              <a:cs typeface="+mn-cs"/>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Student: https://www.flickr.com/photos/10816734@N03/2243054338 by </a:t>
            </a:r>
            <a:r>
              <a:rPr lang="en-US" b="0" i="0" dirty="0">
                <a:solidFill>
                  <a:srgbClr val="FFFFFF"/>
                </a:solidFill>
                <a:effectLst/>
                <a:latin typeface="Proxima Nova"/>
              </a:rPr>
              <a:t>World Bank Photo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FFFFFF"/>
                </a:solidFill>
                <a:effectLst/>
                <a:latin typeface="Proxima Nova"/>
              </a:rPr>
              <a:t>Sunset: https://pixabay.com/illustrations/sunset-palm-trees-silhouettes-1651426/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FFFFFF"/>
                </a:solidFill>
                <a:effectLst/>
                <a:latin typeface="Proxima Nova"/>
              </a:rPr>
              <a:t>Doctor: https://www.flickr.com/photos/10816734@N03/2183640710 </a:t>
            </a:r>
            <a:r>
              <a:rPr lang="en-IN" dirty="0"/>
              <a:t>by </a:t>
            </a:r>
            <a:r>
              <a:rPr lang="en-US" b="0" i="0" dirty="0">
                <a:solidFill>
                  <a:srgbClr val="FFFFFF"/>
                </a:solidFill>
                <a:effectLst/>
                <a:latin typeface="Proxima Nova"/>
              </a:rPr>
              <a:t>World Bank Photo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FFFFFF"/>
                </a:solidFill>
                <a:effectLst/>
                <a:latin typeface="Proxima Nova"/>
              </a:rPr>
              <a:t>Coloring: https://pixabay.com/photos/crayons-coloring-book-coloring-hand-1445053/</a:t>
            </a:r>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654488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162423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Madurai: https://pixabay.com/photos/meenakshi-sundareswarar-marriage-1576101/</a:t>
            </a:r>
          </a:p>
          <a:p>
            <a:pPr rtl="0"/>
            <a:r>
              <a:rPr lang="en-IN" sz="1200" b="0" i="0" u="none" strike="noStrike" kern="1200" dirty="0">
                <a:solidFill>
                  <a:schemeClr val="tx1"/>
                </a:solidFill>
                <a:latin typeface="+mn-lt"/>
                <a:ea typeface="+mn-ea"/>
                <a:cs typeface="+mn-cs"/>
              </a:rPr>
              <a:t>Piano: https://pixabay.com/photos/piano-hand-playing-music-keyboard-801707/</a:t>
            </a:r>
          </a:p>
          <a:p>
            <a:pPr rtl="0"/>
            <a:r>
              <a:rPr lang="en-IN" dirty="0"/>
              <a:t>Fruit: https://pixabay.com/photos/fruits-pears-green-fresh-ripe-1534494/</a:t>
            </a:r>
          </a:p>
          <a:p>
            <a:pPr rtl="0"/>
            <a:r>
              <a:rPr lang="en-IN" dirty="0"/>
              <a:t>Mathura: https://pixabay.com/photos/indian-temple-vrindavan-mathura-4782316/</a:t>
            </a:r>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3059106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26888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a:p>
        </p:txBody>
      </p:sp>
    </p:spTree>
    <p:extLst>
      <p:ext uri="{BB962C8B-B14F-4D97-AF65-F5344CB8AC3E}">
        <p14:creationId xmlns:p14="http://schemas.microsoft.com/office/powerpoint/2010/main" val="482863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N" sz="1800" dirty="0">
                <a:solidFill>
                  <a:srgbClr val="000000"/>
                </a:solidFill>
                <a:effectLst/>
                <a:latin typeface="Calibri" panose="020F0502020204030204" pitchFamily="34" charset="0"/>
                <a:ea typeface="Calibri" panose="020F0502020204030204" pitchFamily="34" charset="0"/>
              </a:rPr>
              <a:t>The teacher can use the lists of words and give the students enough practice to understand their usage.  </a:t>
            </a:r>
            <a:endParaRPr lang="en-IN" sz="1200" b="0" i="0" u="none" strike="noStrike" kern="1200" dirty="0">
              <a:solidFill>
                <a:schemeClr val="tx1"/>
              </a:solidFill>
              <a:latin typeface="+mn-lt"/>
              <a:ea typeface="+mn-ea"/>
              <a:cs typeface="+mn-cs"/>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7B85EF6-E28C-49A7-8AAB-FE1184C01F95}" type="slidenum">
              <a:rPr lang="en-IN" smtClean="0"/>
              <a:pPr/>
              <a:t>8</a:t>
            </a:fld>
            <a:endParaRPr lang="en-IN"/>
          </a:p>
        </p:txBody>
      </p:sp>
    </p:spTree>
    <p:extLst>
      <p:ext uri="{BB962C8B-B14F-4D97-AF65-F5344CB8AC3E}">
        <p14:creationId xmlns:p14="http://schemas.microsoft.com/office/powerpoint/2010/main" val="1472671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N" sz="1800" dirty="0">
                <a:solidFill>
                  <a:srgbClr val="000000"/>
                </a:solidFill>
                <a:effectLst/>
                <a:latin typeface="Calibri" panose="020F0502020204030204" pitchFamily="34" charset="0"/>
                <a:ea typeface="Calibri" panose="020F0502020204030204" pitchFamily="34" charset="0"/>
              </a:rPr>
              <a:t>The teacher can use the lists of words and give the students enough practice to understand their usage.  </a:t>
            </a:r>
            <a:endParaRPr lang="en-IN" sz="1200" b="0" i="0" u="none" strike="noStrike" kern="1200" dirty="0">
              <a:solidFill>
                <a:schemeClr val="tx1"/>
              </a:solidFill>
              <a:latin typeface="+mn-lt"/>
              <a:ea typeface="+mn-ea"/>
              <a:cs typeface="+mn-cs"/>
            </a:endParaRP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7B85EF6-E28C-49A7-8AAB-FE1184C01F95}" type="slidenum">
              <a:rPr lang="en-IN" smtClean="0"/>
              <a:pPr/>
              <a:t>9</a:t>
            </a:fld>
            <a:endParaRPr lang="en-IN"/>
          </a:p>
        </p:txBody>
      </p:sp>
    </p:spTree>
    <p:extLst>
      <p:ext uri="{BB962C8B-B14F-4D97-AF65-F5344CB8AC3E}">
        <p14:creationId xmlns:p14="http://schemas.microsoft.com/office/powerpoint/2010/main" val="8919954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pixabay.com/photos/meenakshi-sundareswarar-marriage-1576101/" TargetMode="External"/><Relationship Id="rId13" Type="http://schemas.openxmlformats.org/officeDocument/2006/relationships/image" Target="../media/image14.jpeg"/><Relationship Id="rId18" Type="http://schemas.openxmlformats.org/officeDocument/2006/relationships/image" Target="../media/image19.jpeg"/><Relationship Id="rId3" Type="http://schemas.openxmlformats.org/officeDocument/2006/relationships/hyperlink" Target="https://pixabay.com/illustrations/past-present-future-monitor-4026781/" TargetMode="External"/><Relationship Id="rId7" Type="http://schemas.openxmlformats.org/officeDocument/2006/relationships/hyperlink" Target="https://pixabay.com/photos/crayons-coloring-book-coloring-hand-1445053/" TargetMode="External"/><Relationship Id="rId12" Type="http://schemas.openxmlformats.org/officeDocument/2006/relationships/image" Target="../media/image13.jpeg"/><Relationship Id="rId17" Type="http://schemas.openxmlformats.org/officeDocument/2006/relationships/image" Target="../media/image18.jpeg"/><Relationship Id="rId2" Type="http://schemas.openxmlformats.org/officeDocument/2006/relationships/notesSlide" Target="../notesSlides/notesSlide10.xml"/><Relationship Id="rId16" Type="http://schemas.openxmlformats.org/officeDocument/2006/relationships/image" Target="../media/image17.jpeg"/><Relationship Id="rId20" Type="http://schemas.openxmlformats.org/officeDocument/2006/relationships/image" Target="../media/image21.jpeg"/><Relationship Id="rId1" Type="http://schemas.openxmlformats.org/officeDocument/2006/relationships/slideLayout" Target="../slideLayouts/slideLayout3.xml"/><Relationship Id="rId6" Type="http://schemas.openxmlformats.org/officeDocument/2006/relationships/hyperlink" Target="https://www.flickr.com/photos/10816734@N03/2183640710" TargetMode="External"/><Relationship Id="rId11" Type="http://schemas.openxmlformats.org/officeDocument/2006/relationships/hyperlink" Target="https://pixabay.com/photos/indian-temple-vrindavan-mathura-4782316/" TargetMode="External"/><Relationship Id="rId5" Type="http://schemas.openxmlformats.org/officeDocument/2006/relationships/hyperlink" Target="https://pixabay.com/illustrations/sunset-palm-trees-silhouettes-1651426/" TargetMode="External"/><Relationship Id="rId15" Type="http://schemas.openxmlformats.org/officeDocument/2006/relationships/image" Target="../media/image16.jpeg"/><Relationship Id="rId10" Type="http://schemas.openxmlformats.org/officeDocument/2006/relationships/hyperlink" Target="https://pixabay.com/photos/fruits-pears-green-fresh-ripe-1534494/" TargetMode="External"/><Relationship Id="rId19" Type="http://schemas.openxmlformats.org/officeDocument/2006/relationships/image" Target="../media/image20.jpeg"/><Relationship Id="rId4" Type="http://schemas.openxmlformats.org/officeDocument/2006/relationships/hyperlink" Target="https://www.flickr.com/photos/10816734@N03/2243054338" TargetMode="External"/><Relationship Id="rId9" Type="http://schemas.openxmlformats.org/officeDocument/2006/relationships/hyperlink" Target="https://pixabay.com/photos/piano-hand-playing-music-keyboard-801707/" TargetMode="External"/><Relationship Id="rId1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4369"/>
            <a:ext cx="12192000" cy="772463"/>
          </a:xfrm>
          <a:solidFill>
            <a:srgbClr val="FFCC66"/>
          </a:solidFill>
        </p:spPr>
        <p:txBody>
          <a:bodyPr/>
          <a:lstStyle/>
          <a:p>
            <a:r>
              <a:rPr lang="en-IN" b="1" dirty="0">
                <a:solidFill>
                  <a:srgbClr val="000000"/>
                </a:solidFill>
                <a:effectLst/>
                <a:latin typeface="Calibri" panose="020F0502020204030204" pitchFamily="34" charset="0"/>
                <a:ea typeface="Calibri" panose="020F0502020204030204" pitchFamily="34" charset="0"/>
              </a:rPr>
              <a:t>Getting to Know about the Past Tense</a:t>
            </a:r>
            <a:endParaRPr lang="en-IN" dirty="0"/>
          </a:p>
        </p:txBody>
      </p:sp>
      <p:pic>
        <p:nvPicPr>
          <p:cNvPr id="1026" name="Picture 2" descr="Past, Present, Future, Monitor, Continents, Global">
            <a:extLst>
              <a:ext uri="{FF2B5EF4-FFF2-40B4-BE49-F238E27FC236}">
                <a16:creationId xmlns:a16="http://schemas.microsoft.com/office/drawing/2014/main" id="{F6C6359D-4989-4F8F-AE5F-96DF960316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0930" y="2135753"/>
            <a:ext cx="6870024" cy="30557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3993420509"/>
              </p:ext>
            </p:extLst>
          </p:nvPr>
        </p:nvGraphicFramePr>
        <p:xfrm>
          <a:off x="1127448" y="1246695"/>
          <a:ext cx="9937104" cy="2614353"/>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latin typeface="+mj-lt"/>
                          <a:hlinkClick r:id="rId3"/>
                        </a:rPr>
                        <a:t>https://pixabay.com/illustrations/past-present-future-monitor-4026781/</a:t>
                      </a:r>
                      <a:endParaRPr lang="en-IN" sz="900" dirty="0">
                        <a:latin typeface="+mj-lt"/>
                      </a:endParaRPr>
                    </a:p>
                    <a:p>
                      <a:endParaRPr lang="en-IN" sz="900" dirty="0">
                        <a:latin typeface="+mj-lt"/>
                      </a:endParaRPr>
                    </a:p>
                  </a:txBody>
                  <a:tcPr/>
                </a:tc>
                <a:extLst>
                  <a:ext uri="{0D108BD9-81ED-4DB2-BD59-A6C34878D82A}">
                    <a16:rowId xmlns:a16="http://schemas.microsoft.com/office/drawing/2014/main" val="10001"/>
                  </a:ext>
                </a:extLst>
              </a:tr>
              <a:tr h="776821">
                <a:tc>
                  <a:txBody>
                    <a:bodyPr/>
                    <a:lstStyle/>
                    <a:p>
                      <a:r>
                        <a:rPr lang="en-IN" sz="900" dirty="0"/>
                        <a:t>2</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solidFill>
                            <a:schemeClr val="tx1"/>
                          </a:solidFill>
                          <a:latin typeface="+mj-lt"/>
                        </a:rPr>
                        <a:t>Student: </a:t>
                      </a:r>
                      <a:r>
                        <a:rPr lang="en-IN" sz="900" dirty="0">
                          <a:solidFill>
                            <a:schemeClr val="tx1"/>
                          </a:solidFill>
                          <a:latin typeface="+mj-lt"/>
                          <a:hlinkClick r:id="rId4"/>
                        </a:rPr>
                        <a:t>https://www.flickr.com/photos/10816734@N03/2243054338</a:t>
                      </a:r>
                      <a:r>
                        <a:rPr lang="en-IN" sz="900" dirty="0">
                          <a:solidFill>
                            <a:schemeClr val="tx1"/>
                          </a:solidFill>
                          <a:latin typeface="+mj-lt"/>
                        </a:rPr>
                        <a:t> by </a:t>
                      </a:r>
                      <a:r>
                        <a:rPr lang="en-US" sz="900" b="0" i="0" dirty="0">
                          <a:solidFill>
                            <a:schemeClr val="tx1"/>
                          </a:solidFill>
                          <a:effectLst/>
                          <a:latin typeface="+mj-lt"/>
                        </a:rPr>
                        <a:t>World Bank Photo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dirty="0">
                          <a:solidFill>
                            <a:schemeClr val="tx1"/>
                          </a:solidFill>
                          <a:effectLst/>
                          <a:latin typeface="+mj-lt"/>
                        </a:rPr>
                        <a:t>Sunset: </a:t>
                      </a:r>
                      <a:r>
                        <a:rPr lang="en-US" sz="900" b="0" i="0" dirty="0">
                          <a:solidFill>
                            <a:schemeClr val="tx1"/>
                          </a:solidFill>
                          <a:effectLst/>
                          <a:latin typeface="+mj-lt"/>
                          <a:hlinkClick r:id="rId5"/>
                        </a:rPr>
                        <a:t>https://pixabay.com/illustrations/sunset-palm-trees-silhouettes-1651426/</a:t>
                      </a:r>
                      <a:endParaRPr lang="en-US" sz="900" b="0" i="0" dirty="0">
                        <a:solidFill>
                          <a:schemeClr val="tx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dirty="0">
                          <a:solidFill>
                            <a:schemeClr val="tx1"/>
                          </a:solidFill>
                          <a:effectLst/>
                          <a:latin typeface="+mj-lt"/>
                        </a:rPr>
                        <a:t>Doctor: </a:t>
                      </a:r>
                      <a:r>
                        <a:rPr lang="en-US" sz="900" b="0" i="0" dirty="0">
                          <a:solidFill>
                            <a:schemeClr val="tx1"/>
                          </a:solidFill>
                          <a:effectLst/>
                          <a:latin typeface="+mj-lt"/>
                          <a:hlinkClick r:id="rId6"/>
                        </a:rPr>
                        <a:t>https://www.flickr.com/photos/10816734@N03/2183640710</a:t>
                      </a:r>
                      <a:r>
                        <a:rPr lang="en-US" sz="900" b="0" i="0" dirty="0">
                          <a:solidFill>
                            <a:schemeClr val="tx1"/>
                          </a:solidFill>
                          <a:effectLst/>
                          <a:latin typeface="+mj-lt"/>
                        </a:rPr>
                        <a:t> </a:t>
                      </a:r>
                      <a:r>
                        <a:rPr lang="en-IN" sz="900" dirty="0">
                          <a:solidFill>
                            <a:schemeClr val="tx1"/>
                          </a:solidFill>
                          <a:latin typeface="+mj-lt"/>
                        </a:rPr>
                        <a:t>by </a:t>
                      </a:r>
                      <a:r>
                        <a:rPr lang="en-US" sz="900" b="0" i="0" dirty="0">
                          <a:solidFill>
                            <a:schemeClr val="tx1"/>
                          </a:solidFill>
                          <a:effectLst/>
                          <a:latin typeface="+mj-lt"/>
                        </a:rPr>
                        <a:t>World Bank Photo Collection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i="0" dirty="0">
                          <a:solidFill>
                            <a:schemeClr val="tx1"/>
                          </a:solidFill>
                          <a:effectLst/>
                          <a:latin typeface="+mj-lt"/>
                        </a:rPr>
                        <a:t>Coloring: </a:t>
                      </a:r>
                      <a:r>
                        <a:rPr lang="en-US" sz="900" b="0" i="0" dirty="0">
                          <a:solidFill>
                            <a:schemeClr val="tx1"/>
                          </a:solidFill>
                          <a:effectLst/>
                          <a:latin typeface="+mj-lt"/>
                          <a:hlinkClick r:id="rId7"/>
                        </a:rPr>
                        <a:t>https://pixabay.com/photos/crayons-coloring-book-coloring-hand-1445053/</a:t>
                      </a:r>
                      <a:endParaRPr lang="en-IN" sz="900" b="0" i="0" dirty="0">
                        <a:solidFill>
                          <a:schemeClr val="tx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b="0" i="0" dirty="0">
                        <a:solidFill>
                          <a:schemeClr val="tx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dirty="0">
                        <a:solidFill>
                          <a:schemeClr val="tx1"/>
                        </a:solidFill>
                        <a:effectLst/>
                        <a:latin typeface="+mj-lt"/>
                      </a:endParaRPr>
                    </a:p>
                  </a:txBody>
                  <a:tcPr/>
                </a:tc>
                <a:extLst>
                  <a:ext uri="{0D108BD9-81ED-4DB2-BD59-A6C34878D82A}">
                    <a16:rowId xmlns:a16="http://schemas.microsoft.com/office/drawing/2014/main" val="10002"/>
                  </a:ext>
                </a:extLst>
              </a:tr>
              <a:tr h="389313">
                <a:tc>
                  <a:txBody>
                    <a:bodyPr/>
                    <a:lstStyle/>
                    <a:p>
                      <a:r>
                        <a:rPr lang="en-IN" sz="900" dirty="0"/>
                        <a:t>5</a:t>
                      </a:r>
                    </a:p>
                  </a:txBody>
                  <a:tcPr/>
                </a:tc>
                <a:tc>
                  <a:txBody>
                    <a:bodyPr/>
                    <a:lstStyle/>
                    <a:p>
                      <a:endParaRPr lang="en-IN" sz="900" dirty="0"/>
                    </a:p>
                  </a:txBody>
                  <a:tcPr/>
                </a:tc>
                <a:tc>
                  <a:txBody>
                    <a:bodyPr/>
                    <a:lstStyle/>
                    <a:p>
                      <a:pPr rtl="0"/>
                      <a:r>
                        <a:rPr lang="en-IN" sz="900" b="0" i="0" u="none" strike="noStrike" kern="1200" dirty="0">
                          <a:solidFill>
                            <a:schemeClr val="tx1"/>
                          </a:solidFill>
                          <a:latin typeface="+mj-lt"/>
                          <a:ea typeface="+mn-ea"/>
                          <a:cs typeface="+mn-cs"/>
                        </a:rPr>
                        <a:t>Madurai: </a:t>
                      </a:r>
                      <a:r>
                        <a:rPr lang="en-IN" sz="900" b="0" i="0" u="none" strike="noStrike" kern="1200" dirty="0">
                          <a:solidFill>
                            <a:schemeClr val="tx1"/>
                          </a:solidFill>
                          <a:latin typeface="+mj-lt"/>
                          <a:ea typeface="+mn-ea"/>
                          <a:cs typeface="+mn-cs"/>
                          <a:hlinkClick r:id="rId8"/>
                        </a:rPr>
                        <a:t>https://pixabay.com/photos/meenakshi-sundareswarar-marriage-1576101/</a:t>
                      </a:r>
                      <a:endParaRPr lang="en-IN" sz="900" b="0" i="0" u="none" strike="noStrike" kern="1200" dirty="0">
                        <a:solidFill>
                          <a:schemeClr val="tx1"/>
                        </a:solidFill>
                        <a:latin typeface="+mj-lt"/>
                        <a:ea typeface="+mn-ea"/>
                        <a:cs typeface="+mn-cs"/>
                      </a:endParaRPr>
                    </a:p>
                    <a:p>
                      <a:pPr rtl="0"/>
                      <a:r>
                        <a:rPr lang="en-IN" sz="900" b="0" i="0" u="none" strike="noStrike" kern="1200" dirty="0">
                          <a:solidFill>
                            <a:schemeClr val="tx1"/>
                          </a:solidFill>
                          <a:latin typeface="+mj-lt"/>
                          <a:ea typeface="+mn-ea"/>
                          <a:cs typeface="+mn-cs"/>
                        </a:rPr>
                        <a:t>Piano: </a:t>
                      </a:r>
                      <a:r>
                        <a:rPr lang="en-IN" sz="900" b="0" i="0" u="none" strike="noStrike" kern="1200" dirty="0">
                          <a:solidFill>
                            <a:schemeClr val="tx1"/>
                          </a:solidFill>
                          <a:latin typeface="+mj-lt"/>
                          <a:ea typeface="+mn-ea"/>
                          <a:cs typeface="+mn-cs"/>
                          <a:hlinkClick r:id="rId9"/>
                        </a:rPr>
                        <a:t>https://pixabay.com/photos/piano-hand-playing-music-keyboard-801707/</a:t>
                      </a:r>
                      <a:endParaRPr lang="en-IN" sz="900" b="0" i="0" u="none" strike="noStrike" kern="1200" dirty="0">
                        <a:solidFill>
                          <a:schemeClr val="tx1"/>
                        </a:solidFill>
                        <a:latin typeface="+mj-lt"/>
                        <a:ea typeface="+mn-ea"/>
                        <a:cs typeface="+mn-cs"/>
                      </a:endParaRPr>
                    </a:p>
                    <a:p>
                      <a:pPr rtl="0"/>
                      <a:r>
                        <a:rPr lang="en-IN" sz="900" dirty="0">
                          <a:latin typeface="+mj-lt"/>
                        </a:rPr>
                        <a:t>Fruit: </a:t>
                      </a:r>
                      <a:r>
                        <a:rPr lang="en-IN" sz="900" dirty="0">
                          <a:latin typeface="+mj-lt"/>
                          <a:hlinkClick r:id="rId10"/>
                        </a:rPr>
                        <a:t>https://pixabay.com/photos/fruits-pears-green-fresh-ripe-1534494/</a:t>
                      </a:r>
                      <a:endParaRPr lang="en-IN" sz="900" dirty="0">
                        <a:latin typeface="+mj-lt"/>
                      </a:endParaRPr>
                    </a:p>
                    <a:p>
                      <a:pPr rtl="0"/>
                      <a:r>
                        <a:rPr lang="en-IN" sz="900" dirty="0">
                          <a:latin typeface="+mj-lt"/>
                        </a:rPr>
                        <a:t>Mathura: </a:t>
                      </a:r>
                      <a:r>
                        <a:rPr lang="en-IN" sz="900" dirty="0">
                          <a:latin typeface="+mj-lt"/>
                          <a:hlinkClick r:id="rId11"/>
                        </a:rPr>
                        <a:t>https://pixabay.com/photos/indian-temple-vrindavan-mathura-4782316/</a:t>
                      </a:r>
                      <a:endParaRPr lang="en-IN" sz="900" dirty="0">
                        <a:latin typeface="+mj-lt"/>
                      </a:endParaRPr>
                    </a:p>
                    <a:p>
                      <a:pPr rtl="0"/>
                      <a:endParaRPr lang="en-IN" sz="900" dirty="0">
                        <a:latin typeface="+mj-lt"/>
                      </a:endParaRPr>
                    </a:p>
                    <a:p>
                      <a:pPr rtl="0"/>
                      <a:endParaRPr lang="en-IN" sz="900" dirty="0">
                        <a:latin typeface="+mj-lt"/>
                      </a:endParaRPr>
                    </a:p>
                  </a:txBody>
                  <a:tcPr/>
                </a:tc>
                <a:extLst>
                  <a:ext uri="{0D108BD9-81ED-4DB2-BD59-A6C34878D82A}">
                    <a16:rowId xmlns:a16="http://schemas.microsoft.com/office/drawing/2014/main" val="10003"/>
                  </a:ext>
                </a:extLst>
              </a:tr>
            </a:tbl>
          </a:graphicData>
        </a:graphic>
      </p:graphicFrame>
      <p:pic>
        <p:nvPicPr>
          <p:cNvPr id="5" name="Picture 2" descr="Past, Present, Future, Monitor, Continents, Global">
            <a:extLst>
              <a:ext uri="{FF2B5EF4-FFF2-40B4-BE49-F238E27FC236}">
                <a16:creationId xmlns:a16="http://schemas.microsoft.com/office/drawing/2014/main" id="{A4BE0604-2942-4855-A840-FCEAB971AB0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393153" y="1704302"/>
            <a:ext cx="576433" cy="2563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606693E-EB78-42E8-A7F7-DD0CF933E83C}"/>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p:blipFill>
        <p:spPr bwMode="auto">
          <a:xfrm>
            <a:off x="2155508" y="2051401"/>
            <a:ext cx="385595" cy="385595"/>
          </a:xfrm>
          <a:prstGeom prst="rect">
            <a:avLst/>
          </a:prstGeom>
          <a:noFill/>
        </p:spPr>
      </p:pic>
      <p:pic>
        <p:nvPicPr>
          <p:cNvPr id="7" name="Picture 2" descr="Sunset, Palm Trees, Silhouettes, Tropical Island">
            <a:extLst>
              <a:ext uri="{FF2B5EF4-FFF2-40B4-BE49-F238E27FC236}">
                <a16:creationId xmlns:a16="http://schemas.microsoft.com/office/drawing/2014/main" id="{130AD23C-B45B-4E4D-B240-5CEDFF8D35AF}"/>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076115" y="2501939"/>
            <a:ext cx="634076" cy="3612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person talking to a group of people&#10;&#10;Description automatically generated with low confidence">
            <a:extLst>
              <a:ext uri="{FF2B5EF4-FFF2-40B4-BE49-F238E27FC236}">
                <a16:creationId xmlns:a16="http://schemas.microsoft.com/office/drawing/2014/main" id="{629F8F2C-2F18-45B1-A29C-50BE3A2721F0}"/>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816629" y="2443521"/>
            <a:ext cx="455244" cy="455244"/>
          </a:xfrm>
          <a:prstGeom prst="rect">
            <a:avLst/>
          </a:prstGeom>
        </p:spPr>
      </p:pic>
      <p:pic>
        <p:nvPicPr>
          <p:cNvPr id="9" name="Picture 4" descr="Crayons, Coloring Book, Coloring, Hand, Colors">
            <a:extLst>
              <a:ext uri="{FF2B5EF4-FFF2-40B4-BE49-F238E27FC236}">
                <a16:creationId xmlns:a16="http://schemas.microsoft.com/office/drawing/2014/main" id="{917CAFF6-8ACA-4A63-A958-65BF1AEF01B7}"/>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681369" y="2051401"/>
            <a:ext cx="634076" cy="41941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uits, Pears, Green, Fresh, Ripe, Harvest, Produce">
            <a:extLst>
              <a:ext uri="{FF2B5EF4-FFF2-40B4-BE49-F238E27FC236}">
                <a16:creationId xmlns:a16="http://schemas.microsoft.com/office/drawing/2014/main" id="{5E0C1F7C-F409-4E85-8248-A7A2C526CB52}"/>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185581" y="3360521"/>
            <a:ext cx="476391" cy="3166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Piano, Hand, Playing, Music, Keyboard, Instrument">
            <a:extLst>
              <a:ext uri="{FF2B5EF4-FFF2-40B4-BE49-F238E27FC236}">
                <a16:creationId xmlns:a16="http://schemas.microsoft.com/office/drawing/2014/main" id="{56EDECFE-906E-4EF7-B40D-CCC60E17244C}"/>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881841" y="2984705"/>
            <a:ext cx="524030" cy="34935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Indian Temple, Vrindavan, Mathura, Radha Krishna">
            <a:extLst>
              <a:ext uri="{FF2B5EF4-FFF2-40B4-BE49-F238E27FC236}">
                <a16:creationId xmlns:a16="http://schemas.microsoft.com/office/drawing/2014/main" id="{DBF7BF29-F00D-4FBB-BB84-2BFD0CD7F3EC}"/>
              </a:ext>
            </a:extLst>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812454" y="3418501"/>
            <a:ext cx="576433" cy="38428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Meenakshi, Sundareswarar, Marriage, Temple, Hindu">
            <a:extLst>
              <a:ext uri="{FF2B5EF4-FFF2-40B4-BE49-F238E27FC236}">
                <a16:creationId xmlns:a16="http://schemas.microsoft.com/office/drawing/2014/main" id="{89275E47-2402-4F61-A79E-007054F2C536}"/>
              </a:ext>
            </a:extLst>
          </p:cNvPr>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113204" y="2995740"/>
            <a:ext cx="476391" cy="2714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Simple Present Tense</a:t>
            </a:r>
          </a:p>
        </p:txBody>
      </p:sp>
      <p:grpSp>
        <p:nvGrpSpPr>
          <p:cNvPr id="4" name="Group 3">
            <a:extLst>
              <a:ext uri="{FF2B5EF4-FFF2-40B4-BE49-F238E27FC236}">
                <a16:creationId xmlns:a16="http://schemas.microsoft.com/office/drawing/2014/main" id="{0EDB1A39-9E46-4E4D-8CFA-5B76ED68C3DB}"/>
              </a:ext>
            </a:extLst>
          </p:cNvPr>
          <p:cNvGrpSpPr/>
          <p:nvPr/>
        </p:nvGrpSpPr>
        <p:grpSpPr>
          <a:xfrm>
            <a:off x="165056" y="1741236"/>
            <a:ext cx="5957099" cy="682141"/>
            <a:chOff x="1266516" y="1810673"/>
            <a:chExt cx="4068779" cy="907930"/>
          </a:xfrm>
        </p:grpSpPr>
        <p:grpSp>
          <p:nvGrpSpPr>
            <p:cNvPr id="25" name="Group 24">
              <a:extLst>
                <a:ext uri="{FF2B5EF4-FFF2-40B4-BE49-F238E27FC236}">
                  <a16:creationId xmlns:a16="http://schemas.microsoft.com/office/drawing/2014/main" id="{B3614219-AF67-4AF3-9945-938A13A945CB}"/>
                </a:ext>
              </a:extLst>
            </p:cNvPr>
            <p:cNvGrpSpPr/>
            <p:nvPr/>
          </p:nvGrpSpPr>
          <p:grpSpPr>
            <a:xfrm>
              <a:off x="1266516" y="1810673"/>
              <a:ext cx="4068779" cy="907930"/>
              <a:chOff x="1199455" y="4278368"/>
              <a:chExt cx="4068779" cy="907930"/>
            </a:xfrm>
          </p:grpSpPr>
          <p:sp>
            <p:nvSpPr>
              <p:cNvPr id="27" name="Rectangle: Rounded Corners 26">
                <a:extLst>
                  <a:ext uri="{FF2B5EF4-FFF2-40B4-BE49-F238E27FC236}">
                    <a16:creationId xmlns:a16="http://schemas.microsoft.com/office/drawing/2014/main" id="{234F1FBE-9A24-4CB9-A586-C4C61710BA4C}"/>
                  </a:ext>
                </a:extLst>
              </p:cNvPr>
              <p:cNvSpPr/>
              <p:nvPr/>
            </p:nvSpPr>
            <p:spPr>
              <a:xfrm>
                <a:off x="1199455" y="4278368"/>
                <a:ext cx="4068779" cy="90793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8" name="Rectangle: Rounded Corners 27">
                <a:extLst>
                  <a:ext uri="{FF2B5EF4-FFF2-40B4-BE49-F238E27FC236}">
                    <a16:creationId xmlns:a16="http://schemas.microsoft.com/office/drawing/2014/main" id="{790B5488-3F23-48C7-9863-FFE4635B99EA}"/>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26" name="TextBox 11">
              <a:extLst>
                <a:ext uri="{FF2B5EF4-FFF2-40B4-BE49-F238E27FC236}">
                  <a16:creationId xmlns:a16="http://schemas.microsoft.com/office/drawing/2014/main" id="{EB4B0262-497D-4793-98DC-4CF1926942F2}"/>
                </a:ext>
              </a:extLst>
            </p:cNvPr>
            <p:cNvSpPr txBox="1"/>
            <p:nvPr/>
          </p:nvSpPr>
          <p:spPr>
            <a:xfrm>
              <a:off x="1337955" y="1909749"/>
              <a:ext cx="3997340" cy="6964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err="1">
                  <a:latin typeface="Calibri" panose="020F0502020204030204" pitchFamily="34" charset="0"/>
                </a:rPr>
                <a:t>Mohit</a:t>
              </a:r>
              <a:r>
                <a:rPr lang="en-GB" sz="2800" dirty="0">
                  <a:latin typeface="Calibri" panose="020F0502020204030204" pitchFamily="34" charset="0"/>
                </a:rPr>
                <a:t> </a:t>
              </a:r>
              <a:r>
                <a:rPr lang="en-GB" sz="2800" u="sng" dirty="0">
                  <a:latin typeface="Calibri" panose="020F0502020204030204" pitchFamily="34" charset="0"/>
                </a:rPr>
                <a:t>studies</a:t>
              </a:r>
              <a:r>
                <a:rPr lang="en-GB" sz="2800" dirty="0">
                  <a:latin typeface="Calibri" panose="020F0502020204030204" pitchFamily="34" charset="0"/>
                </a:rPr>
                <a:t> for his exams. (now)</a:t>
              </a:r>
              <a:endParaRPr lang="en-IN" sz="2800" dirty="0"/>
            </a:p>
          </p:txBody>
        </p:sp>
      </p:grpSp>
      <p:grpSp>
        <p:nvGrpSpPr>
          <p:cNvPr id="5" name="Group 4">
            <a:extLst>
              <a:ext uri="{FF2B5EF4-FFF2-40B4-BE49-F238E27FC236}">
                <a16:creationId xmlns:a16="http://schemas.microsoft.com/office/drawing/2014/main" id="{4E13A9BA-CBEA-40E3-B8BC-2509CDCF5281}"/>
              </a:ext>
            </a:extLst>
          </p:cNvPr>
          <p:cNvGrpSpPr/>
          <p:nvPr/>
        </p:nvGrpSpPr>
        <p:grpSpPr>
          <a:xfrm>
            <a:off x="6672065" y="1741236"/>
            <a:ext cx="5354879" cy="685800"/>
            <a:chOff x="6840462" y="1709705"/>
            <a:chExt cx="4185465" cy="907930"/>
          </a:xfrm>
        </p:grpSpPr>
        <p:grpSp>
          <p:nvGrpSpPr>
            <p:cNvPr id="21" name="Group 20">
              <a:extLst>
                <a:ext uri="{FF2B5EF4-FFF2-40B4-BE49-F238E27FC236}">
                  <a16:creationId xmlns:a16="http://schemas.microsoft.com/office/drawing/2014/main" id="{41C7F5AD-3FE0-457A-A7E4-0191A4CBF736}"/>
                </a:ext>
              </a:extLst>
            </p:cNvPr>
            <p:cNvGrpSpPr/>
            <p:nvPr/>
          </p:nvGrpSpPr>
          <p:grpSpPr>
            <a:xfrm>
              <a:off x="6840462" y="1709705"/>
              <a:ext cx="4185465" cy="907930"/>
              <a:chOff x="1199455" y="4278368"/>
              <a:chExt cx="4185465" cy="907930"/>
            </a:xfrm>
          </p:grpSpPr>
          <p:sp>
            <p:nvSpPr>
              <p:cNvPr id="23" name="Rectangle: Rounded Corners 22">
                <a:extLst>
                  <a:ext uri="{FF2B5EF4-FFF2-40B4-BE49-F238E27FC236}">
                    <a16:creationId xmlns:a16="http://schemas.microsoft.com/office/drawing/2014/main" id="{CA6B8A65-8971-43D2-B35B-7C79CB27381C}"/>
                  </a:ext>
                </a:extLst>
              </p:cNvPr>
              <p:cNvSpPr/>
              <p:nvPr/>
            </p:nvSpPr>
            <p:spPr>
              <a:xfrm>
                <a:off x="1199455" y="4278368"/>
                <a:ext cx="4185465" cy="907930"/>
              </a:xfrm>
              <a:prstGeom prst="roundRect">
                <a:avLst/>
              </a:prstGeom>
              <a:solidFill>
                <a:srgbClr val="00F5D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4" name="Rectangle: Rounded Corners 23">
                <a:extLst>
                  <a:ext uri="{FF2B5EF4-FFF2-40B4-BE49-F238E27FC236}">
                    <a16:creationId xmlns:a16="http://schemas.microsoft.com/office/drawing/2014/main" id="{7924F77A-C406-4C42-BAEE-92EFAEF7B3B3}"/>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22" name="TextBox 16">
              <a:extLst>
                <a:ext uri="{FF2B5EF4-FFF2-40B4-BE49-F238E27FC236}">
                  <a16:creationId xmlns:a16="http://schemas.microsoft.com/office/drawing/2014/main" id="{2DF065E6-01A1-47F5-9B31-60BE3D3CDD0E}"/>
                </a:ext>
              </a:extLst>
            </p:cNvPr>
            <p:cNvSpPr txBox="1"/>
            <p:nvPr/>
          </p:nvSpPr>
          <p:spPr>
            <a:xfrm>
              <a:off x="6910118" y="1791210"/>
              <a:ext cx="4115809" cy="6926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2800" dirty="0" err="1"/>
                <a:t>Priya</a:t>
              </a:r>
              <a:r>
                <a:rPr lang="en-IN" sz="2800" dirty="0"/>
                <a:t> </a:t>
              </a:r>
              <a:r>
                <a:rPr lang="en-IN" sz="2800" u="sng" dirty="0"/>
                <a:t>colours</a:t>
              </a:r>
              <a:r>
                <a:rPr lang="en-IN" sz="2800" dirty="0"/>
                <a:t> the pictures.(now)</a:t>
              </a:r>
            </a:p>
          </p:txBody>
        </p:sp>
      </p:grpSp>
      <p:grpSp>
        <p:nvGrpSpPr>
          <p:cNvPr id="6" name="Group 5">
            <a:extLst>
              <a:ext uri="{FF2B5EF4-FFF2-40B4-BE49-F238E27FC236}">
                <a16:creationId xmlns:a16="http://schemas.microsoft.com/office/drawing/2014/main" id="{A12FCF0B-796E-4537-90FB-0A1616FB7A53}"/>
              </a:ext>
            </a:extLst>
          </p:cNvPr>
          <p:cNvGrpSpPr/>
          <p:nvPr/>
        </p:nvGrpSpPr>
        <p:grpSpPr>
          <a:xfrm>
            <a:off x="479376" y="4005064"/>
            <a:ext cx="5570854" cy="1152113"/>
            <a:chOff x="4069462" y="3006635"/>
            <a:chExt cx="4185465" cy="907930"/>
          </a:xfrm>
        </p:grpSpPr>
        <p:grpSp>
          <p:nvGrpSpPr>
            <p:cNvPr id="17" name="Group 16">
              <a:extLst>
                <a:ext uri="{FF2B5EF4-FFF2-40B4-BE49-F238E27FC236}">
                  <a16:creationId xmlns:a16="http://schemas.microsoft.com/office/drawing/2014/main" id="{6426623E-53C5-4E9F-A993-E1A4A725CDF9}"/>
                </a:ext>
              </a:extLst>
            </p:cNvPr>
            <p:cNvGrpSpPr/>
            <p:nvPr/>
          </p:nvGrpSpPr>
          <p:grpSpPr>
            <a:xfrm>
              <a:off x="4069462" y="3006635"/>
              <a:ext cx="4185465" cy="907930"/>
              <a:chOff x="1199455" y="4278368"/>
              <a:chExt cx="4185465" cy="907930"/>
            </a:xfrm>
          </p:grpSpPr>
          <p:sp>
            <p:nvSpPr>
              <p:cNvPr id="19" name="Rectangle: Rounded Corners 18">
                <a:extLst>
                  <a:ext uri="{FF2B5EF4-FFF2-40B4-BE49-F238E27FC236}">
                    <a16:creationId xmlns:a16="http://schemas.microsoft.com/office/drawing/2014/main" id="{56D0ABD6-0F2F-49DF-820F-CB03DB2FCBD5}"/>
                  </a:ext>
                </a:extLst>
              </p:cNvPr>
              <p:cNvSpPr/>
              <p:nvPr/>
            </p:nvSpPr>
            <p:spPr>
              <a:xfrm>
                <a:off x="1199455" y="4278368"/>
                <a:ext cx="4185465" cy="907930"/>
              </a:xfrm>
              <a:prstGeom prst="roundRect">
                <a:avLst/>
              </a:prstGeom>
              <a:solidFill>
                <a:srgbClr val="F15BB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0" name="Rectangle: Rounded Corners 19">
                <a:extLst>
                  <a:ext uri="{FF2B5EF4-FFF2-40B4-BE49-F238E27FC236}">
                    <a16:creationId xmlns:a16="http://schemas.microsoft.com/office/drawing/2014/main" id="{7AA25687-A813-4A86-865C-3E9AF8A4DB20}"/>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18" name="TextBox 21">
              <a:extLst>
                <a:ext uri="{FF2B5EF4-FFF2-40B4-BE49-F238E27FC236}">
                  <a16:creationId xmlns:a16="http://schemas.microsoft.com/office/drawing/2014/main" id="{FF4BCED3-99E8-43A2-AE99-88F31E589CA0}"/>
                </a:ext>
              </a:extLst>
            </p:cNvPr>
            <p:cNvSpPr txBox="1"/>
            <p:nvPr/>
          </p:nvSpPr>
          <p:spPr>
            <a:xfrm>
              <a:off x="4212339" y="3105711"/>
              <a:ext cx="3817564" cy="7518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a:latin typeface="Calibri" panose="020F0502020204030204" pitchFamily="34" charset="0"/>
                </a:rPr>
                <a:t>The Sun </a:t>
              </a:r>
              <a:r>
                <a:rPr lang="en-GB" sz="2800" u="sng" dirty="0">
                  <a:latin typeface="Calibri" panose="020F0502020204030204" pitchFamily="34" charset="0"/>
                </a:rPr>
                <a:t>sets</a:t>
              </a:r>
              <a:r>
                <a:rPr lang="en-GB" sz="2800" dirty="0">
                  <a:latin typeface="Calibri" panose="020F0502020204030204" pitchFamily="34" charset="0"/>
                </a:rPr>
                <a:t> in the West. (scientific fact)</a:t>
              </a:r>
              <a:endParaRPr lang="en-IN" sz="2800" dirty="0"/>
            </a:p>
          </p:txBody>
        </p:sp>
      </p:grpSp>
      <p:grpSp>
        <p:nvGrpSpPr>
          <p:cNvPr id="7" name="Group 6">
            <a:extLst>
              <a:ext uri="{FF2B5EF4-FFF2-40B4-BE49-F238E27FC236}">
                <a16:creationId xmlns:a16="http://schemas.microsoft.com/office/drawing/2014/main" id="{C44E0F8C-638E-4407-942C-145E4DB8B1FF}"/>
              </a:ext>
            </a:extLst>
          </p:cNvPr>
          <p:cNvGrpSpPr/>
          <p:nvPr/>
        </p:nvGrpSpPr>
        <p:grpSpPr>
          <a:xfrm>
            <a:off x="7032104" y="4005065"/>
            <a:ext cx="4185465" cy="999940"/>
            <a:chOff x="4069462" y="3005529"/>
            <a:chExt cx="4185465" cy="909036"/>
          </a:xfrm>
        </p:grpSpPr>
        <p:grpSp>
          <p:nvGrpSpPr>
            <p:cNvPr id="13" name="Group 12">
              <a:extLst>
                <a:ext uri="{FF2B5EF4-FFF2-40B4-BE49-F238E27FC236}">
                  <a16:creationId xmlns:a16="http://schemas.microsoft.com/office/drawing/2014/main" id="{D9B9156B-B465-4579-9754-690DF4606223}"/>
                </a:ext>
              </a:extLst>
            </p:cNvPr>
            <p:cNvGrpSpPr/>
            <p:nvPr/>
          </p:nvGrpSpPr>
          <p:grpSpPr>
            <a:xfrm>
              <a:off x="4069462" y="3006635"/>
              <a:ext cx="4185465" cy="907930"/>
              <a:chOff x="1199455" y="4278368"/>
              <a:chExt cx="4185465" cy="907930"/>
            </a:xfrm>
          </p:grpSpPr>
          <p:sp>
            <p:nvSpPr>
              <p:cNvPr id="15" name="Rectangle: Rounded Corners 14">
                <a:extLst>
                  <a:ext uri="{FF2B5EF4-FFF2-40B4-BE49-F238E27FC236}">
                    <a16:creationId xmlns:a16="http://schemas.microsoft.com/office/drawing/2014/main" id="{9C86CD0A-949B-431D-AD65-50473FBF646E}"/>
                  </a:ext>
                </a:extLst>
              </p:cNvPr>
              <p:cNvSpPr/>
              <p:nvPr/>
            </p:nvSpPr>
            <p:spPr>
              <a:xfrm>
                <a:off x="1199455" y="4278368"/>
                <a:ext cx="4185465" cy="907930"/>
              </a:xfrm>
              <a:prstGeom prst="roundRect">
                <a:avLst/>
              </a:prstGeom>
              <a:solidFill>
                <a:srgbClr val="FCBF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16" name="Rectangle: Rounded Corners 15">
                <a:extLst>
                  <a:ext uri="{FF2B5EF4-FFF2-40B4-BE49-F238E27FC236}">
                    <a16:creationId xmlns:a16="http://schemas.microsoft.com/office/drawing/2014/main" id="{5719E9BF-1790-41A3-8288-3F16DEFB9CC3}"/>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14" name="TextBox 26">
              <a:extLst>
                <a:ext uri="{FF2B5EF4-FFF2-40B4-BE49-F238E27FC236}">
                  <a16:creationId xmlns:a16="http://schemas.microsoft.com/office/drawing/2014/main" id="{DCA803B1-013E-4BF2-B113-6F8882893D99}"/>
                </a:ext>
              </a:extLst>
            </p:cNvPr>
            <p:cNvSpPr txBox="1"/>
            <p:nvPr/>
          </p:nvSpPr>
          <p:spPr>
            <a:xfrm>
              <a:off x="4354092" y="3005529"/>
              <a:ext cx="3500773" cy="86737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a:latin typeface="Calibri" panose="020F0502020204030204" pitchFamily="34" charset="0"/>
                </a:rPr>
                <a:t>My brother </a:t>
              </a:r>
              <a:r>
                <a:rPr lang="en-GB" sz="2800" u="sng" dirty="0">
                  <a:latin typeface="Calibri" panose="020F0502020204030204" pitchFamily="34" charset="0"/>
                </a:rPr>
                <a:t>is</a:t>
              </a:r>
              <a:r>
                <a:rPr lang="en-GB" sz="2800" dirty="0">
                  <a:latin typeface="Calibri" panose="020F0502020204030204" pitchFamily="34" charset="0"/>
                </a:rPr>
                <a:t> a doctor. (a state of being)</a:t>
              </a:r>
              <a:endParaRPr lang="en-IN" sz="2800" dirty="0"/>
            </a:p>
          </p:txBody>
        </p:sp>
      </p:grpSp>
      <p:sp>
        <p:nvSpPr>
          <p:cNvPr id="8" name="TextBox 29">
            <a:extLst>
              <a:ext uri="{FF2B5EF4-FFF2-40B4-BE49-F238E27FC236}">
                <a16:creationId xmlns:a16="http://schemas.microsoft.com/office/drawing/2014/main" id="{43AD8F59-2BCA-41D5-AD38-B9F1C98FCDC9}"/>
              </a:ext>
            </a:extLst>
          </p:cNvPr>
          <p:cNvSpPr txBox="1"/>
          <p:nvPr/>
        </p:nvSpPr>
        <p:spPr>
          <a:xfrm>
            <a:off x="4600939" y="917245"/>
            <a:ext cx="3060659"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3200" dirty="0"/>
              <a:t>Some Examples:</a:t>
            </a:r>
          </a:p>
        </p:txBody>
      </p:sp>
      <p:pic>
        <p:nvPicPr>
          <p:cNvPr id="9" name="Picture 8">
            <a:extLst>
              <a:ext uri="{FF2B5EF4-FFF2-40B4-BE49-F238E27FC236}">
                <a16:creationId xmlns:a16="http://schemas.microsoft.com/office/drawing/2014/main" id="{6A141E11-1E15-47E9-849F-3F5F83C997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2039418" y="2492896"/>
            <a:ext cx="1464294" cy="1464294"/>
          </a:xfrm>
          <a:prstGeom prst="rect">
            <a:avLst/>
          </a:prstGeom>
          <a:noFill/>
        </p:spPr>
      </p:pic>
      <p:pic>
        <p:nvPicPr>
          <p:cNvPr id="2050" name="Picture 2" descr="Sunset, Palm Trees, Silhouettes, Tropical Island">
            <a:extLst>
              <a:ext uri="{FF2B5EF4-FFF2-40B4-BE49-F238E27FC236}">
                <a16:creationId xmlns:a16="http://schemas.microsoft.com/office/drawing/2014/main" id="{B0CF8E49-C325-4F5A-8FEF-0531BEFA63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05780" y="5229200"/>
            <a:ext cx="2189001" cy="124727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descr="A person talking to a group of people&#10;&#10;Description automatically generated with low confidence">
            <a:extLst>
              <a:ext uri="{FF2B5EF4-FFF2-40B4-BE49-F238E27FC236}">
                <a16:creationId xmlns:a16="http://schemas.microsoft.com/office/drawing/2014/main" id="{36298913-76F5-4955-A44E-0BF7CE5285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0100" y="5097735"/>
            <a:ext cx="1571625" cy="1571625"/>
          </a:xfrm>
          <a:prstGeom prst="rect">
            <a:avLst/>
          </a:prstGeom>
        </p:spPr>
      </p:pic>
      <p:pic>
        <p:nvPicPr>
          <p:cNvPr id="2052" name="Picture 4" descr="Crayons, Coloring Book, Coloring, Hand, Colors">
            <a:extLst>
              <a:ext uri="{FF2B5EF4-FFF2-40B4-BE49-F238E27FC236}">
                <a16:creationId xmlns:a16="http://schemas.microsoft.com/office/drawing/2014/main" id="{EC87DC76-834B-44B6-B3C4-4DF31B602CA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55471" y="2504326"/>
            <a:ext cx="2189001" cy="14479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par>
                                <p:cTn id="16" presetID="55"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strVal val="#ppt_w*0.70"/>
                                          </p:val>
                                        </p:tav>
                                        <p:tav tm="100000">
                                          <p:val>
                                            <p:strVal val="#ppt_w"/>
                                          </p:val>
                                        </p:tav>
                                      </p:tavLst>
                                    </p:anim>
                                    <p:anim calcmode="lin" valueType="num">
                                      <p:cBhvr>
                                        <p:cTn id="19" dur="1000" fill="hold"/>
                                        <p:tgtEl>
                                          <p:spTgt spid="9"/>
                                        </p:tgtEl>
                                        <p:attrNameLst>
                                          <p:attrName>ppt_h</p:attrName>
                                        </p:attrNameLst>
                                      </p:cBhvr>
                                      <p:tavLst>
                                        <p:tav tm="0">
                                          <p:val>
                                            <p:strVal val="#ppt_h"/>
                                          </p:val>
                                        </p:tav>
                                        <p:tav tm="100000">
                                          <p:val>
                                            <p:strVal val="#ppt_h"/>
                                          </p:val>
                                        </p:tav>
                                      </p:tavLst>
                                    </p:anim>
                                    <p:animEffect transition="in" filter="fade">
                                      <p:cBhvr>
                                        <p:cTn id="20" dur="1000"/>
                                        <p:tgtEl>
                                          <p:spTgt spid="9"/>
                                        </p:tgtEl>
                                      </p:cBhvr>
                                    </p:animEffect>
                                  </p:childTnLst>
                                </p:cTn>
                              </p:par>
                            </p:childTnLst>
                          </p:cTn>
                        </p:par>
                        <p:par>
                          <p:cTn id="21" fill="hold">
                            <p:stCondLst>
                              <p:cond delay="2000"/>
                            </p:stCondLst>
                            <p:childTnLst>
                              <p:par>
                                <p:cTn id="22" presetID="55"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strVal val="#ppt_w*0.70"/>
                                          </p:val>
                                        </p:tav>
                                        <p:tav tm="100000">
                                          <p:val>
                                            <p:strVal val="#ppt_w"/>
                                          </p:val>
                                        </p:tav>
                                      </p:tavLst>
                                    </p:anim>
                                    <p:anim calcmode="lin" valueType="num">
                                      <p:cBhvr>
                                        <p:cTn id="25" dur="1000" fill="hold"/>
                                        <p:tgtEl>
                                          <p:spTgt spid="5"/>
                                        </p:tgtEl>
                                        <p:attrNameLst>
                                          <p:attrName>ppt_h</p:attrName>
                                        </p:attrNameLst>
                                      </p:cBhvr>
                                      <p:tavLst>
                                        <p:tav tm="0">
                                          <p:val>
                                            <p:strVal val="#ppt_h"/>
                                          </p:val>
                                        </p:tav>
                                        <p:tav tm="100000">
                                          <p:val>
                                            <p:strVal val="#ppt_h"/>
                                          </p:val>
                                        </p:tav>
                                      </p:tavLst>
                                    </p:anim>
                                    <p:animEffect transition="in" filter="fade">
                                      <p:cBhvr>
                                        <p:cTn id="26" dur="1000"/>
                                        <p:tgtEl>
                                          <p:spTgt spid="5"/>
                                        </p:tgtEl>
                                      </p:cBhvr>
                                    </p:animEffect>
                                  </p:childTnLst>
                                </p:cTn>
                              </p:par>
                              <p:par>
                                <p:cTn id="27" presetID="55" presetClass="entr" presetSubtype="0" fill="hold" nodeType="withEffect">
                                  <p:stCondLst>
                                    <p:cond delay="0"/>
                                  </p:stCondLst>
                                  <p:childTnLst>
                                    <p:set>
                                      <p:cBhvr>
                                        <p:cTn id="28" dur="1" fill="hold">
                                          <p:stCondLst>
                                            <p:cond delay="0"/>
                                          </p:stCondLst>
                                        </p:cTn>
                                        <p:tgtEl>
                                          <p:spTgt spid="2052"/>
                                        </p:tgtEl>
                                        <p:attrNameLst>
                                          <p:attrName>style.visibility</p:attrName>
                                        </p:attrNameLst>
                                      </p:cBhvr>
                                      <p:to>
                                        <p:strVal val="visible"/>
                                      </p:to>
                                    </p:set>
                                    <p:anim calcmode="lin" valueType="num">
                                      <p:cBhvr>
                                        <p:cTn id="29" dur="1000" fill="hold"/>
                                        <p:tgtEl>
                                          <p:spTgt spid="2052"/>
                                        </p:tgtEl>
                                        <p:attrNameLst>
                                          <p:attrName>ppt_w</p:attrName>
                                        </p:attrNameLst>
                                      </p:cBhvr>
                                      <p:tavLst>
                                        <p:tav tm="0">
                                          <p:val>
                                            <p:strVal val="#ppt_w*0.70"/>
                                          </p:val>
                                        </p:tav>
                                        <p:tav tm="100000">
                                          <p:val>
                                            <p:strVal val="#ppt_w"/>
                                          </p:val>
                                        </p:tav>
                                      </p:tavLst>
                                    </p:anim>
                                    <p:anim calcmode="lin" valueType="num">
                                      <p:cBhvr>
                                        <p:cTn id="30" dur="1000" fill="hold"/>
                                        <p:tgtEl>
                                          <p:spTgt spid="2052"/>
                                        </p:tgtEl>
                                        <p:attrNameLst>
                                          <p:attrName>ppt_h</p:attrName>
                                        </p:attrNameLst>
                                      </p:cBhvr>
                                      <p:tavLst>
                                        <p:tav tm="0">
                                          <p:val>
                                            <p:strVal val="#ppt_h"/>
                                          </p:val>
                                        </p:tav>
                                        <p:tav tm="100000">
                                          <p:val>
                                            <p:strVal val="#ppt_h"/>
                                          </p:val>
                                        </p:tav>
                                      </p:tavLst>
                                    </p:anim>
                                    <p:animEffect transition="in" filter="fade">
                                      <p:cBhvr>
                                        <p:cTn id="31" dur="1000"/>
                                        <p:tgtEl>
                                          <p:spTgt spid="2052"/>
                                        </p:tgtEl>
                                      </p:cBhvr>
                                    </p:animEffect>
                                  </p:childTnLst>
                                </p:cTn>
                              </p:par>
                            </p:childTnLst>
                          </p:cTn>
                        </p:par>
                        <p:par>
                          <p:cTn id="32" fill="hold">
                            <p:stCondLst>
                              <p:cond delay="3000"/>
                            </p:stCondLst>
                            <p:childTnLst>
                              <p:par>
                                <p:cTn id="33" presetID="55" presetClass="entr" presetSubtype="0"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strVal val="#ppt_w*0.70"/>
                                          </p:val>
                                        </p:tav>
                                        <p:tav tm="100000">
                                          <p:val>
                                            <p:strVal val="#ppt_w"/>
                                          </p:val>
                                        </p:tav>
                                      </p:tavLst>
                                    </p:anim>
                                    <p:anim calcmode="lin" valueType="num">
                                      <p:cBhvr>
                                        <p:cTn id="36" dur="1000" fill="hold"/>
                                        <p:tgtEl>
                                          <p:spTgt spid="6"/>
                                        </p:tgtEl>
                                        <p:attrNameLst>
                                          <p:attrName>ppt_h</p:attrName>
                                        </p:attrNameLst>
                                      </p:cBhvr>
                                      <p:tavLst>
                                        <p:tav tm="0">
                                          <p:val>
                                            <p:strVal val="#ppt_h"/>
                                          </p:val>
                                        </p:tav>
                                        <p:tav tm="100000">
                                          <p:val>
                                            <p:strVal val="#ppt_h"/>
                                          </p:val>
                                        </p:tav>
                                      </p:tavLst>
                                    </p:anim>
                                    <p:animEffect transition="in" filter="fade">
                                      <p:cBhvr>
                                        <p:cTn id="37" dur="1000"/>
                                        <p:tgtEl>
                                          <p:spTgt spid="6"/>
                                        </p:tgtEl>
                                      </p:cBhvr>
                                    </p:animEffect>
                                  </p:childTnLst>
                                </p:cTn>
                              </p:par>
                              <p:par>
                                <p:cTn id="38" presetID="55" presetClass="entr" presetSubtype="0" fill="hold" nodeType="withEffect">
                                  <p:stCondLst>
                                    <p:cond delay="0"/>
                                  </p:stCondLst>
                                  <p:childTnLst>
                                    <p:set>
                                      <p:cBhvr>
                                        <p:cTn id="39" dur="1" fill="hold">
                                          <p:stCondLst>
                                            <p:cond delay="0"/>
                                          </p:stCondLst>
                                        </p:cTn>
                                        <p:tgtEl>
                                          <p:spTgt spid="2050"/>
                                        </p:tgtEl>
                                        <p:attrNameLst>
                                          <p:attrName>style.visibility</p:attrName>
                                        </p:attrNameLst>
                                      </p:cBhvr>
                                      <p:to>
                                        <p:strVal val="visible"/>
                                      </p:to>
                                    </p:set>
                                    <p:anim calcmode="lin" valueType="num">
                                      <p:cBhvr>
                                        <p:cTn id="40" dur="1000" fill="hold"/>
                                        <p:tgtEl>
                                          <p:spTgt spid="2050"/>
                                        </p:tgtEl>
                                        <p:attrNameLst>
                                          <p:attrName>ppt_w</p:attrName>
                                        </p:attrNameLst>
                                      </p:cBhvr>
                                      <p:tavLst>
                                        <p:tav tm="0">
                                          <p:val>
                                            <p:strVal val="#ppt_w*0.70"/>
                                          </p:val>
                                        </p:tav>
                                        <p:tav tm="100000">
                                          <p:val>
                                            <p:strVal val="#ppt_w"/>
                                          </p:val>
                                        </p:tav>
                                      </p:tavLst>
                                    </p:anim>
                                    <p:anim calcmode="lin" valueType="num">
                                      <p:cBhvr>
                                        <p:cTn id="41" dur="1000" fill="hold"/>
                                        <p:tgtEl>
                                          <p:spTgt spid="2050"/>
                                        </p:tgtEl>
                                        <p:attrNameLst>
                                          <p:attrName>ppt_h</p:attrName>
                                        </p:attrNameLst>
                                      </p:cBhvr>
                                      <p:tavLst>
                                        <p:tav tm="0">
                                          <p:val>
                                            <p:strVal val="#ppt_h"/>
                                          </p:val>
                                        </p:tav>
                                        <p:tav tm="100000">
                                          <p:val>
                                            <p:strVal val="#ppt_h"/>
                                          </p:val>
                                        </p:tav>
                                      </p:tavLst>
                                    </p:anim>
                                    <p:animEffect transition="in" filter="fade">
                                      <p:cBhvr>
                                        <p:cTn id="42" dur="1000"/>
                                        <p:tgtEl>
                                          <p:spTgt spid="2050"/>
                                        </p:tgtEl>
                                      </p:cBhvr>
                                    </p:animEffect>
                                  </p:childTnLst>
                                </p:cTn>
                              </p:par>
                            </p:childTnLst>
                          </p:cTn>
                        </p:par>
                        <p:par>
                          <p:cTn id="43" fill="hold">
                            <p:stCondLst>
                              <p:cond delay="4000"/>
                            </p:stCondLst>
                            <p:childTnLst>
                              <p:par>
                                <p:cTn id="44" presetID="55" presetClass="entr" presetSubtype="0" fill="hold"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0.70"/>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5" presetClass="entr" presetSubtype="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p:cTn id="51" dur="1000" fill="hold"/>
                                        <p:tgtEl>
                                          <p:spTgt spid="30"/>
                                        </p:tgtEl>
                                        <p:attrNameLst>
                                          <p:attrName>ppt_w</p:attrName>
                                        </p:attrNameLst>
                                      </p:cBhvr>
                                      <p:tavLst>
                                        <p:tav tm="0">
                                          <p:val>
                                            <p:strVal val="#ppt_w*0.70"/>
                                          </p:val>
                                        </p:tav>
                                        <p:tav tm="100000">
                                          <p:val>
                                            <p:strVal val="#ppt_w"/>
                                          </p:val>
                                        </p:tav>
                                      </p:tavLst>
                                    </p:anim>
                                    <p:anim calcmode="lin" valueType="num">
                                      <p:cBhvr>
                                        <p:cTn id="52" dur="1000" fill="hold"/>
                                        <p:tgtEl>
                                          <p:spTgt spid="30"/>
                                        </p:tgtEl>
                                        <p:attrNameLst>
                                          <p:attrName>ppt_h</p:attrName>
                                        </p:attrNameLst>
                                      </p:cBhvr>
                                      <p:tavLst>
                                        <p:tav tm="0">
                                          <p:val>
                                            <p:strVal val="#ppt_h"/>
                                          </p:val>
                                        </p:tav>
                                        <p:tav tm="100000">
                                          <p:val>
                                            <p:strVal val="#ppt_h"/>
                                          </p:val>
                                        </p:tav>
                                      </p:tavLst>
                                    </p:anim>
                                    <p:animEffect transition="in" filter="fade">
                                      <p:cBhvr>
                                        <p:cTn id="53"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Simple Past Tense</a:t>
            </a:r>
          </a:p>
        </p:txBody>
      </p:sp>
      <p:sp>
        <p:nvSpPr>
          <p:cNvPr id="8" name="TextBox 29">
            <a:extLst>
              <a:ext uri="{FF2B5EF4-FFF2-40B4-BE49-F238E27FC236}">
                <a16:creationId xmlns:a16="http://schemas.microsoft.com/office/drawing/2014/main" id="{43AD8F59-2BCA-41D5-AD38-B9F1C98FCDC9}"/>
              </a:ext>
            </a:extLst>
          </p:cNvPr>
          <p:cNvSpPr txBox="1"/>
          <p:nvPr/>
        </p:nvSpPr>
        <p:spPr>
          <a:xfrm>
            <a:off x="4600939" y="917245"/>
            <a:ext cx="3060659"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3200" dirty="0"/>
              <a:t>Timeline</a:t>
            </a:r>
          </a:p>
        </p:txBody>
      </p:sp>
      <p:cxnSp>
        <p:nvCxnSpPr>
          <p:cNvPr id="10" name="Straight Connector 9">
            <a:extLst>
              <a:ext uri="{FF2B5EF4-FFF2-40B4-BE49-F238E27FC236}">
                <a16:creationId xmlns:a16="http://schemas.microsoft.com/office/drawing/2014/main" id="{84E212DA-B8AC-4A83-A440-4FB082BAAF10}"/>
              </a:ext>
            </a:extLst>
          </p:cNvPr>
          <p:cNvCxnSpPr/>
          <p:nvPr/>
        </p:nvCxnSpPr>
        <p:spPr>
          <a:xfrm>
            <a:off x="2351584" y="4123276"/>
            <a:ext cx="7488832" cy="0"/>
          </a:xfrm>
          <a:prstGeom prst="line">
            <a:avLst/>
          </a:prstGeom>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829EC186-B658-45AB-9087-D8CA668014E4}"/>
              </a:ext>
            </a:extLst>
          </p:cNvPr>
          <p:cNvSpPr txBox="1"/>
          <p:nvPr/>
        </p:nvSpPr>
        <p:spPr>
          <a:xfrm>
            <a:off x="5001022" y="1628800"/>
            <a:ext cx="2203422" cy="954107"/>
          </a:xfrm>
          <a:prstGeom prst="rect">
            <a:avLst/>
          </a:prstGeom>
          <a:noFill/>
        </p:spPr>
        <p:txBody>
          <a:bodyPr wrap="square" rtlCol="0">
            <a:spAutoFit/>
          </a:bodyPr>
          <a:lstStyle/>
          <a:p>
            <a:r>
              <a:rPr lang="en-US" sz="2800" b="1" dirty="0"/>
              <a:t>Today = What day is today? </a:t>
            </a:r>
          </a:p>
        </p:txBody>
      </p:sp>
      <p:cxnSp>
        <p:nvCxnSpPr>
          <p:cNvPr id="32" name="Straight Connector 31">
            <a:extLst>
              <a:ext uri="{FF2B5EF4-FFF2-40B4-BE49-F238E27FC236}">
                <a16:creationId xmlns:a16="http://schemas.microsoft.com/office/drawing/2014/main" id="{E3340438-53FD-44F1-9FF1-F899DE68BE29}"/>
              </a:ext>
            </a:extLst>
          </p:cNvPr>
          <p:cNvCxnSpPr/>
          <p:nvPr/>
        </p:nvCxnSpPr>
        <p:spPr>
          <a:xfrm>
            <a:off x="3503712" y="3740376"/>
            <a:ext cx="640073" cy="792088"/>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Straight Connector 33">
            <a:extLst>
              <a:ext uri="{FF2B5EF4-FFF2-40B4-BE49-F238E27FC236}">
                <a16:creationId xmlns:a16="http://schemas.microsoft.com/office/drawing/2014/main" id="{6ACBD288-4538-4E5E-B18F-A1EB6BA92814}"/>
              </a:ext>
            </a:extLst>
          </p:cNvPr>
          <p:cNvCxnSpPr/>
          <p:nvPr/>
        </p:nvCxnSpPr>
        <p:spPr>
          <a:xfrm flipV="1">
            <a:off x="3503713" y="3740377"/>
            <a:ext cx="640071" cy="792086"/>
          </a:xfrm>
          <a:prstGeom prst="line">
            <a:avLst/>
          </a:prstGeom>
        </p:spPr>
        <p:style>
          <a:lnRef idx="3">
            <a:schemeClr val="accent2"/>
          </a:lnRef>
          <a:fillRef idx="0">
            <a:schemeClr val="accent2"/>
          </a:fillRef>
          <a:effectRef idx="2">
            <a:schemeClr val="accent2"/>
          </a:effectRef>
          <a:fontRef idx="minor">
            <a:schemeClr val="tx1"/>
          </a:fontRef>
        </p:style>
      </p:cxnSp>
      <p:cxnSp>
        <p:nvCxnSpPr>
          <p:cNvPr id="36" name="Straight Arrow Connector 35">
            <a:extLst>
              <a:ext uri="{FF2B5EF4-FFF2-40B4-BE49-F238E27FC236}">
                <a16:creationId xmlns:a16="http://schemas.microsoft.com/office/drawing/2014/main" id="{B2187D19-306E-43A9-AB0F-C9E6BCB4628F}"/>
              </a:ext>
            </a:extLst>
          </p:cNvPr>
          <p:cNvCxnSpPr>
            <a:endCxn id="29" idx="2"/>
          </p:cNvCxnSpPr>
          <p:nvPr/>
        </p:nvCxnSpPr>
        <p:spPr>
          <a:xfrm flipV="1">
            <a:off x="6096000" y="2582907"/>
            <a:ext cx="6733" cy="154036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9" name="TextBox 38">
            <a:extLst>
              <a:ext uri="{FF2B5EF4-FFF2-40B4-BE49-F238E27FC236}">
                <a16:creationId xmlns:a16="http://schemas.microsoft.com/office/drawing/2014/main" id="{20A7EEDA-219D-4015-BB77-3BC6A517F90F}"/>
              </a:ext>
            </a:extLst>
          </p:cNvPr>
          <p:cNvSpPr txBox="1"/>
          <p:nvPr/>
        </p:nvSpPr>
        <p:spPr>
          <a:xfrm>
            <a:off x="2767385" y="2762925"/>
            <a:ext cx="2320503" cy="954107"/>
          </a:xfrm>
          <a:prstGeom prst="rect">
            <a:avLst/>
          </a:prstGeom>
          <a:noFill/>
        </p:spPr>
        <p:txBody>
          <a:bodyPr wrap="square" rtlCol="0">
            <a:spAutoFit/>
          </a:bodyPr>
          <a:lstStyle/>
          <a:p>
            <a:pPr algn="ctr"/>
            <a:r>
              <a:rPr lang="en-US" sz="2800" b="1" dirty="0"/>
              <a:t>What day was yesterday? </a:t>
            </a:r>
          </a:p>
        </p:txBody>
      </p:sp>
      <p:sp>
        <p:nvSpPr>
          <p:cNvPr id="40" name="TextBox 29">
            <a:extLst>
              <a:ext uri="{FF2B5EF4-FFF2-40B4-BE49-F238E27FC236}">
                <a16:creationId xmlns:a16="http://schemas.microsoft.com/office/drawing/2014/main" id="{200DCBDA-DB2C-4DC1-BD4F-13168238C878}"/>
              </a:ext>
            </a:extLst>
          </p:cNvPr>
          <p:cNvSpPr txBox="1"/>
          <p:nvPr/>
        </p:nvSpPr>
        <p:spPr>
          <a:xfrm>
            <a:off x="4547509" y="4572417"/>
            <a:ext cx="3060659"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3200" dirty="0"/>
              <a:t>More examples</a:t>
            </a:r>
          </a:p>
        </p:txBody>
      </p:sp>
      <p:grpSp>
        <p:nvGrpSpPr>
          <p:cNvPr id="11" name="Group 10">
            <a:extLst>
              <a:ext uri="{FF2B5EF4-FFF2-40B4-BE49-F238E27FC236}">
                <a16:creationId xmlns:a16="http://schemas.microsoft.com/office/drawing/2014/main" id="{E1A645F9-92B8-4901-9689-BD76265059EE}"/>
              </a:ext>
            </a:extLst>
          </p:cNvPr>
          <p:cNvGrpSpPr/>
          <p:nvPr/>
        </p:nvGrpSpPr>
        <p:grpSpPr>
          <a:xfrm>
            <a:off x="327358" y="5520891"/>
            <a:ext cx="1898115" cy="682141"/>
            <a:chOff x="1266516" y="1810673"/>
            <a:chExt cx="4068779" cy="907930"/>
          </a:xfrm>
        </p:grpSpPr>
        <p:grpSp>
          <p:nvGrpSpPr>
            <p:cNvPr id="12" name="Group 11">
              <a:extLst>
                <a:ext uri="{FF2B5EF4-FFF2-40B4-BE49-F238E27FC236}">
                  <a16:creationId xmlns:a16="http://schemas.microsoft.com/office/drawing/2014/main" id="{301369E8-ADB0-4A6F-8194-4F63B5878EA0}"/>
                </a:ext>
              </a:extLst>
            </p:cNvPr>
            <p:cNvGrpSpPr/>
            <p:nvPr/>
          </p:nvGrpSpPr>
          <p:grpSpPr>
            <a:xfrm>
              <a:off x="1266516" y="1810673"/>
              <a:ext cx="4068779" cy="907930"/>
              <a:chOff x="1199455" y="4278368"/>
              <a:chExt cx="4068779" cy="907930"/>
            </a:xfrm>
          </p:grpSpPr>
          <p:sp>
            <p:nvSpPr>
              <p:cNvPr id="14" name="Rectangle: Rounded Corners 13">
                <a:extLst>
                  <a:ext uri="{FF2B5EF4-FFF2-40B4-BE49-F238E27FC236}">
                    <a16:creationId xmlns:a16="http://schemas.microsoft.com/office/drawing/2014/main" id="{BC333410-8344-402B-905F-2A21AD8A705C}"/>
                  </a:ext>
                </a:extLst>
              </p:cNvPr>
              <p:cNvSpPr/>
              <p:nvPr/>
            </p:nvSpPr>
            <p:spPr>
              <a:xfrm>
                <a:off x="1199455" y="4278368"/>
                <a:ext cx="4068779" cy="90793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15" name="Rectangle: Rounded Corners 14">
                <a:extLst>
                  <a:ext uri="{FF2B5EF4-FFF2-40B4-BE49-F238E27FC236}">
                    <a16:creationId xmlns:a16="http://schemas.microsoft.com/office/drawing/2014/main" id="{93D53636-5A13-4014-BBCE-B130F3D0EF91}"/>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13" name="TextBox 11">
              <a:extLst>
                <a:ext uri="{FF2B5EF4-FFF2-40B4-BE49-F238E27FC236}">
                  <a16:creationId xmlns:a16="http://schemas.microsoft.com/office/drawing/2014/main" id="{26181DD7-264D-40C9-8DED-9377160992C7}"/>
                </a:ext>
              </a:extLst>
            </p:cNvPr>
            <p:cNvSpPr txBox="1"/>
            <p:nvPr/>
          </p:nvSpPr>
          <p:spPr>
            <a:xfrm>
              <a:off x="1337955" y="1909749"/>
              <a:ext cx="3997340" cy="6964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a:latin typeface="Calibri" panose="020F0502020204030204" pitchFamily="34" charset="0"/>
                </a:rPr>
                <a:t>last week</a:t>
              </a:r>
              <a:endParaRPr lang="en-IN" sz="2800" dirty="0"/>
            </a:p>
          </p:txBody>
        </p:sp>
      </p:grpSp>
      <p:grpSp>
        <p:nvGrpSpPr>
          <p:cNvPr id="16" name="Group 15">
            <a:extLst>
              <a:ext uri="{FF2B5EF4-FFF2-40B4-BE49-F238E27FC236}">
                <a16:creationId xmlns:a16="http://schemas.microsoft.com/office/drawing/2014/main" id="{A5AE630F-360F-487B-A6C9-8473FBDA99E2}"/>
              </a:ext>
            </a:extLst>
          </p:cNvPr>
          <p:cNvGrpSpPr/>
          <p:nvPr/>
        </p:nvGrpSpPr>
        <p:grpSpPr>
          <a:xfrm>
            <a:off x="2930951" y="5517232"/>
            <a:ext cx="1551118" cy="685800"/>
            <a:chOff x="6840462" y="1709705"/>
            <a:chExt cx="4185465" cy="907930"/>
          </a:xfrm>
        </p:grpSpPr>
        <p:grpSp>
          <p:nvGrpSpPr>
            <p:cNvPr id="17" name="Group 16">
              <a:extLst>
                <a:ext uri="{FF2B5EF4-FFF2-40B4-BE49-F238E27FC236}">
                  <a16:creationId xmlns:a16="http://schemas.microsoft.com/office/drawing/2014/main" id="{EB49292B-4902-415C-974C-1AF32A53317D}"/>
                </a:ext>
              </a:extLst>
            </p:cNvPr>
            <p:cNvGrpSpPr/>
            <p:nvPr/>
          </p:nvGrpSpPr>
          <p:grpSpPr>
            <a:xfrm>
              <a:off x="6840462" y="1709705"/>
              <a:ext cx="4185465" cy="907930"/>
              <a:chOff x="1199455" y="4278368"/>
              <a:chExt cx="4185465" cy="907930"/>
            </a:xfrm>
          </p:grpSpPr>
          <p:sp>
            <p:nvSpPr>
              <p:cNvPr id="19" name="Rectangle: Rounded Corners 18">
                <a:extLst>
                  <a:ext uri="{FF2B5EF4-FFF2-40B4-BE49-F238E27FC236}">
                    <a16:creationId xmlns:a16="http://schemas.microsoft.com/office/drawing/2014/main" id="{CDE75978-5D74-48F9-A44D-BD1535CD97CF}"/>
                  </a:ext>
                </a:extLst>
              </p:cNvPr>
              <p:cNvSpPr/>
              <p:nvPr/>
            </p:nvSpPr>
            <p:spPr>
              <a:xfrm>
                <a:off x="1199455" y="4278368"/>
                <a:ext cx="4185465" cy="907930"/>
              </a:xfrm>
              <a:prstGeom prst="roundRect">
                <a:avLst/>
              </a:prstGeom>
              <a:solidFill>
                <a:srgbClr val="00F5D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0" name="Rectangle: Rounded Corners 19">
                <a:extLst>
                  <a:ext uri="{FF2B5EF4-FFF2-40B4-BE49-F238E27FC236}">
                    <a16:creationId xmlns:a16="http://schemas.microsoft.com/office/drawing/2014/main" id="{DB1263F3-7697-48DF-B0A3-5C30F2ADC6D8}"/>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18" name="TextBox 16">
              <a:extLst>
                <a:ext uri="{FF2B5EF4-FFF2-40B4-BE49-F238E27FC236}">
                  <a16:creationId xmlns:a16="http://schemas.microsoft.com/office/drawing/2014/main" id="{5181C1A2-DBC6-4499-8B91-6CAED4113747}"/>
                </a:ext>
              </a:extLst>
            </p:cNvPr>
            <p:cNvSpPr txBox="1"/>
            <p:nvPr/>
          </p:nvSpPr>
          <p:spPr>
            <a:xfrm>
              <a:off x="6910118" y="1791210"/>
              <a:ext cx="3951002" cy="6926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800" dirty="0"/>
                <a:t>last year</a:t>
              </a:r>
            </a:p>
          </p:txBody>
        </p:sp>
      </p:grpSp>
      <p:grpSp>
        <p:nvGrpSpPr>
          <p:cNvPr id="21" name="Group 20">
            <a:extLst>
              <a:ext uri="{FF2B5EF4-FFF2-40B4-BE49-F238E27FC236}">
                <a16:creationId xmlns:a16="http://schemas.microsoft.com/office/drawing/2014/main" id="{330F413E-C05D-4084-B691-D312216A07CB}"/>
              </a:ext>
            </a:extLst>
          </p:cNvPr>
          <p:cNvGrpSpPr/>
          <p:nvPr/>
        </p:nvGrpSpPr>
        <p:grpSpPr>
          <a:xfrm>
            <a:off x="5187547" y="5517232"/>
            <a:ext cx="2362586" cy="685800"/>
            <a:chOff x="4069462" y="3006635"/>
            <a:chExt cx="4185465" cy="907930"/>
          </a:xfrm>
        </p:grpSpPr>
        <p:grpSp>
          <p:nvGrpSpPr>
            <p:cNvPr id="22" name="Group 21">
              <a:extLst>
                <a:ext uri="{FF2B5EF4-FFF2-40B4-BE49-F238E27FC236}">
                  <a16:creationId xmlns:a16="http://schemas.microsoft.com/office/drawing/2014/main" id="{265B139A-1007-4AD4-A3D7-1D0D2C62EF07}"/>
                </a:ext>
              </a:extLst>
            </p:cNvPr>
            <p:cNvGrpSpPr/>
            <p:nvPr/>
          </p:nvGrpSpPr>
          <p:grpSpPr>
            <a:xfrm>
              <a:off x="4069462" y="3006635"/>
              <a:ext cx="4185465" cy="907930"/>
              <a:chOff x="1199455" y="4278368"/>
              <a:chExt cx="4185465" cy="907930"/>
            </a:xfrm>
          </p:grpSpPr>
          <p:sp>
            <p:nvSpPr>
              <p:cNvPr id="24" name="Rectangle: Rounded Corners 23">
                <a:extLst>
                  <a:ext uri="{FF2B5EF4-FFF2-40B4-BE49-F238E27FC236}">
                    <a16:creationId xmlns:a16="http://schemas.microsoft.com/office/drawing/2014/main" id="{5C0D7454-A063-4947-96DE-C46ACEEEF509}"/>
                  </a:ext>
                </a:extLst>
              </p:cNvPr>
              <p:cNvSpPr/>
              <p:nvPr/>
            </p:nvSpPr>
            <p:spPr>
              <a:xfrm>
                <a:off x="1199455" y="4278368"/>
                <a:ext cx="4185465" cy="907930"/>
              </a:xfrm>
              <a:prstGeom prst="roundRect">
                <a:avLst/>
              </a:prstGeom>
              <a:solidFill>
                <a:srgbClr val="F15BB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5" name="Rectangle: Rounded Corners 24">
                <a:extLst>
                  <a:ext uri="{FF2B5EF4-FFF2-40B4-BE49-F238E27FC236}">
                    <a16:creationId xmlns:a16="http://schemas.microsoft.com/office/drawing/2014/main" id="{FBFA8DDB-B53B-4166-8933-674464397014}"/>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23" name="TextBox 21">
              <a:extLst>
                <a:ext uri="{FF2B5EF4-FFF2-40B4-BE49-F238E27FC236}">
                  <a16:creationId xmlns:a16="http://schemas.microsoft.com/office/drawing/2014/main" id="{76BAD831-BDC2-4291-B209-09BC15B46D4C}"/>
                </a:ext>
              </a:extLst>
            </p:cNvPr>
            <p:cNvSpPr txBox="1"/>
            <p:nvPr/>
          </p:nvSpPr>
          <p:spPr>
            <a:xfrm>
              <a:off x="4212339" y="3105711"/>
              <a:ext cx="3817564" cy="41232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a:latin typeface="Calibri" panose="020F0502020204030204" pitchFamily="34" charset="0"/>
                </a:rPr>
                <a:t>last weekend</a:t>
              </a:r>
              <a:endParaRPr lang="en-IN" sz="2800" dirty="0"/>
            </a:p>
          </p:txBody>
        </p:sp>
      </p:grpSp>
      <p:grpSp>
        <p:nvGrpSpPr>
          <p:cNvPr id="26" name="Group 25">
            <a:extLst>
              <a:ext uri="{FF2B5EF4-FFF2-40B4-BE49-F238E27FC236}">
                <a16:creationId xmlns:a16="http://schemas.microsoft.com/office/drawing/2014/main" id="{4FE397E3-0C5B-422C-BA7F-2959F3A51C16}"/>
              </a:ext>
            </a:extLst>
          </p:cNvPr>
          <p:cNvGrpSpPr/>
          <p:nvPr/>
        </p:nvGrpSpPr>
        <p:grpSpPr>
          <a:xfrm>
            <a:off x="8255612" y="5518066"/>
            <a:ext cx="2952956" cy="684966"/>
            <a:chOff x="4069462" y="3006635"/>
            <a:chExt cx="4185465" cy="907930"/>
          </a:xfrm>
        </p:grpSpPr>
        <p:grpSp>
          <p:nvGrpSpPr>
            <p:cNvPr id="27" name="Group 26">
              <a:extLst>
                <a:ext uri="{FF2B5EF4-FFF2-40B4-BE49-F238E27FC236}">
                  <a16:creationId xmlns:a16="http://schemas.microsoft.com/office/drawing/2014/main" id="{836E9257-08A3-4E98-A47B-FEBBB33E43E9}"/>
                </a:ext>
              </a:extLst>
            </p:cNvPr>
            <p:cNvGrpSpPr/>
            <p:nvPr/>
          </p:nvGrpSpPr>
          <p:grpSpPr>
            <a:xfrm>
              <a:off x="4069462" y="3006635"/>
              <a:ext cx="4185465" cy="907930"/>
              <a:chOff x="1199455" y="4278368"/>
              <a:chExt cx="4185465" cy="907930"/>
            </a:xfrm>
          </p:grpSpPr>
          <p:sp>
            <p:nvSpPr>
              <p:cNvPr id="30" name="Rectangle: Rounded Corners 29">
                <a:extLst>
                  <a:ext uri="{FF2B5EF4-FFF2-40B4-BE49-F238E27FC236}">
                    <a16:creationId xmlns:a16="http://schemas.microsoft.com/office/drawing/2014/main" id="{01BF9F7F-2D6B-4A35-BD56-FA00A47D5D82}"/>
                  </a:ext>
                </a:extLst>
              </p:cNvPr>
              <p:cNvSpPr/>
              <p:nvPr/>
            </p:nvSpPr>
            <p:spPr>
              <a:xfrm>
                <a:off x="1199455" y="4278368"/>
                <a:ext cx="4185465" cy="907930"/>
              </a:xfrm>
              <a:prstGeom prst="roundRect">
                <a:avLst/>
              </a:prstGeom>
              <a:solidFill>
                <a:srgbClr val="FCBF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31" name="Rectangle: Rounded Corners 30">
                <a:extLst>
                  <a:ext uri="{FF2B5EF4-FFF2-40B4-BE49-F238E27FC236}">
                    <a16:creationId xmlns:a16="http://schemas.microsoft.com/office/drawing/2014/main" id="{C996EDF4-0380-40FC-8785-B2BB61AD216D}"/>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28" name="TextBox 26">
              <a:extLst>
                <a:ext uri="{FF2B5EF4-FFF2-40B4-BE49-F238E27FC236}">
                  <a16:creationId xmlns:a16="http://schemas.microsoft.com/office/drawing/2014/main" id="{C86D6458-7DF8-4505-AB8D-A7EAB1E33A3F}"/>
                </a:ext>
              </a:extLst>
            </p:cNvPr>
            <p:cNvSpPr txBox="1"/>
            <p:nvPr/>
          </p:nvSpPr>
          <p:spPr>
            <a:xfrm>
              <a:off x="4354092" y="3150983"/>
              <a:ext cx="3500773" cy="4756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a:latin typeface="Calibri" panose="020F0502020204030204" pitchFamily="34" charset="0"/>
                </a:rPr>
                <a:t>before summer</a:t>
              </a:r>
              <a:endParaRPr lang="en-IN" sz="2800" dirty="0"/>
            </a:p>
          </p:txBody>
        </p:sp>
      </p:grpSp>
    </p:spTree>
    <p:extLst>
      <p:ext uri="{BB962C8B-B14F-4D97-AF65-F5344CB8AC3E}">
        <p14:creationId xmlns:p14="http://schemas.microsoft.com/office/powerpoint/2010/main" val="403452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fade">
                                      <p:cBhvr>
                                        <p:cTn id="18" dur="1000"/>
                                        <p:tgtEl>
                                          <p:spTgt spid="36"/>
                                        </p:tgtEl>
                                      </p:cBhvr>
                                    </p:animEffect>
                                    <p:anim calcmode="lin" valueType="num">
                                      <p:cBhvr>
                                        <p:cTn id="19" dur="1000" fill="hold"/>
                                        <p:tgtEl>
                                          <p:spTgt spid="36"/>
                                        </p:tgtEl>
                                        <p:attrNameLst>
                                          <p:attrName>ppt_x</p:attrName>
                                        </p:attrNameLst>
                                      </p:cBhvr>
                                      <p:tavLst>
                                        <p:tav tm="0">
                                          <p:val>
                                            <p:strVal val="#ppt_x"/>
                                          </p:val>
                                        </p:tav>
                                        <p:tav tm="100000">
                                          <p:val>
                                            <p:strVal val="#ppt_x"/>
                                          </p:val>
                                        </p:tav>
                                      </p:tavLst>
                                    </p:anim>
                                    <p:anim calcmode="lin" valueType="num">
                                      <p:cBhvr>
                                        <p:cTn id="20" dur="1000" fill="hold"/>
                                        <p:tgtEl>
                                          <p:spTgt spid="36"/>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55" presetClass="entr" presetSubtype="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1000" fill="hold"/>
                                        <p:tgtEl>
                                          <p:spTgt spid="29"/>
                                        </p:tgtEl>
                                        <p:attrNameLst>
                                          <p:attrName>ppt_w</p:attrName>
                                        </p:attrNameLst>
                                      </p:cBhvr>
                                      <p:tavLst>
                                        <p:tav tm="0">
                                          <p:val>
                                            <p:strVal val="#ppt_w*0.70"/>
                                          </p:val>
                                        </p:tav>
                                        <p:tav tm="100000">
                                          <p:val>
                                            <p:strVal val="#ppt_w"/>
                                          </p:val>
                                        </p:tav>
                                      </p:tavLst>
                                    </p:anim>
                                    <p:anim calcmode="lin" valueType="num">
                                      <p:cBhvr>
                                        <p:cTn id="25" dur="1000" fill="hold"/>
                                        <p:tgtEl>
                                          <p:spTgt spid="29"/>
                                        </p:tgtEl>
                                        <p:attrNameLst>
                                          <p:attrName>ppt_h</p:attrName>
                                        </p:attrNameLst>
                                      </p:cBhvr>
                                      <p:tavLst>
                                        <p:tav tm="0">
                                          <p:val>
                                            <p:strVal val="#ppt_h"/>
                                          </p:val>
                                        </p:tav>
                                        <p:tav tm="100000">
                                          <p:val>
                                            <p:strVal val="#ppt_h"/>
                                          </p:val>
                                        </p:tav>
                                      </p:tavLst>
                                    </p:anim>
                                    <p:animEffect transition="in" filter="fade">
                                      <p:cBhvr>
                                        <p:cTn id="26" dur="10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par>
                          <p:cTn id="35" fill="hold">
                            <p:stCondLst>
                              <p:cond delay="500"/>
                            </p:stCondLst>
                            <p:childTnLst>
                              <p:par>
                                <p:cTn id="36" presetID="55"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1000" fill="hold"/>
                                        <p:tgtEl>
                                          <p:spTgt spid="39"/>
                                        </p:tgtEl>
                                        <p:attrNameLst>
                                          <p:attrName>ppt_w</p:attrName>
                                        </p:attrNameLst>
                                      </p:cBhvr>
                                      <p:tavLst>
                                        <p:tav tm="0">
                                          <p:val>
                                            <p:strVal val="#ppt_w*0.70"/>
                                          </p:val>
                                        </p:tav>
                                        <p:tav tm="100000">
                                          <p:val>
                                            <p:strVal val="#ppt_w"/>
                                          </p:val>
                                        </p:tav>
                                      </p:tavLst>
                                    </p:anim>
                                    <p:anim calcmode="lin" valueType="num">
                                      <p:cBhvr>
                                        <p:cTn id="39" dur="1000" fill="hold"/>
                                        <p:tgtEl>
                                          <p:spTgt spid="39"/>
                                        </p:tgtEl>
                                        <p:attrNameLst>
                                          <p:attrName>ppt_h</p:attrName>
                                        </p:attrNameLst>
                                      </p:cBhvr>
                                      <p:tavLst>
                                        <p:tav tm="0">
                                          <p:val>
                                            <p:strVal val="#ppt_h"/>
                                          </p:val>
                                        </p:tav>
                                        <p:tav tm="100000">
                                          <p:val>
                                            <p:strVal val="#ppt_h"/>
                                          </p:val>
                                        </p:tav>
                                      </p:tavLst>
                                    </p:anim>
                                    <p:animEffect transition="in" filter="fade">
                                      <p:cBhvr>
                                        <p:cTn id="40" dur="10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strVal val="#ppt_w*0.70"/>
                                          </p:val>
                                        </p:tav>
                                        <p:tav tm="100000">
                                          <p:val>
                                            <p:strVal val="#ppt_w"/>
                                          </p:val>
                                        </p:tav>
                                      </p:tavLst>
                                    </p:anim>
                                    <p:anim calcmode="lin" valueType="num">
                                      <p:cBhvr>
                                        <p:cTn id="46" dur="1000" fill="hold"/>
                                        <p:tgtEl>
                                          <p:spTgt spid="40"/>
                                        </p:tgtEl>
                                        <p:attrNameLst>
                                          <p:attrName>ppt_h</p:attrName>
                                        </p:attrNameLst>
                                      </p:cBhvr>
                                      <p:tavLst>
                                        <p:tav tm="0">
                                          <p:val>
                                            <p:strVal val="#ppt_h"/>
                                          </p:val>
                                        </p:tav>
                                        <p:tav tm="100000">
                                          <p:val>
                                            <p:strVal val="#ppt_h"/>
                                          </p:val>
                                        </p:tav>
                                      </p:tavLst>
                                    </p:anim>
                                    <p:animEffect transition="in" filter="fade">
                                      <p:cBhvr>
                                        <p:cTn id="47" dur="1000"/>
                                        <p:tgtEl>
                                          <p:spTgt spid="40"/>
                                        </p:tgtEl>
                                      </p:cBhvr>
                                    </p:animEffect>
                                  </p:childTnLst>
                                </p:cTn>
                              </p:par>
                            </p:childTnLst>
                          </p:cTn>
                        </p:par>
                        <p:par>
                          <p:cTn id="48" fill="hold">
                            <p:stCondLst>
                              <p:cond delay="1000"/>
                            </p:stCondLst>
                            <p:childTnLst>
                              <p:par>
                                <p:cTn id="49" presetID="55"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1000" fill="hold"/>
                                        <p:tgtEl>
                                          <p:spTgt spid="11"/>
                                        </p:tgtEl>
                                        <p:attrNameLst>
                                          <p:attrName>ppt_w</p:attrName>
                                        </p:attrNameLst>
                                      </p:cBhvr>
                                      <p:tavLst>
                                        <p:tav tm="0">
                                          <p:val>
                                            <p:strVal val="#ppt_w*0.70"/>
                                          </p:val>
                                        </p:tav>
                                        <p:tav tm="100000">
                                          <p:val>
                                            <p:strVal val="#ppt_w"/>
                                          </p:val>
                                        </p:tav>
                                      </p:tavLst>
                                    </p:anim>
                                    <p:anim calcmode="lin" valueType="num">
                                      <p:cBhvr>
                                        <p:cTn id="52" dur="1000" fill="hold"/>
                                        <p:tgtEl>
                                          <p:spTgt spid="11"/>
                                        </p:tgtEl>
                                        <p:attrNameLst>
                                          <p:attrName>ppt_h</p:attrName>
                                        </p:attrNameLst>
                                      </p:cBhvr>
                                      <p:tavLst>
                                        <p:tav tm="0">
                                          <p:val>
                                            <p:strVal val="#ppt_h"/>
                                          </p:val>
                                        </p:tav>
                                        <p:tav tm="100000">
                                          <p:val>
                                            <p:strVal val="#ppt_h"/>
                                          </p:val>
                                        </p:tav>
                                      </p:tavLst>
                                    </p:anim>
                                    <p:animEffect transition="in" filter="fade">
                                      <p:cBhvr>
                                        <p:cTn id="53" dur="1000"/>
                                        <p:tgtEl>
                                          <p:spTgt spid="11"/>
                                        </p:tgtEl>
                                      </p:cBhvr>
                                    </p:animEffect>
                                  </p:childTnLst>
                                </p:cTn>
                              </p:par>
                            </p:childTnLst>
                          </p:cTn>
                        </p:par>
                        <p:par>
                          <p:cTn id="54" fill="hold">
                            <p:stCondLst>
                              <p:cond delay="2000"/>
                            </p:stCondLst>
                            <p:childTnLst>
                              <p:par>
                                <p:cTn id="55" presetID="55" presetClass="entr" presetSubtype="0" fill="hold" nodeType="after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1000" fill="hold"/>
                                        <p:tgtEl>
                                          <p:spTgt spid="16"/>
                                        </p:tgtEl>
                                        <p:attrNameLst>
                                          <p:attrName>ppt_w</p:attrName>
                                        </p:attrNameLst>
                                      </p:cBhvr>
                                      <p:tavLst>
                                        <p:tav tm="0">
                                          <p:val>
                                            <p:strVal val="#ppt_w*0.70"/>
                                          </p:val>
                                        </p:tav>
                                        <p:tav tm="100000">
                                          <p:val>
                                            <p:strVal val="#ppt_w"/>
                                          </p:val>
                                        </p:tav>
                                      </p:tavLst>
                                    </p:anim>
                                    <p:anim calcmode="lin" valueType="num">
                                      <p:cBhvr>
                                        <p:cTn id="58" dur="1000" fill="hold"/>
                                        <p:tgtEl>
                                          <p:spTgt spid="16"/>
                                        </p:tgtEl>
                                        <p:attrNameLst>
                                          <p:attrName>ppt_h</p:attrName>
                                        </p:attrNameLst>
                                      </p:cBhvr>
                                      <p:tavLst>
                                        <p:tav tm="0">
                                          <p:val>
                                            <p:strVal val="#ppt_h"/>
                                          </p:val>
                                        </p:tav>
                                        <p:tav tm="100000">
                                          <p:val>
                                            <p:strVal val="#ppt_h"/>
                                          </p:val>
                                        </p:tav>
                                      </p:tavLst>
                                    </p:anim>
                                    <p:animEffect transition="in" filter="fade">
                                      <p:cBhvr>
                                        <p:cTn id="59" dur="1000"/>
                                        <p:tgtEl>
                                          <p:spTgt spid="16"/>
                                        </p:tgtEl>
                                      </p:cBhvr>
                                    </p:animEffect>
                                  </p:childTnLst>
                                </p:cTn>
                              </p:par>
                            </p:childTnLst>
                          </p:cTn>
                        </p:par>
                        <p:par>
                          <p:cTn id="60" fill="hold">
                            <p:stCondLst>
                              <p:cond delay="3000"/>
                            </p:stCondLst>
                            <p:childTnLst>
                              <p:par>
                                <p:cTn id="61" presetID="55" presetClass="entr" presetSubtype="0" fill="hold" nodeType="after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1000" fill="hold"/>
                                        <p:tgtEl>
                                          <p:spTgt spid="21"/>
                                        </p:tgtEl>
                                        <p:attrNameLst>
                                          <p:attrName>ppt_w</p:attrName>
                                        </p:attrNameLst>
                                      </p:cBhvr>
                                      <p:tavLst>
                                        <p:tav tm="0">
                                          <p:val>
                                            <p:strVal val="#ppt_w*0.70"/>
                                          </p:val>
                                        </p:tav>
                                        <p:tav tm="100000">
                                          <p:val>
                                            <p:strVal val="#ppt_w"/>
                                          </p:val>
                                        </p:tav>
                                      </p:tavLst>
                                    </p:anim>
                                    <p:anim calcmode="lin" valueType="num">
                                      <p:cBhvr>
                                        <p:cTn id="64" dur="1000" fill="hold"/>
                                        <p:tgtEl>
                                          <p:spTgt spid="21"/>
                                        </p:tgtEl>
                                        <p:attrNameLst>
                                          <p:attrName>ppt_h</p:attrName>
                                        </p:attrNameLst>
                                      </p:cBhvr>
                                      <p:tavLst>
                                        <p:tav tm="0">
                                          <p:val>
                                            <p:strVal val="#ppt_h"/>
                                          </p:val>
                                        </p:tav>
                                        <p:tav tm="100000">
                                          <p:val>
                                            <p:strVal val="#ppt_h"/>
                                          </p:val>
                                        </p:tav>
                                      </p:tavLst>
                                    </p:anim>
                                    <p:animEffect transition="in" filter="fade">
                                      <p:cBhvr>
                                        <p:cTn id="65" dur="1000"/>
                                        <p:tgtEl>
                                          <p:spTgt spid="21"/>
                                        </p:tgtEl>
                                      </p:cBhvr>
                                    </p:animEffect>
                                  </p:childTnLst>
                                </p:cTn>
                              </p:par>
                            </p:childTnLst>
                          </p:cTn>
                        </p:par>
                        <p:par>
                          <p:cTn id="66" fill="hold">
                            <p:stCondLst>
                              <p:cond delay="4000"/>
                            </p:stCondLst>
                            <p:childTnLst>
                              <p:par>
                                <p:cTn id="67" presetID="55" presetClass="entr" presetSubtype="0"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 calcmode="lin" valueType="num">
                                      <p:cBhvr>
                                        <p:cTn id="69" dur="1000" fill="hold"/>
                                        <p:tgtEl>
                                          <p:spTgt spid="26"/>
                                        </p:tgtEl>
                                        <p:attrNameLst>
                                          <p:attrName>ppt_w</p:attrName>
                                        </p:attrNameLst>
                                      </p:cBhvr>
                                      <p:tavLst>
                                        <p:tav tm="0">
                                          <p:val>
                                            <p:strVal val="#ppt_w*0.70"/>
                                          </p:val>
                                        </p:tav>
                                        <p:tav tm="100000">
                                          <p:val>
                                            <p:strVal val="#ppt_w"/>
                                          </p:val>
                                        </p:tav>
                                      </p:tavLst>
                                    </p:anim>
                                    <p:anim calcmode="lin" valueType="num">
                                      <p:cBhvr>
                                        <p:cTn id="70" dur="1000" fill="hold"/>
                                        <p:tgtEl>
                                          <p:spTgt spid="26"/>
                                        </p:tgtEl>
                                        <p:attrNameLst>
                                          <p:attrName>ppt_h</p:attrName>
                                        </p:attrNameLst>
                                      </p:cBhvr>
                                      <p:tavLst>
                                        <p:tav tm="0">
                                          <p:val>
                                            <p:strVal val="#ppt_h"/>
                                          </p:val>
                                        </p:tav>
                                        <p:tav tm="100000">
                                          <p:val>
                                            <p:strVal val="#ppt_h"/>
                                          </p:val>
                                        </p:tav>
                                      </p:tavLst>
                                    </p:anim>
                                    <p:animEffect transition="in" filter="fade">
                                      <p:cBhvr>
                                        <p:cTn id="7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9" grpId="0"/>
      <p:bldP spid="39" grpId="0"/>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Simple Past Tense</a:t>
            </a:r>
          </a:p>
        </p:txBody>
      </p:sp>
      <p:grpSp>
        <p:nvGrpSpPr>
          <p:cNvPr id="41" name="Group 40">
            <a:extLst>
              <a:ext uri="{FF2B5EF4-FFF2-40B4-BE49-F238E27FC236}">
                <a16:creationId xmlns:a16="http://schemas.microsoft.com/office/drawing/2014/main" id="{5FC5DB15-2091-4D72-AD0D-7AEE8D4421C2}"/>
              </a:ext>
            </a:extLst>
          </p:cNvPr>
          <p:cNvGrpSpPr/>
          <p:nvPr/>
        </p:nvGrpSpPr>
        <p:grpSpPr>
          <a:xfrm>
            <a:off x="4657039" y="2761944"/>
            <a:ext cx="6263497" cy="1668444"/>
            <a:chOff x="4534506" y="1453777"/>
            <a:chExt cx="6263497" cy="1668444"/>
          </a:xfrm>
        </p:grpSpPr>
        <p:sp>
          <p:nvSpPr>
            <p:cNvPr id="42" name="Rounded Rectangle 18">
              <a:extLst>
                <a:ext uri="{FF2B5EF4-FFF2-40B4-BE49-F238E27FC236}">
                  <a16:creationId xmlns:a16="http://schemas.microsoft.com/office/drawing/2014/main" id="{9EDE6CDA-8E04-4531-A71C-78D530A700FB}"/>
                </a:ext>
              </a:extLst>
            </p:cNvPr>
            <p:cNvSpPr/>
            <p:nvPr/>
          </p:nvSpPr>
          <p:spPr>
            <a:xfrm>
              <a:off x="9445344" y="1453777"/>
              <a:ext cx="859993" cy="1666403"/>
            </a:xfrm>
            <a:prstGeom prst="roundRect">
              <a:avLst/>
            </a:prstGeom>
            <a:solidFill>
              <a:srgbClr val="3A54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3" name="Rectangle 42">
              <a:extLst>
                <a:ext uri="{FF2B5EF4-FFF2-40B4-BE49-F238E27FC236}">
                  <a16:creationId xmlns:a16="http://schemas.microsoft.com/office/drawing/2014/main" id="{3828EF43-2E06-4DB6-A50B-76975C0D646A}"/>
                </a:ext>
              </a:extLst>
            </p:cNvPr>
            <p:cNvSpPr/>
            <p:nvPr/>
          </p:nvSpPr>
          <p:spPr>
            <a:xfrm>
              <a:off x="4534506" y="1658682"/>
              <a:ext cx="5702925" cy="1251894"/>
            </a:xfrm>
            <a:prstGeom prst="rect">
              <a:avLst/>
            </a:prstGeom>
            <a:solidFill>
              <a:schemeClr val="bg1"/>
            </a:solidFill>
            <a:ln>
              <a:noFill/>
            </a:ln>
            <a:effectLst>
              <a:outerShdw blurRad="190500" dist="101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44" name="Group 13">
              <a:extLst>
                <a:ext uri="{FF2B5EF4-FFF2-40B4-BE49-F238E27FC236}">
                  <a16:creationId xmlns:a16="http://schemas.microsoft.com/office/drawing/2014/main" id="{349E13F2-0D2F-467E-929A-CE24B8429809}"/>
                </a:ext>
              </a:extLst>
            </p:cNvPr>
            <p:cNvGrpSpPr/>
            <p:nvPr/>
          </p:nvGrpSpPr>
          <p:grpSpPr>
            <a:xfrm>
              <a:off x="9589360" y="1453778"/>
              <a:ext cx="1208643" cy="1668443"/>
              <a:chOff x="9589360" y="1453778"/>
              <a:chExt cx="1208643" cy="1668443"/>
            </a:xfrm>
          </p:grpSpPr>
          <p:grpSp>
            <p:nvGrpSpPr>
              <p:cNvPr id="46" name="Group 9">
                <a:extLst>
                  <a:ext uri="{FF2B5EF4-FFF2-40B4-BE49-F238E27FC236}">
                    <a16:creationId xmlns:a16="http://schemas.microsoft.com/office/drawing/2014/main" id="{3A877169-8D7D-497B-BA8D-5FFE02BF16E8}"/>
                  </a:ext>
                </a:extLst>
              </p:cNvPr>
              <p:cNvGrpSpPr/>
              <p:nvPr/>
            </p:nvGrpSpPr>
            <p:grpSpPr>
              <a:xfrm>
                <a:off x="9661367" y="1545270"/>
                <a:ext cx="1136636" cy="1479290"/>
                <a:chOff x="8688287" y="1802918"/>
                <a:chExt cx="1136636" cy="1479290"/>
              </a:xfrm>
              <a:effectLst>
                <a:outerShdw blurRad="50800" dist="38100" dir="10800000" algn="r" rotWithShape="0">
                  <a:prstClr val="black">
                    <a:alpha val="40000"/>
                  </a:prstClr>
                </a:outerShdw>
              </a:effectLst>
            </p:grpSpPr>
            <p:sp>
              <p:nvSpPr>
                <p:cNvPr id="49" name="Parallelogram 48">
                  <a:extLst>
                    <a:ext uri="{FF2B5EF4-FFF2-40B4-BE49-F238E27FC236}">
                      <a16:creationId xmlns:a16="http://schemas.microsoft.com/office/drawing/2014/main" id="{D8D6B357-638E-43B8-A766-FC16E94A3A65}"/>
                    </a:ext>
                  </a:extLst>
                </p:cNvPr>
                <p:cNvSpPr/>
                <p:nvPr/>
              </p:nvSpPr>
              <p:spPr>
                <a:xfrm>
                  <a:off x="8688288" y="2539597"/>
                  <a:ext cx="1136635" cy="742611"/>
                </a:xfrm>
                <a:prstGeom prst="parallelogram">
                  <a:avLst>
                    <a:gd name="adj" fmla="val 65122"/>
                  </a:avLst>
                </a:prstGeom>
                <a:gradFill flip="none" rotWithShape="1">
                  <a:gsLst>
                    <a:gs pos="0">
                      <a:schemeClr val="accent5">
                        <a:shade val="30000"/>
                        <a:satMod val="115000"/>
                      </a:schemeClr>
                    </a:gs>
                    <a:gs pos="50000">
                      <a:schemeClr val="accent5">
                        <a:shade val="67500"/>
                        <a:satMod val="115000"/>
                      </a:schemeClr>
                    </a:gs>
                    <a:gs pos="100000">
                      <a:srgbClr val="6E9BBF"/>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50" name="Parallelogram 49">
                  <a:extLst>
                    <a:ext uri="{FF2B5EF4-FFF2-40B4-BE49-F238E27FC236}">
                      <a16:creationId xmlns:a16="http://schemas.microsoft.com/office/drawing/2014/main" id="{8A7C0C8D-5A24-46C6-AAD4-54C3C8AF1252}"/>
                    </a:ext>
                  </a:extLst>
                </p:cNvPr>
                <p:cNvSpPr/>
                <p:nvPr/>
              </p:nvSpPr>
              <p:spPr>
                <a:xfrm flipV="1">
                  <a:off x="8688287" y="1802918"/>
                  <a:ext cx="1136636" cy="740882"/>
                </a:xfrm>
                <a:prstGeom prst="parallelogram">
                  <a:avLst>
                    <a:gd name="adj" fmla="val 65170"/>
                  </a:avLst>
                </a:prstGeom>
                <a:gradFill flip="none" rotWithShape="1">
                  <a:gsLst>
                    <a:gs pos="0">
                      <a:schemeClr val="accent5">
                        <a:shade val="30000"/>
                        <a:satMod val="115000"/>
                      </a:schemeClr>
                    </a:gs>
                    <a:gs pos="50000">
                      <a:schemeClr val="accent5">
                        <a:shade val="67500"/>
                        <a:satMod val="115000"/>
                      </a:schemeClr>
                    </a:gs>
                    <a:gs pos="100000">
                      <a:schemeClr val="accent5">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47" name="Parallelogram 46">
                <a:extLst>
                  <a:ext uri="{FF2B5EF4-FFF2-40B4-BE49-F238E27FC236}">
                    <a16:creationId xmlns:a16="http://schemas.microsoft.com/office/drawing/2014/main" id="{6ED5874E-D36E-4982-86B1-B62003BCFCA2}"/>
                  </a:ext>
                </a:extLst>
              </p:cNvPr>
              <p:cNvSpPr/>
              <p:nvPr/>
            </p:nvSpPr>
            <p:spPr>
              <a:xfrm flipV="1">
                <a:off x="9600277" y="1453778"/>
                <a:ext cx="724637" cy="99868"/>
              </a:xfrm>
              <a:prstGeom prst="parallelogram">
                <a:avLst>
                  <a:gd name="adj" fmla="val 67771"/>
                </a:avLst>
              </a:prstGeom>
              <a:solidFill>
                <a:srgbClr val="557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48" name="Parallelogram 47">
                <a:extLst>
                  <a:ext uri="{FF2B5EF4-FFF2-40B4-BE49-F238E27FC236}">
                    <a16:creationId xmlns:a16="http://schemas.microsoft.com/office/drawing/2014/main" id="{E592FBD0-A20A-4E4F-84AD-63F58ED2C216}"/>
                  </a:ext>
                </a:extLst>
              </p:cNvPr>
              <p:cNvSpPr/>
              <p:nvPr/>
            </p:nvSpPr>
            <p:spPr>
              <a:xfrm>
                <a:off x="9589360" y="3022353"/>
                <a:ext cx="725436" cy="99868"/>
              </a:xfrm>
              <a:prstGeom prst="parallelogram">
                <a:avLst>
                  <a:gd name="adj" fmla="val 70207"/>
                </a:avLst>
              </a:prstGeom>
              <a:solidFill>
                <a:srgbClr val="486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45" name="TextBox 12">
              <a:extLst>
                <a:ext uri="{FF2B5EF4-FFF2-40B4-BE49-F238E27FC236}">
                  <a16:creationId xmlns:a16="http://schemas.microsoft.com/office/drawing/2014/main" id="{04117C06-D3ED-4292-BA52-1F07A4532BEC}"/>
                </a:ext>
              </a:extLst>
            </p:cNvPr>
            <p:cNvSpPr txBox="1"/>
            <p:nvPr/>
          </p:nvSpPr>
          <p:spPr>
            <a:xfrm>
              <a:off x="5210279" y="1616777"/>
              <a:ext cx="4180951" cy="1077218"/>
            </a:xfrm>
            <a:prstGeom prst="rect">
              <a:avLst/>
            </a:prstGeom>
            <a:noFill/>
          </p:spPr>
          <p:txBody>
            <a:bodyPr wrap="square" rtlCol="0">
              <a:spAutoFit/>
            </a:bodyPr>
            <a:lstStyle/>
            <a:p>
              <a:pPr algn="ctr"/>
              <a:r>
                <a:rPr lang="en-US" sz="3200" dirty="0"/>
                <a:t>Action can be recent or distant past</a:t>
              </a:r>
            </a:p>
          </p:txBody>
        </p:sp>
      </p:grpSp>
      <p:grpSp>
        <p:nvGrpSpPr>
          <p:cNvPr id="51" name="Group 50">
            <a:extLst>
              <a:ext uri="{FF2B5EF4-FFF2-40B4-BE49-F238E27FC236}">
                <a16:creationId xmlns:a16="http://schemas.microsoft.com/office/drawing/2014/main" id="{AC9C3E9F-4D3F-409D-888B-B497047AF1A1}"/>
              </a:ext>
            </a:extLst>
          </p:cNvPr>
          <p:cNvGrpSpPr/>
          <p:nvPr/>
        </p:nvGrpSpPr>
        <p:grpSpPr>
          <a:xfrm>
            <a:off x="4657039" y="4543159"/>
            <a:ext cx="6263497" cy="1668444"/>
            <a:chOff x="4534506" y="3259140"/>
            <a:chExt cx="6263497" cy="1668444"/>
          </a:xfrm>
        </p:grpSpPr>
        <p:sp>
          <p:nvSpPr>
            <p:cNvPr id="52" name="Rounded Rectangle 28">
              <a:extLst>
                <a:ext uri="{FF2B5EF4-FFF2-40B4-BE49-F238E27FC236}">
                  <a16:creationId xmlns:a16="http://schemas.microsoft.com/office/drawing/2014/main" id="{C20636D1-346A-48DD-AB25-56C932C76962}"/>
                </a:ext>
              </a:extLst>
            </p:cNvPr>
            <p:cNvSpPr/>
            <p:nvPr/>
          </p:nvSpPr>
          <p:spPr>
            <a:xfrm>
              <a:off x="9445344" y="3259140"/>
              <a:ext cx="859993" cy="1666403"/>
            </a:xfrm>
            <a:prstGeom prst="roundRect">
              <a:avLst/>
            </a:prstGeom>
            <a:solidFill>
              <a:srgbClr val="5F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53" name="Rectangle 52">
              <a:extLst>
                <a:ext uri="{FF2B5EF4-FFF2-40B4-BE49-F238E27FC236}">
                  <a16:creationId xmlns:a16="http://schemas.microsoft.com/office/drawing/2014/main" id="{D694F431-A4B4-40AB-82E0-77152248ECF9}"/>
                </a:ext>
              </a:extLst>
            </p:cNvPr>
            <p:cNvSpPr/>
            <p:nvPr/>
          </p:nvSpPr>
          <p:spPr>
            <a:xfrm>
              <a:off x="4534506" y="3464045"/>
              <a:ext cx="5702925" cy="1251894"/>
            </a:xfrm>
            <a:prstGeom prst="rect">
              <a:avLst/>
            </a:prstGeom>
            <a:solidFill>
              <a:schemeClr val="bg1"/>
            </a:solidFill>
            <a:ln>
              <a:noFill/>
            </a:ln>
            <a:effectLst>
              <a:outerShdw blurRad="190500" dist="101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54" name="Group 15">
              <a:extLst>
                <a:ext uri="{FF2B5EF4-FFF2-40B4-BE49-F238E27FC236}">
                  <a16:creationId xmlns:a16="http://schemas.microsoft.com/office/drawing/2014/main" id="{F3778282-9578-481B-97D8-50F81357FFA8}"/>
                </a:ext>
              </a:extLst>
            </p:cNvPr>
            <p:cNvGrpSpPr/>
            <p:nvPr/>
          </p:nvGrpSpPr>
          <p:grpSpPr>
            <a:xfrm>
              <a:off x="9589360" y="3259141"/>
              <a:ext cx="1208643" cy="1668443"/>
              <a:chOff x="9589360" y="3259141"/>
              <a:chExt cx="1208643" cy="1668443"/>
            </a:xfrm>
          </p:grpSpPr>
          <p:grpSp>
            <p:nvGrpSpPr>
              <p:cNvPr id="56" name="Group 27">
                <a:extLst>
                  <a:ext uri="{FF2B5EF4-FFF2-40B4-BE49-F238E27FC236}">
                    <a16:creationId xmlns:a16="http://schemas.microsoft.com/office/drawing/2014/main" id="{D3235A8F-6045-4D3F-9E81-90C448F3147C}"/>
                  </a:ext>
                </a:extLst>
              </p:cNvPr>
              <p:cNvGrpSpPr/>
              <p:nvPr/>
            </p:nvGrpSpPr>
            <p:grpSpPr>
              <a:xfrm>
                <a:off x="9661367" y="3350633"/>
                <a:ext cx="1136636" cy="1479290"/>
                <a:chOff x="8688287" y="1802918"/>
                <a:chExt cx="1136636" cy="1479290"/>
              </a:xfrm>
              <a:effectLst>
                <a:outerShdw blurRad="50800" dist="38100" dir="10800000" algn="r" rotWithShape="0">
                  <a:prstClr val="black">
                    <a:alpha val="40000"/>
                  </a:prstClr>
                </a:outerShdw>
              </a:effectLst>
            </p:grpSpPr>
            <p:sp>
              <p:nvSpPr>
                <p:cNvPr id="59" name="Parallelogram 58">
                  <a:extLst>
                    <a:ext uri="{FF2B5EF4-FFF2-40B4-BE49-F238E27FC236}">
                      <a16:creationId xmlns:a16="http://schemas.microsoft.com/office/drawing/2014/main" id="{39926EA9-A110-40F2-9A4A-C50A98CFA87A}"/>
                    </a:ext>
                  </a:extLst>
                </p:cNvPr>
                <p:cNvSpPr/>
                <p:nvPr/>
              </p:nvSpPr>
              <p:spPr>
                <a:xfrm>
                  <a:off x="8688288" y="2539597"/>
                  <a:ext cx="1136635" cy="742611"/>
                </a:xfrm>
                <a:prstGeom prst="parallelogram">
                  <a:avLst>
                    <a:gd name="adj" fmla="val 65122"/>
                  </a:avLst>
                </a:prstGeom>
                <a:gradFill flip="none" rotWithShape="1">
                  <a:gsLst>
                    <a:gs pos="0">
                      <a:schemeClr val="accent6">
                        <a:shade val="30000"/>
                        <a:satMod val="115000"/>
                      </a:schemeClr>
                    </a:gs>
                    <a:gs pos="50000">
                      <a:schemeClr val="accent6">
                        <a:shade val="67500"/>
                        <a:satMod val="115000"/>
                      </a:schemeClr>
                    </a:gs>
                    <a:gs pos="100000">
                      <a:srgbClr val="B676AA"/>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60" name="Parallelogram 59">
                  <a:extLst>
                    <a:ext uri="{FF2B5EF4-FFF2-40B4-BE49-F238E27FC236}">
                      <a16:creationId xmlns:a16="http://schemas.microsoft.com/office/drawing/2014/main" id="{3BA518E4-A681-47E2-9B0B-4949E06659C4}"/>
                    </a:ext>
                  </a:extLst>
                </p:cNvPr>
                <p:cNvSpPr/>
                <p:nvPr/>
              </p:nvSpPr>
              <p:spPr>
                <a:xfrm flipV="1">
                  <a:off x="8688287" y="1802918"/>
                  <a:ext cx="1136636" cy="740882"/>
                </a:xfrm>
                <a:prstGeom prst="parallelogram">
                  <a:avLst>
                    <a:gd name="adj" fmla="val 65170"/>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57" name="Parallelogram 56">
                <a:extLst>
                  <a:ext uri="{FF2B5EF4-FFF2-40B4-BE49-F238E27FC236}">
                    <a16:creationId xmlns:a16="http://schemas.microsoft.com/office/drawing/2014/main" id="{A585DA21-5378-4A69-AAD2-AD3A609E07A3}"/>
                  </a:ext>
                </a:extLst>
              </p:cNvPr>
              <p:cNvSpPr/>
              <p:nvPr/>
            </p:nvSpPr>
            <p:spPr>
              <a:xfrm flipV="1">
                <a:off x="9600277" y="3259141"/>
                <a:ext cx="724637" cy="99868"/>
              </a:xfrm>
              <a:prstGeom prst="parallelogram">
                <a:avLst>
                  <a:gd name="adj" fmla="val 67771"/>
                </a:avLst>
              </a:prstGeom>
              <a:solidFill>
                <a:srgbClr val="9651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58" name="Parallelogram 57">
                <a:extLst>
                  <a:ext uri="{FF2B5EF4-FFF2-40B4-BE49-F238E27FC236}">
                    <a16:creationId xmlns:a16="http://schemas.microsoft.com/office/drawing/2014/main" id="{B562294C-CC09-4C07-931D-DC0BF342F247}"/>
                  </a:ext>
                </a:extLst>
              </p:cNvPr>
              <p:cNvSpPr/>
              <p:nvPr/>
            </p:nvSpPr>
            <p:spPr>
              <a:xfrm>
                <a:off x="9589360" y="4827716"/>
                <a:ext cx="725436" cy="99868"/>
              </a:xfrm>
              <a:prstGeom prst="parallelogram">
                <a:avLst>
                  <a:gd name="adj" fmla="val 70207"/>
                </a:avLst>
              </a:prstGeom>
              <a:solidFill>
                <a:srgbClr val="9651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55" name="TextBox 54">
              <a:extLst>
                <a:ext uri="{FF2B5EF4-FFF2-40B4-BE49-F238E27FC236}">
                  <a16:creationId xmlns:a16="http://schemas.microsoft.com/office/drawing/2014/main" id="{E7A73FE3-9700-4A39-9654-F1B4270F9128}"/>
                </a:ext>
              </a:extLst>
            </p:cNvPr>
            <p:cNvSpPr txBox="1"/>
            <p:nvPr/>
          </p:nvSpPr>
          <p:spPr>
            <a:xfrm>
              <a:off x="5564703" y="3513133"/>
              <a:ext cx="3455332" cy="1077218"/>
            </a:xfrm>
            <a:prstGeom prst="rect">
              <a:avLst/>
            </a:prstGeom>
            <a:noFill/>
          </p:spPr>
          <p:txBody>
            <a:bodyPr wrap="square" rtlCol="0">
              <a:spAutoFit/>
            </a:bodyPr>
            <a:lstStyle/>
            <a:p>
              <a:pPr algn="ctr"/>
              <a:r>
                <a:rPr lang="en-US" sz="3200" dirty="0"/>
                <a:t>How long ago is not important </a:t>
              </a:r>
            </a:p>
          </p:txBody>
        </p:sp>
      </p:grpSp>
      <p:grpSp>
        <p:nvGrpSpPr>
          <p:cNvPr id="61" name="Group 60">
            <a:extLst>
              <a:ext uri="{FF2B5EF4-FFF2-40B4-BE49-F238E27FC236}">
                <a16:creationId xmlns:a16="http://schemas.microsoft.com/office/drawing/2014/main" id="{63CBFEFF-6C34-4967-A963-10A455C44E65}"/>
              </a:ext>
            </a:extLst>
          </p:cNvPr>
          <p:cNvGrpSpPr/>
          <p:nvPr/>
        </p:nvGrpSpPr>
        <p:grpSpPr>
          <a:xfrm>
            <a:off x="4657039" y="980728"/>
            <a:ext cx="6263497" cy="1668444"/>
            <a:chOff x="4534506" y="5064231"/>
            <a:chExt cx="6263497" cy="1668444"/>
          </a:xfrm>
        </p:grpSpPr>
        <p:sp>
          <p:nvSpPr>
            <p:cNvPr id="62" name="Rounded Rectangle 38">
              <a:extLst>
                <a:ext uri="{FF2B5EF4-FFF2-40B4-BE49-F238E27FC236}">
                  <a16:creationId xmlns:a16="http://schemas.microsoft.com/office/drawing/2014/main" id="{751824EB-CEEE-4710-AB5A-B9FAA622B1B3}"/>
                </a:ext>
              </a:extLst>
            </p:cNvPr>
            <p:cNvSpPr/>
            <p:nvPr/>
          </p:nvSpPr>
          <p:spPr>
            <a:xfrm>
              <a:off x="9445344" y="5064231"/>
              <a:ext cx="859993" cy="1666403"/>
            </a:xfrm>
            <a:prstGeom prst="roundRect">
              <a:avLst/>
            </a:prstGeom>
            <a:solidFill>
              <a:srgbClr val="5A4F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63" name="Rectangle 62">
              <a:extLst>
                <a:ext uri="{FF2B5EF4-FFF2-40B4-BE49-F238E27FC236}">
                  <a16:creationId xmlns:a16="http://schemas.microsoft.com/office/drawing/2014/main" id="{4C41992F-4524-4A2B-8472-7260638EA0BE}"/>
                </a:ext>
              </a:extLst>
            </p:cNvPr>
            <p:cNvSpPr/>
            <p:nvPr/>
          </p:nvSpPr>
          <p:spPr>
            <a:xfrm>
              <a:off x="4534506" y="5269136"/>
              <a:ext cx="5702925" cy="1251894"/>
            </a:xfrm>
            <a:prstGeom prst="rect">
              <a:avLst/>
            </a:prstGeom>
            <a:solidFill>
              <a:schemeClr val="bg1"/>
            </a:solidFill>
            <a:ln>
              <a:noFill/>
            </a:ln>
            <a:effectLst>
              <a:outerShdw blurRad="190500" dist="101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64" name="Group 16">
              <a:extLst>
                <a:ext uri="{FF2B5EF4-FFF2-40B4-BE49-F238E27FC236}">
                  <a16:creationId xmlns:a16="http://schemas.microsoft.com/office/drawing/2014/main" id="{33919F69-397C-42AA-A37B-E52B0861EEA5}"/>
                </a:ext>
              </a:extLst>
            </p:cNvPr>
            <p:cNvGrpSpPr/>
            <p:nvPr/>
          </p:nvGrpSpPr>
          <p:grpSpPr>
            <a:xfrm>
              <a:off x="9589360" y="5064232"/>
              <a:ext cx="1208643" cy="1668443"/>
              <a:chOff x="9589360" y="5064232"/>
              <a:chExt cx="1208643" cy="1668443"/>
            </a:xfrm>
          </p:grpSpPr>
          <p:grpSp>
            <p:nvGrpSpPr>
              <p:cNvPr id="66" name="Group 34">
                <a:extLst>
                  <a:ext uri="{FF2B5EF4-FFF2-40B4-BE49-F238E27FC236}">
                    <a16:creationId xmlns:a16="http://schemas.microsoft.com/office/drawing/2014/main" id="{CA055734-FC92-4099-A897-1E4B4808D16D}"/>
                  </a:ext>
                </a:extLst>
              </p:cNvPr>
              <p:cNvGrpSpPr/>
              <p:nvPr/>
            </p:nvGrpSpPr>
            <p:grpSpPr>
              <a:xfrm>
                <a:off x="9661367" y="5155724"/>
                <a:ext cx="1136636" cy="1479290"/>
                <a:chOff x="8688287" y="1802918"/>
                <a:chExt cx="1136636" cy="1479290"/>
              </a:xfrm>
              <a:effectLst>
                <a:outerShdw blurRad="50800" dist="38100" dir="10800000" algn="r" rotWithShape="0">
                  <a:prstClr val="black">
                    <a:alpha val="40000"/>
                  </a:prstClr>
                </a:outerShdw>
              </a:effectLst>
            </p:grpSpPr>
            <p:sp>
              <p:nvSpPr>
                <p:cNvPr id="69" name="Parallelogram 35">
                  <a:extLst>
                    <a:ext uri="{FF2B5EF4-FFF2-40B4-BE49-F238E27FC236}">
                      <a16:creationId xmlns:a16="http://schemas.microsoft.com/office/drawing/2014/main" id="{3E968635-F320-4BDC-A0B8-2D95AD8A7D3C}"/>
                    </a:ext>
                  </a:extLst>
                </p:cNvPr>
                <p:cNvSpPr/>
                <p:nvPr/>
              </p:nvSpPr>
              <p:spPr>
                <a:xfrm>
                  <a:off x="8688288" y="2539597"/>
                  <a:ext cx="1136635" cy="742611"/>
                </a:xfrm>
                <a:prstGeom prst="parallelogram">
                  <a:avLst>
                    <a:gd name="adj" fmla="val 65122"/>
                  </a:avLst>
                </a:prstGeom>
                <a:gradFill flip="none" rotWithShape="1">
                  <a:gsLst>
                    <a:gs pos="0">
                      <a:schemeClr val="accent3">
                        <a:shade val="30000"/>
                        <a:satMod val="115000"/>
                      </a:schemeClr>
                    </a:gs>
                    <a:gs pos="50000">
                      <a:schemeClr val="accent3">
                        <a:shade val="67500"/>
                        <a:satMod val="115000"/>
                      </a:schemeClr>
                    </a:gs>
                    <a:gs pos="100000">
                      <a:srgbClr val="AE9E7E"/>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70" name="Parallelogram 69">
                  <a:extLst>
                    <a:ext uri="{FF2B5EF4-FFF2-40B4-BE49-F238E27FC236}">
                      <a16:creationId xmlns:a16="http://schemas.microsoft.com/office/drawing/2014/main" id="{B9F2885B-6B0D-4510-8BDA-ABCF2ED8387F}"/>
                    </a:ext>
                  </a:extLst>
                </p:cNvPr>
                <p:cNvSpPr/>
                <p:nvPr/>
              </p:nvSpPr>
              <p:spPr>
                <a:xfrm flipV="1">
                  <a:off x="8688287" y="1802918"/>
                  <a:ext cx="1136636" cy="740882"/>
                </a:xfrm>
                <a:prstGeom prst="parallelogram">
                  <a:avLst>
                    <a:gd name="adj" fmla="val 65170"/>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67" name="Parallelogram 66">
                <a:extLst>
                  <a:ext uri="{FF2B5EF4-FFF2-40B4-BE49-F238E27FC236}">
                    <a16:creationId xmlns:a16="http://schemas.microsoft.com/office/drawing/2014/main" id="{DF90F25B-FB54-4A4A-A91A-F8501D964444}"/>
                  </a:ext>
                </a:extLst>
              </p:cNvPr>
              <p:cNvSpPr/>
              <p:nvPr/>
            </p:nvSpPr>
            <p:spPr>
              <a:xfrm flipV="1">
                <a:off x="9600277" y="5064232"/>
                <a:ext cx="724637" cy="99868"/>
              </a:xfrm>
              <a:prstGeom prst="parallelogram">
                <a:avLst>
                  <a:gd name="adj" fmla="val 67771"/>
                </a:avLst>
              </a:prstGeom>
              <a:solidFill>
                <a:srgbClr val="9482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68" name="Parallelogram 67">
                <a:extLst>
                  <a:ext uri="{FF2B5EF4-FFF2-40B4-BE49-F238E27FC236}">
                    <a16:creationId xmlns:a16="http://schemas.microsoft.com/office/drawing/2014/main" id="{D1DC2DC3-07B4-4042-84FD-EBAE47C8092F}"/>
                  </a:ext>
                </a:extLst>
              </p:cNvPr>
              <p:cNvSpPr/>
              <p:nvPr/>
            </p:nvSpPr>
            <p:spPr>
              <a:xfrm>
                <a:off x="9589360" y="6632807"/>
                <a:ext cx="725436" cy="99868"/>
              </a:xfrm>
              <a:prstGeom prst="parallelogram">
                <a:avLst>
                  <a:gd name="adj" fmla="val 70207"/>
                </a:avLst>
              </a:prstGeom>
              <a:solidFill>
                <a:srgbClr val="9482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65" name="TextBox 64">
              <a:extLst>
                <a:ext uri="{FF2B5EF4-FFF2-40B4-BE49-F238E27FC236}">
                  <a16:creationId xmlns:a16="http://schemas.microsoft.com/office/drawing/2014/main" id="{D432AC2B-5B60-45BD-97DB-29E4E9DEFD14}"/>
                </a:ext>
              </a:extLst>
            </p:cNvPr>
            <p:cNvSpPr txBox="1"/>
            <p:nvPr/>
          </p:nvSpPr>
          <p:spPr>
            <a:xfrm>
              <a:off x="5034721" y="5291685"/>
              <a:ext cx="4180951" cy="1077218"/>
            </a:xfrm>
            <a:prstGeom prst="rect">
              <a:avLst/>
            </a:prstGeom>
            <a:noFill/>
          </p:spPr>
          <p:txBody>
            <a:bodyPr wrap="square" rtlCol="0">
              <a:spAutoFit/>
            </a:bodyPr>
            <a:lstStyle/>
            <a:p>
              <a:pPr algn="ctr"/>
              <a:r>
                <a:rPr lang="en-US" sz="3200" dirty="0"/>
                <a:t>Talks about action before now</a:t>
              </a:r>
            </a:p>
          </p:txBody>
        </p:sp>
      </p:grpSp>
      <p:sp>
        <p:nvSpPr>
          <p:cNvPr id="71" name="Rectangle 1">
            <a:extLst>
              <a:ext uri="{FF2B5EF4-FFF2-40B4-BE49-F238E27FC236}">
                <a16:creationId xmlns:a16="http://schemas.microsoft.com/office/drawing/2014/main" id="{5C7D3374-9870-49A8-B091-07CCA6154C3B}"/>
              </a:ext>
            </a:extLst>
          </p:cNvPr>
          <p:cNvSpPr/>
          <p:nvPr/>
        </p:nvSpPr>
        <p:spPr>
          <a:xfrm>
            <a:off x="1276191" y="1463821"/>
            <a:ext cx="3134734" cy="4257950"/>
          </a:xfrm>
          <a:prstGeom prst="rect">
            <a:avLst/>
          </a:prstGeom>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a:solidFill>
                  <a:schemeClr val="tx1"/>
                </a:solidFill>
              </a:rPr>
              <a:t>Simple Past Tense</a:t>
            </a:r>
          </a:p>
        </p:txBody>
      </p:sp>
    </p:spTree>
    <p:extLst>
      <p:ext uri="{BB962C8B-B14F-4D97-AF65-F5344CB8AC3E}">
        <p14:creationId xmlns:p14="http://schemas.microsoft.com/office/powerpoint/2010/main" val="260540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1000" fill="hold"/>
                                        <p:tgtEl>
                                          <p:spTgt spid="71"/>
                                        </p:tgtEl>
                                        <p:attrNameLst>
                                          <p:attrName>ppt_x</p:attrName>
                                        </p:attrNameLst>
                                      </p:cBhvr>
                                      <p:tavLst>
                                        <p:tav tm="0">
                                          <p:val>
                                            <p:strVal val="#ppt_x-#ppt_w/2"/>
                                          </p:val>
                                        </p:tav>
                                        <p:tav tm="100000">
                                          <p:val>
                                            <p:strVal val="#ppt_x"/>
                                          </p:val>
                                        </p:tav>
                                      </p:tavLst>
                                    </p:anim>
                                    <p:anim calcmode="lin" valueType="num">
                                      <p:cBhvr>
                                        <p:cTn id="8" dur="1000" fill="hold"/>
                                        <p:tgtEl>
                                          <p:spTgt spid="71"/>
                                        </p:tgtEl>
                                        <p:attrNameLst>
                                          <p:attrName>ppt_y</p:attrName>
                                        </p:attrNameLst>
                                      </p:cBhvr>
                                      <p:tavLst>
                                        <p:tav tm="0">
                                          <p:val>
                                            <p:strVal val="#ppt_y"/>
                                          </p:val>
                                        </p:tav>
                                        <p:tav tm="100000">
                                          <p:val>
                                            <p:strVal val="#ppt_y"/>
                                          </p:val>
                                        </p:tav>
                                      </p:tavLst>
                                    </p:anim>
                                    <p:anim calcmode="lin" valueType="num">
                                      <p:cBhvr>
                                        <p:cTn id="9" dur="1000" fill="hold"/>
                                        <p:tgtEl>
                                          <p:spTgt spid="71"/>
                                        </p:tgtEl>
                                        <p:attrNameLst>
                                          <p:attrName>ppt_w</p:attrName>
                                        </p:attrNameLst>
                                      </p:cBhvr>
                                      <p:tavLst>
                                        <p:tav tm="0">
                                          <p:val>
                                            <p:fltVal val="0"/>
                                          </p:val>
                                        </p:tav>
                                        <p:tav tm="100000">
                                          <p:val>
                                            <p:strVal val="#ppt_w"/>
                                          </p:val>
                                        </p:tav>
                                      </p:tavLst>
                                    </p:anim>
                                    <p:anim calcmode="lin" valueType="num">
                                      <p:cBhvr>
                                        <p:cTn id="10" dur="1000" fill="hold"/>
                                        <p:tgtEl>
                                          <p:spTgt spid="71"/>
                                        </p:tgtEl>
                                        <p:attrNameLst>
                                          <p:attrName>ppt_h</p:attrName>
                                        </p:attrNameLst>
                                      </p:cBhvr>
                                      <p:tavLst>
                                        <p:tav tm="0">
                                          <p:val>
                                            <p:strVal val="#ppt_h"/>
                                          </p:val>
                                        </p:tav>
                                        <p:tav tm="100000">
                                          <p:val>
                                            <p:strVal val="#ppt_h"/>
                                          </p:val>
                                        </p:tav>
                                      </p:tavLst>
                                    </p:anim>
                                  </p:childTnLst>
                                </p:cTn>
                              </p:par>
                            </p:childTnLst>
                          </p:cTn>
                        </p:par>
                        <p:par>
                          <p:cTn id="11" fill="hold">
                            <p:stCondLst>
                              <p:cond delay="1000"/>
                            </p:stCondLst>
                            <p:childTnLst>
                              <p:par>
                                <p:cTn id="12" presetID="17" presetClass="entr" presetSubtype="8" fill="hold" nodeType="afterEffect">
                                  <p:stCondLst>
                                    <p:cond delay="0"/>
                                  </p:stCondLst>
                                  <p:childTnLst>
                                    <p:set>
                                      <p:cBhvr>
                                        <p:cTn id="13" dur="1" fill="hold">
                                          <p:stCondLst>
                                            <p:cond delay="0"/>
                                          </p:stCondLst>
                                        </p:cTn>
                                        <p:tgtEl>
                                          <p:spTgt spid="61"/>
                                        </p:tgtEl>
                                        <p:attrNameLst>
                                          <p:attrName>style.visibility</p:attrName>
                                        </p:attrNameLst>
                                      </p:cBhvr>
                                      <p:to>
                                        <p:strVal val="visible"/>
                                      </p:to>
                                    </p:set>
                                    <p:anim calcmode="lin" valueType="num">
                                      <p:cBhvr>
                                        <p:cTn id="14" dur="1000" fill="hold"/>
                                        <p:tgtEl>
                                          <p:spTgt spid="61"/>
                                        </p:tgtEl>
                                        <p:attrNameLst>
                                          <p:attrName>ppt_x</p:attrName>
                                        </p:attrNameLst>
                                      </p:cBhvr>
                                      <p:tavLst>
                                        <p:tav tm="0">
                                          <p:val>
                                            <p:strVal val="#ppt_x-#ppt_w/2"/>
                                          </p:val>
                                        </p:tav>
                                        <p:tav tm="100000">
                                          <p:val>
                                            <p:strVal val="#ppt_x"/>
                                          </p:val>
                                        </p:tav>
                                      </p:tavLst>
                                    </p:anim>
                                    <p:anim calcmode="lin" valueType="num">
                                      <p:cBhvr>
                                        <p:cTn id="15" dur="1000" fill="hold"/>
                                        <p:tgtEl>
                                          <p:spTgt spid="61"/>
                                        </p:tgtEl>
                                        <p:attrNameLst>
                                          <p:attrName>ppt_y</p:attrName>
                                        </p:attrNameLst>
                                      </p:cBhvr>
                                      <p:tavLst>
                                        <p:tav tm="0">
                                          <p:val>
                                            <p:strVal val="#ppt_y"/>
                                          </p:val>
                                        </p:tav>
                                        <p:tav tm="100000">
                                          <p:val>
                                            <p:strVal val="#ppt_y"/>
                                          </p:val>
                                        </p:tav>
                                      </p:tavLst>
                                    </p:anim>
                                    <p:anim calcmode="lin" valueType="num">
                                      <p:cBhvr>
                                        <p:cTn id="16" dur="1000" fill="hold"/>
                                        <p:tgtEl>
                                          <p:spTgt spid="61"/>
                                        </p:tgtEl>
                                        <p:attrNameLst>
                                          <p:attrName>ppt_w</p:attrName>
                                        </p:attrNameLst>
                                      </p:cBhvr>
                                      <p:tavLst>
                                        <p:tav tm="0">
                                          <p:val>
                                            <p:fltVal val="0"/>
                                          </p:val>
                                        </p:tav>
                                        <p:tav tm="100000">
                                          <p:val>
                                            <p:strVal val="#ppt_w"/>
                                          </p:val>
                                        </p:tav>
                                      </p:tavLst>
                                    </p:anim>
                                    <p:anim calcmode="lin" valueType="num">
                                      <p:cBhvr>
                                        <p:cTn id="17" dur="1000" fill="hold"/>
                                        <p:tgtEl>
                                          <p:spTgt spid="61"/>
                                        </p:tgtEl>
                                        <p:attrNameLst>
                                          <p:attrName>ppt_h</p:attrName>
                                        </p:attrNameLst>
                                      </p:cBhvr>
                                      <p:tavLst>
                                        <p:tav tm="0">
                                          <p:val>
                                            <p:strVal val="#ppt_h"/>
                                          </p:val>
                                        </p:tav>
                                        <p:tav tm="100000">
                                          <p:val>
                                            <p:strVal val="#ppt_h"/>
                                          </p:val>
                                        </p:tav>
                                      </p:tavLst>
                                    </p:anim>
                                  </p:childTnLst>
                                </p:cTn>
                              </p:par>
                            </p:childTnLst>
                          </p:cTn>
                        </p:par>
                        <p:par>
                          <p:cTn id="18" fill="hold">
                            <p:stCondLst>
                              <p:cond delay="2000"/>
                            </p:stCondLst>
                            <p:childTnLst>
                              <p:par>
                                <p:cTn id="19" presetID="17"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1000" fill="hold"/>
                                        <p:tgtEl>
                                          <p:spTgt spid="41"/>
                                        </p:tgtEl>
                                        <p:attrNameLst>
                                          <p:attrName>ppt_x</p:attrName>
                                        </p:attrNameLst>
                                      </p:cBhvr>
                                      <p:tavLst>
                                        <p:tav tm="0">
                                          <p:val>
                                            <p:strVal val="#ppt_x-#ppt_w/2"/>
                                          </p:val>
                                        </p:tav>
                                        <p:tav tm="100000">
                                          <p:val>
                                            <p:strVal val="#ppt_x"/>
                                          </p:val>
                                        </p:tav>
                                      </p:tavLst>
                                    </p:anim>
                                    <p:anim calcmode="lin" valueType="num">
                                      <p:cBhvr>
                                        <p:cTn id="22" dur="1000" fill="hold"/>
                                        <p:tgtEl>
                                          <p:spTgt spid="41"/>
                                        </p:tgtEl>
                                        <p:attrNameLst>
                                          <p:attrName>ppt_y</p:attrName>
                                        </p:attrNameLst>
                                      </p:cBhvr>
                                      <p:tavLst>
                                        <p:tav tm="0">
                                          <p:val>
                                            <p:strVal val="#ppt_y"/>
                                          </p:val>
                                        </p:tav>
                                        <p:tav tm="100000">
                                          <p:val>
                                            <p:strVal val="#ppt_y"/>
                                          </p:val>
                                        </p:tav>
                                      </p:tavLst>
                                    </p:anim>
                                    <p:anim calcmode="lin" valueType="num">
                                      <p:cBhvr>
                                        <p:cTn id="23" dur="1000" fill="hold"/>
                                        <p:tgtEl>
                                          <p:spTgt spid="41"/>
                                        </p:tgtEl>
                                        <p:attrNameLst>
                                          <p:attrName>ppt_w</p:attrName>
                                        </p:attrNameLst>
                                      </p:cBhvr>
                                      <p:tavLst>
                                        <p:tav tm="0">
                                          <p:val>
                                            <p:fltVal val="0"/>
                                          </p:val>
                                        </p:tav>
                                        <p:tav tm="100000">
                                          <p:val>
                                            <p:strVal val="#ppt_w"/>
                                          </p:val>
                                        </p:tav>
                                      </p:tavLst>
                                    </p:anim>
                                    <p:anim calcmode="lin" valueType="num">
                                      <p:cBhvr>
                                        <p:cTn id="24" dur="1000" fill="hold"/>
                                        <p:tgtEl>
                                          <p:spTgt spid="41"/>
                                        </p:tgtEl>
                                        <p:attrNameLst>
                                          <p:attrName>ppt_h</p:attrName>
                                        </p:attrNameLst>
                                      </p:cBhvr>
                                      <p:tavLst>
                                        <p:tav tm="0">
                                          <p:val>
                                            <p:strVal val="#ppt_h"/>
                                          </p:val>
                                        </p:tav>
                                        <p:tav tm="100000">
                                          <p:val>
                                            <p:strVal val="#ppt_h"/>
                                          </p:val>
                                        </p:tav>
                                      </p:tavLst>
                                    </p:anim>
                                  </p:childTnLst>
                                </p:cTn>
                              </p:par>
                            </p:childTnLst>
                          </p:cTn>
                        </p:par>
                        <p:par>
                          <p:cTn id="25" fill="hold">
                            <p:stCondLst>
                              <p:cond delay="3000"/>
                            </p:stCondLst>
                            <p:childTnLst>
                              <p:par>
                                <p:cTn id="26" presetID="17" presetClass="entr" presetSubtype="8"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p:cTn id="28" dur="1000" fill="hold"/>
                                        <p:tgtEl>
                                          <p:spTgt spid="51"/>
                                        </p:tgtEl>
                                        <p:attrNameLst>
                                          <p:attrName>ppt_x</p:attrName>
                                        </p:attrNameLst>
                                      </p:cBhvr>
                                      <p:tavLst>
                                        <p:tav tm="0">
                                          <p:val>
                                            <p:strVal val="#ppt_x-#ppt_w/2"/>
                                          </p:val>
                                        </p:tav>
                                        <p:tav tm="100000">
                                          <p:val>
                                            <p:strVal val="#ppt_x"/>
                                          </p:val>
                                        </p:tav>
                                      </p:tavLst>
                                    </p:anim>
                                    <p:anim calcmode="lin" valueType="num">
                                      <p:cBhvr>
                                        <p:cTn id="29" dur="1000" fill="hold"/>
                                        <p:tgtEl>
                                          <p:spTgt spid="51"/>
                                        </p:tgtEl>
                                        <p:attrNameLst>
                                          <p:attrName>ppt_y</p:attrName>
                                        </p:attrNameLst>
                                      </p:cBhvr>
                                      <p:tavLst>
                                        <p:tav tm="0">
                                          <p:val>
                                            <p:strVal val="#ppt_y"/>
                                          </p:val>
                                        </p:tav>
                                        <p:tav tm="100000">
                                          <p:val>
                                            <p:strVal val="#ppt_y"/>
                                          </p:val>
                                        </p:tav>
                                      </p:tavLst>
                                    </p:anim>
                                    <p:anim calcmode="lin" valueType="num">
                                      <p:cBhvr>
                                        <p:cTn id="30" dur="1000" fill="hold"/>
                                        <p:tgtEl>
                                          <p:spTgt spid="51"/>
                                        </p:tgtEl>
                                        <p:attrNameLst>
                                          <p:attrName>ppt_w</p:attrName>
                                        </p:attrNameLst>
                                      </p:cBhvr>
                                      <p:tavLst>
                                        <p:tav tm="0">
                                          <p:val>
                                            <p:fltVal val="0"/>
                                          </p:val>
                                        </p:tav>
                                        <p:tav tm="100000">
                                          <p:val>
                                            <p:strVal val="#ppt_w"/>
                                          </p:val>
                                        </p:tav>
                                      </p:tavLst>
                                    </p:anim>
                                    <p:anim calcmode="lin" valueType="num">
                                      <p:cBhvr>
                                        <p:cTn id="31" dur="1000" fill="hold"/>
                                        <p:tgtEl>
                                          <p:spTgt spid="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Simple Past Tense: Examples</a:t>
            </a:r>
          </a:p>
        </p:txBody>
      </p:sp>
      <p:grpSp>
        <p:nvGrpSpPr>
          <p:cNvPr id="4" name="Group 3">
            <a:extLst>
              <a:ext uri="{FF2B5EF4-FFF2-40B4-BE49-F238E27FC236}">
                <a16:creationId xmlns:a16="http://schemas.microsoft.com/office/drawing/2014/main" id="{0EDB1A39-9E46-4E4D-8CFA-5B76ED68C3DB}"/>
              </a:ext>
            </a:extLst>
          </p:cNvPr>
          <p:cNvGrpSpPr/>
          <p:nvPr/>
        </p:nvGrpSpPr>
        <p:grpSpPr>
          <a:xfrm>
            <a:off x="623392" y="836712"/>
            <a:ext cx="4923223" cy="682141"/>
            <a:chOff x="1266516" y="1810673"/>
            <a:chExt cx="4068779" cy="907930"/>
          </a:xfrm>
        </p:grpSpPr>
        <p:grpSp>
          <p:nvGrpSpPr>
            <p:cNvPr id="25" name="Group 24">
              <a:extLst>
                <a:ext uri="{FF2B5EF4-FFF2-40B4-BE49-F238E27FC236}">
                  <a16:creationId xmlns:a16="http://schemas.microsoft.com/office/drawing/2014/main" id="{B3614219-AF67-4AF3-9945-938A13A945CB}"/>
                </a:ext>
              </a:extLst>
            </p:cNvPr>
            <p:cNvGrpSpPr/>
            <p:nvPr/>
          </p:nvGrpSpPr>
          <p:grpSpPr>
            <a:xfrm>
              <a:off x="1266516" y="1810673"/>
              <a:ext cx="4068779" cy="907930"/>
              <a:chOff x="1199455" y="4278368"/>
              <a:chExt cx="4068779" cy="907930"/>
            </a:xfrm>
          </p:grpSpPr>
          <p:sp>
            <p:nvSpPr>
              <p:cNvPr id="27" name="Rectangle: Rounded Corners 26">
                <a:extLst>
                  <a:ext uri="{FF2B5EF4-FFF2-40B4-BE49-F238E27FC236}">
                    <a16:creationId xmlns:a16="http://schemas.microsoft.com/office/drawing/2014/main" id="{234F1FBE-9A24-4CB9-A586-C4C61710BA4C}"/>
                  </a:ext>
                </a:extLst>
              </p:cNvPr>
              <p:cNvSpPr/>
              <p:nvPr/>
            </p:nvSpPr>
            <p:spPr>
              <a:xfrm>
                <a:off x="1199455" y="4278368"/>
                <a:ext cx="4068779" cy="90793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8" name="Rectangle: Rounded Corners 27">
                <a:extLst>
                  <a:ext uri="{FF2B5EF4-FFF2-40B4-BE49-F238E27FC236}">
                    <a16:creationId xmlns:a16="http://schemas.microsoft.com/office/drawing/2014/main" id="{790B5488-3F23-48C7-9863-FFE4635B99EA}"/>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26" name="TextBox 11">
              <a:extLst>
                <a:ext uri="{FF2B5EF4-FFF2-40B4-BE49-F238E27FC236}">
                  <a16:creationId xmlns:a16="http://schemas.microsoft.com/office/drawing/2014/main" id="{EB4B0262-497D-4793-98DC-4CF1926942F2}"/>
                </a:ext>
              </a:extLst>
            </p:cNvPr>
            <p:cNvSpPr txBox="1"/>
            <p:nvPr/>
          </p:nvSpPr>
          <p:spPr>
            <a:xfrm>
              <a:off x="1337955" y="1909749"/>
              <a:ext cx="3997340" cy="6964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a:latin typeface="Calibri" panose="020F0502020204030204" pitchFamily="34" charset="0"/>
                </a:rPr>
                <a:t>We </a:t>
              </a:r>
              <a:r>
                <a:rPr lang="en-GB" sz="2800" u="sng" dirty="0">
                  <a:latin typeface="Calibri" panose="020F0502020204030204" pitchFamily="34" charset="0"/>
                </a:rPr>
                <a:t>lived</a:t>
              </a:r>
              <a:r>
                <a:rPr lang="en-GB" sz="2800" dirty="0">
                  <a:latin typeface="Calibri" panose="020F0502020204030204" pitchFamily="34" charset="0"/>
                </a:rPr>
                <a:t> in Madurai in 2010.</a:t>
              </a:r>
              <a:endParaRPr lang="en-IN" sz="2800" dirty="0"/>
            </a:p>
          </p:txBody>
        </p:sp>
      </p:grpSp>
      <p:grpSp>
        <p:nvGrpSpPr>
          <p:cNvPr id="5" name="Group 4">
            <a:extLst>
              <a:ext uri="{FF2B5EF4-FFF2-40B4-BE49-F238E27FC236}">
                <a16:creationId xmlns:a16="http://schemas.microsoft.com/office/drawing/2014/main" id="{4E13A9BA-CBEA-40E3-B8BC-2509CDCF5281}"/>
              </a:ext>
            </a:extLst>
          </p:cNvPr>
          <p:cNvGrpSpPr/>
          <p:nvPr/>
        </p:nvGrpSpPr>
        <p:grpSpPr>
          <a:xfrm>
            <a:off x="6744072" y="836712"/>
            <a:ext cx="4425520" cy="1104487"/>
            <a:chOff x="6840462" y="1709705"/>
            <a:chExt cx="4185465" cy="907930"/>
          </a:xfrm>
        </p:grpSpPr>
        <p:grpSp>
          <p:nvGrpSpPr>
            <p:cNvPr id="21" name="Group 20">
              <a:extLst>
                <a:ext uri="{FF2B5EF4-FFF2-40B4-BE49-F238E27FC236}">
                  <a16:creationId xmlns:a16="http://schemas.microsoft.com/office/drawing/2014/main" id="{41C7F5AD-3FE0-457A-A7E4-0191A4CBF736}"/>
                </a:ext>
              </a:extLst>
            </p:cNvPr>
            <p:cNvGrpSpPr/>
            <p:nvPr/>
          </p:nvGrpSpPr>
          <p:grpSpPr>
            <a:xfrm>
              <a:off x="6840462" y="1709705"/>
              <a:ext cx="4185465" cy="907930"/>
              <a:chOff x="1199455" y="4278368"/>
              <a:chExt cx="4185465" cy="907930"/>
            </a:xfrm>
          </p:grpSpPr>
          <p:sp>
            <p:nvSpPr>
              <p:cNvPr id="23" name="Rectangle: Rounded Corners 22">
                <a:extLst>
                  <a:ext uri="{FF2B5EF4-FFF2-40B4-BE49-F238E27FC236}">
                    <a16:creationId xmlns:a16="http://schemas.microsoft.com/office/drawing/2014/main" id="{CA6B8A65-8971-43D2-B35B-7C79CB27381C}"/>
                  </a:ext>
                </a:extLst>
              </p:cNvPr>
              <p:cNvSpPr/>
              <p:nvPr/>
            </p:nvSpPr>
            <p:spPr>
              <a:xfrm>
                <a:off x="1199455" y="4278368"/>
                <a:ext cx="4185465" cy="907930"/>
              </a:xfrm>
              <a:prstGeom prst="roundRect">
                <a:avLst/>
              </a:prstGeom>
              <a:solidFill>
                <a:srgbClr val="00F5D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4" name="Rectangle: Rounded Corners 23">
                <a:extLst>
                  <a:ext uri="{FF2B5EF4-FFF2-40B4-BE49-F238E27FC236}">
                    <a16:creationId xmlns:a16="http://schemas.microsoft.com/office/drawing/2014/main" id="{7924F77A-C406-4C42-BAEE-92EFAEF7B3B3}"/>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22" name="TextBox 16">
              <a:extLst>
                <a:ext uri="{FF2B5EF4-FFF2-40B4-BE49-F238E27FC236}">
                  <a16:creationId xmlns:a16="http://schemas.microsoft.com/office/drawing/2014/main" id="{2DF065E6-01A1-47F5-9B31-60BE3D3CDD0E}"/>
                </a:ext>
              </a:extLst>
            </p:cNvPr>
            <p:cNvSpPr txBox="1"/>
            <p:nvPr/>
          </p:nvSpPr>
          <p:spPr>
            <a:xfrm>
              <a:off x="6910118" y="1796494"/>
              <a:ext cx="3951002" cy="78431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800" dirty="0"/>
                <a:t>She </a:t>
              </a:r>
              <a:r>
                <a:rPr lang="en-IN" sz="2800" u="sng" dirty="0"/>
                <a:t>played</a:t>
              </a:r>
              <a:r>
                <a:rPr lang="en-IN" sz="2800" dirty="0"/>
                <a:t> the piano for the school function.</a:t>
              </a:r>
            </a:p>
          </p:txBody>
        </p:sp>
      </p:grpSp>
      <p:grpSp>
        <p:nvGrpSpPr>
          <p:cNvPr id="6" name="Group 5">
            <a:extLst>
              <a:ext uri="{FF2B5EF4-FFF2-40B4-BE49-F238E27FC236}">
                <a16:creationId xmlns:a16="http://schemas.microsoft.com/office/drawing/2014/main" id="{A12FCF0B-796E-4537-90FB-0A1616FB7A53}"/>
              </a:ext>
            </a:extLst>
          </p:cNvPr>
          <p:cNvGrpSpPr/>
          <p:nvPr/>
        </p:nvGrpSpPr>
        <p:grpSpPr>
          <a:xfrm>
            <a:off x="623392" y="3970995"/>
            <a:ext cx="5064413" cy="682141"/>
            <a:chOff x="4069462" y="3006633"/>
            <a:chExt cx="4185465" cy="907930"/>
          </a:xfrm>
        </p:grpSpPr>
        <p:grpSp>
          <p:nvGrpSpPr>
            <p:cNvPr id="17" name="Group 16">
              <a:extLst>
                <a:ext uri="{FF2B5EF4-FFF2-40B4-BE49-F238E27FC236}">
                  <a16:creationId xmlns:a16="http://schemas.microsoft.com/office/drawing/2014/main" id="{6426623E-53C5-4E9F-A993-E1A4A725CDF9}"/>
                </a:ext>
              </a:extLst>
            </p:cNvPr>
            <p:cNvGrpSpPr/>
            <p:nvPr/>
          </p:nvGrpSpPr>
          <p:grpSpPr>
            <a:xfrm>
              <a:off x="4069462" y="3006633"/>
              <a:ext cx="4185465" cy="907930"/>
              <a:chOff x="1199455" y="4278366"/>
              <a:chExt cx="4185465" cy="907930"/>
            </a:xfrm>
          </p:grpSpPr>
          <p:sp>
            <p:nvSpPr>
              <p:cNvPr id="19" name="Rectangle: Rounded Corners 18">
                <a:extLst>
                  <a:ext uri="{FF2B5EF4-FFF2-40B4-BE49-F238E27FC236}">
                    <a16:creationId xmlns:a16="http://schemas.microsoft.com/office/drawing/2014/main" id="{56D0ABD6-0F2F-49DF-820F-CB03DB2FCBD5}"/>
                  </a:ext>
                </a:extLst>
              </p:cNvPr>
              <p:cNvSpPr/>
              <p:nvPr/>
            </p:nvSpPr>
            <p:spPr>
              <a:xfrm>
                <a:off x="1199455" y="4278366"/>
                <a:ext cx="4185465" cy="907930"/>
              </a:xfrm>
              <a:prstGeom prst="roundRect">
                <a:avLst/>
              </a:prstGeom>
              <a:solidFill>
                <a:srgbClr val="F15BB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0" name="Rectangle: Rounded Corners 19">
                <a:extLst>
                  <a:ext uri="{FF2B5EF4-FFF2-40B4-BE49-F238E27FC236}">
                    <a16:creationId xmlns:a16="http://schemas.microsoft.com/office/drawing/2014/main" id="{7AA25687-A813-4A86-865C-3E9AF8A4DB20}"/>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18" name="TextBox 21">
              <a:extLst>
                <a:ext uri="{FF2B5EF4-FFF2-40B4-BE49-F238E27FC236}">
                  <a16:creationId xmlns:a16="http://schemas.microsoft.com/office/drawing/2014/main" id="{FF4BCED3-99E8-43A2-AE99-88F31E589CA0}"/>
                </a:ext>
              </a:extLst>
            </p:cNvPr>
            <p:cNvSpPr txBox="1"/>
            <p:nvPr/>
          </p:nvSpPr>
          <p:spPr>
            <a:xfrm>
              <a:off x="4212339" y="3105711"/>
              <a:ext cx="3817564" cy="41232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dirty="0">
                  <a:latin typeface="Calibri" panose="020F0502020204030204" pitchFamily="34" charset="0"/>
                </a:rPr>
                <a:t>I </a:t>
              </a:r>
              <a:r>
                <a:rPr lang="en-GB" sz="2800" u="sng" dirty="0">
                  <a:latin typeface="Calibri" panose="020F0502020204030204" pitchFamily="34" charset="0"/>
                </a:rPr>
                <a:t>bought</a:t>
              </a:r>
              <a:r>
                <a:rPr lang="en-GB" sz="2800" dirty="0">
                  <a:latin typeface="Calibri" panose="020F0502020204030204" pitchFamily="34" charset="0"/>
                </a:rPr>
                <a:t> some fruit yesterday.</a:t>
              </a:r>
              <a:endParaRPr lang="en-IN" sz="2800" dirty="0"/>
            </a:p>
          </p:txBody>
        </p:sp>
      </p:grpSp>
      <p:grpSp>
        <p:nvGrpSpPr>
          <p:cNvPr id="7" name="Group 6">
            <a:extLst>
              <a:ext uri="{FF2B5EF4-FFF2-40B4-BE49-F238E27FC236}">
                <a16:creationId xmlns:a16="http://schemas.microsoft.com/office/drawing/2014/main" id="{C44E0F8C-638E-4407-942C-145E4DB8B1FF}"/>
              </a:ext>
            </a:extLst>
          </p:cNvPr>
          <p:cNvGrpSpPr/>
          <p:nvPr/>
        </p:nvGrpSpPr>
        <p:grpSpPr>
          <a:xfrm>
            <a:off x="6339409" y="3970995"/>
            <a:ext cx="5570854" cy="620129"/>
            <a:chOff x="4069462" y="3006635"/>
            <a:chExt cx="4185465" cy="907930"/>
          </a:xfrm>
        </p:grpSpPr>
        <p:grpSp>
          <p:nvGrpSpPr>
            <p:cNvPr id="13" name="Group 12">
              <a:extLst>
                <a:ext uri="{FF2B5EF4-FFF2-40B4-BE49-F238E27FC236}">
                  <a16:creationId xmlns:a16="http://schemas.microsoft.com/office/drawing/2014/main" id="{D9B9156B-B465-4579-9754-690DF4606223}"/>
                </a:ext>
              </a:extLst>
            </p:cNvPr>
            <p:cNvGrpSpPr/>
            <p:nvPr/>
          </p:nvGrpSpPr>
          <p:grpSpPr>
            <a:xfrm>
              <a:off x="4069462" y="3006635"/>
              <a:ext cx="4185465" cy="907930"/>
              <a:chOff x="1199455" y="4278368"/>
              <a:chExt cx="4185465" cy="907930"/>
            </a:xfrm>
          </p:grpSpPr>
          <p:sp>
            <p:nvSpPr>
              <p:cNvPr id="15" name="Rectangle: Rounded Corners 14">
                <a:extLst>
                  <a:ext uri="{FF2B5EF4-FFF2-40B4-BE49-F238E27FC236}">
                    <a16:creationId xmlns:a16="http://schemas.microsoft.com/office/drawing/2014/main" id="{9C86CD0A-949B-431D-AD65-50473FBF646E}"/>
                  </a:ext>
                </a:extLst>
              </p:cNvPr>
              <p:cNvSpPr/>
              <p:nvPr/>
            </p:nvSpPr>
            <p:spPr>
              <a:xfrm>
                <a:off x="1199455" y="4278368"/>
                <a:ext cx="4185465" cy="907930"/>
              </a:xfrm>
              <a:prstGeom prst="roundRect">
                <a:avLst/>
              </a:prstGeom>
              <a:solidFill>
                <a:srgbClr val="FCBF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16" name="Rectangle: Rounded Corners 15">
                <a:extLst>
                  <a:ext uri="{FF2B5EF4-FFF2-40B4-BE49-F238E27FC236}">
                    <a16:creationId xmlns:a16="http://schemas.microsoft.com/office/drawing/2014/main" id="{5719E9BF-1790-41A3-8288-3F16DEFB9CC3}"/>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grpSp>
        <p:sp>
          <p:nvSpPr>
            <p:cNvPr id="14" name="TextBox 26">
              <a:extLst>
                <a:ext uri="{FF2B5EF4-FFF2-40B4-BE49-F238E27FC236}">
                  <a16:creationId xmlns:a16="http://schemas.microsoft.com/office/drawing/2014/main" id="{DCA803B1-013E-4BF2-B113-6F8882893D99}"/>
                </a:ext>
              </a:extLst>
            </p:cNvPr>
            <p:cNvSpPr txBox="1"/>
            <p:nvPr/>
          </p:nvSpPr>
          <p:spPr>
            <a:xfrm>
              <a:off x="4354092" y="3056191"/>
              <a:ext cx="3500773" cy="766046"/>
            </a:xfrm>
            <a:prstGeom prst="rect">
              <a:avLst/>
            </a:prstGeom>
            <a:no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800" dirty="0"/>
                <a:t>He </a:t>
              </a:r>
              <a:r>
                <a:rPr lang="en-IN" sz="2800" u="sng" dirty="0"/>
                <a:t>went</a:t>
              </a:r>
              <a:r>
                <a:rPr lang="en-IN" sz="2800" dirty="0"/>
                <a:t> to Mathura last night.</a:t>
              </a:r>
            </a:p>
          </p:txBody>
        </p:sp>
      </p:grpSp>
      <p:pic>
        <p:nvPicPr>
          <p:cNvPr id="3074" name="Picture 2" descr="Fruits, Pears, Green, Fresh, Ripe, Harvest, Produce">
            <a:extLst>
              <a:ext uri="{FF2B5EF4-FFF2-40B4-BE49-F238E27FC236}">
                <a16:creationId xmlns:a16="http://schemas.microsoft.com/office/drawing/2014/main" id="{73A76C23-633B-4122-9337-22CB5D4A30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0533" y="4751429"/>
            <a:ext cx="2648691" cy="17602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iano, Hand, Playing, Music, Keyboard, Instrument">
            <a:extLst>
              <a:ext uri="{FF2B5EF4-FFF2-40B4-BE49-F238E27FC236}">
                <a16:creationId xmlns:a16="http://schemas.microsoft.com/office/drawing/2014/main" id="{93D4AB8A-3140-40FD-BB3C-A8219528D15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0176" y="2111764"/>
            <a:ext cx="2407901" cy="160526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ndian Temple, Vrindavan, Mathura, Radha Krishna">
            <a:extLst>
              <a:ext uri="{FF2B5EF4-FFF2-40B4-BE49-F238E27FC236}">
                <a16:creationId xmlns:a16="http://schemas.microsoft.com/office/drawing/2014/main" id="{B92EB073-CEB7-4DA0-ADD9-F2C0E3142BA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39537" y="4725144"/>
            <a:ext cx="2648691" cy="176579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Meenakshi, Sundareswarar, Marriage, Temple, Hindu">
            <a:extLst>
              <a:ext uri="{FF2B5EF4-FFF2-40B4-BE49-F238E27FC236}">
                <a16:creationId xmlns:a16="http://schemas.microsoft.com/office/drawing/2014/main" id="{D4800A40-85AE-4415-863D-9871F64A1DC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71464" y="1792115"/>
            <a:ext cx="3204916" cy="1826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47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3080"/>
                                        </p:tgtEl>
                                        <p:attrNameLst>
                                          <p:attrName>style.visibility</p:attrName>
                                        </p:attrNameLst>
                                      </p:cBhvr>
                                      <p:to>
                                        <p:strVal val="visible"/>
                                      </p:to>
                                    </p:set>
                                    <p:anim calcmode="lin" valueType="num">
                                      <p:cBhvr>
                                        <p:cTn id="12" dur="1000" fill="hold"/>
                                        <p:tgtEl>
                                          <p:spTgt spid="3080"/>
                                        </p:tgtEl>
                                        <p:attrNameLst>
                                          <p:attrName>ppt_w</p:attrName>
                                        </p:attrNameLst>
                                      </p:cBhvr>
                                      <p:tavLst>
                                        <p:tav tm="0">
                                          <p:val>
                                            <p:strVal val="#ppt_w*0.70"/>
                                          </p:val>
                                        </p:tav>
                                        <p:tav tm="100000">
                                          <p:val>
                                            <p:strVal val="#ppt_w"/>
                                          </p:val>
                                        </p:tav>
                                      </p:tavLst>
                                    </p:anim>
                                    <p:anim calcmode="lin" valueType="num">
                                      <p:cBhvr>
                                        <p:cTn id="13" dur="1000" fill="hold"/>
                                        <p:tgtEl>
                                          <p:spTgt spid="3080"/>
                                        </p:tgtEl>
                                        <p:attrNameLst>
                                          <p:attrName>ppt_h</p:attrName>
                                        </p:attrNameLst>
                                      </p:cBhvr>
                                      <p:tavLst>
                                        <p:tav tm="0">
                                          <p:val>
                                            <p:strVal val="#ppt_h"/>
                                          </p:val>
                                        </p:tav>
                                        <p:tav tm="100000">
                                          <p:val>
                                            <p:strVal val="#ppt_h"/>
                                          </p:val>
                                        </p:tav>
                                      </p:tavLst>
                                    </p:anim>
                                    <p:animEffect transition="in" filter="fade">
                                      <p:cBhvr>
                                        <p:cTn id="14" dur="1000"/>
                                        <p:tgtEl>
                                          <p:spTgt spid="3080"/>
                                        </p:tgtEl>
                                      </p:cBhvr>
                                    </p:animEffect>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strVal val="#ppt_w*0.70"/>
                                          </p:val>
                                        </p:tav>
                                        <p:tav tm="100000">
                                          <p:val>
                                            <p:strVal val="#ppt_w"/>
                                          </p:val>
                                        </p:tav>
                                      </p:tavLst>
                                    </p:anim>
                                    <p:anim calcmode="lin" valueType="num">
                                      <p:cBhvr>
                                        <p:cTn id="19" dur="1000" fill="hold"/>
                                        <p:tgtEl>
                                          <p:spTgt spid="5"/>
                                        </p:tgtEl>
                                        <p:attrNameLst>
                                          <p:attrName>ppt_h</p:attrName>
                                        </p:attrNameLst>
                                      </p:cBhvr>
                                      <p:tavLst>
                                        <p:tav tm="0">
                                          <p:val>
                                            <p:strVal val="#ppt_h"/>
                                          </p:val>
                                        </p:tav>
                                        <p:tav tm="100000">
                                          <p:val>
                                            <p:strVal val="#ppt_h"/>
                                          </p:val>
                                        </p:tav>
                                      </p:tavLst>
                                    </p:anim>
                                    <p:animEffect transition="in" filter="fade">
                                      <p:cBhvr>
                                        <p:cTn id="20" dur="1000"/>
                                        <p:tgtEl>
                                          <p:spTgt spid="5"/>
                                        </p:tgtEl>
                                      </p:cBhvr>
                                    </p:animEffect>
                                  </p:childTnLst>
                                </p:cTn>
                              </p:par>
                              <p:par>
                                <p:cTn id="21" presetID="55" presetClass="entr" presetSubtype="0" fill="hold" nodeType="withEffect">
                                  <p:stCondLst>
                                    <p:cond delay="0"/>
                                  </p:stCondLst>
                                  <p:childTnLst>
                                    <p:set>
                                      <p:cBhvr>
                                        <p:cTn id="22" dur="1" fill="hold">
                                          <p:stCondLst>
                                            <p:cond delay="0"/>
                                          </p:stCondLst>
                                        </p:cTn>
                                        <p:tgtEl>
                                          <p:spTgt spid="3076"/>
                                        </p:tgtEl>
                                        <p:attrNameLst>
                                          <p:attrName>style.visibility</p:attrName>
                                        </p:attrNameLst>
                                      </p:cBhvr>
                                      <p:to>
                                        <p:strVal val="visible"/>
                                      </p:to>
                                    </p:set>
                                    <p:anim calcmode="lin" valueType="num">
                                      <p:cBhvr>
                                        <p:cTn id="23" dur="1000" fill="hold"/>
                                        <p:tgtEl>
                                          <p:spTgt spid="3076"/>
                                        </p:tgtEl>
                                        <p:attrNameLst>
                                          <p:attrName>ppt_w</p:attrName>
                                        </p:attrNameLst>
                                      </p:cBhvr>
                                      <p:tavLst>
                                        <p:tav tm="0">
                                          <p:val>
                                            <p:strVal val="#ppt_w*0.70"/>
                                          </p:val>
                                        </p:tav>
                                        <p:tav tm="100000">
                                          <p:val>
                                            <p:strVal val="#ppt_w"/>
                                          </p:val>
                                        </p:tav>
                                      </p:tavLst>
                                    </p:anim>
                                    <p:anim calcmode="lin" valueType="num">
                                      <p:cBhvr>
                                        <p:cTn id="24" dur="1000" fill="hold"/>
                                        <p:tgtEl>
                                          <p:spTgt spid="3076"/>
                                        </p:tgtEl>
                                        <p:attrNameLst>
                                          <p:attrName>ppt_h</p:attrName>
                                        </p:attrNameLst>
                                      </p:cBhvr>
                                      <p:tavLst>
                                        <p:tav tm="0">
                                          <p:val>
                                            <p:strVal val="#ppt_h"/>
                                          </p:val>
                                        </p:tav>
                                        <p:tav tm="100000">
                                          <p:val>
                                            <p:strVal val="#ppt_h"/>
                                          </p:val>
                                        </p:tav>
                                      </p:tavLst>
                                    </p:anim>
                                    <p:animEffect transition="in" filter="fade">
                                      <p:cBhvr>
                                        <p:cTn id="25" dur="1000"/>
                                        <p:tgtEl>
                                          <p:spTgt spid="3076"/>
                                        </p:tgtEl>
                                      </p:cBhvr>
                                    </p:animEffect>
                                  </p:childTnLst>
                                </p:cTn>
                              </p:par>
                            </p:childTnLst>
                          </p:cTn>
                        </p:par>
                        <p:par>
                          <p:cTn id="26" fill="hold">
                            <p:stCondLst>
                              <p:cond delay="2000"/>
                            </p:stCondLst>
                            <p:childTnLst>
                              <p:par>
                                <p:cTn id="27" presetID="55" presetClass="entr" presetSubtype="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strVal val="#ppt_w*0.70"/>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Effect transition="in" filter="fade">
                                      <p:cBhvr>
                                        <p:cTn id="31" dur="1000"/>
                                        <p:tgtEl>
                                          <p:spTgt spid="6"/>
                                        </p:tgtEl>
                                      </p:cBhvr>
                                    </p:animEffect>
                                  </p:childTnLst>
                                </p:cTn>
                              </p:par>
                              <p:par>
                                <p:cTn id="32" presetID="55" presetClass="entr" presetSubtype="0" fill="hold" nodeType="withEffect">
                                  <p:stCondLst>
                                    <p:cond delay="0"/>
                                  </p:stCondLst>
                                  <p:childTnLst>
                                    <p:set>
                                      <p:cBhvr>
                                        <p:cTn id="33" dur="1" fill="hold">
                                          <p:stCondLst>
                                            <p:cond delay="0"/>
                                          </p:stCondLst>
                                        </p:cTn>
                                        <p:tgtEl>
                                          <p:spTgt spid="3074"/>
                                        </p:tgtEl>
                                        <p:attrNameLst>
                                          <p:attrName>style.visibility</p:attrName>
                                        </p:attrNameLst>
                                      </p:cBhvr>
                                      <p:to>
                                        <p:strVal val="visible"/>
                                      </p:to>
                                    </p:set>
                                    <p:anim calcmode="lin" valueType="num">
                                      <p:cBhvr>
                                        <p:cTn id="34" dur="1000" fill="hold"/>
                                        <p:tgtEl>
                                          <p:spTgt spid="3074"/>
                                        </p:tgtEl>
                                        <p:attrNameLst>
                                          <p:attrName>ppt_w</p:attrName>
                                        </p:attrNameLst>
                                      </p:cBhvr>
                                      <p:tavLst>
                                        <p:tav tm="0">
                                          <p:val>
                                            <p:strVal val="#ppt_w*0.70"/>
                                          </p:val>
                                        </p:tav>
                                        <p:tav tm="100000">
                                          <p:val>
                                            <p:strVal val="#ppt_w"/>
                                          </p:val>
                                        </p:tav>
                                      </p:tavLst>
                                    </p:anim>
                                    <p:anim calcmode="lin" valueType="num">
                                      <p:cBhvr>
                                        <p:cTn id="35" dur="1000" fill="hold"/>
                                        <p:tgtEl>
                                          <p:spTgt spid="3074"/>
                                        </p:tgtEl>
                                        <p:attrNameLst>
                                          <p:attrName>ppt_h</p:attrName>
                                        </p:attrNameLst>
                                      </p:cBhvr>
                                      <p:tavLst>
                                        <p:tav tm="0">
                                          <p:val>
                                            <p:strVal val="#ppt_h"/>
                                          </p:val>
                                        </p:tav>
                                        <p:tav tm="100000">
                                          <p:val>
                                            <p:strVal val="#ppt_h"/>
                                          </p:val>
                                        </p:tav>
                                      </p:tavLst>
                                    </p:anim>
                                    <p:animEffect transition="in" filter="fade">
                                      <p:cBhvr>
                                        <p:cTn id="36" dur="1000"/>
                                        <p:tgtEl>
                                          <p:spTgt spid="3074"/>
                                        </p:tgtEl>
                                      </p:cBhvr>
                                    </p:animEffect>
                                  </p:childTnLst>
                                </p:cTn>
                              </p:par>
                            </p:childTnLst>
                          </p:cTn>
                        </p:par>
                        <p:par>
                          <p:cTn id="37" fill="hold">
                            <p:stCondLst>
                              <p:cond delay="3000"/>
                            </p:stCondLst>
                            <p:childTnLst>
                              <p:par>
                                <p:cTn id="38" presetID="55"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1000" fill="hold"/>
                                        <p:tgtEl>
                                          <p:spTgt spid="7"/>
                                        </p:tgtEl>
                                        <p:attrNameLst>
                                          <p:attrName>ppt_w</p:attrName>
                                        </p:attrNameLst>
                                      </p:cBhvr>
                                      <p:tavLst>
                                        <p:tav tm="0">
                                          <p:val>
                                            <p:strVal val="#ppt_w*0.70"/>
                                          </p:val>
                                        </p:tav>
                                        <p:tav tm="100000">
                                          <p:val>
                                            <p:strVal val="#ppt_w"/>
                                          </p:val>
                                        </p:tav>
                                      </p:tavLst>
                                    </p:anim>
                                    <p:anim calcmode="lin" valueType="num">
                                      <p:cBhvr>
                                        <p:cTn id="41" dur="1000" fill="hold"/>
                                        <p:tgtEl>
                                          <p:spTgt spid="7"/>
                                        </p:tgtEl>
                                        <p:attrNameLst>
                                          <p:attrName>ppt_h</p:attrName>
                                        </p:attrNameLst>
                                      </p:cBhvr>
                                      <p:tavLst>
                                        <p:tav tm="0">
                                          <p:val>
                                            <p:strVal val="#ppt_h"/>
                                          </p:val>
                                        </p:tav>
                                        <p:tav tm="100000">
                                          <p:val>
                                            <p:strVal val="#ppt_h"/>
                                          </p:val>
                                        </p:tav>
                                      </p:tavLst>
                                    </p:anim>
                                    <p:animEffect transition="in" filter="fade">
                                      <p:cBhvr>
                                        <p:cTn id="42" dur="1000"/>
                                        <p:tgtEl>
                                          <p:spTgt spid="7"/>
                                        </p:tgtEl>
                                      </p:cBhvr>
                                    </p:animEffect>
                                  </p:childTnLst>
                                </p:cTn>
                              </p:par>
                              <p:par>
                                <p:cTn id="43" presetID="55" presetClass="entr" presetSubtype="0" fill="hold" nodeType="withEffect">
                                  <p:stCondLst>
                                    <p:cond delay="0"/>
                                  </p:stCondLst>
                                  <p:childTnLst>
                                    <p:set>
                                      <p:cBhvr>
                                        <p:cTn id="44" dur="1" fill="hold">
                                          <p:stCondLst>
                                            <p:cond delay="0"/>
                                          </p:stCondLst>
                                        </p:cTn>
                                        <p:tgtEl>
                                          <p:spTgt spid="3078"/>
                                        </p:tgtEl>
                                        <p:attrNameLst>
                                          <p:attrName>style.visibility</p:attrName>
                                        </p:attrNameLst>
                                      </p:cBhvr>
                                      <p:to>
                                        <p:strVal val="visible"/>
                                      </p:to>
                                    </p:set>
                                    <p:anim calcmode="lin" valueType="num">
                                      <p:cBhvr>
                                        <p:cTn id="45" dur="1000" fill="hold"/>
                                        <p:tgtEl>
                                          <p:spTgt spid="3078"/>
                                        </p:tgtEl>
                                        <p:attrNameLst>
                                          <p:attrName>ppt_w</p:attrName>
                                        </p:attrNameLst>
                                      </p:cBhvr>
                                      <p:tavLst>
                                        <p:tav tm="0">
                                          <p:val>
                                            <p:strVal val="#ppt_w*0.70"/>
                                          </p:val>
                                        </p:tav>
                                        <p:tav tm="100000">
                                          <p:val>
                                            <p:strVal val="#ppt_w"/>
                                          </p:val>
                                        </p:tav>
                                      </p:tavLst>
                                    </p:anim>
                                    <p:anim calcmode="lin" valueType="num">
                                      <p:cBhvr>
                                        <p:cTn id="46" dur="1000" fill="hold"/>
                                        <p:tgtEl>
                                          <p:spTgt spid="3078"/>
                                        </p:tgtEl>
                                        <p:attrNameLst>
                                          <p:attrName>ppt_h</p:attrName>
                                        </p:attrNameLst>
                                      </p:cBhvr>
                                      <p:tavLst>
                                        <p:tav tm="0">
                                          <p:val>
                                            <p:strVal val="#ppt_h"/>
                                          </p:val>
                                        </p:tav>
                                        <p:tav tm="100000">
                                          <p:val>
                                            <p:strVal val="#ppt_h"/>
                                          </p:val>
                                        </p:tav>
                                      </p:tavLst>
                                    </p:anim>
                                    <p:animEffect transition="in" filter="fade">
                                      <p:cBhvr>
                                        <p:cTn id="47"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Rule 1: Form past tense with regular verb</a:t>
            </a:r>
          </a:p>
        </p:txBody>
      </p:sp>
      <p:grpSp>
        <p:nvGrpSpPr>
          <p:cNvPr id="30" name="Group 29">
            <a:extLst>
              <a:ext uri="{FF2B5EF4-FFF2-40B4-BE49-F238E27FC236}">
                <a16:creationId xmlns:a16="http://schemas.microsoft.com/office/drawing/2014/main" id="{B6770C56-A6A5-4E7F-AE38-42F39E2B9973}"/>
              </a:ext>
            </a:extLst>
          </p:cNvPr>
          <p:cNvGrpSpPr/>
          <p:nvPr/>
        </p:nvGrpSpPr>
        <p:grpSpPr>
          <a:xfrm>
            <a:off x="96477" y="2066568"/>
            <a:ext cx="6127941" cy="813816"/>
            <a:chOff x="1217334" y="1810673"/>
            <a:chExt cx="4185465" cy="907930"/>
          </a:xfrm>
        </p:grpSpPr>
        <p:grpSp>
          <p:nvGrpSpPr>
            <p:cNvPr id="31" name="Group 25">
              <a:extLst>
                <a:ext uri="{FF2B5EF4-FFF2-40B4-BE49-F238E27FC236}">
                  <a16:creationId xmlns:a16="http://schemas.microsoft.com/office/drawing/2014/main" id="{DE79CBFB-1E24-423F-9546-8B1E3F8C86C6}"/>
                </a:ext>
              </a:extLst>
            </p:cNvPr>
            <p:cNvGrpSpPr/>
            <p:nvPr/>
          </p:nvGrpSpPr>
          <p:grpSpPr>
            <a:xfrm>
              <a:off x="1217334" y="1810673"/>
              <a:ext cx="4185465" cy="907930"/>
              <a:chOff x="1150273" y="4278368"/>
              <a:chExt cx="4185465" cy="907930"/>
            </a:xfrm>
          </p:grpSpPr>
          <p:sp>
            <p:nvSpPr>
              <p:cNvPr id="33" name="Rectangle: Rounded Corners 26">
                <a:extLst>
                  <a:ext uri="{FF2B5EF4-FFF2-40B4-BE49-F238E27FC236}">
                    <a16:creationId xmlns:a16="http://schemas.microsoft.com/office/drawing/2014/main" id="{2176C85B-81D6-41AD-91C7-A038C285A00D}"/>
                  </a:ext>
                </a:extLst>
              </p:cNvPr>
              <p:cNvSpPr/>
              <p:nvPr/>
            </p:nvSpPr>
            <p:spPr>
              <a:xfrm>
                <a:off x="1150273" y="4278368"/>
                <a:ext cx="4185465" cy="90793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34" name="Rectangle: Rounded Corners 27">
                <a:extLst>
                  <a:ext uri="{FF2B5EF4-FFF2-40B4-BE49-F238E27FC236}">
                    <a16:creationId xmlns:a16="http://schemas.microsoft.com/office/drawing/2014/main" id="{B89ADF85-6ADA-4157-97C6-042E552D16A9}"/>
                  </a:ext>
                </a:extLst>
              </p:cNvPr>
              <p:cNvSpPr/>
              <p:nvPr/>
            </p:nvSpPr>
            <p:spPr>
              <a:xfrm>
                <a:off x="1312918" y="4408297"/>
                <a:ext cx="3895645"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grpSp>
        <p:sp>
          <p:nvSpPr>
            <p:cNvPr id="32" name="TextBox 31">
              <a:extLst>
                <a:ext uri="{FF2B5EF4-FFF2-40B4-BE49-F238E27FC236}">
                  <a16:creationId xmlns:a16="http://schemas.microsoft.com/office/drawing/2014/main" id="{22AE3CA9-2D94-418E-9C7F-73A2A0ACEFC0}"/>
                </a:ext>
              </a:extLst>
            </p:cNvPr>
            <p:cNvSpPr txBox="1"/>
            <p:nvPr/>
          </p:nvSpPr>
          <p:spPr>
            <a:xfrm>
              <a:off x="1356151" y="1972716"/>
              <a:ext cx="3961521" cy="652401"/>
            </a:xfrm>
            <a:prstGeom prst="rect">
              <a:avLst/>
            </a:prstGeom>
            <a:noFill/>
          </p:spPr>
          <p:txBody>
            <a:bodyPr wrap="square" rtlCol="0" anchor="ctr">
              <a:spAutoFit/>
            </a:bodyPr>
            <a:lstStyle/>
            <a:p>
              <a:pPr algn="ctr"/>
              <a:r>
                <a:rPr lang="en-IN" sz="3200" dirty="0"/>
                <a:t>She danced gracefully. (dance + d)</a:t>
              </a:r>
            </a:p>
          </p:txBody>
        </p:sp>
      </p:grpSp>
      <p:grpSp>
        <p:nvGrpSpPr>
          <p:cNvPr id="35" name="Group 34">
            <a:extLst>
              <a:ext uri="{FF2B5EF4-FFF2-40B4-BE49-F238E27FC236}">
                <a16:creationId xmlns:a16="http://schemas.microsoft.com/office/drawing/2014/main" id="{09DF8D24-615A-4B6A-9D1F-0C329AC11886}"/>
              </a:ext>
            </a:extLst>
          </p:cNvPr>
          <p:cNvGrpSpPr/>
          <p:nvPr/>
        </p:nvGrpSpPr>
        <p:grpSpPr>
          <a:xfrm>
            <a:off x="6864235" y="2066568"/>
            <a:ext cx="5064413" cy="809330"/>
            <a:chOff x="6840462" y="1590809"/>
            <a:chExt cx="4185465" cy="1077218"/>
          </a:xfrm>
        </p:grpSpPr>
        <p:grpSp>
          <p:nvGrpSpPr>
            <p:cNvPr id="36" name="Group 29">
              <a:extLst>
                <a:ext uri="{FF2B5EF4-FFF2-40B4-BE49-F238E27FC236}">
                  <a16:creationId xmlns:a16="http://schemas.microsoft.com/office/drawing/2014/main" id="{4425CBE4-AB96-4C83-A420-83529D9E533F}"/>
                </a:ext>
              </a:extLst>
            </p:cNvPr>
            <p:cNvGrpSpPr/>
            <p:nvPr/>
          </p:nvGrpSpPr>
          <p:grpSpPr>
            <a:xfrm>
              <a:off x="6840462" y="1709705"/>
              <a:ext cx="4185465" cy="907930"/>
              <a:chOff x="1199455" y="4278368"/>
              <a:chExt cx="4185465" cy="907930"/>
            </a:xfrm>
          </p:grpSpPr>
          <p:sp>
            <p:nvSpPr>
              <p:cNvPr id="38" name="Rectangle: Rounded Corners 30">
                <a:extLst>
                  <a:ext uri="{FF2B5EF4-FFF2-40B4-BE49-F238E27FC236}">
                    <a16:creationId xmlns:a16="http://schemas.microsoft.com/office/drawing/2014/main" id="{E7EE0D51-470D-4EC6-ABCF-ABAD9EC8F528}"/>
                  </a:ext>
                </a:extLst>
              </p:cNvPr>
              <p:cNvSpPr/>
              <p:nvPr/>
            </p:nvSpPr>
            <p:spPr>
              <a:xfrm>
                <a:off x="1199455" y="4278368"/>
                <a:ext cx="4185465" cy="907930"/>
              </a:xfrm>
              <a:prstGeom prst="roundRect">
                <a:avLst/>
              </a:prstGeom>
              <a:solidFill>
                <a:srgbClr val="00F5D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39" name="Rectangle: Rounded Corners 31">
                <a:extLst>
                  <a:ext uri="{FF2B5EF4-FFF2-40B4-BE49-F238E27FC236}">
                    <a16:creationId xmlns:a16="http://schemas.microsoft.com/office/drawing/2014/main" id="{77B2DE16-882E-4269-B4BA-04118809BD55}"/>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grpSp>
        <p:sp>
          <p:nvSpPr>
            <p:cNvPr id="37" name="TextBox 36">
              <a:extLst>
                <a:ext uri="{FF2B5EF4-FFF2-40B4-BE49-F238E27FC236}">
                  <a16:creationId xmlns:a16="http://schemas.microsoft.com/office/drawing/2014/main" id="{F04DA6B6-B2DA-49E2-AC62-205696556A15}"/>
                </a:ext>
              </a:extLst>
            </p:cNvPr>
            <p:cNvSpPr txBox="1"/>
            <p:nvPr/>
          </p:nvSpPr>
          <p:spPr>
            <a:xfrm>
              <a:off x="6910118" y="1590809"/>
              <a:ext cx="4034801" cy="1077218"/>
            </a:xfrm>
            <a:prstGeom prst="rect">
              <a:avLst/>
            </a:prstGeom>
            <a:noFill/>
          </p:spPr>
          <p:txBody>
            <a:bodyPr wrap="square" rtlCol="0" anchor="ctr">
              <a:spAutoFit/>
            </a:bodyPr>
            <a:lstStyle/>
            <a:p>
              <a:pPr algn="ctr"/>
              <a:r>
                <a:rPr lang="en-IN" sz="3200" dirty="0"/>
                <a:t>I liked the movie. (like + d)</a:t>
              </a:r>
            </a:p>
          </p:txBody>
        </p:sp>
      </p:grpSp>
      <p:grpSp>
        <p:nvGrpSpPr>
          <p:cNvPr id="40" name="Group 39">
            <a:extLst>
              <a:ext uri="{FF2B5EF4-FFF2-40B4-BE49-F238E27FC236}">
                <a16:creationId xmlns:a16="http://schemas.microsoft.com/office/drawing/2014/main" id="{D5E03862-DE58-42AE-BAFC-600C9FC72634}"/>
              </a:ext>
            </a:extLst>
          </p:cNvPr>
          <p:cNvGrpSpPr/>
          <p:nvPr/>
        </p:nvGrpSpPr>
        <p:grpSpPr>
          <a:xfrm>
            <a:off x="-78684" y="3429000"/>
            <a:ext cx="5940658" cy="1202181"/>
            <a:chOff x="4100263" y="3006635"/>
            <a:chExt cx="3754214" cy="1454932"/>
          </a:xfrm>
        </p:grpSpPr>
        <p:grpSp>
          <p:nvGrpSpPr>
            <p:cNvPr id="41" name="Group 33">
              <a:extLst>
                <a:ext uri="{FF2B5EF4-FFF2-40B4-BE49-F238E27FC236}">
                  <a16:creationId xmlns:a16="http://schemas.microsoft.com/office/drawing/2014/main" id="{1CEAE635-6188-40E5-B9AB-0690B1CDF32C}"/>
                </a:ext>
              </a:extLst>
            </p:cNvPr>
            <p:cNvGrpSpPr/>
            <p:nvPr/>
          </p:nvGrpSpPr>
          <p:grpSpPr>
            <a:xfrm>
              <a:off x="4100263" y="3006635"/>
              <a:ext cx="3754214" cy="1454932"/>
              <a:chOff x="1230256" y="4278368"/>
              <a:chExt cx="3754214" cy="1454932"/>
            </a:xfrm>
          </p:grpSpPr>
          <p:sp>
            <p:nvSpPr>
              <p:cNvPr id="43" name="Rectangle: Rounded Corners 34">
                <a:extLst>
                  <a:ext uri="{FF2B5EF4-FFF2-40B4-BE49-F238E27FC236}">
                    <a16:creationId xmlns:a16="http://schemas.microsoft.com/office/drawing/2014/main" id="{E0394D9E-5995-4EB2-A153-056F3C6E6264}"/>
                  </a:ext>
                </a:extLst>
              </p:cNvPr>
              <p:cNvSpPr/>
              <p:nvPr/>
            </p:nvSpPr>
            <p:spPr>
              <a:xfrm>
                <a:off x="1230256" y="4278368"/>
                <a:ext cx="3754214" cy="1454932"/>
              </a:xfrm>
              <a:prstGeom prst="roundRect">
                <a:avLst/>
              </a:prstGeom>
              <a:solidFill>
                <a:srgbClr val="F15BB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44" name="Rectangle: Rounded Corners 35">
                <a:extLst>
                  <a:ext uri="{FF2B5EF4-FFF2-40B4-BE49-F238E27FC236}">
                    <a16:creationId xmlns:a16="http://schemas.microsoft.com/office/drawing/2014/main" id="{FFF7D56C-6401-4935-9BAF-3D4BF3738D78}"/>
                  </a:ext>
                </a:extLst>
              </p:cNvPr>
              <p:cNvSpPr/>
              <p:nvPr/>
            </p:nvSpPr>
            <p:spPr>
              <a:xfrm>
                <a:off x="1403061" y="4408297"/>
                <a:ext cx="3453438" cy="11357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grpSp>
        <p:sp>
          <p:nvSpPr>
            <p:cNvPr id="42" name="TextBox 41">
              <a:extLst>
                <a:ext uri="{FF2B5EF4-FFF2-40B4-BE49-F238E27FC236}">
                  <a16:creationId xmlns:a16="http://schemas.microsoft.com/office/drawing/2014/main" id="{7156567B-3442-4534-ADEC-1F380F74E3D4}"/>
                </a:ext>
              </a:extLst>
            </p:cNvPr>
            <p:cNvSpPr txBox="1"/>
            <p:nvPr/>
          </p:nvSpPr>
          <p:spPr>
            <a:xfrm>
              <a:off x="4451913" y="3028097"/>
              <a:ext cx="3202340" cy="1303696"/>
            </a:xfrm>
            <a:prstGeom prst="rect">
              <a:avLst/>
            </a:prstGeom>
            <a:noFill/>
          </p:spPr>
          <p:txBody>
            <a:bodyPr wrap="square" rtlCol="0">
              <a:spAutoFit/>
            </a:bodyPr>
            <a:lstStyle/>
            <a:p>
              <a:pPr algn="ctr"/>
              <a:r>
                <a:rPr lang="en-GB" sz="3200" dirty="0"/>
                <a:t>The little child cried when he saw the tiger (</a:t>
              </a:r>
              <a:r>
                <a:rPr lang="en-GB" sz="3200"/>
                <a:t>cry - </a:t>
              </a:r>
              <a:r>
                <a:rPr lang="en-GB" sz="3200" dirty="0"/>
                <a:t>y + </a:t>
              </a:r>
              <a:r>
                <a:rPr lang="en-GB" sz="3200" dirty="0" err="1"/>
                <a:t>ied</a:t>
              </a:r>
              <a:r>
                <a:rPr lang="en-GB" sz="3200" dirty="0"/>
                <a:t>)</a:t>
              </a:r>
              <a:endParaRPr lang="en-IN" sz="3200" dirty="0"/>
            </a:p>
          </p:txBody>
        </p:sp>
      </p:grpSp>
      <p:grpSp>
        <p:nvGrpSpPr>
          <p:cNvPr id="45" name="Group 44">
            <a:extLst>
              <a:ext uri="{FF2B5EF4-FFF2-40B4-BE49-F238E27FC236}">
                <a16:creationId xmlns:a16="http://schemas.microsoft.com/office/drawing/2014/main" id="{F17777F7-7B57-40A7-9092-8F1F0EF78458}"/>
              </a:ext>
            </a:extLst>
          </p:cNvPr>
          <p:cNvGrpSpPr/>
          <p:nvPr/>
        </p:nvGrpSpPr>
        <p:grpSpPr>
          <a:xfrm>
            <a:off x="6776674" y="3429000"/>
            <a:ext cx="5064413" cy="1207008"/>
            <a:chOff x="4069462" y="3006635"/>
            <a:chExt cx="4185465" cy="907930"/>
          </a:xfrm>
        </p:grpSpPr>
        <p:grpSp>
          <p:nvGrpSpPr>
            <p:cNvPr id="46" name="Group 41">
              <a:extLst>
                <a:ext uri="{FF2B5EF4-FFF2-40B4-BE49-F238E27FC236}">
                  <a16:creationId xmlns:a16="http://schemas.microsoft.com/office/drawing/2014/main" id="{CB9A7CCD-150C-42A6-8C93-DF1E8C0F469B}"/>
                </a:ext>
              </a:extLst>
            </p:cNvPr>
            <p:cNvGrpSpPr/>
            <p:nvPr/>
          </p:nvGrpSpPr>
          <p:grpSpPr>
            <a:xfrm>
              <a:off x="4069462" y="3006635"/>
              <a:ext cx="4185465" cy="907930"/>
              <a:chOff x="1199455" y="4278368"/>
              <a:chExt cx="4185465" cy="907930"/>
            </a:xfrm>
          </p:grpSpPr>
          <p:sp>
            <p:nvSpPr>
              <p:cNvPr id="48" name="Rectangle: Rounded Corners 43">
                <a:extLst>
                  <a:ext uri="{FF2B5EF4-FFF2-40B4-BE49-F238E27FC236}">
                    <a16:creationId xmlns:a16="http://schemas.microsoft.com/office/drawing/2014/main" id="{4A8A47D1-4250-4D8B-8222-677AD5007509}"/>
                  </a:ext>
                </a:extLst>
              </p:cNvPr>
              <p:cNvSpPr/>
              <p:nvPr/>
            </p:nvSpPr>
            <p:spPr>
              <a:xfrm>
                <a:off x="1199455" y="4278368"/>
                <a:ext cx="4185465" cy="907930"/>
              </a:xfrm>
              <a:prstGeom prst="roundRect">
                <a:avLst/>
              </a:prstGeom>
              <a:solidFill>
                <a:srgbClr val="FCBF4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49" name="Rectangle: Rounded Corners 44">
                <a:extLst>
                  <a:ext uri="{FF2B5EF4-FFF2-40B4-BE49-F238E27FC236}">
                    <a16:creationId xmlns:a16="http://schemas.microsoft.com/office/drawing/2014/main" id="{0E7C9D6A-1D3E-4F81-BAE1-128F47177DAA}"/>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grpSp>
        <p:sp>
          <p:nvSpPr>
            <p:cNvPr id="47" name="TextBox 46">
              <a:extLst>
                <a:ext uri="{FF2B5EF4-FFF2-40B4-BE49-F238E27FC236}">
                  <a16:creationId xmlns:a16="http://schemas.microsoft.com/office/drawing/2014/main" id="{7BFD0565-8D25-41DE-9AA5-353791E7BF3F}"/>
                </a:ext>
              </a:extLst>
            </p:cNvPr>
            <p:cNvSpPr txBox="1"/>
            <p:nvPr/>
          </p:nvSpPr>
          <p:spPr>
            <a:xfrm>
              <a:off x="4179053" y="3078800"/>
              <a:ext cx="3850850" cy="810300"/>
            </a:xfrm>
            <a:prstGeom prst="rect">
              <a:avLst/>
            </a:prstGeom>
            <a:noFill/>
          </p:spPr>
          <p:txBody>
            <a:bodyPr wrap="square" rtlCol="0" anchor="ctr">
              <a:spAutoFit/>
            </a:bodyPr>
            <a:lstStyle/>
            <a:p>
              <a:pPr algn="ctr"/>
              <a:r>
                <a:rPr lang="en-GB" sz="3200" dirty="0"/>
                <a:t>He finished his work by seven o’ clock (finish + ed)</a:t>
              </a:r>
              <a:endParaRPr lang="en-IN" sz="3200" dirty="0"/>
            </a:p>
          </p:txBody>
        </p:sp>
      </p:grpSp>
      <p:sp>
        <p:nvSpPr>
          <p:cNvPr id="50" name="TextBox 49">
            <a:extLst>
              <a:ext uri="{FF2B5EF4-FFF2-40B4-BE49-F238E27FC236}">
                <a16:creationId xmlns:a16="http://schemas.microsoft.com/office/drawing/2014/main" id="{8F718CBC-3FDB-4936-B38B-B8E5BA8F5851}"/>
              </a:ext>
            </a:extLst>
          </p:cNvPr>
          <p:cNvSpPr txBox="1"/>
          <p:nvPr/>
        </p:nvSpPr>
        <p:spPr>
          <a:xfrm>
            <a:off x="3118472" y="908720"/>
            <a:ext cx="5964358"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dirty="0"/>
              <a:t>Subject + verb + ‘d’ (or ‘</a:t>
            </a:r>
            <a:r>
              <a:rPr lang="en-US" sz="3200" dirty="0" err="1"/>
              <a:t>ied</a:t>
            </a:r>
            <a:r>
              <a:rPr lang="en-US" sz="3200" dirty="0"/>
              <a:t>’ or ‘ed’)</a:t>
            </a:r>
          </a:p>
        </p:txBody>
      </p:sp>
      <p:grpSp>
        <p:nvGrpSpPr>
          <p:cNvPr id="51" name="Group 50">
            <a:extLst>
              <a:ext uri="{FF2B5EF4-FFF2-40B4-BE49-F238E27FC236}">
                <a16:creationId xmlns:a16="http://schemas.microsoft.com/office/drawing/2014/main" id="{A29C8C6A-1FAF-42C4-B3D7-FB1A9FD98515}"/>
              </a:ext>
            </a:extLst>
          </p:cNvPr>
          <p:cNvGrpSpPr/>
          <p:nvPr/>
        </p:nvGrpSpPr>
        <p:grpSpPr>
          <a:xfrm>
            <a:off x="664740" y="5178506"/>
            <a:ext cx="10856019" cy="1077218"/>
            <a:chOff x="1217334" y="1698021"/>
            <a:chExt cx="4185465" cy="1201793"/>
          </a:xfrm>
        </p:grpSpPr>
        <p:grpSp>
          <p:nvGrpSpPr>
            <p:cNvPr id="52" name="Group 25">
              <a:extLst>
                <a:ext uri="{FF2B5EF4-FFF2-40B4-BE49-F238E27FC236}">
                  <a16:creationId xmlns:a16="http://schemas.microsoft.com/office/drawing/2014/main" id="{5B0AFA22-4CD0-40A7-BD17-723DF99BD66B}"/>
                </a:ext>
              </a:extLst>
            </p:cNvPr>
            <p:cNvGrpSpPr/>
            <p:nvPr/>
          </p:nvGrpSpPr>
          <p:grpSpPr>
            <a:xfrm>
              <a:off x="1217334" y="1810673"/>
              <a:ext cx="4185465" cy="907930"/>
              <a:chOff x="1150273" y="4278368"/>
              <a:chExt cx="4185465" cy="907930"/>
            </a:xfrm>
          </p:grpSpPr>
          <p:sp>
            <p:nvSpPr>
              <p:cNvPr id="54" name="Rectangle: Rounded Corners 26">
                <a:extLst>
                  <a:ext uri="{FF2B5EF4-FFF2-40B4-BE49-F238E27FC236}">
                    <a16:creationId xmlns:a16="http://schemas.microsoft.com/office/drawing/2014/main" id="{A3C434AF-F766-4517-A7F0-FD704AD85884}"/>
                  </a:ext>
                </a:extLst>
              </p:cNvPr>
              <p:cNvSpPr/>
              <p:nvPr/>
            </p:nvSpPr>
            <p:spPr>
              <a:xfrm>
                <a:off x="1150273" y="4278368"/>
                <a:ext cx="4185465" cy="90793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sp>
            <p:nvSpPr>
              <p:cNvPr id="55" name="Rectangle: Rounded Corners 27">
                <a:extLst>
                  <a:ext uri="{FF2B5EF4-FFF2-40B4-BE49-F238E27FC236}">
                    <a16:creationId xmlns:a16="http://schemas.microsoft.com/office/drawing/2014/main" id="{4E40E494-3371-4E24-90F4-D315C1A20AC0}"/>
                  </a:ext>
                </a:extLst>
              </p:cNvPr>
              <p:cNvSpPr/>
              <p:nvPr/>
            </p:nvSpPr>
            <p:spPr>
              <a:xfrm>
                <a:off x="1343472" y="4408297"/>
                <a:ext cx="3816423"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a:p>
            </p:txBody>
          </p:sp>
        </p:grpSp>
        <p:sp>
          <p:nvSpPr>
            <p:cNvPr id="53" name="TextBox 52">
              <a:extLst>
                <a:ext uri="{FF2B5EF4-FFF2-40B4-BE49-F238E27FC236}">
                  <a16:creationId xmlns:a16="http://schemas.microsoft.com/office/drawing/2014/main" id="{515BF570-C1DC-4F1C-9503-25C401BCAE70}"/>
                </a:ext>
              </a:extLst>
            </p:cNvPr>
            <p:cNvSpPr txBox="1"/>
            <p:nvPr/>
          </p:nvSpPr>
          <p:spPr>
            <a:xfrm>
              <a:off x="1337956" y="1698021"/>
              <a:ext cx="3961521" cy="1201793"/>
            </a:xfrm>
            <a:prstGeom prst="rect">
              <a:avLst/>
            </a:prstGeom>
            <a:noFill/>
          </p:spPr>
          <p:txBody>
            <a:bodyPr wrap="square" rtlCol="0" anchor="ctr">
              <a:spAutoFit/>
            </a:bodyPr>
            <a:lstStyle/>
            <a:p>
              <a:pPr algn="ctr"/>
              <a:r>
                <a:rPr lang="en-IN" sz="3200" dirty="0"/>
                <a:t>She asked for directions to the railway station. (ask + ed)</a:t>
              </a:r>
            </a:p>
          </p:txBody>
        </p:sp>
      </p:grpSp>
    </p:spTree>
    <p:extLst>
      <p:ext uri="{BB962C8B-B14F-4D97-AF65-F5344CB8AC3E}">
        <p14:creationId xmlns:p14="http://schemas.microsoft.com/office/powerpoint/2010/main" val="53144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1000" fill="hold"/>
                                        <p:tgtEl>
                                          <p:spTgt spid="50"/>
                                        </p:tgtEl>
                                        <p:attrNameLst>
                                          <p:attrName>ppt_w</p:attrName>
                                        </p:attrNameLst>
                                      </p:cBhvr>
                                      <p:tavLst>
                                        <p:tav tm="0">
                                          <p:val>
                                            <p:strVal val="#ppt_w*0.70"/>
                                          </p:val>
                                        </p:tav>
                                        <p:tav tm="100000">
                                          <p:val>
                                            <p:strVal val="#ppt_w"/>
                                          </p:val>
                                        </p:tav>
                                      </p:tavLst>
                                    </p:anim>
                                    <p:anim calcmode="lin" valueType="num">
                                      <p:cBhvr>
                                        <p:cTn id="8" dur="1000" fill="hold"/>
                                        <p:tgtEl>
                                          <p:spTgt spid="50"/>
                                        </p:tgtEl>
                                        <p:attrNameLst>
                                          <p:attrName>ppt_h</p:attrName>
                                        </p:attrNameLst>
                                      </p:cBhvr>
                                      <p:tavLst>
                                        <p:tav tm="0">
                                          <p:val>
                                            <p:strVal val="#ppt_h"/>
                                          </p:val>
                                        </p:tav>
                                        <p:tav tm="100000">
                                          <p:val>
                                            <p:strVal val="#ppt_h"/>
                                          </p:val>
                                        </p:tav>
                                      </p:tavLst>
                                    </p:anim>
                                    <p:animEffect transition="in" filter="fade">
                                      <p:cBhvr>
                                        <p:cTn id="9" dur="1000"/>
                                        <p:tgtEl>
                                          <p:spTgt spid="50"/>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1000" fill="hold"/>
                                        <p:tgtEl>
                                          <p:spTgt spid="30"/>
                                        </p:tgtEl>
                                        <p:attrNameLst>
                                          <p:attrName>ppt_w</p:attrName>
                                        </p:attrNameLst>
                                      </p:cBhvr>
                                      <p:tavLst>
                                        <p:tav tm="0">
                                          <p:val>
                                            <p:strVal val="#ppt_w*0.70"/>
                                          </p:val>
                                        </p:tav>
                                        <p:tav tm="100000">
                                          <p:val>
                                            <p:strVal val="#ppt_w"/>
                                          </p:val>
                                        </p:tav>
                                      </p:tavLst>
                                    </p:anim>
                                    <p:anim calcmode="lin" valueType="num">
                                      <p:cBhvr>
                                        <p:cTn id="14" dur="1000" fill="hold"/>
                                        <p:tgtEl>
                                          <p:spTgt spid="30"/>
                                        </p:tgtEl>
                                        <p:attrNameLst>
                                          <p:attrName>ppt_h</p:attrName>
                                        </p:attrNameLst>
                                      </p:cBhvr>
                                      <p:tavLst>
                                        <p:tav tm="0">
                                          <p:val>
                                            <p:strVal val="#ppt_h"/>
                                          </p:val>
                                        </p:tav>
                                        <p:tav tm="100000">
                                          <p:val>
                                            <p:strVal val="#ppt_h"/>
                                          </p:val>
                                        </p:tav>
                                      </p:tavLst>
                                    </p:anim>
                                    <p:animEffect transition="in" filter="fade">
                                      <p:cBhvr>
                                        <p:cTn id="15" dur="1000"/>
                                        <p:tgtEl>
                                          <p:spTgt spid="30"/>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1000" fill="hold"/>
                                        <p:tgtEl>
                                          <p:spTgt spid="35"/>
                                        </p:tgtEl>
                                        <p:attrNameLst>
                                          <p:attrName>ppt_w</p:attrName>
                                        </p:attrNameLst>
                                      </p:cBhvr>
                                      <p:tavLst>
                                        <p:tav tm="0">
                                          <p:val>
                                            <p:strVal val="#ppt_w*0.70"/>
                                          </p:val>
                                        </p:tav>
                                        <p:tav tm="100000">
                                          <p:val>
                                            <p:strVal val="#ppt_w"/>
                                          </p:val>
                                        </p:tav>
                                      </p:tavLst>
                                    </p:anim>
                                    <p:anim calcmode="lin" valueType="num">
                                      <p:cBhvr>
                                        <p:cTn id="20" dur="1000" fill="hold"/>
                                        <p:tgtEl>
                                          <p:spTgt spid="35"/>
                                        </p:tgtEl>
                                        <p:attrNameLst>
                                          <p:attrName>ppt_h</p:attrName>
                                        </p:attrNameLst>
                                      </p:cBhvr>
                                      <p:tavLst>
                                        <p:tav tm="0">
                                          <p:val>
                                            <p:strVal val="#ppt_h"/>
                                          </p:val>
                                        </p:tav>
                                        <p:tav tm="100000">
                                          <p:val>
                                            <p:strVal val="#ppt_h"/>
                                          </p:val>
                                        </p:tav>
                                      </p:tavLst>
                                    </p:anim>
                                    <p:animEffect transition="in" filter="fade">
                                      <p:cBhvr>
                                        <p:cTn id="21" dur="1000"/>
                                        <p:tgtEl>
                                          <p:spTgt spid="35"/>
                                        </p:tgtEl>
                                      </p:cBhvr>
                                    </p:animEffect>
                                  </p:childTnLst>
                                </p:cTn>
                              </p:par>
                            </p:childTnLst>
                          </p:cTn>
                        </p:par>
                        <p:par>
                          <p:cTn id="22" fill="hold">
                            <p:stCondLst>
                              <p:cond delay="3000"/>
                            </p:stCondLst>
                            <p:childTnLst>
                              <p:par>
                                <p:cTn id="23" presetID="55" presetClass="entr" presetSubtype="0"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1000" fill="hold"/>
                                        <p:tgtEl>
                                          <p:spTgt spid="40"/>
                                        </p:tgtEl>
                                        <p:attrNameLst>
                                          <p:attrName>ppt_w</p:attrName>
                                        </p:attrNameLst>
                                      </p:cBhvr>
                                      <p:tavLst>
                                        <p:tav tm="0">
                                          <p:val>
                                            <p:strVal val="#ppt_w*0.70"/>
                                          </p:val>
                                        </p:tav>
                                        <p:tav tm="100000">
                                          <p:val>
                                            <p:strVal val="#ppt_w"/>
                                          </p:val>
                                        </p:tav>
                                      </p:tavLst>
                                    </p:anim>
                                    <p:anim calcmode="lin" valueType="num">
                                      <p:cBhvr>
                                        <p:cTn id="26" dur="1000" fill="hold"/>
                                        <p:tgtEl>
                                          <p:spTgt spid="40"/>
                                        </p:tgtEl>
                                        <p:attrNameLst>
                                          <p:attrName>ppt_h</p:attrName>
                                        </p:attrNameLst>
                                      </p:cBhvr>
                                      <p:tavLst>
                                        <p:tav tm="0">
                                          <p:val>
                                            <p:strVal val="#ppt_h"/>
                                          </p:val>
                                        </p:tav>
                                        <p:tav tm="100000">
                                          <p:val>
                                            <p:strVal val="#ppt_h"/>
                                          </p:val>
                                        </p:tav>
                                      </p:tavLst>
                                    </p:anim>
                                    <p:animEffect transition="in" filter="fade">
                                      <p:cBhvr>
                                        <p:cTn id="27" dur="1000"/>
                                        <p:tgtEl>
                                          <p:spTgt spid="40"/>
                                        </p:tgtEl>
                                      </p:cBhvr>
                                    </p:animEffect>
                                  </p:childTnLst>
                                </p:cTn>
                              </p:par>
                            </p:childTnLst>
                          </p:cTn>
                        </p:par>
                        <p:par>
                          <p:cTn id="28" fill="hold">
                            <p:stCondLst>
                              <p:cond delay="4000"/>
                            </p:stCondLst>
                            <p:childTnLst>
                              <p:par>
                                <p:cTn id="29" presetID="55" presetClass="entr" presetSubtype="0"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1000" fill="hold"/>
                                        <p:tgtEl>
                                          <p:spTgt spid="45"/>
                                        </p:tgtEl>
                                        <p:attrNameLst>
                                          <p:attrName>ppt_w</p:attrName>
                                        </p:attrNameLst>
                                      </p:cBhvr>
                                      <p:tavLst>
                                        <p:tav tm="0">
                                          <p:val>
                                            <p:strVal val="#ppt_w*0.70"/>
                                          </p:val>
                                        </p:tav>
                                        <p:tav tm="100000">
                                          <p:val>
                                            <p:strVal val="#ppt_w"/>
                                          </p:val>
                                        </p:tav>
                                      </p:tavLst>
                                    </p:anim>
                                    <p:anim calcmode="lin" valueType="num">
                                      <p:cBhvr>
                                        <p:cTn id="32" dur="1000" fill="hold"/>
                                        <p:tgtEl>
                                          <p:spTgt spid="45"/>
                                        </p:tgtEl>
                                        <p:attrNameLst>
                                          <p:attrName>ppt_h</p:attrName>
                                        </p:attrNameLst>
                                      </p:cBhvr>
                                      <p:tavLst>
                                        <p:tav tm="0">
                                          <p:val>
                                            <p:strVal val="#ppt_h"/>
                                          </p:val>
                                        </p:tav>
                                        <p:tav tm="100000">
                                          <p:val>
                                            <p:strVal val="#ppt_h"/>
                                          </p:val>
                                        </p:tav>
                                      </p:tavLst>
                                    </p:anim>
                                    <p:animEffect transition="in" filter="fade">
                                      <p:cBhvr>
                                        <p:cTn id="33" dur="1000"/>
                                        <p:tgtEl>
                                          <p:spTgt spid="45"/>
                                        </p:tgtEl>
                                      </p:cBhvr>
                                    </p:animEffect>
                                  </p:childTnLst>
                                </p:cTn>
                              </p:par>
                            </p:childTnLst>
                          </p:cTn>
                        </p:par>
                        <p:par>
                          <p:cTn id="34" fill="hold">
                            <p:stCondLst>
                              <p:cond delay="5000"/>
                            </p:stCondLst>
                            <p:childTnLst>
                              <p:par>
                                <p:cTn id="35" presetID="55" presetClass="entr" presetSubtype="0" fill="hold" nodeType="after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p:cTn id="37" dur="1000" fill="hold"/>
                                        <p:tgtEl>
                                          <p:spTgt spid="51"/>
                                        </p:tgtEl>
                                        <p:attrNameLst>
                                          <p:attrName>ppt_w</p:attrName>
                                        </p:attrNameLst>
                                      </p:cBhvr>
                                      <p:tavLst>
                                        <p:tav tm="0">
                                          <p:val>
                                            <p:strVal val="#ppt_w*0.70"/>
                                          </p:val>
                                        </p:tav>
                                        <p:tav tm="100000">
                                          <p:val>
                                            <p:strVal val="#ppt_w"/>
                                          </p:val>
                                        </p:tav>
                                      </p:tavLst>
                                    </p:anim>
                                    <p:anim calcmode="lin" valueType="num">
                                      <p:cBhvr>
                                        <p:cTn id="38" dur="1000" fill="hold"/>
                                        <p:tgtEl>
                                          <p:spTgt spid="51"/>
                                        </p:tgtEl>
                                        <p:attrNameLst>
                                          <p:attrName>ppt_h</p:attrName>
                                        </p:attrNameLst>
                                      </p:cBhvr>
                                      <p:tavLst>
                                        <p:tav tm="0">
                                          <p:val>
                                            <p:strVal val="#ppt_h"/>
                                          </p:val>
                                        </p:tav>
                                        <p:tav tm="100000">
                                          <p:val>
                                            <p:strVal val="#ppt_h"/>
                                          </p:val>
                                        </p:tav>
                                      </p:tavLst>
                                    </p:anim>
                                    <p:animEffect transition="in" filter="fade">
                                      <p:cBhvr>
                                        <p:cTn id="39"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Rule 2: Form past tense with irregular verb</a:t>
            </a:r>
          </a:p>
        </p:txBody>
      </p:sp>
      <p:sp>
        <p:nvSpPr>
          <p:cNvPr id="29" name="TextBox 28">
            <a:extLst>
              <a:ext uri="{FF2B5EF4-FFF2-40B4-BE49-F238E27FC236}">
                <a16:creationId xmlns:a16="http://schemas.microsoft.com/office/drawing/2014/main" id="{01354C08-4C49-408C-97C8-FDF696457F4E}"/>
              </a:ext>
            </a:extLst>
          </p:cNvPr>
          <p:cNvSpPr txBox="1"/>
          <p:nvPr/>
        </p:nvSpPr>
        <p:spPr>
          <a:xfrm>
            <a:off x="3615050" y="957248"/>
            <a:ext cx="4929222"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dirty="0"/>
              <a:t>Verb changes completely</a:t>
            </a:r>
          </a:p>
        </p:txBody>
      </p:sp>
      <p:graphicFrame>
        <p:nvGraphicFramePr>
          <p:cNvPr id="30" name="Table 29">
            <a:extLst>
              <a:ext uri="{FF2B5EF4-FFF2-40B4-BE49-F238E27FC236}">
                <a16:creationId xmlns:a16="http://schemas.microsoft.com/office/drawing/2014/main" id="{15C4DE21-F7F0-49B4-8C4B-C063DB473D42}"/>
              </a:ext>
            </a:extLst>
          </p:cNvPr>
          <p:cNvGraphicFramePr>
            <a:graphicFrameLocks noGrp="1"/>
          </p:cNvGraphicFramePr>
          <p:nvPr>
            <p:extLst>
              <p:ext uri="{D42A27DB-BD31-4B8C-83A1-F6EECF244321}">
                <p14:modId xmlns:p14="http://schemas.microsoft.com/office/powerpoint/2010/main" val="2526085631"/>
              </p:ext>
            </p:extLst>
          </p:nvPr>
        </p:nvGraphicFramePr>
        <p:xfrm>
          <a:off x="1127448" y="1818104"/>
          <a:ext cx="9937106" cy="4053840"/>
        </p:xfrm>
        <a:graphic>
          <a:graphicData uri="http://schemas.openxmlformats.org/drawingml/2006/table">
            <a:tbl>
              <a:tblPr firstRow="1" bandRow="1">
                <a:tableStyleId>{5C22544A-7EE6-4342-B048-85BDC9FD1C3A}</a:tableStyleId>
              </a:tblPr>
              <a:tblGrid>
                <a:gridCol w="2024813">
                  <a:extLst>
                    <a:ext uri="{9D8B030D-6E8A-4147-A177-3AD203B41FA5}">
                      <a16:colId xmlns:a16="http://schemas.microsoft.com/office/drawing/2014/main" val="20000"/>
                    </a:ext>
                  </a:extLst>
                </a:gridCol>
                <a:gridCol w="2200884">
                  <a:extLst>
                    <a:ext uri="{9D8B030D-6E8A-4147-A177-3AD203B41FA5}">
                      <a16:colId xmlns:a16="http://schemas.microsoft.com/office/drawing/2014/main" val="20001"/>
                    </a:ext>
                  </a:extLst>
                </a:gridCol>
                <a:gridCol w="5711409">
                  <a:extLst>
                    <a:ext uri="{9D8B030D-6E8A-4147-A177-3AD203B41FA5}">
                      <a16:colId xmlns:a16="http://schemas.microsoft.com/office/drawing/2014/main" val="20002"/>
                    </a:ext>
                  </a:extLst>
                </a:gridCol>
              </a:tblGrid>
              <a:tr h="370840">
                <a:tc>
                  <a:txBody>
                    <a:bodyPr/>
                    <a:lstStyle/>
                    <a:p>
                      <a:pPr algn="ctr"/>
                      <a:r>
                        <a:rPr lang="en-US" sz="2800" b="0" u="sng" dirty="0"/>
                        <a:t>Irregular Verb</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u="sng" dirty="0"/>
                        <a:t>Past Tense</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u="sng" dirty="0"/>
                        <a:t>Example</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2800" b="0" dirty="0"/>
                        <a:t>go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went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solidFill>
                            <a:srgbClr val="C00000"/>
                          </a:solidFill>
                        </a:rPr>
                        <a:t>They went to the shopping mall.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sz="2800" b="0" dirty="0"/>
                        <a:t>eat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ate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solidFill>
                            <a:srgbClr val="C00000"/>
                          </a:solidFill>
                        </a:rPr>
                        <a:t>He ate an apple.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sz="2800" b="0" dirty="0"/>
                        <a:t>buy</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bought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solidFill>
                            <a:srgbClr val="C00000"/>
                          </a:solidFill>
                        </a:rPr>
                        <a:t>He bought a new car.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sz="2800" b="0" dirty="0"/>
                        <a:t>bring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brought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solidFill>
                            <a:srgbClr val="C00000"/>
                          </a:solidFill>
                        </a:rPr>
                        <a:t>She brought some books.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US" sz="2800" b="0" dirty="0"/>
                        <a:t>do</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did</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solidFill>
                            <a:srgbClr val="C00000"/>
                          </a:solidFill>
                        </a:rPr>
                        <a:t>I did my homework in the afternoon.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en-US" sz="2800" b="0" dirty="0"/>
                        <a:t>sing</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sang</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solidFill>
                            <a:srgbClr val="C00000"/>
                          </a:solidFill>
                        </a:rPr>
                        <a:t>The little child sang many songs.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5956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strVal val="#ppt_w*0.70"/>
                                          </p:val>
                                        </p:tav>
                                        <p:tav tm="100000">
                                          <p:val>
                                            <p:strVal val="#ppt_w"/>
                                          </p:val>
                                        </p:tav>
                                      </p:tavLst>
                                    </p:anim>
                                    <p:anim calcmode="lin" valueType="num">
                                      <p:cBhvr>
                                        <p:cTn id="8" dur="1000" fill="hold"/>
                                        <p:tgtEl>
                                          <p:spTgt spid="29"/>
                                        </p:tgtEl>
                                        <p:attrNameLst>
                                          <p:attrName>ppt_h</p:attrName>
                                        </p:attrNameLst>
                                      </p:cBhvr>
                                      <p:tavLst>
                                        <p:tav tm="0">
                                          <p:val>
                                            <p:strVal val="#ppt_h"/>
                                          </p:val>
                                        </p:tav>
                                        <p:tav tm="100000">
                                          <p:val>
                                            <p:strVal val="#ppt_h"/>
                                          </p:val>
                                        </p:tav>
                                      </p:tavLst>
                                    </p:anim>
                                    <p:animEffect transition="in" filter="fade">
                                      <p:cBhvr>
                                        <p:cTn id="9" dur="1000"/>
                                        <p:tgtEl>
                                          <p:spTgt spid="29"/>
                                        </p:tgtEl>
                                      </p:cBhvr>
                                    </p:animEffect>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up)">
                                      <p:cBhvr>
                                        <p:cTn id="13"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Some common irregular verbs</a:t>
            </a:r>
          </a:p>
        </p:txBody>
      </p:sp>
      <p:graphicFrame>
        <p:nvGraphicFramePr>
          <p:cNvPr id="30" name="Table 29">
            <a:extLst>
              <a:ext uri="{FF2B5EF4-FFF2-40B4-BE49-F238E27FC236}">
                <a16:creationId xmlns:a16="http://schemas.microsoft.com/office/drawing/2014/main" id="{15C4DE21-F7F0-49B4-8C4B-C063DB473D42}"/>
              </a:ext>
            </a:extLst>
          </p:cNvPr>
          <p:cNvGraphicFramePr>
            <a:graphicFrameLocks noGrp="1"/>
          </p:cNvGraphicFramePr>
          <p:nvPr>
            <p:extLst>
              <p:ext uri="{D42A27DB-BD31-4B8C-83A1-F6EECF244321}">
                <p14:modId xmlns:p14="http://schemas.microsoft.com/office/powerpoint/2010/main" val="3199825548"/>
              </p:ext>
            </p:extLst>
          </p:nvPr>
        </p:nvGraphicFramePr>
        <p:xfrm>
          <a:off x="1055440" y="1127720"/>
          <a:ext cx="4536504" cy="5181600"/>
        </p:xfrm>
        <a:graphic>
          <a:graphicData uri="http://schemas.openxmlformats.org/drawingml/2006/table">
            <a:tbl>
              <a:tblPr firstRow="1" bandRow="1">
                <a:tableStyleId>{5C22544A-7EE6-4342-B048-85BDC9FD1C3A}</a:tableStyleId>
              </a:tblPr>
              <a:tblGrid>
                <a:gridCol w="2173741">
                  <a:extLst>
                    <a:ext uri="{9D8B030D-6E8A-4147-A177-3AD203B41FA5}">
                      <a16:colId xmlns:a16="http://schemas.microsoft.com/office/drawing/2014/main" val="20000"/>
                    </a:ext>
                  </a:extLst>
                </a:gridCol>
                <a:gridCol w="2362763">
                  <a:extLst>
                    <a:ext uri="{9D8B030D-6E8A-4147-A177-3AD203B41FA5}">
                      <a16:colId xmlns:a16="http://schemas.microsoft.com/office/drawing/2014/main" val="20001"/>
                    </a:ext>
                  </a:extLst>
                </a:gridCol>
              </a:tblGrid>
              <a:tr h="370840">
                <a:tc>
                  <a:txBody>
                    <a:bodyPr/>
                    <a:lstStyle/>
                    <a:p>
                      <a:pPr algn="ctr"/>
                      <a:r>
                        <a:rPr lang="en-US" sz="2800" b="0" u="sng" dirty="0"/>
                        <a:t>Irregular Verb</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u="sng" dirty="0"/>
                        <a:t>Past Tense</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2800" b="0" dirty="0"/>
                        <a:t>find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found</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sz="2800" b="0" dirty="0"/>
                        <a:t>drive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drove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sz="2800" b="0" dirty="0"/>
                        <a:t>forget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forgot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sz="2800" b="0" dirty="0"/>
                        <a:t>break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broke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US" sz="2800" b="0" dirty="0"/>
                        <a:t>go</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went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en-US" sz="2800" b="0" dirty="0"/>
                        <a:t>keep</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kept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r>
                        <a:rPr lang="en-US" sz="2800" b="0" dirty="0"/>
                        <a:t>hear</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heard</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5704428"/>
                  </a:ext>
                </a:extLst>
              </a:tr>
              <a:tr h="370840">
                <a:tc>
                  <a:txBody>
                    <a:bodyPr/>
                    <a:lstStyle/>
                    <a:p>
                      <a:pPr algn="ctr"/>
                      <a:r>
                        <a:rPr lang="en-US" sz="2800" b="0" dirty="0"/>
                        <a:t>know</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knew</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892073"/>
                  </a:ext>
                </a:extLst>
              </a:tr>
              <a:tr h="370840">
                <a:tc>
                  <a:txBody>
                    <a:bodyPr/>
                    <a:lstStyle/>
                    <a:p>
                      <a:pPr algn="ctr"/>
                      <a:r>
                        <a:rPr lang="en-US" sz="2800" b="0" dirty="0"/>
                        <a:t>make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made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575589"/>
                  </a:ext>
                </a:extLst>
              </a:tr>
            </a:tbl>
          </a:graphicData>
        </a:graphic>
      </p:graphicFrame>
      <p:graphicFrame>
        <p:nvGraphicFramePr>
          <p:cNvPr id="5" name="Table 4">
            <a:extLst>
              <a:ext uri="{FF2B5EF4-FFF2-40B4-BE49-F238E27FC236}">
                <a16:creationId xmlns:a16="http://schemas.microsoft.com/office/drawing/2014/main" id="{B20F6140-EAFE-4A39-BA7F-215A4EE466A7}"/>
              </a:ext>
            </a:extLst>
          </p:cNvPr>
          <p:cNvGraphicFramePr>
            <a:graphicFrameLocks noGrp="1"/>
          </p:cNvGraphicFramePr>
          <p:nvPr>
            <p:extLst>
              <p:ext uri="{D42A27DB-BD31-4B8C-83A1-F6EECF244321}">
                <p14:modId xmlns:p14="http://schemas.microsoft.com/office/powerpoint/2010/main" val="1154326389"/>
              </p:ext>
            </p:extLst>
          </p:nvPr>
        </p:nvGraphicFramePr>
        <p:xfrm>
          <a:off x="6600056" y="1127720"/>
          <a:ext cx="4536504" cy="5181600"/>
        </p:xfrm>
        <a:graphic>
          <a:graphicData uri="http://schemas.openxmlformats.org/drawingml/2006/table">
            <a:tbl>
              <a:tblPr firstRow="1" bandRow="1">
                <a:tableStyleId>{5C22544A-7EE6-4342-B048-85BDC9FD1C3A}</a:tableStyleId>
              </a:tblPr>
              <a:tblGrid>
                <a:gridCol w="2173741">
                  <a:extLst>
                    <a:ext uri="{9D8B030D-6E8A-4147-A177-3AD203B41FA5}">
                      <a16:colId xmlns:a16="http://schemas.microsoft.com/office/drawing/2014/main" val="20000"/>
                    </a:ext>
                  </a:extLst>
                </a:gridCol>
                <a:gridCol w="2362763">
                  <a:extLst>
                    <a:ext uri="{9D8B030D-6E8A-4147-A177-3AD203B41FA5}">
                      <a16:colId xmlns:a16="http://schemas.microsoft.com/office/drawing/2014/main" val="20001"/>
                    </a:ext>
                  </a:extLst>
                </a:gridCol>
              </a:tblGrid>
              <a:tr h="370840">
                <a:tc>
                  <a:txBody>
                    <a:bodyPr/>
                    <a:lstStyle/>
                    <a:p>
                      <a:pPr algn="ctr"/>
                      <a:r>
                        <a:rPr lang="en-US" sz="2800" b="0" u="sng" dirty="0"/>
                        <a:t>Irregular Verb</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u="sng" dirty="0"/>
                        <a:t>Past Tense</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2800" b="0" dirty="0"/>
                        <a:t>take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took</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sz="2800" b="0" dirty="0"/>
                        <a:t>build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built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sz="2800" b="0" dirty="0"/>
                        <a:t>think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thought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US" sz="2800" b="0" dirty="0"/>
                        <a:t>write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wrote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en-US" sz="2800" b="0" dirty="0"/>
                        <a:t>understand</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understood</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r>
                        <a:rPr lang="en-US" sz="2800" b="0" dirty="0"/>
                        <a:t>meet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met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5704428"/>
                  </a:ext>
                </a:extLst>
              </a:tr>
              <a:tr h="370840">
                <a:tc>
                  <a:txBody>
                    <a:bodyPr/>
                    <a:lstStyle/>
                    <a:p>
                      <a:pPr algn="ctr"/>
                      <a:r>
                        <a:rPr lang="en-US" sz="2800" b="0" dirty="0"/>
                        <a:t>fly</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flew</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892073"/>
                  </a:ext>
                </a:extLst>
              </a:tr>
              <a:tr h="370840">
                <a:tc>
                  <a:txBody>
                    <a:bodyPr/>
                    <a:lstStyle/>
                    <a:p>
                      <a:pPr algn="ctr"/>
                      <a:r>
                        <a:rPr lang="en-US" sz="2800" b="0" dirty="0"/>
                        <a:t>become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became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575589"/>
                  </a:ext>
                </a:extLst>
              </a:tr>
              <a:tr h="370840">
                <a:tc>
                  <a:txBody>
                    <a:bodyPr/>
                    <a:lstStyle/>
                    <a:p>
                      <a:pPr algn="ctr"/>
                      <a:r>
                        <a:rPr lang="en-US" sz="2800" b="0" dirty="0"/>
                        <a:t>come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came</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975462"/>
                  </a:ext>
                </a:extLst>
              </a:tr>
            </a:tbl>
          </a:graphicData>
        </a:graphic>
      </p:graphicFrame>
    </p:spTree>
    <p:extLst>
      <p:ext uri="{BB962C8B-B14F-4D97-AF65-F5344CB8AC3E}">
        <p14:creationId xmlns:p14="http://schemas.microsoft.com/office/powerpoint/2010/main" val="13792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2000"/>
                                        <p:tgtEl>
                                          <p:spTgt spid="30"/>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66"/>
          </a:solidFill>
        </p:spPr>
        <p:txBody>
          <a:bodyPr/>
          <a:lstStyle/>
          <a:p>
            <a:r>
              <a:rPr lang="en-IN" u="sng" dirty="0"/>
              <a:t>Words that do not change</a:t>
            </a:r>
          </a:p>
        </p:txBody>
      </p:sp>
      <p:graphicFrame>
        <p:nvGraphicFramePr>
          <p:cNvPr id="30" name="Table 29">
            <a:extLst>
              <a:ext uri="{FF2B5EF4-FFF2-40B4-BE49-F238E27FC236}">
                <a16:creationId xmlns:a16="http://schemas.microsoft.com/office/drawing/2014/main" id="{15C4DE21-F7F0-49B4-8C4B-C063DB473D42}"/>
              </a:ext>
            </a:extLst>
          </p:cNvPr>
          <p:cNvGraphicFramePr>
            <a:graphicFrameLocks noGrp="1"/>
          </p:cNvGraphicFramePr>
          <p:nvPr>
            <p:extLst>
              <p:ext uri="{D42A27DB-BD31-4B8C-83A1-F6EECF244321}">
                <p14:modId xmlns:p14="http://schemas.microsoft.com/office/powerpoint/2010/main" val="3824200778"/>
              </p:ext>
            </p:extLst>
          </p:nvPr>
        </p:nvGraphicFramePr>
        <p:xfrm>
          <a:off x="2711624" y="1340768"/>
          <a:ext cx="7560840" cy="4572000"/>
        </p:xfrm>
        <a:graphic>
          <a:graphicData uri="http://schemas.openxmlformats.org/drawingml/2006/table">
            <a:tbl>
              <a:tblPr firstRow="1" bandRow="1">
                <a:tableStyleId>{5C22544A-7EE6-4342-B048-85BDC9FD1C3A}</a:tableStyleId>
              </a:tblPr>
              <a:tblGrid>
                <a:gridCol w="3960440">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tblGrid>
              <a:tr h="370840">
                <a:tc>
                  <a:txBody>
                    <a:bodyPr/>
                    <a:lstStyle/>
                    <a:p>
                      <a:pPr algn="ctr"/>
                      <a:r>
                        <a:rPr lang="en-US" sz="2800" b="0" u="sng" dirty="0"/>
                        <a:t>Present Tense</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u="sng" dirty="0"/>
                        <a:t>Past Tense</a:t>
                      </a:r>
                      <a:endParaRPr lang="en-US" sz="2800" b="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2800" b="0" dirty="0"/>
                        <a:t>cut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cut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sz="2800" b="0" dirty="0"/>
                        <a:t>put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put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algn="ctr"/>
                      <a:r>
                        <a:rPr lang="en-US" sz="2800" b="0" dirty="0"/>
                        <a:t>hit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hit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pPr algn="ctr"/>
                      <a:r>
                        <a:rPr lang="en-US" sz="2800" b="0" dirty="0"/>
                        <a:t>shut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shut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pPr algn="ctr"/>
                      <a:r>
                        <a:rPr lang="en-US" sz="2800" b="0" dirty="0"/>
                        <a:t>beat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beat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pPr algn="ctr"/>
                      <a:r>
                        <a:rPr lang="en-US" sz="2800" b="0" dirty="0"/>
                        <a:t>fit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t>fit</a:t>
                      </a:r>
                      <a:endParaRPr lang="en-US" sz="2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pPr algn="ctr"/>
                      <a:r>
                        <a:rPr lang="en-US" sz="2800" b="0" dirty="0">
                          <a:solidFill>
                            <a:schemeClr val="tx1"/>
                          </a:solidFill>
                        </a:rPr>
                        <a:t>read (pronounced as ‘Reed’)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0" dirty="0">
                          <a:solidFill>
                            <a:schemeClr val="tx1"/>
                          </a:solidFill>
                        </a:rPr>
                        <a:t>read (pronounced </a:t>
                      </a:r>
                      <a:r>
                        <a:rPr lang="en-US" sz="2800" b="0">
                          <a:solidFill>
                            <a:schemeClr val="tx1"/>
                          </a:solidFill>
                        </a:rPr>
                        <a:t>as ‘Red</a:t>
                      </a:r>
                      <a:r>
                        <a:rPr lang="en-US" sz="2800"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5686232"/>
                  </a:ext>
                </a:extLst>
              </a:tr>
            </a:tbl>
          </a:graphicData>
        </a:graphic>
      </p:graphicFrame>
    </p:spTree>
    <p:extLst>
      <p:ext uri="{BB962C8B-B14F-4D97-AF65-F5344CB8AC3E}">
        <p14:creationId xmlns:p14="http://schemas.microsoft.com/office/powerpoint/2010/main" val="250626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1110</Words>
  <Application>Microsoft Office PowerPoint</Application>
  <PresentationFormat>Widescreen</PresentationFormat>
  <Paragraphs>179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Proxima Nova</vt:lpstr>
      <vt:lpstr>Arial</vt:lpstr>
      <vt:lpstr>Calibri</vt:lpstr>
      <vt:lpstr>Wingdings</vt:lpstr>
      <vt:lpstr>DD</vt:lpstr>
      <vt:lpstr>Getting to Know about the Past Tense</vt:lpstr>
      <vt:lpstr>Simple Present Tense</vt:lpstr>
      <vt:lpstr>Simple Past Tense</vt:lpstr>
      <vt:lpstr>Simple Past Tense</vt:lpstr>
      <vt:lpstr>Simple Past Tense: Examples</vt:lpstr>
      <vt:lpstr>Rule 1: Form past tense with regular verb</vt:lpstr>
      <vt:lpstr>Rule 2: Form past tense with irregular verb</vt:lpstr>
      <vt:lpstr>Some common irregular verbs</vt:lpstr>
      <vt:lpstr>Words that do not change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59</cp:revision>
  <dcterms:created xsi:type="dcterms:W3CDTF">2020-08-28T09:38:22Z</dcterms:created>
  <dcterms:modified xsi:type="dcterms:W3CDTF">2021-12-15T12:11:10Z</dcterms:modified>
</cp:coreProperties>
</file>