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9"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D8FF"/>
    <a:srgbClr val="FFB3B3"/>
    <a:srgbClr val="FF7979"/>
    <a:srgbClr val="FF5757"/>
    <a:srgbClr val="5DB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46" autoAdjust="0"/>
  </p:normalViewPr>
  <p:slideViewPr>
    <p:cSldViewPr>
      <p:cViewPr varScale="1">
        <p:scale>
          <a:sx n="73" d="100"/>
          <a:sy n="73" d="100"/>
        </p:scale>
        <p:origin x="594" y="7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E87EEE-33CA-4F89-87C8-0601196FB639}" type="datetimeFigureOut">
              <a:rPr lang="en-US" smtClean="0"/>
              <a:pPr/>
              <a:t>09-Dec-21</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E39D27-0626-4BC0-A8BA-864E2E770FDA}"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&lt;kid&gt; &lt;https://</a:t>
            </a:r>
            <a:r>
              <a:rPr lang="en-IN" dirty="0" err="1"/>
              <a:t>pixabay.com</a:t>
            </a:r>
            <a:r>
              <a:rPr lang="en-IN" dirty="0"/>
              <a:t>/illustrations/write-sign-female-youth-young-990373/&gt;</a:t>
            </a:r>
          </a:p>
        </p:txBody>
      </p:sp>
      <p:sp>
        <p:nvSpPr>
          <p:cNvPr id="4" name="Slide Number Placeholder 3"/>
          <p:cNvSpPr>
            <a:spLocks noGrp="1"/>
          </p:cNvSpPr>
          <p:nvPr>
            <p:ph type="sldNum" sz="quarter" idx="10"/>
          </p:nvPr>
        </p:nvSpPr>
        <p:spPr/>
        <p:txBody>
          <a:bodyPr/>
          <a:lstStyle/>
          <a:p>
            <a:fld id="{11E39D27-0626-4BC0-A8BA-864E2E770FDA}"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a:solidFill>
                  <a:schemeClr val="tx1"/>
                </a:solidFill>
                <a:latin typeface="+mn-lt"/>
                <a:ea typeface="+mn-ea"/>
                <a:cs typeface="+mn-cs"/>
              </a:rPr>
              <a:t>Source of Multimedia used in this slide - </a:t>
            </a:r>
            <a:r>
              <a:rPr lang="en-IN" sz="1200" b="0" i="0" u="none" strike="noStrike" kern="1200">
                <a:solidFill>
                  <a:schemeClr val="tx1"/>
                </a:solidFill>
                <a:latin typeface="+mn-lt"/>
                <a:ea typeface="+mn-ea"/>
                <a:cs typeface="+mn-cs"/>
              </a:rPr>
              <a:t> &lt;Please</a:t>
            </a:r>
            <a:r>
              <a:rPr lang="en-IN" sz="1200" b="0" i="0" u="none" strike="noStrike" kern="1200" baseline="0">
                <a:solidFill>
                  <a:schemeClr val="tx1"/>
                </a:solidFill>
                <a:latin typeface="+mn-lt"/>
                <a:ea typeface="+mn-ea"/>
                <a:cs typeface="+mn-cs"/>
              </a:rPr>
              <a:t> provide source URL where we find the image and the license agreement&gt; </a:t>
            </a:r>
            <a:endParaRPr lang="en-IN" b="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3</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885575"/>
            <a:ext cx="10363200" cy="1607322"/>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612504"/>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B9524BE4-40BB-40E2-8CA1-2FA380B8B28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057" y="114396"/>
            <a:ext cx="902286" cy="957155"/>
          </a:xfrm>
          <a:prstGeom prst="rect">
            <a:avLst/>
          </a:prstGeom>
        </p:spPr>
      </p:pic>
      <p:pic>
        <p:nvPicPr>
          <p:cNvPr id="19" name="Picture 18" descr="A picture containing text, lamp&#10;&#10;Description automatically generated">
            <a:extLst>
              <a:ext uri="{FF2B5EF4-FFF2-40B4-BE49-F238E27FC236}">
                <a16:creationId xmlns:a16="http://schemas.microsoft.com/office/drawing/2014/main" id="{A10B5661-281E-48D4-9BFC-022F62151F7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66EE8871-2B60-4057-9D9F-A68171EC60DA}"/>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
        <p:nvSpPr>
          <p:cNvPr id="9" name="TextBox 8">
            <a:extLst>
              <a:ext uri="{FF2B5EF4-FFF2-40B4-BE49-F238E27FC236}">
                <a16:creationId xmlns:a16="http://schemas.microsoft.com/office/drawing/2014/main" id="{EE2DDC61-84C4-4F48-9B0F-E84BF925E18B}"/>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a:t>
            </a:r>
            <a:r>
              <a:rPr lang="en-US"/>
              <a:t>to add </a:t>
            </a:r>
            <a:r>
              <a:rPr lang="en-US" dirty="0"/>
              <a:t>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954779" y="1243798"/>
            <a:ext cx="10282441" cy="4446810"/>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lvl="3"/>
            <a:endParaRPr lang="en-IN" dirty="0"/>
          </a:p>
        </p:txBody>
      </p:sp>
      <p:pic>
        <p:nvPicPr>
          <p:cNvPr id="7" name="Picture 6" descr="A picture containing text, lamp&#10;&#10;Description automatically generated">
            <a:extLst>
              <a:ext uri="{FF2B5EF4-FFF2-40B4-BE49-F238E27FC236}">
                <a16:creationId xmlns:a16="http://schemas.microsoft.com/office/drawing/2014/main" id="{E60E7820-D003-4F7B-B35D-5C4FD4A6B6B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9B3379AE-C316-4773-A8B1-0C6AE989EED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04352" y="102076"/>
            <a:ext cx="2983296"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amp&#10;&#10;Description automatically generated">
            <a:extLst>
              <a:ext uri="{FF2B5EF4-FFF2-40B4-BE49-F238E27FC236}">
                <a16:creationId xmlns:a16="http://schemas.microsoft.com/office/drawing/2014/main" id="{7DA4730C-83E2-42B0-AF59-890CBFDAA9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9B886E12-FE39-4369-81FC-4CD15B06C53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pixabay.com/illustrations/write-sign-female-youth-young-990373/"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0602421-73E1-D04E-8103-2ED40F2606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32000" y="63728"/>
            <a:ext cx="8128000" cy="5207000"/>
          </a:xfrm>
          <a:prstGeom prst="rect">
            <a:avLst/>
          </a:prstGeom>
          <a:ln>
            <a:noFill/>
          </a:ln>
        </p:spPr>
      </p:pic>
      <p:sp>
        <p:nvSpPr>
          <p:cNvPr id="2" name="Title 1"/>
          <p:cNvSpPr>
            <a:spLocks noGrp="1"/>
          </p:cNvSpPr>
          <p:nvPr>
            <p:ph type="ctrTitle"/>
          </p:nvPr>
        </p:nvSpPr>
        <p:spPr>
          <a:xfrm>
            <a:off x="6099340" y="1539640"/>
            <a:ext cx="3795433" cy="2255175"/>
          </a:xfrm>
          <a:ln>
            <a:noFill/>
          </a:ln>
        </p:spPr>
        <p:txBody>
          <a:bodyPr/>
          <a:lstStyle/>
          <a:p>
            <a:r>
              <a:rPr lang="en-IN" b="1"/>
              <a:t>Colouring The </a:t>
            </a:r>
            <a:r>
              <a:rPr lang="en-IN" b="1" dirty="0"/>
              <a:t/>
            </a:r>
            <a:br>
              <a:rPr lang="en-IN" b="1" dirty="0"/>
            </a:br>
            <a:r>
              <a:rPr lang="en-IN" b="1" dirty="0"/>
              <a:t>Tenses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7FAA08FC-C072-DC47-9E1D-D00E6AE5C245}"/>
              </a:ext>
            </a:extLst>
          </p:cNvPr>
          <p:cNvSpPr/>
          <p:nvPr/>
        </p:nvSpPr>
        <p:spPr>
          <a:xfrm>
            <a:off x="5500517" y="4709528"/>
            <a:ext cx="1203504" cy="576064"/>
          </a:xfrm>
          <a:prstGeom prst="rect">
            <a:avLst/>
          </a:prstGeom>
          <a:solidFill>
            <a:srgbClr val="A3D8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ECEADF0-B515-CD42-A8BE-E911DD5AB09D}"/>
              </a:ext>
            </a:extLst>
          </p:cNvPr>
          <p:cNvSpPr/>
          <p:nvPr/>
        </p:nvSpPr>
        <p:spPr>
          <a:xfrm>
            <a:off x="3215680" y="5373638"/>
            <a:ext cx="1203504" cy="576064"/>
          </a:xfrm>
          <a:prstGeom prst="rect">
            <a:avLst/>
          </a:prstGeom>
          <a:solidFill>
            <a:srgbClr val="A3D8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5C77DF8-4CA4-5146-9275-8FBBE6737222}"/>
              </a:ext>
            </a:extLst>
          </p:cNvPr>
          <p:cNvSpPr/>
          <p:nvPr/>
        </p:nvSpPr>
        <p:spPr>
          <a:xfrm>
            <a:off x="7825957" y="4005064"/>
            <a:ext cx="1203504" cy="576064"/>
          </a:xfrm>
          <a:prstGeom prst="rect">
            <a:avLst/>
          </a:prstGeom>
          <a:solidFill>
            <a:srgbClr val="A3D8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E2FAC93-C960-624A-9F85-D0E22248A1CE}"/>
              </a:ext>
            </a:extLst>
          </p:cNvPr>
          <p:cNvSpPr/>
          <p:nvPr/>
        </p:nvSpPr>
        <p:spPr>
          <a:xfrm>
            <a:off x="5500517" y="4007940"/>
            <a:ext cx="1203504" cy="576064"/>
          </a:xfrm>
          <a:prstGeom prst="rect">
            <a:avLst/>
          </a:prstGeom>
          <a:solidFill>
            <a:srgbClr val="A3D8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62C33127-F728-9644-BCFD-C802F611C887}"/>
              </a:ext>
            </a:extLst>
          </p:cNvPr>
          <p:cNvSpPr/>
          <p:nvPr/>
        </p:nvSpPr>
        <p:spPr>
          <a:xfrm>
            <a:off x="5500517" y="3355268"/>
            <a:ext cx="1203504" cy="576064"/>
          </a:xfrm>
          <a:prstGeom prst="rect">
            <a:avLst/>
          </a:prstGeom>
          <a:solidFill>
            <a:srgbClr val="A3D8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D3FC53F-86CE-E14F-A898-62325B180A4E}"/>
              </a:ext>
            </a:extLst>
          </p:cNvPr>
          <p:cNvSpPr/>
          <p:nvPr/>
        </p:nvSpPr>
        <p:spPr>
          <a:xfrm>
            <a:off x="7860487" y="2672172"/>
            <a:ext cx="1203504" cy="576064"/>
          </a:xfrm>
          <a:prstGeom prst="rect">
            <a:avLst/>
          </a:prstGeom>
          <a:solidFill>
            <a:srgbClr val="A3D8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A9D56221-D1C2-574A-9D16-0F4FC23E8AD6}"/>
              </a:ext>
            </a:extLst>
          </p:cNvPr>
          <p:cNvSpPr/>
          <p:nvPr/>
        </p:nvSpPr>
        <p:spPr>
          <a:xfrm>
            <a:off x="3173776" y="2653680"/>
            <a:ext cx="1203504" cy="576064"/>
          </a:xfrm>
          <a:prstGeom prst="rect">
            <a:avLst/>
          </a:prstGeom>
          <a:solidFill>
            <a:srgbClr val="A3D8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19D65CD-6E7F-F846-B496-36FE3471B9CA}"/>
              </a:ext>
            </a:extLst>
          </p:cNvPr>
          <p:cNvSpPr/>
          <p:nvPr/>
        </p:nvSpPr>
        <p:spPr>
          <a:xfrm>
            <a:off x="3045907" y="1970424"/>
            <a:ext cx="1543050" cy="576064"/>
          </a:xfrm>
          <a:prstGeom prst="rect">
            <a:avLst/>
          </a:prstGeom>
          <a:solidFill>
            <a:srgbClr val="FFB3B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0C8C65A-15DE-C04C-96E4-4BE1902E4DAB}"/>
              </a:ext>
            </a:extLst>
          </p:cNvPr>
          <p:cNvSpPr/>
          <p:nvPr/>
        </p:nvSpPr>
        <p:spPr>
          <a:xfrm>
            <a:off x="5500517" y="5393804"/>
            <a:ext cx="1203504" cy="576064"/>
          </a:xfrm>
          <a:prstGeom prst="rect">
            <a:avLst/>
          </a:prstGeom>
          <a:solidFill>
            <a:srgbClr val="FFB3B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58A62C7-0987-C146-BDAB-BFDEC1E7A8C8}"/>
              </a:ext>
            </a:extLst>
          </p:cNvPr>
          <p:cNvSpPr/>
          <p:nvPr/>
        </p:nvSpPr>
        <p:spPr>
          <a:xfrm>
            <a:off x="7856184" y="5393804"/>
            <a:ext cx="1203504" cy="576064"/>
          </a:xfrm>
          <a:prstGeom prst="rect">
            <a:avLst/>
          </a:prstGeom>
          <a:solidFill>
            <a:srgbClr val="FFB3B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97D169-F929-B447-A4E5-FFB4B47137FF}"/>
              </a:ext>
            </a:extLst>
          </p:cNvPr>
          <p:cNvSpPr/>
          <p:nvPr/>
        </p:nvSpPr>
        <p:spPr>
          <a:xfrm>
            <a:off x="7541854" y="4726632"/>
            <a:ext cx="1756431" cy="576064"/>
          </a:xfrm>
          <a:prstGeom prst="rect">
            <a:avLst/>
          </a:prstGeom>
          <a:solidFill>
            <a:srgbClr val="FFB3B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E4F1B2C-E04D-214A-AA15-205E4DE0AD17}"/>
              </a:ext>
            </a:extLst>
          </p:cNvPr>
          <p:cNvSpPr/>
          <p:nvPr/>
        </p:nvSpPr>
        <p:spPr>
          <a:xfrm>
            <a:off x="3215680" y="4678520"/>
            <a:ext cx="1203504" cy="576064"/>
          </a:xfrm>
          <a:prstGeom prst="rect">
            <a:avLst/>
          </a:prstGeom>
          <a:solidFill>
            <a:srgbClr val="FFB3B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BB8550D-1449-2C4D-8514-C76FBBE7583E}"/>
              </a:ext>
            </a:extLst>
          </p:cNvPr>
          <p:cNvSpPr/>
          <p:nvPr/>
        </p:nvSpPr>
        <p:spPr>
          <a:xfrm>
            <a:off x="2971057" y="4005064"/>
            <a:ext cx="1692750" cy="576064"/>
          </a:xfrm>
          <a:prstGeom prst="rect">
            <a:avLst/>
          </a:prstGeom>
          <a:solidFill>
            <a:srgbClr val="FFB3B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80FA0A6-51EC-734F-BFD5-CCCC58B3213B}"/>
              </a:ext>
            </a:extLst>
          </p:cNvPr>
          <p:cNvSpPr/>
          <p:nvPr/>
        </p:nvSpPr>
        <p:spPr>
          <a:xfrm>
            <a:off x="7758143" y="3356992"/>
            <a:ext cx="1323854" cy="576064"/>
          </a:xfrm>
          <a:prstGeom prst="rect">
            <a:avLst/>
          </a:prstGeom>
          <a:solidFill>
            <a:srgbClr val="FFB3B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BA669DF-05DD-7647-A546-16E831D4D745}"/>
              </a:ext>
            </a:extLst>
          </p:cNvPr>
          <p:cNvSpPr/>
          <p:nvPr/>
        </p:nvSpPr>
        <p:spPr>
          <a:xfrm>
            <a:off x="3215680" y="3356992"/>
            <a:ext cx="1203504" cy="576064"/>
          </a:xfrm>
          <a:prstGeom prst="rect">
            <a:avLst/>
          </a:prstGeom>
          <a:solidFill>
            <a:srgbClr val="FFB3B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221B52F-6344-E34E-89C4-360A2740ED5A}"/>
              </a:ext>
            </a:extLst>
          </p:cNvPr>
          <p:cNvSpPr/>
          <p:nvPr/>
        </p:nvSpPr>
        <p:spPr>
          <a:xfrm>
            <a:off x="5500517" y="2653680"/>
            <a:ext cx="1203504" cy="576064"/>
          </a:xfrm>
          <a:prstGeom prst="rect">
            <a:avLst/>
          </a:prstGeom>
          <a:solidFill>
            <a:srgbClr val="FFB3B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949585F-CA61-6440-B06C-9D37BD7776B1}"/>
              </a:ext>
            </a:extLst>
          </p:cNvPr>
          <p:cNvSpPr/>
          <p:nvPr/>
        </p:nvSpPr>
        <p:spPr>
          <a:xfrm>
            <a:off x="7856184" y="1964482"/>
            <a:ext cx="1203504" cy="576064"/>
          </a:xfrm>
          <a:prstGeom prst="rect">
            <a:avLst/>
          </a:prstGeom>
          <a:solidFill>
            <a:srgbClr val="FFB3B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DDB87F9-EAB7-584B-B0B8-E567EA05D9CA}"/>
              </a:ext>
            </a:extLst>
          </p:cNvPr>
          <p:cNvSpPr/>
          <p:nvPr/>
        </p:nvSpPr>
        <p:spPr>
          <a:xfrm>
            <a:off x="5500517" y="1958752"/>
            <a:ext cx="1203504" cy="576064"/>
          </a:xfrm>
          <a:prstGeom prst="rect">
            <a:avLst/>
          </a:prstGeom>
          <a:solidFill>
            <a:srgbClr val="A3D8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IN" b="1" u="sng" dirty="0"/>
              <a:t>Worksheet</a:t>
            </a:r>
          </a:p>
        </p:txBody>
      </p:sp>
      <p:sp>
        <p:nvSpPr>
          <p:cNvPr id="3" name="Text Placeholder 2"/>
          <p:cNvSpPr>
            <a:spLocks noGrp="1"/>
          </p:cNvSpPr>
          <p:nvPr>
            <p:ph type="body" sz="quarter" idx="10"/>
          </p:nvPr>
        </p:nvSpPr>
        <p:spPr>
          <a:xfrm>
            <a:off x="2860382" y="980728"/>
            <a:ext cx="6509373" cy="529018"/>
          </a:xfrm>
          <a:ln>
            <a:solidFill>
              <a:schemeClr val="tx1"/>
            </a:solidFill>
          </a:ln>
        </p:spPr>
        <p:txBody>
          <a:bodyPr/>
          <a:lstStyle/>
          <a:p>
            <a:pPr marL="0" indent="0">
              <a:buNone/>
            </a:pPr>
            <a:r>
              <a:rPr lang="en-IN" sz="2400" i="1" dirty="0"/>
              <a:t>Colour the tenses – Present in </a:t>
            </a:r>
            <a:r>
              <a:rPr lang="en-IN" sz="2400" i="1" dirty="0">
                <a:solidFill>
                  <a:srgbClr val="FF0000"/>
                </a:solidFill>
              </a:rPr>
              <a:t>red</a:t>
            </a:r>
            <a:r>
              <a:rPr lang="en-IN" sz="2400" i="1" dirty="0"/>
              <a:t> and Past in </a:t>
            </a:r>
            <a:r>
              <a:rPr lang="en-IN" sz="2400" i="1" dirty="0">
                <a:solidFill>
                  <a:srgbClr val="0070C0"/>
                </a:solidFill>
              </a:rPr>
              <a:t>blue</a:t>
            </a:r>
            <a:r>
              <a:rPr lang="en-IN" sz="2400" i="1" dirty="0"/>
              <a:t>.</a:t>
            </a:r>
          </a:p>
        </p:txBody>
      </p:sp>
      <p:graphicFrame>
        <p:nvGraphicFramePr>
          <p:cNvPr id="5" name="Table 5">
            <a:extLst>
              <a:ext uri="{FF2B5EF4-FFF2-40B4-BE49-F238E27FC236}">
                <a16:creationId xmlns:a16="http://schemas.microsoft.com/office/drawing/2014/main" id="{194527EA-3129-5F4E-9AB3-AB52C33B00FB}"/>
              </a:ext>
            </a:extLst>
          </p:cNvPr>
          <p:cNvGraphicFramePr>
            <a:graphicFrameLocks noGrp="1"/>
          </p:cNvGraphicFramePr>
          <p:nvPr>
            <p:extLst>
              <p:ext uri="{D42A27DB-BD31-4B8C-83A1-F6EECF244321}">
                <p14:modId xmlns:p14="http://schemas.microsoft.com/office/powerpoint/2010/main" val="410362108"/>
              </p:ext>
            </p:extLst>
          </p:nvPr>
        </p:nvGraphicFramePr>
        <p:xfrm>
          <a:off x="2625289" y="1916832"/>
          <a:ext cx="6941421" cy="4104456"/>
        </p:xfrm>
        <a:graphic>
          <a:graphicData uri="http://schemas.openxmlformats.org/drawingml/2006/table">
            <a:tbl>
              <a:tblPr firstRow="1" bandRow="1">
                <a:tableStyleId>{2D5ABB26-0587-4C30-8999-92F81FD0307C}</a:tableStyleId>
              </a:tblPr>
              <a:tblGrid>
                <a:gridCol w="2313807">
                  <a:extLst>
                    <a:ext uri="{9D8B030D-6E8A-4147-A177-3AD203B41FA5}">
                      <a16:colId xmlns:a16="http://schemas.microsoft.com/office/drawing/2014/main" val="2901929262"/>
                    </a:ext>
                  </a:extLst>
                </a:gridCol>
                <a:gridCol w="2313807">
                  <a:extLst>
                    <a:ext uri="{9D8B030D-6E8A-4147-A177-3AD203B41FA5}">
                      <a16:colId xmlns:a16="http://schemas.microsoft.com/office/drawing/2014/main" val="1020628811"/>
                    </a:ext>
                  </a:extLst>
                </a:gridCol>
                <a:gridCol w="2313807">
                  <a:extLst>
                    <a:ext uri="{9D8B030D-6E8A-4147-A177-3AD203B41FA5}">
                      <a16:colId xmlns:a16="http://schemas.microsoft.com/office/drawing/2014/main" val="314656640"/>
                    </a:ext>
                  </a:extLst>
                </a:gridCol>
              </a:tblGrid>
              <a:tr h="684076">
                <a:tc>
                  <a:txBody>
                    <a:bodyPr/>
                    <a:lstStyle/>
                    <a:p>
                      <a:pPr algn="ctr"/>
                      <a:r>
                        <a:rPr lang="en-US" sz="3200" dirty="0"/>
                        <a:t>jumps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a:t>caught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a:t>brings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8272853"/>
                  </a:ext>
                </a:extLst>
              </a:tr>
              <a:tr h="684076">
                <a:tc>
                  <a:txBody>
                    <a:bodyPr/>
                    <a:lstStyle/>
                    <a:p>
                      <a:pPr algn="ctr"/>
                      <a:r>
                        <a:rPr lang="en-US" sz="3200" dirty="0"/>
                        <a:t>stood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smtClean="0"/>
                        <a:t>writes</a:t>
                      </a:r>
                      <a:endParaRPr lang="en-US"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a:t>sang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5817652"/>
                  </a:ext>
                </a:extLst>
              </a:tr>
              <a:tr h="684076">
                <a:tc>
                  <a:txBody>
                    <a:bodyPr/>
                    <a:lstStyle/>
                    <a:p>
                      <a:pPr algn="ctr"/>
                      <a:r>
                        <a:rPr lang="en-US" sz="3200" dirty="0"/>
                        <a:t>visit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a:t>closed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smtClean="0"/>
                        <a:t>play</a:t>
                      </a:r>
                      <a:endParaRPr lang="en-US"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338029"/>
                  </a:ext>
                </a:extLst>
              </a:tr>
              <a:tr h="684076">
                <a:tc>
                  <a:txBody>
                    <a:bodyPr/>
                    <a:lstStyle/>
                    <a:p>
                      <a:pPr algn="ctr"/>
                      <a:r>
                        <a:rPr lang="en-US" sz="3200" dirty="0" smtClean="0"/>
                        <a:t>clap</a:t>
                      </a:r>
                      <a:endParaRPr lang="en-US"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a:t>knew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a:t>swam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1860821"/>
                  </a:ext>
                </a:extLst>
              </a:tr>
              <a:tr h="684076">
                <a:tc>
                  <a:txBody>
                    <a:bodyPr/>
                    <a:lstStyle/>
                    <a:p>
                      <a:pPr algn="ctr"/>
                      <a:r>
                        <a:rPr lang="en-US" sz="3200" dirty="0"/>
                        <a:t>drink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a:t>asked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smtClean="0"/>
                        <a:t>sleeps</a:t>
                      </a:r>
                      <a:endParaRPr lang="en-US"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5942367"/>
                  </a:ext>
                </a:extLst>
              </a:tr>
              <a:tr h="684076">
                <a:tc>
                  <a:txBody>
                    <a:bodyPr/>
                    <a:lstStyle/>
                    <a:p>
                      <a:pPr algn="ctr"/>
                      <a:r>
                        <a:rPr lang="en-US" sz="3200" dirty="0"/>
                        <a:t>came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a:t>runs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a:t>opens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6172711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dissolve">
                                      <p:cBhvr>
                                        <p:cTn id="7" dur="500"/>
                                        <p:tgtEl>
                                          <p:spTgt spid="2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dissolve">
                                      <p:cBhvr>
                                        <p:cTn id="13" dur="500"/>
                                        <p:tgtEl>
                                          <p:spTgt spid="18"/>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dissolve">
                                      <p:cBhvr>
                                        <p:cTn id="16" dur="500"/>
                                        <p:tgtEl>
                                          <p:spTgt spid="19"/>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dissolve">
                                      <p:cBhvr>
                                        <p:cTn id="19" dur="500"/>
                                        <p:tgtEl>
                                          <p:spTgt spid="20"/>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dissolve">
                                      <p:cBhvr>
                                        <p:cTn id="22" dur="500"/>
                                        <p:tgtEl>
                                          <p:spTgt spid="21"/>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dissolve">
                                      <p:cBhvr>
                                        <p:cTn id="25" dur="500"/>
                                        <p:tgtEl>
                                          <p:spTgt spid="22"/>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checkerboard(across)">
                                      <p:cBhvr>
                                        <p:cTn id="28" dur="5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checkerboard(across)">
                                      <p:cBhvr>
                                        <p:cTn id="33" dur="500"/>
                                        <p:tgtEl>
                                          <p:spTgt spid="7"/>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dissolve">
                                      <p:cBhvr>
                                        <p:cTn id="36" dur="500"/>
                                        <p:tgtEl>
                                          <p:spTgt spid="23"/>
                                        </p:tgtEl>
                                      </p:cBhvr>
                                    </p:animEffect>
                                  </p:childTnLst>
                                </p:cTn>
                              </p:par>
                              <p:par>
                                <p:cTn id="37" presetID="5" presetClass="entr" presetSubtype="1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checkerboard(across)">
                                      <p:cBhvr>
                                        <p:cTn id="39" dur="500"/>
                                        <p:tgtEl>
                                          <p:spTgt spid="9"/>
                                        </p:tgtEl>
                                      </p:cBhvr>
                                    </p:animEffect>
                                  </p:childTnLst>
                                </p:cTn>
                              </p:par>
                              <p:par>
                                <p:cTn id="40" presetID="5" presetClass="entr" presetSubtype="10"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checkerboard(across)">
                                      <p:cBhvr>
                                        <p:cTn id="42" dur="500"/>
                                        <p:tgtEl>
                                          <p:spTgt spid="10"/>
                                        </p:tgtEl>
                                      </p:cBhvr>
                                    </p:animEffect>
                                  </p:childTnLst>
                                </p:cTn>
                              </p:par>
                              <p:par>
                                <p:cTn id="43" presetID="5" presetClass="entr" presetSubtype="10" fill="hold" grpId="0" nodeType="with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checkerboard(across)">
                                      <p:cBhvr>
                                        <p:cTn id="45" dur="500"/>
                                        <p:tgtEl>
                                          <p:spTgt spid="11"/>
                                        </p:tgtEl>
                                      </p:cBhvr>
                                    </p:animEffect>
                                  </p:childTnLst>
                                </p:cTn>
                              </p:par>
                              <p:par>
                                <p:cTn id="46" presetID="5" presetClass="entr" presetSubtype="10" fill="hold" grpId="0" nodeType="with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checkerboard(across)">
                                      <p:cBhvr>
                                        <p:cTn id="48" dur="500"/>
                                        <p:tgtEl>
                                          <p:spTgt spid="12"/>
                                        </p:tgtEl>
                                      </p:cBhvr>
                                    </p:animEffect>
                                  </p:childTnLst>
                                </p:cTn>
                              </p:par>
                              <p:par>
                                <p:cTn id="49" presetID="5" presetClass="entr" presetSubtype="1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checkerboard(across)">
                                      <p:cBhvr>
                                        <p:cTn id="51" dur="500"/>
                                        <p:tgtEl>
                                          <p:spTgt spid="13"/>
                                        </p:tgtEl>
                                      </p:cBhvr>
                                    </p:animEffect>
                                  </p:childTnLst>
                                </p:cTn>
                              </p:par>
                              <p:par>
                                <p:cTn id="52" presetID="5" presetClass="entr" presetSubtype="10" fill="hold" grpId="0" nodeType="with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checkerboard(across)">
                                      <p:cBhvr>
                                        <p:cTn id="54" dur="500"/>
                                        <p:tgtEl>
                                          <p:spTgt spid="14"/>
                                        </p:tgtEl>
                                      </p:cBhvr>
                                    </p:animEffect>
                                  </p:childTnLst>
                                </p:cTn>
                              </p:par>
                              <p:par>
                                <p:cTn id="55" presetID="5" presetClass="entr" presetSubtype="10"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checkerboard(across)">
                                      <p:cBhvr>
                                        <p:cTn id="57" dur="500"/>
                                        <p:tgtEl>
                                          <p:spTgt spid="15"/>
                                        </p:tgtEl>
                                      </p:cBhvr>
                                    </p:animEffect>
                                  </p:childTnLst>
                                </p:cTn>
                              </p:par>
                              <p:par>
                                <p:cTn id="58" presetID="5" presetClass="entr" presetSubtype="10" fill="hold" grpId="0" nodeType="with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checkerboard(across)">
                                      <p:cBhvr>
                                        <p:cTn id="6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8" grpId="0" animBg="1"/>
      <p:bldP spid="18" grpId="0" animBg="1"/>
      <p:bldP spid="19" grpId="0" animBg="1"/>
      <p:bldP spid="20" grpId="0" animBg="1"/>
      <p:bldP spid="21" grpId="0" animBg="1"/>
      <p:bldP spid="22" grpId="0" animBg="1"/>
      <p:bldP spid="23" grpId="0" animBg="1"/>
      <p:bldP spid="7" grpId="0" animBg="1"/>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BCB341BF-F4EB-4885-869D-9FD0993472C3}"/>
              </a:ext>
            </a:extLst>
          </p:cNvPr>
          <p:cNvGraphicFramePr>
            <a:graphicFrameLocks noGrp="1"/>
          </p:cNvGraphicFramePr>
          <p:nvPr>
            <p:extLst>
              <p:ext uri="{D42A27DB-BD31-4B8C-83A1-F6EECF244321}">
                <p14:modId xmlns:p14="http://schemas.microsoft.com/office/powerpoint/2010/main" val="4161692099"/>
              </p:ext>
            </p:extLst>
          </p:nvPr>
        </p:nvGraphicFramePr>
        <p:xfrm>
          <a:off x="1127448" y="1348417"/>
          <a:ext cx="9937104" cy="833314"/>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424399">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408915">
                <a:tc>
                  <a:txBody>
                    <a:bodyPr/>
                    <a:lstStyle/>
                    <a:p>
                      <a:r>
                        <a:rPr lang="en-IN" sz="900" dirty="0"/>
                        <a:t>1</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&lt;kid&gt; </a:t>
                      </a:r>
                      <a:r>
                        <a:rPr lang="en-IN" sz="900" dirty="0">
                          <a:hlinkClick r:id="rId3"/>
                        </a:rPr>
                        <a:t>https://pixabay.com/illustrations/write-sign-female-youth-young-990373/</a:t>
                      </a:r>
                      <a:endParaRPr lang="en-IN" sz="900" dirty="0"/>
                    </a:p>
                  </a:txBody>
                  <a:tcPr/>
                </a:tc>
                <a:extLst>
                  <a:ext uri="{0D108BD9-81ED-4DB2-BD59-A6C34878D82A}">
                    <a16:rowId xmlns:a16="http://schemas.microsoft.com/office/drawing/2014/main" val="10001"/>
                  </a:ext>
                </a:extLst>
              </a:tr>
            </a:tbl>
          </a:graphicData>
        </a:graphic>
      </p:graphicFrame>
      <p:pic>
        <p:nvPicPr>
          <p:cNvPr id="5" name="Picture 4" descr="A picture containing clipart&#10;&#10;Description automatically generated">
            <a:extLst>
              <a:ext uri="{FF2B5EF4-FFF2-40B4-BE49-F238E27FC236}">
                <a16:creationId xmlns:a16="http://schemas.microsoft.com/office/drawing/2014/main" id="{B053590E-186F-814B-91F5-2BBB154055E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04933" y="1820270"/>
            <a:ext cx="500918" cy="320899"/>
          </a:xfrm>
          <a:prstGeom prst="rect">
            <a:avLst/>
          </a:prstGeom>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1</TotalTime>
  <Words>237</Words>
  <Application>Microsoft Office PowerPoint</Application>
  <PresentationFormat>Widescreen</PresentationFormat>
  <Paragraphs>40</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DD</vt:lpstr>
      <vt:lpstr>Colouring The  Tenses</vt:lpstr>
      <vt:lpstr>Worksheet</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SNEHA</cp:lastModifiedBy>
  <cp:revision>34</cp:revision>
  <dcterms:created xsi:type="dcterms:W3CDTF">2020-08-28T09:38:22Z</dcterms:created>
  <dcterms:modified xsi:type="dcterms:W3CDTF">2021-12-09T17:19:58Z</dcterms:modified>
</cp:coreProperties>
</file>