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0" r:id="rId4"/>
    <p:sldId id="261" r:id="rId5"/>
    <p:sldId id="262"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78" autoAdjust="0"/>
  </p:normalViewPr>
  <p:slideViewPr>
    <p:cSldViewPr>
      <p:cViewPr varScale="1">
        <p:scale>
          <a:sx n="68" d="100"/>
          <a:sy n="68" d="100"/>
        </p:scale>
        <p:origin x="792"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12-Dec-21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dirty="0"/>
              <a:t>https://pixabay.com/illustrations/recycle-past-present-future-2327550/</a:t>
            </a:r>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Sunrise: https://pixabay.com/photos/hills-india-nature-kodaikanal-2836301/</a:t>
            </a:r>
          </a:p>
          <a:p>
            <a:pPr rtl="0"/>
            <a:r>
              <a:rPr lang="en-IN" sz="1200" b="0" i="0" u="none" strike="noStrike" kern="1200" dirty="0">
                <a:solidFill>
                  <a:schemeClr val="tx1"/>
                </a:solidFill>
                <a:latin typeface="+mn-lt"/>
                <a:ea typeface="+mn-ea"/>
                <a:cs typeface="+mn-cs"/>
              </a:rPr>
              <a:t>Badminton: https://pixabay.com/photos/badminton-racket-shuttlecock-sport-6030860/</a:t>
            </a:r>
          </a:p>
          <a:p>
            <a:pPr rtl="0"/>
            <a:r>
              <a:rPr lang="en-IN" sz="1200" b="0" i="0" u="none" strike="noStrike" kern="1200" dirty="0">
                <a:solidFill>
                  <a:schemeClr val="tx1"/>
                </a:solidFill>
                <a:latin typeface="+mn-lt"/>
                <a:ea typeface="+mn-ea"/>
                <a:cs typeface="+mn-cs"/>
              </a:rPr>
              <a:t>Engineer: https://pixabay.com/photos/engineer-engineering-civil-engineer-4941163/</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Girls: https://www.flickr.com/photos/10816734@N03/3491668419 By </a:t>
            </a:r>
            <a:r>
              <a:rPr lang="en-US" b="0" i="0" dirty="0">
                <a:solidFill>
                  <a:srgbClr val="FFFFFF"/>
                </a:solidFill>
                <a:effectLst/>
                <a:latin typeface="Proxima Nova"/>
              </a:rPr>
              <a:t>World Bank Photo Collection</a:t>
            </a:r>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US" sz="1200" b="0" i="0" u="none" strike="noStrike" kern="1200" dirty="0">
                <a:solidFill>
                  <a:schemeClr val="tx1"/>
                </a:solidFill>
                <a:latin typeface="+mn-lt"/>
                <a:ea typeface="+mn-ea"/>
                <a:cs typeface="+mn-cs"/>
              </a:rPr>
              <a:t>House: https://pixabay.com/photos/house-multicoloured-india-gate-1028456/</a:t>
            </a:r>
          </a:p>
          <a:p>
            <a:pPr rtl="0"/>
            <a:r>
              <a:rPr lang="en-US" b="0" i="0" dirty="0">
                <a:solidFill>
                  <a:srgbClr val="FFFFFF"/>
                </a:solidFill>
                <a:effectLst/>
                <a:latin typeface="Proxima Nova"/>
              </a:rPr>
              <a:t>Volleyball: https://www.flickr.com/photos/vinothchandar/11562749464/ By Vinoth </a:t>
            </a:r>
            <a:r>
              <a:rPr lang="en-US" b="0" i="0" dirty="0" err="1">
                <a:solidFill>
                  <a:srgbClr val="FFFFFF"/>
                </a:solidFill>
                <a:effectLst/>
                <a:latin typeface="Proxima Nova"/>
              </a:rPr>
              <a:t>Chandar</a:t>
            </a:r>
            <a:endParaRPr lang="en-US" b="0" i="0" dirty="0">
              <a:solidFill>
                <a:srgbClr val="FFFFFF"/>
              </a:solidFill>
              <a:effectLst/>
              <a:latin typeface="Proxima Nova"/>
            </a:endParaRPr>
          </a:p>
          <a:p>
            <a:pPr rtl="0"/>
            <a:r>
              <a:rPr lang="en-US" b="0" i="0" dirty="0">
                <a:solidFill>
                  <a:srgbClr val="FFFFFF"/>
                </a:solidFill>
                <a:effectLst/>
                <a:latin typeface="Proxima Nova"/>
              </a:rPr>
              <a:t>Girl Swing: https://www.flickr.com/photos/vinothchandar/5265847730/ By Vinoth </a:t>
            </a:r>
            <a:r>
              <a:rPr lang="en-US" b="0" i="0" dirty="0" err="1">
                <a:solidFill>
                  <a:srgbClr val="FFFFFF"/>
                </a:solidFill>
                <a:effectLst/>
                <a:latin typeface="Proxima Nova"/>
              </a:rPr>
              <a:t>Chandar</a:t>
            </a:r>
            <a:endParaRPr lang="en-US" b="0" i="0" dirty="0">
              <a:solidFill>
                <a:srgbClr val="FFFFFF"/>
              </a:solidFill>
              <a:effectLst/>
              <a:latin typeface="Proxima Nova"/>
            </a:endParaRP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305175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US" sz="1200" b="0" i="0" u="none" strike="noStrike" kern="1200" dirty="0">
                <a:solidFill>
                  <a:schemeClr val="tx1"/>
                </a:solidFill>
                <a:latin typeface="+mn-lt"/>
                <a:ea typeface="+mn-ea"/>
                <a:cs typeface="+mn-cs"/>
              </a:rPr>
              <a:t>Monkey: https://pixabay.com/photos/monkey-banana-india-mohan-5356073/</a:t>
            </a:r>
          </a:p>
          <a:p>
            <a:pPr rtl="0"/>
            <a:r>
              <a:rPr lang="en-US" sz="1200" b="0" i="0" u="none" strike="noStrike" kern="1200" dirty="0">
                <a:solidFill>
                  <a:schemeClr val="tx1"/>
                </a:solidFill>
                <a:effectLst/>
                <a:latin typeface="+mn-lt"/>
                <a:ea typeface="+mn-ea"/>
                <a:cs typeface="+mn-cs"/>
              </a:rPr>
              <a:t>Dance: https://www.flickr.com/photos/26445715@N00/7247901062 By Mike Finn</a:t>
            </a:r>
          </a:p>
          <a:p>
            <a:pPr rtl="0"/>
            <a:r>
              <a:rPr lang="en-US" sz="1200" b="0" i="0" u="none" strike="noStrike" kern="1200" dirty="0">
                <a:solidFill>
                  <a:schemeClr val="tx1"/>
                </a:solidFill>
                <a:effectLst/>
                <a:latin typeface="+mn-lt"/>
                <a:ea typeface="+mn-ea"/>
                <a:cs typeface="+mn-cs"/>
              </a:rPr>
              <a:t>Elephant: https://pixabay.com/photos/elephants-pachyderm-animal-wild-4509411/</a:t>
            </a:r>
          </a:p>
          <a:p>
            <a:pPr rtl="0"/>
            <a:r>
              <a:rPr lang="en-US" sz="1200" b="0" i="0" u="none" strike="noStrike" kern="1200" dirty="0">
                <a:solidFill>
                  <a:schemeClr val="tx1"/>
                </a:solidFill>
                <a:effectLst/>
                <a:latin typeface="+mn-lt"/>
                <a:ea typeface="+mn-ea"/>
                <a:cs typeface="+mn-cs"/>
              </a:rPr>
              <a:t>Football: https://pixabay.com/photos/soccer-football-ball-player-man-390559/</a:t>
            </a:r>
            <a:endParaRPr lang="en-US" b="0" i="0" dirty="0">
              <a:solidFill>
                <a:srgbClr val="FFFFFF"/>
              </a:solidFill>
              <a:effectLst/>
              <a:latin typeface="Proxima Nova"/>
            </a:endParaRPr>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3605148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Letter: https://pixabay.com/photos/writing-write-fountain-pen-ink-1209121/</a:t>
            </a:r>
          </a:p>
          <a:p>
            <a:pPr rtl="0"/>
            <a:r>
              <a:rPr lang="en-IN" sz="1200" b="0" i="0" u="none" strike="noStrike" kern="1200" dirty="0">
                <a:solidFill>
                  <a:schemeClr val="tx1"/>
                </a:solidFill>
                <a:latin typeface="+mn-lt"/>
                <a:ea typeface="+mn-ea"/>
                <a:cs typeface="+mn-cs"/>
              </a:rPr>
              <a:t>Dog: https://www.flickr.com/photos/vinothchandar/10960940954/ By Vinoth </a:t>
            </a:r>
            <a:r>
              <a:rPr lang="en-IN" sz="1200" b="0" i="0" u="none" strike="noStrike" kern="1200" dirty="0" err="1">
                <a:solidFill>
                  <a:schemeClr val="tx1"/>
                </a:solidFill>
                <a:latin typeface="+mn-lt"/>
                <a:ea typeface="+mn-ea"/>
                <a:cs typeface="+mn-cs"/>
              </a:rPr>
              <a:t>Chandar</a:t>
            </a: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116013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photos/house-multicoloured-india-gate-1028456/" TargetMode="External"/><Relationship Id="rId13" Type="http://schemas.openxmlformats.org/officeDocument/2006/relationships/hyperlink" Target="https://pixabay.com/photos/elephants-pachyderm-animal-wild-4509411/" TargetMode="External"/><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hyperlink" Target="https://pixabay.com/illustrations/recycle-past-present-future-2327550/" TargetMode="External"/><Relationship Id="rId21" Type="http://schemas.openxmlformats.org/officeDocument/2006/relationships/image" Target="../media/image22.jpeg"/><Relationship Id="rId7" Type="http://schemas.openxmlformats.org/officeDocument/2006/relationships/hyperlink" Target="https://www.flickr.com/photos/10816734@N03/3491668419" TargetMode="External"/><Relationship Id="rId12" Type="http://schemas.openxmlformats.org/officeDocument/2006/relationships/hyperlink" Target="https://www.flickr.com/photos/26445715@N00/7247901062" TargetMode="External"/><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notesSlide" Target="../notesSlides/notesSlide6.xml"/><Relationship Id="rId16" Type="http://schemas.openxmlformats.org/officeDocument/2006/relationships/hyperlink" Target="https://www.flickr.com/photos/vinothchandar/10960940954/" TargetMode="External"/><Relationship Id="rId20" Type="http://schemas.openxmlformats.org/officeDocument/2006/relationships/image" Target="../media/image21.jpeg"/><Relationship Id="rId29"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hyperlink" Target="https://pixabay.com/photos/engineer-engineering-civil-engineer-4941163/" TargetMode="External"/><Relationship Id="rId11" Type="http://schemas.openxmlformats.org/officeDocument/2006/relationships/hyperlink" Target="https://pixabay.com/photos/monkey-banana-india-mohan-5356073/" TargetMode="External"/><Relationship Id="rId24" Type="http://schemas.openxmlformats.org/officeDocument/2006/relationships/image" Target="../media/image25.jpeg"/><Relationship Id="rId5" Type="http://schemas.openxmlformats.org/officeDocument/2006/relationships/hyperlink" Target="https://pixabay.com/photos/badminton-racket-shuttlecock-sport-6030860/" TargetMode="External"/><Relationship Id="rId15" Type="http://schemas.openxmlformats.org/officeDocument/2006/relationships/hyperlink" Target="https://pixabay.com/photos/writing-write-fountain-pen-ink-1209121/" TargetMode="External"/><Relationship Id="rId23" Type="http://schemas.openxmlformats.org/officeDocument/2006/relationships/image" Target="../media/image24.jpeg"/><Relationship Id="rId28" Type="http://schemas.openxmlformats.org/officeDocument/2006/relationships/image" Target="../media/image29.jpeg"/><Relationship Id="rId10" Type="http://schemas.openxmlformats.org/officeDocument/2006/relationships/hyperlink" Target="https://www.flickr.com/photos/vinothchandar/5265847730" TargetMode="External"/><Relationship Id="rId19" Type="http://schemas.openxmlformats.org/officeDocument/2006/relationships/image" Target="../media/image20.jpeg"/><Relationship Id="rId4" Type="http://schemas.openxmlformats.org/officeDocument/2006/relationships/hyperlink" Target="https://pixabay.com/photos/hills-india-nature-kodaikanal-2836301/" TargetMode="External"/><Relationship Id="rId9" Type="http://schemas.openxmlformats.org/officeDocument/2006/relationships/hyperlink" Target="https://www.flickr.com/photos/vinothchandar/11562749464/" TargetMode="External"/><Relationship Id="rId14" Type="http://schemas.openxmlformats.org/officeDocument/2006/relationships/hyperlink" Target="https://pixabay.com/photos/soccer-football-ball-player-man-390559/" TargetMode="External"/><Relationship Id="rId22" Type="http://schemas.openxmlformats.org/officeDocument/2006/relationships/image" Target="../media/image23.jpeg"/><Relationship Id="rId27" Type="http://schemas.openxmlformats.org/officeDocument/2006/relationships/image" Target="../media/image28.jpeg"/><Relationship Id="rId30"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12192000" cy="743276"/>
          </a:xfrm>
          <a:solidFill>
            <a:srgbClr val="FFFF00"/>
          </a:solidFill>
        </p:spPr>
        <p:txBody>
          <a:bodyPr/>
          <a:lstStyle/>
          <a:p>
            <a:r>
              <a:rPr lang="en-IN" b="1"/>
              <a:t>Testing Time - Tenses</a:t>
            </a:r>
            <a:endParaRPr lang="en-IN" b="1" dirty="0"/>
          </a:p>
        </p:txBody>
      </p:sp>
      <p:pic>
        <p:nvPicPr>
          <p:cNvPr id="1026" name="Picture 2" descr="Recycle, Past, Present, Future">
            <a:extLst>
              <a:ext uri="{FF2B5EF4-FFF2-40B4-BE49-F238E27FC236}">
                <a16:creationId xmlns:a16="http://schemas.microsoft.com/office/drawing/2014/main" id="{87EE7DEA-D941-47F1-829D-3C5A372C66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0855" y="2031301"/>
            <a:ext cx="3790291" cy="3199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IN" b="1" u="sng" dirty="0"/>
              <a:t>Exercise 1</a:t>
            </a:r>
          </a:p>
        </p:txBody>
      </p:sp>
      <p:sp>
        <p:nvSpPr>
          <p:cNvPr id="3" name="Text Placeholder 2"/>
          <p:cNvSpPr>
            <a:spLocks noGrp="1"/>
          </p:cNvSpPr>
          <p:nvPr>
            <p:ph type="body" sz="quarter" idx="10"/>
          </p:nvPr>
        </p:nvSpPr>
        <p:spPr>
          <a:xfrm>
            <a:off x="2711624" y="2073102"/>
            <a:ext cx="6984776" cy="3228106"/>
          </a:xfrm>
        </p:spPr>
        <p:txBody>
          <a:bodyPr/>
          <a:lstStyle/>
          <a:p>
            <a:pPr marL="457200" marR="0" indent="-457200">
              <a:lnSpc>
                <a:spcPct val="115000"/>
              </a:lnSpc>
              <a:spcBef>
                <a:spcPts val="0"/>
              </a:spcBef>
              <a:spcAft>
                <a:spcPts val="1000"/>
              </a:spcAft>
              <a:buFont typeface="+mj-lt"/>
              <a:buAutoNum type="arabicPeriod"/>
            </a:pPr>
            <a:r>
              <a:rPr lang="en-IN" sz="2800" dirty="0">
                <a:effectLst/>
                <a:latin typeface="Calibri" panose="020F0502020204030204" pitchFamily="34" charset="0"/>
                <a:ea typeface="SimSun" panose="02010600030101010101" pitchFamily="2" charset="-122"/>
                <a:cs typeface="Times New Roman" panose="02020603050405020304" pitchFamily="18" charset="0"/>
              </a:rPr>
              <a:t>The Sun rises in the East.</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L="457200" marR="0" indent="-457200">
              <a:lnSpc>
                <a:spcPct val="115000"/>
              </a:lnSpc>
              <a:spcBef>
                <a:spcPts val="0"/>
              </a:spcBef>
              <a:spcAft>
                <a:spcPts val="1000"/>
              </a:spcAft>
              <a:buFont typeface="+mj-lt"/>
              <a:buAutoNum type="arabicPeriod"/>
            </a:pPr>
            <a:r>
              <a:rPr lang="en-IN" sz="2800" dirty="0">
                <a:effectLst/>
                <a:latin typeface="Calibri" panose="020F0502020204030204" pitchFamily="34" charset="0"/>
                <a:ea typeface="SimSun" panose="02010600030101010101" pitchFamily="2" charset="-122"/>
                <a:cs typeface="Times New Roman" panose="02020603050405020304" pitchFamily="18" charset="0"/>
              </a:rPr>
              <a:t>The </a:t>
            </a:r>
            <a:r>
              <a:rPr lang="en-IN" sz="2800" dirty="0" smtClean="0">
                <a:effectLst/>
                <a:latin typeface="Calibri" panose="020F0502020204030204" pitchFamily="34" charset="0"/>
                <a:ea typeface="SimSun" panose="02010600030101010101" pitchFamily="2" charset="-122"/>
                <a:cs typeface="Times New Roman" panose="02020603050405020304" pitchFamily="18" charset="0"/>
              </a:rPr>
              <a:t>baby sleeps </a:t>
            </a:r>
            <a:r>
              <a:rPr lang="en-IN" sz="2800" dirty="0">
                <a:effectLst/>
                <a:latin typeface="Calibri" panose="020F0502020204030204" pitchFamily="34" charset="0"/>
                <a:ea typeface="SimSun" panose="02010600030101010101" pitchFamily="2" charset="-122"/>
                <a:cs typeface="Times New Roman" panose="02020603050405020304" pitchFamily="18" charset="0"/>
              </a:rPr>
              <a:t>in the cradle.</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L="457200" marR="0" indent="-457200">
              <a:lnSpc>
                <a:spcPct val="115000"/>
              </a:lnSpc>
              <a:spcBef>
                <a:spcPts val="0"/>
              </a:spcBef>
              <a:spcAft>
                <a:spcPts val="1000"/>
              </a:spcAft>
              <a:buFont typeface="+mj-lt"/>
              <a:buAutoNum type="arabicPeriod"/>
            </a:pPr>
            <a:r>
              <a:rPr lang="en-IN" sz="2800" dirty="0">
                <a:effectLst/>
                <a:latin typeface="Calibri" panose="020F0502020204030204" pitchFamily="34" charset="0"/>
                <a:ea typeface="SimSun" panose="02010600030101010101" pitchFamily="2" charset="-122"/>
                <a:cs typeface="Times New Roman" panose="02020603050405020304" pitchFamily="18" charset="0"/>
              </a:rPr>
              <a:t>I am an engineer.   </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L="457200" marR="0" indent="-457200">
              <a:lnSpc>
                <a:spcPct val="115000"/>
              </a:lnSpc>
              <a:spcBef>
                <a:spcPts val="0"/>
              </a:spcBef>
              <a:spcAft>
                <a:spcPts val="1000"/>
              </a:spcAft>
              <a:buFont typeface="+mj-lt"/>
              <a:buAutoNum type="arabicPeriod"/>
            </a:pPr>
            <a:r>
              <a:rPr lang="en-IN" sz="2800" dirty="0">
                <a:effectLst/>
                <a:latin typeface="Calibri" panose="020F0502020204030204" pitchFamily="34" charset="0"/>
                <a:ea typeface="SimSun" panose="02010600030101010101" pitchFamily="2" charset="-122"/>
                <a:cs typeface="Times New Roman" panose="02020603050405020304" pitchFamily="18" charset="0"/>
              </a:rPr>
              <a:t>Rita and </a:t>
            </a:r>
            <a:r>
              <a:rPr lang="en-IN" sz="2800" dirty="0" err="1">
                <a:effectLst/>
                <a:latin typeface="Calibri" panose="020F0502020204030204" pitchFamily="34" charset="0"/>
                <a:ea typeface="SimSun" panose="02010600030101010101" pitchFamily="2" charset="-122"/>
                <a:cs typeface="Times New Roman" panose="02020603050405020304" pitchFamily="18" charset="0"/>
              </a:rPr>
              <a:t>Renu</a:t>
            </a:r>
            <a:r>
              <a:rPr lang="en-IN" sz="2800" dirty="0">
                <a:effectLst/>
                <a:latin typeface="Calibri" panose="020F0502020204030204" pitchFamily="34" charset="0"/>
                <a:ea typeface="SimSun" panose="02010600030101010101" pitchFamily="2" charset="-122"/>
                <a:cs typeface="Times New Roman" panose="02020603050405020304" pitchFamily="18" charset="0"/>
              </a:rPr>
              <a:t> always talk in the classroom.</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L="457200" indent="-457200">
              <a:buFont typeface="+mj-lt"/>
              <a:buAutoNum type="arabicPeriod"/>
            </a:pPr>
            <a:r>
              <a:rPr lang="en-IN" sz="2800" dirty="0">
                <a:effectLst/>
                <a:latin typeface="Calibri" panose="020F0502020204030204" pitchFamily="34" charset="0"/>
                <a:ea typeface="SimSun" panose="02010600030101010101" pitchFamily="2" charset="-122"/>
                <a:cs typeface="Times New Roman" panose="02020603050405020304" pitchFamily="18" charset="0"/>
              </a:rPr>
              <a:t>She enjoys </a:t>
            </a:r>
            <a:r>
              <a:rPr lang="en-IN" sz="2800" dirty="0" smtClean="0">
                <a:effectLst/>
                <a:latin typeface="Calibri" panose="020F0502020204030204" pitchFamily="34" charset="0"/>
                <a:ea typeface="SimSun" panose="02010600030101010101" pitchFamily="2" charset="-122"/>
                <a:cs typeface="Times New Roman" panose="02020603050405020304" pitchFamily="18" charset="0"/>
              </a:rPr>
              <a:t>the game of badminton.</a:t>
            </a:r>
            <a:endParaRPr lang="en-IN" sz="2800" dirty="0"/>
          </a:p>
        </p:txBody>
      </p:sp>
      <p:cxnSp>
        <p:nvCxnSpPr>
          <p:cNvPr id="5" name="Straight Connector 4">
            <a:extLst>
              <a:ext uri="{FF2B5EF4-FFF2-40B4-BE49-F238E27FC236}">
                <a16:creationId xmlns:a16="http://schemas.microsoft.com/office/drawing/2014/main" id="{89843FC2-0EA6-4775-8A6F-9E1B828E744A}"/>
              </a:ext>
            </a:extLst>
          </p:cNvPr>
          <p:cNvCxnSpPr/>
          <p:nvPr/>
        </p:nvCxnSpPr>
        <p:spPr>
          <a:xfrm>
            <a:off x="4572946" y="2632718"/>
            <a:ext cx="63367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D4997993-3B77-4EC0-9498-8504AC354C80}"/>
              </a:ext>
            </a:extLst>
          </p:cNvPr>
          <p:cNvCxnSpPr/>
          <p:nvPr/>
        </p:nvCxnSpPr>
        <p:spPr>
          <a:xfrm>
            <a:off x="4734967" y="3267406"/>
            <a:ext cx="914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90887614-049C-47D5-B7F3-6F93F1E02CEB}"/>
              </a:ext>
            </a:extLst>
          </p:cNvPr>
          <p:cNvCxnSpPr/>
          <p:nvPr/>
        </p:nvCxnSpPr>
        <p:spPr>
          <a:xfrm>
            <a:off x="3481446" y="3856854"/>
            <a:ext cx="47608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8605285D-0E6C-4B69-9064-C02BD56921B3}"/>
              </a:ext>
            </a:extLst>
          </p:cNvPr>
          <p:cNvCxnSpPr/>
          <p:nvPr/>
        </p:nvCxnSpPr>
        <p:spPr>
          <a:xfrm>
            <a:off x="6484010" y="4480656"/>
            <a:ext cx="47608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a16="http://schemas.microsoft.com/office/drawing/2014/main" id="{6D0A65AA-4B99-4EA7-9E8D-C96BDF0C6C45}"/>
              </a:ext>
            </a:extLst>
          </p:cNvPr>
          <p:cNvCxnSpPr/>
          <p:nvPr/>
        </p:nvCxnSpPr>
        <p:spPr>
          <a:xfrm>
            <a:off x="3922333" y="5157192"/>
            <a:ext cx="927759" cy="0"/>
          </a:xfrm>
          <a:prstGeom prst="line">
            <a:avLst/>
          </a:prstGeom>
        </p:spPr>
        <p:style>
          <a:lnRef idx="2">
            <a:schemeClr val="accent2"/>
          </a:lnRef>
          <a:fillRef idx="0">
            <a:schemeClr val="accent2"/>
          </a:fillRef>
          <a:effectRef idx="1">
            <a:schemeClr val="accent2"/>
          </a:effectRef>
          <a:fontRef idx="minor">
            <a:schemeClr val="tx1"/>
          </a:fontRef>
        </p:style>
      </p:cxnSp>
      <p:pic>
        <p:nvPicPr>
          <p:cNvPr id="1026" name="Picture 2" descr="Hills, India, Nature, Kodaikanal, Trees, Landscape">
            <a:extLst>
              <a:ext uri="{FF2B5EF4-FFF2-40B4-BE49-F238E27FC236}">
                <a16:creationId xmlns:a16="http://schemas.microsoft.com/office/drawing/2014/main" id="{6C7BB6E2-D294-4A33-9CB0-A0FBAD3F0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707" y="1275990"/>
            <a:ext cx="2407901" cy="1504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dminton, Racket, Shuttlecock, Sport, Badminton Racket">
            <a:extLst>
              <a:ext uri="{FF2B5EF4-FFF2-40B4-BE49-F238E27FC236}">
                <a16:creationId xmlns:a16="http://schemas.microsoft.com/office/drawing/2014/main" id="{30E46A73-A1BB-4736-9764-F039EB86E7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15" y="4221088"/>
            <a:ext cx="2407901" cy="16052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gineer, Engineering, Civil Engineer">
            <a:extLst>
              <a:ext uri="{FF2B5EF4-FFF2-40B4-BE49-F238E27FC236}">
                <a16:creationId xmlns:a16="http://schemas.microsoft.com/office/drawing/2014/main" id="{9DB348B5-B951-48A0-A672-B36991737B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9064" y="1990680"/>
            <a:ext cx="2913560" cy="19423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group of children in school uniforms&#10;&#10;Description automatically generated with low confidence">
            <a:extLst>
              <a:ext uri="{FF2B5EF4-FFF2-40B4-BE49-F238E27FC236}">
                <a16:creationId xmlns:a16="http://schemas.microsoft.com/office/drawing/2014/main" id="{0B452F65-F3BA-4C60-B41C-9BC0DE3ECF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0075" y="4653136"/>
            <a:ext cx="2862509" cy="1910725"/>
          </a:xfrm>
          <a:prstGeom prst="rect">
            <a:avLst/>
          </a:prstGeom>
        </p:spPr>
      </p:pic>
      <p:sp>
        <p:nvSpPr>
          <p:cNvPr id="13" name="Text Placeholder 2">
            <a:extLst>
              <a:ext uri="{FF2B5EF4-FFF2-40B4-BE49-F238E27FC236}">
                <a16:creationId xmlns:a16="http://schemas.microsoft.com/office/drawing/2014/main" id="{76B04CB4-E320-40FF-BE11-0DA9F69BE6DF}"/>
              </a:ext>
            </a:extLst>
          </p:cNvPr>
          <p:cNvSpPr txBox="1">
            <a:spLocks/>
          </p:cNvSpPr>
          <p:nvPr/>
        </p:nvSpPr>
        <p:spPr>
          <a:xfrm>
            <a:off x="2885098" y="777292"/>
            <a:ext cx="6349796" cy="102857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5000"/>
              </a:lnSpc>
              <a:spcBef>
                <a:spcPts val="0"/>
              </a:spcBef>
              <a:spcAft>
                <a:spcPts val="1000"/>
              </a:spcAft>
              <a:buNone/>
            </a:pPr>
            <a:r>
              <a:rPr lang="en-IN" sz="2800" i="1" dirty="0"/>
              <a:t>Underline the Simple Present Tense verbs in the sentences given below.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7" y="116632"/>
            <a:ext cx="9296427" cy="654032"/>
          </a:xfrm>
          <a:solidFill>
            <a:srgbClr val="FFFF00"/>
          </a:solidFill>
        </p:spPr>
        <p:txBody>
          <a:bodyPr/>
          <a:lstStyle/>
          <a:p>
            <a:r>
              <a:rPr lang="en-IN" b="1" u="sng" dirty="0"/>
              <a:t>Exercise 2</a:t>
            </a:r>
          </a:p>
        </p:txBody>
      </p:sp>
      <p:sp>
        <p:nvSpPr>
          <p:cNvPr id="3" name="Text Placeholder 2"/>
          <p:cNvSpPr>
            <a:spLocks noGrp="1"/>
          </p:cNvSpPr>
          <p:nvPr>
            <p:ph type="body" sz="quarter" idx="10"/>
          </p:nvPr>
        </p:nvSpPr>
        <p:spPr>
          <a:xfrm>
            <a:off x="1991544" y="1569046"/>
            <a:ext cx="8280920" cy="3228106"/>
          </a:xfrm>
        </p:spPr>
        <p:txBody>
          <a:bodyPr/>
          <a:lstStyle/>
          <a:p>
            <a:pPr marR="0">
              <a:lnSpc>
                <a:spcPct val="115000"/>
              </a:lnSpc>
              <a:spcBef>
                <a:spcPts val="0"/>
              </a:spcBef>
              <a:spcAft>
                <a:spcPts val="1000"/>
              </a:spcAft>
              <a:buFont typeface="+mj-lt"/>
              <a:buAutoNum type="arabicPeriod"/>
            </a:pPr>
            <a:r>
              <a:rPr lang="en-IN" sz="2800" dirty="0">
                <a:effectLst/>
                <a:latin typeface="Calibri" panose="020F0502020204030204" pitchFamily="34" charset="0"/>
                <a:ea typeface="SimSun" panose="02010600030101010101" pitchFamily="2" charset="-122"/>
                <a:cs typeface="Times New Roman" panose="02020603050405020304" pitchFamily="18" charset="0"/>
              </a:rPr>
              <a:t>We did a lot of shopping yesterday.</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R="0">
              <a:lnSpc>
                <a:spcPct val="115000"/>
              </a:lnSpc>
              <a:spcBef>
                <a:spcPts val="0"/>
              </a:spcBef>
              <a:spcAft>
                <a:spcPts val="1000"/>
              </a:spcAft>
              <a:buFont typeface="+mj-lt"/>
              <a:buAutoNum type="arabicPeriod"/>
            </a:pPr>
            <a:r>
              <a:rPr lang="en-IN" sz="2800" dirty="0">
                <a:effectLst/>
                <a:latin typeface="Calibri" panose="020F0502020204030204" pitchFamily="34" charset="0"/>
                <a:ea typeface="SimSun" panose="02010600030101010101" pitchFamily="2" charset="-122"/>
                <a:cs typeface="Times New Roman" panose="02020603050405020304" pitchFamily="18" charset="0"/>
              </a:rPr>
              <a:t>Mohit went to buy some toys for his younger brother.</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R="0">
              <a:lnSpc>
                <a:spcPct val="115000"/>
              </a:lnSpc>
              <a:spcBef>
                <a:spcPts val="0"/>
              </a:spcBef>
              <a:spcAft>
                <a:spcPts val="1000"/>
              </a:spcAft>
              <a:buFont typeface="+mj-lt"/>
              <a:buAutoNum type="arabicPeriod"/>
            </a:pPr>
            <a:r>
              <a:rPr lang="en-IN" sz="2800" dirty="0">
                <a:effectLst/>
                <a:latin typeface="Calibri" panose="020F0502020204030204" pitchFamily="34" charset="0"/>
                <a:ea typeface="SimSun" panose="02010600030101010101" pitchFamily="2" charset="-122"/>
                <a:cs typeface="Times New Roman" panose="02020603050405020304" pitchFamily="18" charset="0"/>
              </a:rPr>
              <a:t>My mother took my sister to the park.</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R="0">
              <a:lnSpc>
                <a:spcPct val="115000"/>
              </a:lnSpc>
              <a:spcBef>
                <a:spcPts val="0"/>
              </a:spcBef>
              <a:spcAft>
                <a:spcPts val="1000"/>
              </a:spcAft>
              <a:buFont typeface="+mj-lt"/>
              <a:buAutoNum type="arabicPeriod"/>
            </a:pPr>
            <a:r>
              <a:rPr lang="en-IN" sz="2800" dirty="0">
                <a:effectLst/>
                <a:latin typeface="Calibri" panose="020F0502020204030204" pitchFamily="34" charset="0"/>
                <a:ea typeface="SimSun" panose="02010600030101010101" pitchFamily="2" charset="-122"/>
                <a:cs typeface="Times New Roman" panose="02020603050405020304" pitchFamily="18" charset="0"/>
              </a:rPr>
              <a:t>He bought a new house last month.</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a:p>
            <a:pPr marR="0">
              <a:lnSpc>
                <a:spcPct val="115000"/>
              </a:lnSpc>
              <a:spcBef>
                <a:spcPts val="0"/>
              </a:spcBef>
              <a:spcAft>
                <a:spcPts val="1000"/>
              </a:spcAft>
              <a:buFont typeface="+mj-lt"/>
              <a:buAutoNum type="arabicPeriod"/>
            </a:pPr>
            <a:r>
              <a:rPr lang="en-IN" sz="2800" dirty="0">
                <a:effectLst/>
                <a:latin typeface="Calibri" panose="020F0502020204030204" pitchFamily="34" charset="0"/>
                <a:ea typeface="SimSun" panose="02010600030101010101" pitchFamily="2" charset="-122"/>
                <a:cs typeface="Times New Roman" panose="02020603050405020304" pitchFamily="18" charset="0"/>
              </a:rPr>
              <a:t>The two boys played with a ball.</a:t>
            </a:r>
            <a:endParaRPr lang="en-US" sz="2800" dirty="0">
              <a:effectLst/>
              <a:latin typeface="Calibri" panose="020F0502020204030204" pitchFamily="34" charset="0"/>
              <a:ea typeface="SimSun" panose="02010600030101010101" pitchFamily="2" charset="-122"/>
              <a:cs typeface="Times New Roman" panose="02020603050405020304" pitchFamily="18" charset="0"/>
            </a:endParaRPr>
          </a:p>
        </p:txBody>
      </p:sp>
      <p:cxnSp>
        <p:nvCxnSpPr>
          <p:cNvPr id="5" name="Straight Connector 4">
            <a:extLst>
              <a:ext uri="{FF2B5EF4-FFF2-40B4-BE49-F238E27FC236}">
                <a16:creationId xmlns:a16="http://schemas.microsoft.com/office/drawing/2014/main" id="{89843FC2-0EA6-4775-8A6F-9E1B828E744A}"/>
              </a:ext>
            </a:extLst>
          </p:cNvPr>
          <p:cNvCxnSpPr/>
          <p:nvPr/>
        </p:nvCxnSpPr>
        <p:spPr>
          <a:xfrm>
            <a:off x="2955080" y="2045768"/>
            <a:ext cx="52369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D4997993-3B77-4EC0-9498-8504AC354C80}"/>
              </a:ext>
            </a:extLst>
          </p:cNvPr>
          <p:cNvCxnSpPr/>
          <p:nvPr/>
        </p:nvCxnSpPr>
        <p:spPr>
          <a:xfrm>
            <a:off x="3412192" y="2669570"/>
            <a:ext cx="69703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90887614-049C-47D5-B7F3-6F93F1E02CEB}"/>
              </a:ext>
            </a:extLst>
          </p:cNvPr>
          <p:cNvCxnSpPr/>
          <p:nvPr/>
        </p:nvCxnSpPr>
        <p:spPr>
          <a:xfrm>
            <a:off x="4133496" y="3280790"/>
            <a:ext cx="63367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8605285D-0E6C-4B69-9064-C02BD56921B3}"/>
              </a:ext>
            </a:extLst>
          </p:cNvPr>
          <p:cNvCxnSpPr/>
          <p:nvPr/>
        </p:nvCxnSpPr>
        <p:spPr>
          <a:xfrm>
            <a:off x="2897736" y="3904592"/>
            <a:ext cx="102053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a16="http://schemas.microsoft.com/office/drawing/2014/main" id="{6D0A65AA-4B99-4EA7-9E8D-C96BDF0C6C45}"/>
              </a:ext>
            </a:extLst>
          </p:cNvPr>
          <p:cNvCxnSpPr/>
          <p:nvPr/>
        </p:nvCxnSpPr>
        <p:spPr>
          <a:xfrm>
            <a:off x="4448161" y="4537150"/>
            <a:ext cx="927759" cy="0"/>
          </a:xfrm>
          <a:prstGeom prst="line">
            <a:avLst/>
          </a:prstGeom>
        </p:spPr>
        <p:style>
          <a:lnRef idx="2">
            <a:schemeClr val="accent2"/>
          </a:lnRef>
          <a:fillRef idx="0">
            <a:schemeClr val="accent2"/>
          </a:fillRef>
          <a:effectRef idx="1">
            <a:schemeClr val="accent2"/>
          </a:effectRef>
          <a:fontRef idx="minor">
            <a:schemeClr val="tx1"/>
          </a:fontRef>
        </p:style>
      </p:cxnSp>
      <p:pic>
        <p:nvPicPr>
          <p:cNvPr id="1028" name="Picture 4">
            <a:extLst>
              <a:ext uri="{FF2B5EF4-FFF2-40B4-BE49-F238E27FC236}">
                <a16:creationId xmlns:a16="http://schemas.microsoft.com/office/drawing/2014/main" id="{30E46A73-A1BB-4736-9764-F039EB86E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11646" y="4671258"/>
            <a:ext cx="2645387" cy="17657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ouse, Multicoloured, India, Gate, Entrance">
            <a:extLst>
              <a:ext uri="{FF2B5EF4-FFF2-40B4-BE49-F238E27FC236}">
                <a16:creationId xmlns:a16="http://schemas.microsoft.com/office/drawing/2014/main" id="{FBBB1C65-8CE5-4055-A758-EC1D34E3E8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355" y="4813434"/>
            <a:ext cx="2648691" cy="17657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young child on a swing&#10;&#10;Description automatically generated with low confidence">
            <a:extLst>
              <a:ext uri="{FF2B5EF4-FFF2-40B4-BE49-F238E27FC236}">
                <a16:creationId xmlns:a16="http://schemas.microsoft.com/office/drawing/2014/main" id="{E45BCCE6-E27C-40E6-BEAA-4CA3149EE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4346" y="2766037"/>
            <a:ext cx="2602281" cy="1815091"/>
          </a:xfrm>
          <a:prstGeom prst="rect">
            <a:avLst/>
          </a:prstGeom>
        </p:spPr>
      </p:pic>
      <p:sp>
        <p:nvSpPr>
          <p:cNvPr id="12" name="Text Placeholder 2">
            <a:extLst>
              <a:ext uri="{FF2B5EF4-FFF2-40B4-BE49-F238E27FC236}">
                <a16:creationId xmlns:a16="http://schemas.microsoft.com/office/drawing/2014/main" id="{33E7A020-CD68-464C-B080-F2E6177EF57D}"/>
              </a:ext>
            </a:extLst>
          </p:cNvPr>
          <p:cNvSpPr txBox="1">
            <a:spLocks/>
          </p:cNvSpPr>
          <p:nvPr/>
        </p:nvSpPr>
        <p:spPr>
          <a:xfrm>
            <a:off x="968825" y="802742"/>
            <a:ext cx="10226411" cy="52782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5000"/>
              </a:lnSpc>
              <a:spcBef>
                <a:spcPts val="0"/>
              </a:spcBef>
              <a:spcAft>
                <a:spcPts val="1000"/>
              </a:spcAft>
              <a:buNone/>
            </a:pPr>
            <a:r>
              <a:rPr lang="en-IN" sz="2800" i="1" dirty="0"/>
              <a:t>Underline the Simple Past Tense verbs in the sentences given below.</a:t>
            </a:r>
          </a:p>
        </p:txBody>
      </p:sp>
    </p:spTree>
    <p:extLst>
      <p:ext uri="{BB962C8B-B14F-4D97-AF65-F5344CB8AC3E}">
        <p14:creationId xmlns:p14="http://schemas.microsoft.com/office/powerpoint/2010/main" val="246187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IN" b="1" u="sng" dirty="0"/>
              <a:t>Exercise 3</a:t>
            </a:r>
          </a:p>
        </p:txBody>
      </p:sp>
      <p:sp>
        <p:nvSpPr>
          <p:cNvPr id="14" name="TextBox 13">
            <a:extLst>
              <a:ext uri="{FF2B5EF4-FFF2-40B4-BE49-F238E27FC236}">
                <a16:creationId xmlns:a16="http://schemas.microsoft.com/office/drawing/2014/main" id="{C66D843D-FCA3-4D42-B8CD-F5ADF2BCD094}"/>
              </a:ext>
            </a:extLst>
          </p:cNvPr>
          <p:cNvSpPr txBox="1"/>
          <p:nvPr/>
        </p:nvSpPr>
        <p:spPr>
          <a:xfrm>
            <a:off x="2567608" y="2175415"/>
            <a:ext cx="8064896" cy="3053785"/>
          </a:xfrm>
          <a:prstGeom prst="rect">
            <a:avLst/>
          </a:prstGeom>
          <a:noFill/>
        </p:spPr>
        <p:txBody>
          <a:bodyPr wrap="square">
            <a:spAutoFit/>
          </a:bodyPr>
          <a:lstStyle/>
          <a:p>
            <a:pPr marL="514350" marR="0" indent="-514350">
              <a:lnSpc>
                <a:spcPct val="115000"/>
              </a:lnSpc>
              <a:spcBef>
                <a:spcPts val="0"/>
              </a:spcBef>
              <a:spcAft>
                <a:spcPts val="1000"/>
              </a:spcAft>
              <a:buFont typeface="+mj-lt"/>
              <a:buAutoNum type="arabicPeriod"/>
            </a:pPr>
            <a:r>
              <a:rPr lang="en-IN" sz="2800" dirty="0">
                <a:effectLst/>
                <a:ea typeface="SimSun" panose="02010600030101010101" pitchFamily="2" charset="-122"/>
                <a:cs typeface="Times New Roman" panose="02020603050405020304" pitchFamily="18" charset="0"/>
              </a:rPr>
              <a:t>The elephant ____ (use) its trunk to pick up things.</a:t>
            </a:r>
            <a:endParaRPr lang="en-US" sz="2800" dirty="0">
              <a:effectLst/>
              <a:ea typeface="SimSun" panose="02010600030101010101" pitchFamily="2" charset="-122"/>
              <a:cs typeface="Times New Roman" panose="02020603050405020304" pitchFamily="18" charset="0"/>
            </a:endParaRPr>
          </a:p>
          <a:p>
            <a:pPr marL="514350" marR="0" indent="-514350">
              <a:lnSpc>
                <a:spcPct val="115000"/>
              </a:lnSpc>
              <a:spcBef>
                <a:spcPts val="0"/>
              </a:spcBef>
              <a:spcAft>
                <a:spcPts val="1000"/>
              </a:spcAft>
              <a:buFont typeface="+mj-lt"/>
              <a:buAutoNum type="arabicPeriod"/>
            </a:pPr>
            <a:r>
              <a:rPr lang="en-IN" sz="2800" dirty="0">
                <a:effectLst/>
                <a:ea typeface="SimSun" panose="02010600030101010101" pitchFamily="2" charset="-122"/>
                <a:cs typeface="Times New Roman" panose="02020603050405020304" pitchFamily="18" charset="0"/>
              </a:rPr>
              <a:t>The old man _____ (make) wonderful toys.</a:t>
            </a:r>
            <a:endParaRPr lang="en-US" sz="2800" dirty="0">
              <a:effectLst/>
              <a:ea typeface="SimSun" panose="02010600030101010101" pitchFamily="2" charset="-122"/>
              <a:cs typeface="Times New Roman" panose="02020603050405020304" pitchFamily="18" charset="0"/>
            </a:endParaRPr>
          </a:p>
          <a:p>
            <a:pPr marL="514350" marR="0" indent="-514350">
              <a:lnSpc>
                <a:spcPct val="115000"/>
              </a:lnSpc>
              <a:spcBef>
                <a:spcPts val="0"/>
              </a:spcBef>
              <a:spcAft>
                <a:spcPts val="1000"/>
              </a:spcAft>
              <a:buFont typeface="+mj-lt"/>
              <a:buAutoNum type="arabicPeriod"/>
            </a:pPr>
            <a:r>
              <a:rPr lang="en-IN" sz="2800" dirty="0">
                <a:effectLst/>
                <a:ea typeface="SimSun" panose="02010600030101010101" pitchFamily="2" charset="-122"/>
                <a:cs typeface="Times New Roman" panose="02020603050405020304" pitchFamily="18" charset="0"/>
              </a:rPr>
              <a:t>She ______ (dance) very well.</a:t>
            </a:r>
            <a:endParaRPr lang="en-US" sz="2800" dirty="0">
              <a:effectLst/>
              <a:ea typeface="SimSun" panose="02010600030101010101" pitchFamily="2" charset="-122"/>
              <a:cs typeface="Times New Roman" panose="02020603050405020304" pitchFamily="18" charset="0"/>
            </a:endParaRPr>
          </a:p>
          <a:p>
            <a:pPr marL="514350" marR="0" indent="-514350">
              <a:lnSpc>
                <a:spcPct val="115000"/>
              </a:lnSpc>
              <a:spcBef>
                <a:spcPts val="0"/>
              </a:spcBef>
              <a:spcAft>
                <a:spcPts val="1000"/>
              </a:spcAft>
              <a:buFont typeface="+mj-lt"/>
              <a:buAutoNum type="arabicPeriod"/>
            </a:pPr>
            <a:r>
              <a:rPr lang="en-IN" sz="2800" dirty="0">
                <a:effectLst/>
                <a:ea typeface="SimSun" panose="02010600030101010101" pitchFamily="2" charset="-122"/>
                <a:cs typeface="Times New Roman" panose="02020603050405020304" pitchFamily="18" charset="0"/>
              </a:rPr>
              <a:t>He ______ (play) football every morning.</a:t>
            </a:r>
            <a:endParaRPr lang="en-US" sz="2800" dirty="0">
              <a:effectLst/>
              <a:ea typeface="SimSun" panose="02010600030101010101" pitchFamily="2" charset="-122"/>
              <a:cs typeface="Times New Roman" panose="02020603050405020304" pitchFamily="18" charset="0"/>
            </a:endParaRPr>
          </a:p>
          <a:p>
            <a:pPr marL="514350" marR="0" indent="-514350">
              <a:lnSpc>
                <a:spcPct val="115000"/>
              </a:lnSpc>
              <a:spcBef>
                <a:spcPts val="0"/>
              </a:spcBef>
              <a:spcAft>
                <a:spcPts val="1000"/>
              </a:spcAft>
              <a:buFont typeface="+mj-lt"/>
              <a:buAutoNum type="arabicPeriod"/>
            </a:pPr>
            <a:r>
              <a:rPr lang="en-IN" sz="2800" dirty="0">
                <a:effectLst/>
                <a:ea typeface="SimSun" panose="02010600030101010101" pitchFamily="2" charset="-122"/>
                <a:cs typeface="Times New Roman" panose="02020603050405020304" pitchFamily="18" charset="0"/>
              </a:rPr>
              <a:t>Monkeys _____ (eat) bananas and peanuts.</a:t>
            </a:r>
            <a:endParaRPr lang="en-US" sz="2800" dirty="0">
              <a:effectLst/>
              <a:ea typeface="SimSun"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17164D83-B0EB-46BD-9DF6-6BDC44769770}"/>
              </a:ext>
            </a:extLst>
          </p:cNvPr>
          <p:cNvSpPr txBox="1"/>
          <p:nvPr/>
        </p:nvSpPr>
        <p:spPr>
          <a:xfrm>
            <a:off x="5059948" y="2208466"/>
            <a:ext cx="864096" cy="523220"/>
          </a:xfrm>
          <a:prstGeom prst="rect">
            <a:avLst/>
          </a:prstGeom>
          <a:noFill/>
        </p:spPr>
        <p:txBody>
          <a:bodyPr wrap="square" rtlCol="0">
            <a:spAutoFit/>
          </a:bodyPr>
          <a:lstStyle/>
          <a:p>
            <a:pPr algn="ctr"/>
            <a:r>
              <a:rPr lang="en-US" sz="2800" b="1" dirty="0">
                <a:solidFill>
                  <a:srgbClr val="FF0000"/>
                </a:solidFill>
              </a:rPr>
              <a:t>uses</a:t>
            </a:r>
          </a:p>
        </p:txBody>
      </p:sp>
      <p:sp>
        <p:nvSpPr>
          <p:cNvPr id="16" name="TextBox 15">
            <a:extLst>
              <a:ext uri="{FF2B5EF4-FFF2-40B4-BE49-F238E27FC236}">
                <a16:creationId xmlns:a16="http://schemas.microsoft.com/office/drawing/2014/main" id="{0DCF08BA-32A5-4E14-A16F-4AF99CCA9E8E}"/>
              </a:ext>
            </a:extLst>
          </p:cNvPr>
          <p:cNvSpPr txBox="1"/>
          <p:nvPr/>
        </p:nvSpPr>
        <p:spPr>
          <a:xfrm>
            <a:off x="4882881" y="2823487"/>
            <a:ext cx="1224136" cy="523220"/>
          </a:xfrm>
          <a:prstGeom prst="rect">
            <a:avLst/>
          </a:prstGeom>
          <a:noFill/>
        </p:spPr>
        <p:txBody>
          <a:bodyPr wrap="square" rtlCol="0">
            <a:spAutoFit/>
          </a:bodyPr>
          <a:lstStyle/>
          <a:p>
            <a:pPr algn="ctr"/>
            <a:r>
              <a:rPr lang="en-US" sz="2800" b="1" dirty="0">
                <a:solidFill>
                  <a:srgbClr val="FF0000"/>
                </a:solidFill>
              </a:rPr>
              <a:t>makes</a:t>
            </a:r>
          </a:p>
        </p:txBody>
      </p:sp>
      <p:sp>
        <p:nvSpPr>
          <p:cNvPr id="17" name="TextBox 16">
            <a:extLst>
              <a:ext uri="{FF2B5EF4-FFF2-40B4-BE49-F238E27FC236}">
                <a16:creationId xmlns:a16="http://schemas.microsoft.com/office/drawing/2014/main" id="{4319B1BA-E9B3-42C6-A735-141A47EA0682}"/>
              </a:ext>
            </a:extLst>
          </p:cNvPr>
          <p:cNvSpPr txBox="1"/>
          <p:nvPr/>
        </p:nvSpPr>
        <p:spPr>
          <a:xfrm>
            <a:off x="3691796" y="3460542"/>
            <a:ext cx="1224136" cy="523220"/>
          </a:xfrm>
          <a:prstGeom prst="rect">
            <a:avLst/>
          </a:prstGeom>
          <a:noFill/>
        </p:spPr>
        <p:txBody>
          <a:bodyPr wrap="square" rtlCol="0">
            <a:spAutoFit/>
          </a:bodyPr>
          <a:lstStyle/>
          <a:p>
            <a:pPr algn="ctr"/>
            <a:r>
              <a:rPr lang="en-US" sz="2800" b="1" dirty="0">
                <a:solidFill>
                  <a:srgbClr val="FF0000"/>
                </a:solidFill>
              </a:rPr>
              <a:t>dances</a:t>
            </a:r>
          </a:p>
        </p:txBody>
      </p:sp>
      <p:sp>
        <p:nvSpPr>
          <p:cNvPr id="18" name="TextBox 17">
            <a:extLst>
              <a:ext uri="{FF2B5EF4-FFF2-40B4-BE49-F238E27FC236}">
                <a16:creationId xmlns:a16="http://schemas.microsoft.com/office/drawing/2014/main" id="{66570801-B994-4AC4-9475-9223EA4090FD}"/>
              </a:ext>
            </a:extLst>
          </p:cNvPr>
          <p:cNvSpPr txBox="1"/>
          <p:nvPr/>
        </p:nvSpPr>
        <p:spPr>
          <a:xfrm>
            <a:off x="3692591" y="4086580"/>
            <a:ext cx="1011683" cy="523220"/>
          </a:xfrm>
          <a:prstGeom prst="rect">
            <a:avLst/>
          </a:prstGeom>
          <a:noFill/>
        </p:spPr>
        <p:txBody>
          <a:bodyPr wrap="square" rtlCol="0">
            <a:spAutoFit/>
          </a:bodyPr>
          <a:lstStyle/>
          <a:p>
            <a:pPr algn="ctr"/>
            <a:r>
              <a:rPr lang="en-US" sz="2800" b="1" dirty="0">
                <a:solidFill>
                  <a:srgbClr val="FF0000"/>
                </a:solidFill>
              </a:rPr>
              <a:t>plays</a:t>
            </a:r>
          </a:p>
        </p:txBody>
      </p:sp>
      <p:sp>
        <p:nvSpPr>
          <p:cNvPr id="19" name="TextBox 18">
            <a:extLst>
              <a:ext uri="{FF2B5EF4-FFF2-40B4-BE49-F238E27FC236}">
                <a16:creationId xmlns:a16="http://schemas.microsoft.com/office/drawing/2014/main" id="{F0003291-DF0A-44FA-B3FC-04578FF3AD65}"/>
              </a:ext>
            </a:extLst>
          </p:cNvPr>
          <p:cNvSpPr txBox="1"/>
          <p:nvPr/>
        </p:nvSpPr>
        <p:spPr>
          <a:xfrm>
            <a:off x="4628740" y="4686740"/>
            <a:ext cx="714129" cy="523220"/>
          </a:xfrm>
          <a:prstGeom prst="rect">
            <a:avLst/>
          </a:prstGeom>
          <a:noFill/>
        </p:spPr>
        <p:txBody>
          <a:bodyPr wrap="square" rtlCol="0">
            <a:spAutoFit/>
          </a:bodyPr>
          <a:lstStyle/>
          <a:p>
            <a:pPr algn="ctr"/>
            <a:r>
              <a:rPr lang="en-US" sz="2800" b="1" dirty="0">
                <a:solidFill>
                  <a:srgbClr val="FF0000"/>
                </a:solidFill>
              </a:rPr>
              <a:t>eat</a:t>
            </a:r>
          </a:p>
        </p:txBody>
      </p:sp>
      <p:pic>
        <p:nvPicPr>
          <p:cNvPr id="4100" name="Picture 4" descr="Monkey, Banana, India, Mohan, Nannapaneni">
            <a:extLst>
              <a:ext uri="{FF2B5EF4-FFF2-40B4-BE49-F238E27FC236}">
                <a16:creationId xmlns:a16="http://schemas.microsoft.com/office/drawing/2014/main" id="{46670968-1D44-44F5-B9BB-0CCC9E5E4B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65" y="4050080"/>
            <a:ext cx="2407901" cy="16077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wall, person, indoor&#10;&#10;Description automatically generated">
            <a:extLst>
              <a:ext uri="{FF2B5EF4-FFF2-40B4-BE49-F238E27FC236}">
                <a16:creationId xmlns:a16="http://schemas.microsoft.com/office/drawing/2014/main" id="{80A2683C-A448-4C39-855F-70D6C45E5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384" y="2974519"/>
            <a:ext cx="2365710" cy="1750625"/>
          </a:xfrm>
          <a:prstGeom prst="rect">
            <a:avLst/>
          </a:prstGeom>
        </p:spPr>
      </p:pic>
      <p:pic>
        <p:nvPicPr>
          <p:cNvPr id="4104" name="Picture 8" descr="Elephants, Pachyderm, Animal, Wild, Logs, Play, Large">
            <a:extLst>
              <a:ext uri="{FF2B5EF4-FFF2-40B4-BE49-F238E27FC236}">
                <a16:creationId xmlns:a16="http://schemas.microsoft.com/office/drawing/2014/main" id="{A730D363-E0AB-4861-94A5-072303FD41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65" y="1946463"/>
            <a:ext cx="2407901" cy="156764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occer, Football, Ball, Player, Man, India, Practice">
            <a:extLst>
              <a:ext uri="{FF2B5EF4-FFF2-40B4-BE49-F238E27FC236}">
                <a16:creationId xmlns:a16="http://schemas.microsoft.com/office/drawing/2014/main" id="{5A19E4EA-4ACB-471C-8409-487DC203A8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6280" y="5282033"/>
            <a:ext cx="2189001" cy="1459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a:extLst>
              <a:ext uri="{FF2B5EF4-FFF2-40B4-BE49-F238E27FC236}">
                <a16:creationId xmlns:a16="http://schemas.microsoft.com/office/drawing/2014/main" id="{25F16AB3-4CEC-4B5C-9B53-F73B63015FB8}"/>
              </a:ext>
            </a:extLst>
          </p:cNvPr>
          <p:cNvSpPr txBox="1">
            <a:spLocks/>
          </p:cNvSpPr>
          <p:nvPr/>
        </p:nvSpPr>
        <p:spPr>
          <a:xfrm>
            <a:off x="2462765" y="783194"/>
            <a:ext cx="7283609" cy="102857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5000"/>
              </a:lnSpc>
              <a:spcBef>
                <a:spcPts val="0"/>
              </a:spcBef>
              <a:spcAft>
                <a:spcPts val="1000"/>
              </a:spcAft>
              <a:buNone/>
            </a:pPr>
            <a:r>
              <a:rPr lang="en-IN" sz="2800" i="1" dirty="0"/>
              <a:t>Complete these sentences with the correct Present Tense form of the verb given in brackets:</a:t>
            </a:r>
          </a:p>
        </p:txBody>
      </p:sp>
    </p:spTree>
    <p:extLst>
      <p:ext uri="{BB962C8B-B14F-4D97-AF65-F5344CB8AC3E}">
        <p14:creationId xmlns:p14="http://schemas.microsoft.com/office/powerpoint/2010/main" val="19872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654" y="0"/>
            <a:ext cx="9296427" cy="654032"/>
          </a:xfrm>
          <a:solidFill>
            <a:srgbClr val="FFFF00"/>
          </a:solidFill>
        </p:spPr>
        <p:txBody>
          <a:bodyPr>
            <a:normAutofit/>
          </a:bodyPr>
          <a:lstStyle/>
          <a:p>
            <a:r>
              <a:rPr lang="en-IN" b="1" u="sng" dirty="0"/>
              <a:t>Exercise 4</a:t>
            </a:r>
          </a:p>
        </p:txBody>
      </p:sp>
      <p:sp>
        <p:nvSpPr>
          <p:cNvPr id="14" name="TextBox 13">
            <a:extLst>
              <a:ext uri="{FF2B5EF4-FFF2-40B4-BE49-F238E27FC236}">
                <a16:creationId xmlns:a16="http://schemas.microsoft.com/office/drawing/2014/main" id="{C66D843D-FCA3-4D42-B8CD-F5ADF2BCD094}"/>
              </a:ext>
            </a:extLst>
          </p:cNvPr>
          <p:cNvSpPr txBox="1"/>
          <p:nvPr/>
        </p:nvSpPr>
        <p:spPr>
          <a:xfrm>
            <a:off x="1919536" y="2463447"/>
            <a:ext cx="8064896" cy="3053785"/>
          </a:xfrm>
          <a:prstGeom prst="rect">
            <a:avLst/>
          </a:prstGeom>
          <a:noFill/>
        </p:spPr>
        <p:txBody>
          <a:bodyPr wrap="square">
            <a:spAutoFit/>
          </a:bodyPr>
          <a:lstStyle/>
          <a:p>
            <a:pPr marL="514350" marR="0" indent="-514350">
              <a:lnSpc>
                <a:spcPct val="115000"/>
              </a:lnSpc>
              <a:spcBef>
                <a:spcPts val="0"/>
              </a:spcBef>
              <a:spcAft>
                <a:spcPts val="1000"/>
              </a:spcAft>
              <a:buFont typeface="+mj-lt"/>
              <a:buAutoNum type="arabicPeriod"/>
            </a:pPr>
            <a:r>
              <a:rPr lang="en-IN" sz="2800" dirty="0">
                <a:effectLst/>
                <a:ea typeface="SimSun" panose="02010600030101010101" pitchFamily="2" charset="-122"/>
                <a:cs typeface="Times New Roman" panose="02020603050405020304" pitchFamily="18" charset="0"/>
              </a:rPr>
              <a:t>Last year we _____(go) to my uncle’s house.</a:t>
            </a:r>
            <a:endParaRPr lang="en-US" sz="2800" dirty="0">
              <a:effectLst/>
              <a:ea typeface="SimSun" panose="02010600030101010101" pitchFamily="2" charset="-122"/>
              <a:cs typeface="Times New Roman" panose="02020603050405020304" pitchFamily="18" charset="0"/>
            </a:endParaRPr>
          </a:p>
          <a:p>
            <a:pPr marL="514350" marR="0" indent="-514350">
              <a:lnSpc>
                <a:spcPct val="115000"/>
              </a:lnSpc>
              <a:spcBef>
                <a:spcPts val="0"/>
              </a:spcBef>
              <a:spcAft>
                <a:spcPts val="1000"/>
              </a:spcAft>
              <a:buFont typeface="+mj-lt"/>
              <a:buAutoNum type="arabicPeriod"/>
            </a:pPr>
            <a:r>
              <a:rPr lang="en-IN" sz="2800" dirty="0">
                <a:effectLst/>
                <a:ea typeface="SimSun" panose="02010600030101010101" pitchFamily="2" charset="-122"/>
                <a:cs typeface="Times New Roman" panose="02020603050405020304" pitchFamily="18" charset="0"/>
              </a:rPr>
              <a:t>I _______(wait) ten minutes for the bus.</a:t>
            </a:r>
            <a:endParaRPr lang="en-US" sz="2800" dirty="0">
              <a:effectLst/>
              <a:ea typeface="SimSun" panose="02010600030101010101" pitchFamily="2" charset="-122"/>
              <a:cs typeface="Times New Roman" panose="02020603050405020304" pitchFamily="18" charset="0"/>
            </a:endParaRPr>
          </a:p>
          <a:p>
            <a:pPr marL="514350" marR="0" indent="-514350">
              <a:lnSpc>
                <a:spcPct val="115000"/>
              </a:lnSpc>
              <a:spcBef>
                <a:spcPts val="0"/>
              </a:spcBef>
              <a:spcAft>
                <a:spcPts val="1000"/>
              </a:spcAft>
              <a:buFont typeface="+mj-lt"/>
              <a:buAutoNum type="arabicPeriod"/>
            </a:pPr>
            <a:r>
              <a:rPr lang="en-IN" sz="2800" dirty="0">
                <a:effectLst/>
                <a:ea typeface="SimSun" panose="02010600030101010101" pitchFamily="2" charset="-122"/>
                <a:cs typeface="Times New Roman" panose="02020603050405020304" pitchFamily="18" charset="0"/>
              </a:rPr>
              <a:t>The dog ________(follow) his master to the shop.</a:t>
            </a:r>
            <a:endParaRPr lang="en-US" sz="2800" dirty="0">
              <a:effectLst/>
              <a:ea typeface="SimSun" panose="02010600030101010101" pitchFamily="2" charset="-122"/>
              <a:cs typeface="Times New Roman" panose="02020603050405020304" pitchFamily="18" charset="0"/>
            </a:endParaRPr>
          </a:p>
          <a:p>
            <a:pPr marL="514350" marR="0" indent="-514350">
              <a:lnSpc>
                <a:spcPct val="115000"/>
              </a:lnSpc>
              <a:spcBef>
                <a:spcPts val="0"/>
              </a:spcBef>
              <a:spcAft>
                <a:spcPts val="1000"/>
              </a:spcAft>
              <a:buFont typeface="+mj-lt"/>
              <a:buAutoNum type="arabicPeriod"/>
            </a:pPr>
            <a:r>
              <a:rPr lang="en-IN" sz="2800" dirty="0">
                <a:effectLst/>
                <a:ea typeface="SimSun" panose="02010600030101010101" pitchFamily="2" charset="-122"/>
                <a:cs typeface="Times New Roman" panose="02020603050405020304" pitchFamily="18" charset="0"/>
              </a:rPr>
              <a:t>He _____ (write) a letter to his friend.</a:t>
            </a:r>
            <a:endParaRPr lang="en-US" sz="2800" dirty="0">
              <a:effectLst/>
              <a:ea typeface="SimSun" panose="02010600030101010101" pitchFamily="2" charset="-122"/>
              <a:cs typeface="Times New Roman" panose="02020603050405020304" pitchFamily="18" charset="0"/>
            </a:endParaRPr>
          </a:p>
          <a:p>
            <a:pPr marL="514350" marR="0" indent="-514350">
              <a:lnSpc>
                <a:spcPct val="115000"/>
              </a:lnSpc>
              <a:spcBef>
                <a:spcPts val="0"/>
              </a:spcBef>
              <a:spcAft>
                <a:spcPts val="1000"/>
              </a:spcAft>
              <a:buFont typeface="+mj-lt"/>
              <a:buAutoNum type="arabicPeriod"/>
            </a:pPr>
            <a:r>
              <a:rPr lang="en-IN" sz="2800" dirty="0">
                <a:effectLst/>
                <a:ea typeface="SimSun" panose="02010600030101010101" pitchFamily="2" charset="-122"/>
                <a:cs typeface="Times New Roman" panose="02020603050405020304" pitchFamily="18" charset="0"/>
              </a:rPr>
              <a:t>Where _____(be) you last Saturday?</a:t>
            </a:r>
            <a:endParaRPr lang="en-US" sz="2800" dirty="0">
              <a:effectLst/>
              <a:ea typeface="SimSu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731AA946-C6E8-4567-AE58-9086F633C09F}"/>
              </a:ext>
            </a:extLst>
          </p:cNvPr>
          <p:cNvSpPr txBox="1"/>
          <p:nvPr/>
        </p:nvSpPr>
        <p:spPr>
          <a:xfrm>
            <a:off x="4344602" y="2491911"/>
            <a:ext cx="950506" cy="489607"/>
          </a:xfrm>
          <a:prstGeom prst="rect">
            <a:avLst/>
          </a:prstGeom>
          <a:noFill/>
        </p:spPr>
        <p:txBody>
          <a:bodyPr wrap="square" rtlCol="0">
            <a:spAutoFit/>
          </a:bodyPr>
          <a:lstStyle/>
          <a:p>
            <a:pPr algn="ctr"/>
            <a:r>
              <a:rPr lang="en-US" sz="2800" b="1" dirty="0">
                <a:solidFill>
                  <a:srgbClr val="FF0000"/>
                </a:solidFill>
              </a:rPr>
              <a:t>went</a:t>
            </a:r>
          </a:p>
        </p:txBody>
      </p:sp>
      <p:sp>
        <p:nvSpPr>
          <p:cNvPr id="5" name="TextBox 4">
            <a:extLst>
              <a:ext uri="{FF2B5EF4-FFF2-40B4-BE49-F238E27FC236}">
                <a16:creationId xmlns:a16="http://schemas.microsoft.com/office/drawing/2014/main" id="{6D712D48-01D7-49B0-9840-C388F6154940}"/>
              </a:ext>
            </a:extLst>
          </p:cNvPr>
          <p:cNvSpPr txBox="1"/>
          <p:nvPr/>
        </p:nvSpPr>
        <p:spPr>
          <a:xfrm>
            <a:off x="2725948" y="3107325"/>
            <a:ext cx="1238538" cy="523220"/>
          </a:xfrm>
          <a:prstGeom prst="rect">
            <a:avLst/>
          </a:prstGeom>
          <a:noFill/>
        </p:spPr>
        <p:txBody>
          <a:bodyPr wrap="square" rtlCol="0">
            <a:spAutoFit/>
          </a:bodyPr>
          <a:lstStyle/>
          <a:p>
            <a:pPr algn="ctr"/>
            <a:r>
              <a:rPr lang="en-US" sz="2800" b="1" dirty="0">
                <a:solidFill>
                  <a:srgbClr val="FF0000"/>
                </a:solidFill>
              </a:rPr>
              <a:t>waited</a:t>
            </a:r>
          </a:p>
        </p:txBody>
      </p:sp>
      <p:sp>
        <p:nvSpPr>
          <p:cNvPr id="6" name="TextBox 5">
            <a:extLst>
              <a:ext uri="{FF2B5EF4-FFF2-40B4-BE49-F238E27FC236}">
                <a16:creationId xmlns:a16="http://schemas.microsoft.com/office/drawing/2014/main" id="{1FEC159C-A092-4230-8D63-280575716C7F}"/>
              </a:ext>
            </a:extLst>
          </p:cNvPr>
          <p:cNvSpPr txBox="1"/>
          <p:nvPr/>
        </p:nvSpPr>
        <p:spPr>
          <a:xfrm>
            <a:off x="3681326" y="3729541"/>
            <a:ext cx="1598578" cy="523220"/>
          </a:xfrm>
          <a:prstGeom prst="rect">
            <a:avLst/>
          </a:prstGeom>
          <a:noFill/>
        </p:spPr>
        <p:txBody>
          <a:bodyPr wrap="square" rtlCol="0">
            <a:spAutoFit/>
          </a:bodyPr>
          <a:lstStyle/>
          <a:p>
            <a:pPr algn="ctr"/>
            <a:r>
              <a:rPr lang="en-US" sz="2800" b="1" dirty="0">
                <a:solidFill>
                  <a:srgbClr val="FF0000"/>
                </a:solidFill>
              </a:rPr>
              <a:t>followed</a:t>
            </a:r>
          </a:p>
        </p:txBody>
      </p:sp>
      <p:sp>
        <p:nvSpPr>
          <p:cNvPr id="7" name="TextBox 6">
            <a:extLst>
              <a:ext uri="{FF2B5EF4-FFF2-40B4-BE49-F238E27FC236}">
                <a16:creationId xmlns:a16="http://schemas.microsoft.com/office/drawing/2014/main" id="{72288101-C8C3-4C7C-B329-F06B8F7D429E}"/>
              </a:ext>
            </a:extLst>
          </p:cNvPr>
          <p:cNvSpPr txBox="1"/>
          <p:nvPr/>
        </p:nvSpPr>
        <p:spPr>
          <a:xfrm>
            <a:off x="2863272" y="4335655"/>
            <a:ext cx="1166530" cy="523220"/>
          </a:xfrm>
          <a:prstGeom prst="rect">
            <a:avLst/>
          </a:prstGeom>
          <a:noFill/>
        </p:spPr>
        <p:txBody>
          <a:bodyPr wrap="square" rtlCol="0">
            <a:spAutoFit/>
          </a:bodyPr>
          <a:lstStyle/>
          <a:p>
            <a:pPr algn="ctr"/>
            <a:r>
              <a:rPr lang="en-US" sz="2800" b="1" dirty="0">
                <a:solidFill>
                  <a:srgbClr val="FF0000"/>
                </a:solidFill>
              </a:rPr>
              <a:t>wrote</a:t>
            </a:r>
          </a:p>
        </p:txBody>
      </p:sp>
      <p:sp>
        <p:nvSpPr>
          <p:cNvPr id="8" name="TextBox 7">
            <a:extLst>
              <a:ext uri="{FF2B5EF4-FFF2-40B4-BE49-F238E27FC236}">
                <a16:creationId xmlns:a16="http://schemas.microsoft.com/office/drawing/2014/main" id="{4BC4F9F2-1DC0-45E8-93F9-719909091005}"/>
              </a:ext>
            </a:extLst>
          </p:cNvPr>
          <p:cNvSpPr txBox="1"/>
          <p:nvPr/>
        </p:nvSpPr>
        <p:spPr>
          <a:xfrm>
            <a:off x="3539808" y="4964563"/>
            <a:ext cx="950506" cy="523220"/>
          </a:xfrm>
          <a:prstGeom prst="rect">
            <a:avLst/>
          </a:prstGeom>
          <a:noFill/>
        </p:spPr>
        <p:txBody>
          <a:bodyPr wrap="square" rtlCol="0">
            <a:spAutoFit/>
          </a:bodyPr>
          <a:lstStyle/>
          <a:p>
            <a:pPr algn="ctr"/>
            <a:r>
              <a:rPr lang="en-US" sz="2800" b="1" dirty="0">
                <a:solidFill>
                  <a:srgbClr val="FF0000"/>
                </a:solidFill>
              </a:rPr>
              <a:t>were</a:t>
            </a:r>
          </a:p>
        </p:txBody>
      </p:sp>
      <p:pic>
        <p:nvPicPr>
          <p:cNvPr id="5122" name="Picture 2" descr="Writing, Write, Fountain Pen, Ink, Scribe, Handwriting">
            <a:extLst>
              <a:ext uri="{FF2B5EF4-FFF2-40B4-BE49-F238E27FC236}">
                <a16:creationId xmlns:a16="http://schemas.microsoft.com/office/drawing/2014/main" id="{0BBBB15D-0854-4400-9658-AE3589C2BF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9109" y="4437112"/>
            <a:ext cx="2407901" cy="18059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ground, outdoor&#10;&#10;Description automatically generated">
            <a:extLst>
              <a:ext uri="{FF2B5EF4-FFF2-40B4-BE49-F238E27FC236}">
                <a16:creationId xmlns:a16="http://schemas.microsoft.com/office/drawing/2014/main" id="{97CE0CF6-B45D-4610-A9BF-D9FDAB0629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328" y="1677134"/>
            <a:ext cx="2862509" cy="1910725"/>
          </a:xfrm>
          <a:prstGeom prst="rect">
            <a:avLst/>
          </a:prstGeom>
        </p:spPr>
      </p:pic>
      <p:sp>
        <p:nvSpPr>
          <p:cNvPr id="11" name="Text Placeholder 2">
            <a:extLst>
              <a:ext uri="{FF2B5EF4-FFF2-40B4-BE49-F238E27FC236}">
                <a16:creationId xmlns:a16="http://schemas.microsoft.com/office/drawing/2014/main" id="{636CE6D8-68D2-4BFD-AA5B-DC3A08F628F3}"/>
              </a:ext>
            </a:extLst>
          </p:cNvPr>
          <p:cNvSpPr txBox="1">
            <a:spLocks/>
          </p:cNvSpPr>
          <p:nvPr/>
        </p:nvSpPr>
        <p:spPr>
          <a:xfrm>
            <a:off x="1847528" y="783194"/>
            <a:ext cx="8424936" cy="102857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5000"/>
              </a:lnSpc>
              <a:spcBef>
                <a:spcPts val="0"/>
              </a:spcBef>
              <a:spcAft>
                <a:spcPts val="1000"/>
              </a:spcAft>
              <a:buNone/>
            </a:pPr>
            <a:r>
              <a:rPr lang="en-IN" sz="2800" i="1" dirty="0"/>
              <a:t>Convert the verbs in brackets into their correct Past Tense form to complete these sentences</a:t>
            </a:r>
          </a:p>
        </p:txBody>
      </p:sp>
    </p:spTree>
    <p:extLst>
      <p:ext uri="{BB962C8B-B14F-4D97-AF65-F5344CB8AC3E}">
        <p14:creationId xmlns:p14="http://schemas.microsoft.com/office/powerpoint/2010/main" val="321707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2006628419"/>
              </p:ext>
            </p:extLst>
          </p:nvPr>
        </p:nvGraphicFramePr>
        <p:xfrm>
          <a:off x="1127448" y="700345"/>
          <a:ext cx="9937104" cy="375735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latin typeface="+mn-lt"/>
                        </a:rPr>
                        <a:t>1</a:t>
                      </a:r>
                    </a:p>
                  </a:txBody>
                  <a:tcPr/>
                </a:tc>
                <a:tc>
                  <a:txBody>
                    <a:bodyPr/>
                    <a:lstStyle/>
                    <a:p>
                      <a:endParaRPr lang="en-IN" sz="9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latin typeface="+mn-lt"/>
                          <a:hlinkClick r:id="rId3"/>
                        </a:rPr>
                        <a:t>https://pixabay.com/illustrations/recycle-past-present-future-2327550/</a:t>
                      </a:r>
                      <a:endParaRPr lang="en-IN" sz="900" dirty="0">
                        <a:latin typeface="+mn-lt"/>
                      </a:endParaRPr>
                    </a:p>
                  </a:txBody>
                  <a:tcPr/>
                </a:tc>
                <a:extLst>
                  <a:ext uri="{0D108BD9-81ED-4DB2-BD59-A6C34878D82A}">
                    <a16:rowId xmlns:a16="http://schemas.microsoft.com/office/drawing/2014/main" val="10001"/>
                  </a:ext>
                </a:extLst>
              </a:tr>
              <a:tr h="389313">
                <a:tc>
                  <a:txBody>
                    <a:bodyPr/>
                    <a:lstStyle/>
                    <a:p>
                      <a:r>
                        <a:rPr lang="en-IN" sz="900" dirty="0">
                          <a:latin typeface="+mn-lt"/>
                        </a:rPr>
                        <a:t>2</a:t>
                      </a:r>
                    </a:p>
                  </a:txBody>
                  <a:tcPr/>
                </a:tc>
                <a:tc>
                  <a:txBody>
                    <a:bodyPr/>
                    <a:lstStyle/>
                    <a:p>
                      <a:endParaRPr lang="en-IN" sz="900" dirty="0">
                        <a:latin typeface="+mn-lt"/>
                      </a:endParaRPr>
                    </a:p>
                  </a:txBody>
                  <a:tcPr/>
                </a:tc>
                <a:tc>
                  <a:txBody>
                    <a:bodyPr/>
                    <a:lstStyle/>
                    <a:p>
                      <a:pPr rtl="0"/>
                      <a:r>
                        <a:rPr lang="en-IN" sz="900" b="0" i="0" u="none" strike="noStrike" kern="1200" dirty="0">
                          <a:solidFill>
                            <a:schemeClr val="tx1"/>
                          </a:solidFill>
                          <a:latin typeface="+mn-lt"/>
                          <a:ea typeface="+mn-ea"/>
                          <a:cs typeface="+mn-cs"/>
                        </a:rPr>
                        <a:t>Sunrise: </a:t>
                      </a:r>
                      <a:r>
                        <a:rPr lang="en-IN" sz="900" b="0" i="0" u="none" strike="noStrike" kern="1200" dirty="0">
                          <a:solidFill>
                            <a:schemeClr val="tx1"/>
                          </a:solidFill>
                          <a:latin typeface="+mn-lt"/>
                          <a:ea typeface="+mn-ea"/>
                          <a:cs typeface="+mn-cs"/>
                          <a:hlinkClick r:id="rId4"/>
                        </a:rPr>
                        <a:t>https://pixabay.com/photos/hills-india-nature-kodaikanal-2836301/</a:t>
                      </a:r>
                      <a:endParaRPr lang="en-IN" sz="900" b="0" i="0" u="none" strike="noStrike" kern="1200" dirty="0">
                        <a:solidFill>
                          <a:schemeClr val="tx1"/>
                        </a:solidFill>
                        <a:latin typeface="+mn-lt"/>
                        <a:ea typeface="+mn-ea"/>
                        <a:cs typeface="+mn-cs"/>
                      </a:endParaRPr>
                    </a:p>
                    <a:p>
                      <a:pPr rtl="0"/>
                      <a:r>
                        <a:rPr lang="en-IN" sz="900" b="0" i="0" u="none" strike="noStrike" kern="1200" dirty="0">
                          <a:solidFill>
                            <a:schemeClr val="tx1"/>
                          </a:solidFill>
                          <a:latin typeface="+mn-lt"/>
                          <a:ea typeface="+mn-ea"/>
                          <a:cs typeface="+mn-cs"/>
                        </a:rPr>
                        <a:t>Badminton: </a:t>
                      </a:r>
                      <a:r>
                        <a:rPr lang="en-IN" sz="900" b="0" i="0" u="none" strike="noStrike" kern="1200" dirty="0">
                          <a:solidFill>
                            <a:schemeClr val="tx1"/>
                          </a:solidFill>
                          <a:latin typeface="+mn-lt"/>
                          <a:ea typeface="+mn-ea"/>
                          <a:cs typeface="+mn-cs"/>
                          <a:hlinkClick r:id="rId5"/>
                        </a:rPr>
                        <a:t>https://pixabay.com/photos/badminton-racket-shuttlecock-sport-6030860/</a:t>
                      </a:r>
                      <a:endParaRPr lang="en-IN" sz="900" b="0" i="0" u="none" strike="noStrike" kern="1200" dirty="0">
                        <a:solidFill>
                          <a:schemeClr val="tx1"/>
                        </a:solidFill>
                        <a:latin typeface="+mn-lt"/>
                        <a:ea typeface="+mn-ea"/>
                        <a:cs typeface="+mn-cs"/>
                      </a:endParaRPr>
                    </a:p>
                    <a:p>
                      <a:pPr rtl="0"/>
                      <a:r>
                        <a:rPr lang="en-IN" sz="900" b="0" i="0" u="none" strike="noStrike" kern="1200" dirty="0">
                          <a:solidFill>
                            <a:schemeClr val="tx1"/>
                          </a:solidFill>
                          <a:latin typeface="+mn-lt"/>
                          <a:ea typeface="+mn-ea"/>
                          <a:cs typeface="+mn-cs"/>
                        </a:rPr>
                        <a:t>Engineer: </a:t>
                      </a:r>
                      <a:r>
                        <a:rPr lang="en-IN" sz="900" b="0" i="0" u="none" strike="noStrike" kern="1200" dirty="0">
                          <a:solidFill>
                            <a:schemeClr val="tx1"/>
                          </a:solidFill>
                          <a:latin typeface="+mn-lt"/>
                          <a:ea typeface="+mn-ea"/>
                          <a:cs typeface="+mn-cs"/>
                          <a:hlinkClick r:id="rId6"/>
                        </a:rPr>
                        <a:t>https://pixabay.com/photos/engineer-engineering-civil-engineer-4941163/</a:t>
                      </a:r>
                      <a:endParaRPr lang="en-IN"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Girls: </a:t>
                      </a:r>
                      <a:r>
                        <a:rPr lang="en-IN" sz="900" b="0" i="0" u="none" strike="noStrike" kern="1200" dirty="0">
                          <a:solidFill>
                            <a:schemeClr val="tx1"/>
                          </a:solidFill>
                          <a:latin typeface="+mn-lt"/>
                          <a:ea typeface="+mn-ea"/>
                          <a:cs typeface="+mn-cs"/>
                          <a:hlinkClick r:id="rId7"/>
                        </a:rPr>
                        <a:t>https://www.flickr.com/photos/10816734@N03/3491668419</a:t>
                      </a:r>
                      <a:r>
                        <a:rPr lang="en-IN" sz="900" b="0" i="0" u="none" strike="noStrike" kern="1200" dirty="0">
                          <a:solidFill>
                            <a:schemeClr val="tx1"/>
                          </a:solidFill>
                          <a:latin typeface="+mn-lt"/>
                          <a:ea typeface="+mn-ea"/>
                          <a:cs typeface="+mn-cs"/>
                        </a:rPr>
                        <a:t> By </a:t>
                      </a:r>
                      <a:r>
                        <a:rPr lang="en-US" sz="900" b="0" i="0" dirty="0">
                          <a:solidFill>
                            <a:schemeClr val="tx1"/>
                          </a:solidFill>
                          <a:effectLst/>
                          <a:latin typeface="+mn-lt"/>
                        </a:rPr>
                        <a:t>World Bank Photo Collection</a:t>
                      </a:r>
                    </a:p>
                    <a:p>
                      <a:endParaRPr lang="en-IN" sz="900" dirty="0">
                        <a:latin typeface="+mn-lt"/>
                      </a:endParaRPr>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pPr rtl="0"/>
                      <a:r>
                        <a:rPr lang="en-US" sz="900" b="0" i="0" u="none" strike="noStrike" kern="1200" dirty="0">
                          <a:solidFill>
                            <a:schemeClr val="tx1"/>
                          </a:solidFill>
                          <a:latin typeface="+mn-lt"/>
                          <a:ea typeface="+mn-ea"/>
                          <a:cs typeface="+mn-cs"/>
                        </a:rPr>
                        <a:t>House: </a:t>
                      </a:r>
                      <a:r>
                        <a:rPr lang="en-US" sz="900" b="0" i="0" u="none" strike="noStrike" kern="1200" dirty="0">
                          <a:solidFill>
                            <a:schemeClr val="tx1"/>
                          </a:solidFill>
                          <a:latin typeface="+mn-lt"/>
                          <a:ea typeface="+mn-ea"/>
                          <a:cs typeface="+mn-cs"/>
                          <a:hlinkClick r:id="rId8"/>
                        </a:rPr>
                        <a:t>https://pixabay.com/photos/house-multicoloured-india-gate-1028456/</a:t>
                      </a:r>
                      <a:endParaRPr lang="en-US" sz="900" b="0" i="0" u="none" strike="noStrike" kern="1200" dirty="0">
                        <a:solidFill>
                          <a:schemeClr val="tx1"/>
                        </a:solidFill>
                        <a:latin typeface="+mn-lt"/>
                        <a:ea typeface="+mn-ea"/>
                        <a:cs typeface="+mn-cs"/>
                      </a:endParaRPr>
                    </a:p>
                    <a:p>
                      <a:pPr rtl="0"/>
                      <a:r>
                        <a:rPr lang="en-US" sz="900" b="0" i="0" dirty="0">
                          <a:solidFill>
                            <a:schemeClr val="tx1"/>
                          </a:solidFill>
                          <a:effectLst/>
                          <a:latin typeface="+mn-lt"/>
                        </a:rPr>
                        <a:t>Volleyball: </a:t>
                      </a:r>
                      <a:r>
                        <a:rPr lang="en-US" sz="900" b="0" i="0" dirty="0">
                          <a:solidFill>
                            <a:schemeClr val="tx1"/>
                          </a:solidFill>
                          <a:effectLst/>
                          <a:latin typeface="+mn-lt"/>
                          <a:hlinkClick r:id="rId9"/>
                        </a:rPr>
                        <a:t>https://www.flickr.com/photos/vinothchandar/11562749464/</a:t>
                      </a:r>
                      <a:r>
                        <a:rPr lang="en-US" sz="900" b="0" i="0" dirty="0">
                          <a:solidFill>
                            <a:schemeClr val="tx1"/>
                          </a:solidFill>
                          <a:effectLst/>
                          <a:latin typeface="+mn-lt"/>
                        </a:rPr>
                        <a:t> By Vinoth </a:t>
                      </a:r>
                      <a:r>
                        <a:rPr lang="en-US" sz="900" b="0" i="0" dirty="0" err="1">
                          <a:solidFill>
                            <a:schemeClr val="tx1"/>
                          </a:solidFill>
                          <a:effectLst/>
                          <a:latin typeface="+mn-lt"/>
                        </a:rPr>
                        <a:t>Chandar</a:t>
                      </a:r>
                      <a:endParaRPr lang="en-US" sz="900" b="0" i="0" dirty="0">
                        <a:solidFill>
                          <a:schemeClr val="tx1"/>
                        </a:solidFill>
                        <a:effectLst/>
                        <a:latin typeface="+mn-lt"/>
                      </a:endParaRPr>
                    </a:p>
                    <a:p>
                      <a:pPr rtl="0"/>
                      <a:r>
                        <a:rPr lang="en-US" sz="900" b="0" i="0" dirty="0">
                          <a:solidFill>
                            <a:schemeClr val="tx1"/>
                          </a:solidFill>
                          <a:effectLst/>
                          <a:latin typeface="+mn-lt"/>
                        </a:rPr>
                        <a:t>Girl Swing: </a:t>
                      </a:r>
                      <a:r>
                        <a:rPr lang="en-US" sz="900" b="0" i="0" dirty="0">
                          <a:solidFill>
                            <a:schemeClr val="tx1"/>
                          </a:solidFill>
                          <a:effectLst/>
                          <a:latin typeface="+mn-lt"/>
                          <a:hlinkClick r:id="rId10"/>
                        </a:rPr>
                        <a:t>https://www.flickr.com/photos/vinothchandar/5265847730</a:t>
                      </a:r>
                      <a:r>
                        <a:rPr lang="en-US" sz="900" b="0" i="0" dirty="0">
                          <a:solidFill>
                            <a:schemeClr val="tx1"/>
                          </a:solidFill>
                          <a:effectLst/>
                          <a:latin typeface="+mn-lt"/>
                        </a:rPr>
                        <a:t>/ By Vinoth </a:t>
                      </a:r>
                      <a:r>
                        <a:rPr lang="en-US" sz="900" b="0" i="0" dirty="0" err="1">
                          <a:solidFill>
                            <a:schemeClr val="tx1"/>
                          </a:solidFill>
                          <a:effectLst/>
                          <a:latin typeface="+mn-lt"/>
                        </a:rPr>
                        <a:t>Chandar</a:t>
                      </a:r>
                      <a:endParaRPr lang="en-US" sz="900" b="0" i="0" dirty="0">
                        <a:solidFill>
                          <a:schemeClr val="tx1"/>
                        </a:solidFill>
                        <a:effectLst/>
                        <a:latin typeface="+mn-lt"/>
                      </a:endParaRPr>
                    </a:p>
                    <a:p>
                      <a:endParaRPr lang="en-IN" sz="900" dirty="0">
                        <a:latin typeface="+mn-lt"/>
                      </a:endParaRPr>
                    </a:p>
                    <a:p>
                      <a:endParaRPr lang="en-IN" sz="900" dirty="0">
                        <a:latin typeface="+mn-lt"/>
                      </a:endParaRPr>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pPr rtl="0"/>
                      <a:r>
                        <a:rPr lang="en-US" sz="900" b="0" i="0" u="none" strike="noStrike" kern="1200" dirty="0">
                          <a:solidFill>
                            <a:schemeClr val="tx1"/>
                          </a:solidFill>
                          <a:latin typeface="+mn-lt"/>
                          <a:ea typeface="+mn-ea"/>
                          <a:cs typeface="+mn-cs"/>
                        </a:rPr>
                        <a:t>Monkey: </a:t>
                      </a:r>
                      <a:r>
                        <a:rPr lang="en-US" sz="900" b="0" i="0" u="none" strike="noStrike" kern="1200" dirty="0">
                          <a:solidFill>
                            <a:schemeClr val="tx1"/>
                          </a:solidFill>
                          <a:latin typeface="+mn-lt"/>
                          <a:ea typeface="+mn-ea"/>
                          <a:cs typeface="+mn-cs"/>
                          <a:hlinkClick r:id="rId11"/>
                        </a:rPr>
                        <a:t>https://pixabay.com/photos/monkey-banana-india-mohan-5356073/</a:t>
                      </a:r>
                      <a:endParaRPr lang="en-US" sz="900" b="0" i="0" u="none" strike="noStrike" kern="1200" dirty="0">
                        <a:solidFill>
                          <a:schemeClr val="tx1"/>
                        </a:solidFill>
                        <a:latin typeface="+mn-lt"/>
                        <a:ea typeface="+mn-ea"/>
                        <a:cs typeface="+mn-cs"/>
                      </a:endParaRPr>
                    </a:p>
                    <a:p>
                      <a:pPr rtl="0"/>
                      <a:r>
                        <a:rPr lang="en-US" sz="900" b="0" i="0" u="none" strike="noStrike" kern="1200" dirty="0">
                          <a:solidFill>
                            <a:schemeClr val="tx1"/>
                          </a:solidFill>
                          <a:effectLst/>
                          <a:latin typeface="+mn-lt"/>
                          <a:ea typeface="+mn-ea"/>
                          <a:cs typeface="+mn-cs"/>
                        </a:rPr>
                        <a:t>Dance: </a:t>
                      </a:r>
                      <a:r>
                        <a:rPr lang="en-US" sz="900" b="0" i="0" u="none" strike="noStrike" kern="1200" dirty="0">
                          <a:solidFill>
                            <a:schemeClr val="tx1"/>
                          </a:solidFill>
                          <a:effectLst/>
                          <a:latin typeface="+mn-lt"/>
                          <a:ea typeface="+mn-ea"/>
                          <a:cs typeface="+mn-cs"/>
                          <a:hlinkClick r:id="rId12"/>
                        </a:rPr>
                        <a:t>https://www.flickr.com/photos/26445715@N00/7247901062</a:t>
                      </a:r>
                      <a:r>
                        <a:rPr lang="en-US" sz="900" b="0" i="0" u="none" strike="noStrike" kern="1200" dirty="0">
                          <a:solidFill>
                            <a:schemeClr val="tx1"/>
                          </a:solidFill>
                          <a:effectLst/>
                          <a:latin typeface="+mn-lt"/>
                          <a:ea typeface="+mn-ea"/>
                          <a:cs typeface="+mn-cs"/>
                        </a:rPr>
                        <a:t> By Mike Finn</a:t>
                      </a:r>
                    </a:p>
                    <a:p>
                      <a:pPr rtl="0"/>
                      <a:r>
                        <a:rPr lang="en-US" sz="900" b="0" i="0" u="none" strike="noStrike" kern="1200" dirty="0">
                          <a:solidFill>
                            <a:schemeClr val="tx1"/>
                          </a:solidFill>
                          <a:effectLst/>
                          <a:latin typeface="+mn-lt"/>
                          <a:ea typeface="+mn-ea"/>
                          <a:cs typeface="+mn-cs"/>
                        </a:rPr>
                        <a:t>Elephant: </a:t>
                      </a:r>
                      <a:r>
                        <a:rPr lang="en-US" sz="900" b="0" i="0" u="none" strike="noStrike" kern="1200" dirty="0">
                          <a:solidFill>
                            <a:schemeClr val="tx1"/>
                          </a:solidFill>
                          <a:effectLst/>
                          <a:latin typeface="+mn-lt"/>
                          <a:ea typeface="+mn-ea"/>
                          <a:cs typeface="+mn-cs"/>
                          <a:hlinkClick r:id="rId13"/>
                        </a:rPr>
                        <a:t>https://pixabay.com/photos/elephants-pachyderm-animal-wild-4509411/</a:t>
                      </a:r>
                      <a:endParaRPr lang="en-US" sz="900" b="0" i="0" u="none" strike="noStrike" kern="1200" dirty="0">
                        <a:solidFill>
                          <a:schemeClr val="tx1"/>
                        </a:solidFill>
                        <a:effectLst/>
                        <a:latin typeface="+mn-lt"/>
                        <a:ea typeface="+mn-ea"/>
                        <a:cs typeface="+mn-cs"/>
                      </a:endParaRPr>
                    </a:p>
                    <a:p>
                      <a:pPr rtl="0"/>
                      <a:r>
                        <a:rPr lang="en-US" sz="900" b="0" i="0" u="none" strike="noStrike" kern="1200" dirty="0">
                          <a:solidFill>
                            <a:schemeClr val="tx1"/>
                          </a:solidFill>
                          <a:effectLst/>
                          <a:latin typeface="+mn-lt"/>
                          <a:ea typeface="+mn-ea"/>
                          <a:cs typeface="+mn-cs"/>
                        </a:rPr>
                        <a:t>Football: </a:t>
                      </a:r>
                      <a:r>
                        <a:rPr lang="en-US" sz="900" b="0" i="0" u="none" strike="noStrike" kern="1200" dirty="0">
                          <a:solidFill>
                            <a:schemeClr val="tx1"/>
                          </a:solidFill>
                          <a:effectLst/>
                          <a:latin typeface="+mn-lt"/>
                          <a:ea typeface="+mn-ea"/>
                          <a:cs typeface="+mn-cs"/>
                          <a:hlinkClick r:id="rId14"/>
                        </a:rPr>
                        <a:t>https://pixabay.com/photos/soccer-football-ball-player-man-390559/</a:t>
                      </a:r>
                      <a:endParaRPr lang="en-US" sz="900" b="0" i="0" dirty="0">
                        <a:solidFill>
                          <a:srgbClr val="FFFFFF"/>
                        </a:solidFill>
                        <a:effectLst/>
                        <a:latin typeface="+mn-lt"/>
                      </a:endParaRPr>
                    </a:p>
                    <a:p>
                      <a:endParaRPr lang="en-IN" sz="900" dirty="0">
                        <a:latin typeface="+mn-lt"/>
                      </a:endParaRPr>
                    </a:p>
                    <a:p>
                      <a:endParaRPr lang="en-IN" sz="900" dirty="0">
                        <a:latin typeface="+mn-lt"/>
                      </a:endParaRPr>
                    </a:p>
                  </a:txBody>
                  <a:tcPr/>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pPr rtl="0"/>
                      <a:r>
                        <a:rPr lang="en-IN" sz="900" b="0" i="0" u="none" strike="noStrike" kern="1200" dirty="0">
                          <a:solidFill>
                            <a:schemeClr val="tx1"/>
                          </a:solidFill>
                          <a:latin typeface="+mn-lt"/>
                          <a:ea typeface="+mn-ea"/>
                          <a:cs typeface="+mn-cs"/>
                        </a:rPr>
                        <a:t>Letter: </a:t>
                      </a:r>
                      <a:r>
                        <a:rPr lang="en-IN" sz="900" b="0" i="0" u="none" strike="noStrike" kern="1200" dirty="0">
                          <a:solidFill>
                            <a:schemeClr val="tx1"/>
                          </a:solidFill>
                          <a:latin typeface="+mn-lt"/>
                          <a:ea typeface="+mn-ea"/>
                          <a:cs typeface="+mn-cs"/>
                          <a:hlinkClick r:id="rId15"/>
                        </a:rPr>
                        <a:t>https://pixabay.com/photos/</a:t>
                      </a:r>
                      <a:r>
                        <a:rPr lang="en-IN" sz="900" b="0" i="0" u="none" strike="noStrike" kern="1200">
                          <a:solidFill>
                            <a:schemeClr val="tx1"/>
                          </a:solidFill>
                          <a:latin typeface="+mn-lt"/>
                          <a:ea typeface="+mn-ea"/>
                          <a:cs typeface="+mn-cs"/>
                          <a:hlinkClick r:id="rId15"/>
                        </a:rPr>
                        <a:t>writing-write-fountain-pen-ink-1209121/</a:t>
                      </a:r>
                      <a:endParaRPr lang="en-IN" sz="900" b="0" i="0" u="none" strike="noStrike" kern="1200" dirty="0">
                        <a:solidFill>
                          <a:schemeClr val="tx1"/>
                        </a:solidFill>
                        <a:latin typeface="+mn-lt"/>
                        <a:ea typeface="+mn-ea"/>
                        <a:cs typeface="+mn-cs"/>
                      </a:endParaRPr>
                    </a:p>
                    <a:p>
                      <a:pPr rtl="0"/>
                      <a:r>
                        <a:rPr lang="en-IN" sz="900" b="0" i="0" u="none" strike="noStrike" kern="1200" dirty="0">
                          <a:solidFill>
                            <a:schemeClr val="tx1"/>
                          </a:solidFill>
                          <a:latin typeface="+mn-lt"/>
                          <a:ea typeface="+mn-ea"/>
                          <a:cs typeface="+mn-cs"/>
                        </a:rPr>
                        <a:t>Dog: </a:t>
                      </a:r>
                      <a:r>
                        <a:rPr lang="en-IN" sz="900" b="0" i="0" u="none" strike="noStrike" kern="1200" dirty="0">
                          <a:solidFill>
                            <a:schemeClr val="tx1"/>
                          </a:solidFill>
                          <a:latin typeface="+mn-lt"/>
                          <a:ea typeface="+mn-ea"/>
                          <a:cs typeface="+mn-cs"/>
                          <a:hlinkClick r:id="rId16"/>
                        </a:rPr>
                        <a:t>https://www.flickr.com/photos/vinothchandar/10960940954/</a:t>
                      </a:r>
                      <a:r>
                        <a:rPr lang="en-IN" sz="900" b="0" i="0" u="none" strike="noStrike" kern="1200" dirty="0">
                          <a:solidFill>
                            <a:schemeClr val="tx1"/>
                          </a:solidFill>
                          <a:latin typeface="+mn-lt"/>
                          <a:ea typeface="+mn-ea"/>
                          <a:cs typeface="+mn-cs"/>
                        </a:rPr>
                        <a:t> By Vinoth </a:t>
                      </a:r>
                      <a:r>
                        <a:rPr lang="en-IN" sz="900" b="0" i="0" u="none" strike="noStrike" kern="1200" dirty="0" err="1">
                          <a:solidFill>
                            <a:schemeClr val="tx1"/>
                          </a:solidFill>
                          <a:latin typeface="+mn-lt"/>
                          <a:ea typeface="+mn-ea"/>
                          <a:cs typeface="+mn-cs"/>
                        </a:rPr>
                        <a:t>Chandar</a:t>
                      </a:r>
                      <a:endParaRPr lang="en-IN" sz="900" b="0" i="0" u="none" strike="noStrike" kern="1200" dirty="0">
                        <a:solidFill>
                          <a:schemeClr val="tx1"/>
                        </a:solidFill>
                        <a:latin typeface="+mn-lt"/>
                        <a:ea typeface="+mn-ea"/>
                        <a:cs typeface="+mn-cs"/>
                      </a:endParaRPr>
                    </a:p>
                    <a:p>
                      <a:endParaRPr lang="en-IN" sz="900" dirty="0">
                        <a:latin typeface="+mn-lt"/>
                      </a:endParaRPr>
                    </a:p>
                  </a:txBody>
                  <a:tcPr/>
                </a:tc>
                <a:extLst>
                  <a:ext uri="{0D108BD9-81ED-4DB2-BD59-A6C34878D82A}">
                    <a16:rowId xmlns:a16="http://schemas.microsoft.com/office/drawing/2014/main" val="10005"/>
                  </a:ext>
                </a:extLst>
              </a:tr>
            </a:tbl>
          </a:graphicData>
        </a:graphic>
      </p:graphicFrame>
      <p:pic>
        <p:nvPicPr>
          <p:cNvPr id="4" name="Picture 2" descr="Recycle, Past, Present, Future">
            <a:extLst>
              <a:ext uri="{FF2B5EF4-FFF2-40B4-BE49-F238E27FC236}">
                <a16:creationId xmlns:a16="http://schemas.microsoft.com/office/drawing/2014/main" id="{5869E779-051A-4AEB-B33F-83981C3BFCA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79606" y="1138290"/>
            <a:ext cx="349830" cy="2952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ills, India, Nature, Kodaikanal, Trees, Landscape">
            <a:extLst>
              <a:ext uri="{FF2B5EF4-FFF2-40B4-BE49-F238E27FC236}">
                <a16:creationId xmlns:a16="http://schemas.microsoft.com/office/drawing/2014/main" id="{1E641209-91CB-4D09-B3AE-EC6E0E5A690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104295" y="1547080"/>
            <a:ext cx="476391" cy="297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adminton, Racket, Shuttlecock, Sport, Badminton Racket">
            <a:extLst>
              <a:ext uri="{FF2B5EF4-FFF2-40B4-BE49-F238E27FC236}">
                <a16:creationId xmlns:a16="http://schemas.microsoft.com/office/drawing/2014/main" id="{8995AEA7-AF4B-40D7-908D-052FA343F1C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41986" y="1906767"/>
            <a:ext cx="433083" cy="2887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ngineer, Engineering, Civil Engineer">
            <a:extLst>
              <a:ext uri="{FF2B5EF4-FFF2-40B4-BE49-F238E27FC236}">
                <a16:creationId xmlns:a16="http://schemas.microsoft.com/office/drawing/2014/main" id="{630C37A4-A14C-4AD8-A57E-80940140B17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19029" y="1520726"/>
            <a:ext cx="524030" cy="3493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children in school uniforms&#10;&#10;Description automatically generated with low confidence">
            <a:extLst>
              <a:ext uri="{FF2B5EF4-FFF2-40B4-BE49-F238E27FC236}">
                <a16:creationId xmlns:a16="http://schemas.microsoft.com/office/drawing/2014/main" id="{DCAAE84A-06B3-4156-B2FB-07287B82A3A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857788" y="1908171"/>
            <a:ext cx="468044" cy="312419"/>
          </a:xfrm>
          <a:prstGeom prst="rect">
            <a:avLst/>
          </a:prstGeom>
        </p:spPr>
      </p:pic>
      <p:pic>
        <p:nvPicPr>
          <p:cNvPr id="10" name="Picture 4">
            <a:extLst>
              <a:ext uri="{FF2B5EF4-FFF2-40B4-BE49-F238E27FC236}">
                <a16:creationId xmlns:a16="http://schemas.microsoft.com/office/drawing/2014/main" id="{136D935B-96DA-45DF-816E-E2C63B09EE6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p:blipFill>
        <p:spPr bwMode="auto">
          <a:xfrm>
            <a:off x="2085210" y="2296919"/>
            <a:ext cx="475796" cy="3175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ouse, Multicoloured, India, Gate, Entrance">
            <a:extLst>
              <a:ext uri="{FF2B5EF4-FFF2-40B4-BE49-F238E27FC236}">
                <a16:creationId xmlns:a16="http://schemas.microsoft.com/office/drawing/2014/main" id="{335B2966-6552-4EAB-84A2-12B88437D9F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639616" y="2337829"/>
            <a:ext cx="433083" cy="288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young child on a swing&#10;&#10;Description automatically generated with low confidence">
            <a:extLst>
              <a:ext uri="{FF2B5EF4-FFF2-40B4-BE49-F238E27FC236}">
                <a16:creationId xmlns:a16="http://schemas.microsoft.com/office/drawing/2014/main" id="{743B868D-FB85-4CC5-BDF8-58DE20BBD0B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10392" y="2657231"/>
            <a:ext cx="468045" cy="326459"/>
          </a:xfrm>
          <a:prstGeom prst="rect">
            <a:avLst/>
          </a:prstGeom>
        </p:spPr>
      </p:pic>
      <p:pic>
        <p:nvPicPr>
          <p:cNvPr id="13" name="Picture 4" descr="Monkey, Banana, India, Mohan, Nannapaneni">
            <a:extLst>
              <a:ext uri="{FF2B5EF4-FFF2-40B4-BE49-F238E27FC236}">
                <a16:creationId xmlns:a16="http://schemas.microsoft.com/office/drawing/2014/main" id="{499C6DDF-0D15-4368-93B5-906CC547D35D}"/>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130663" y="3553303"/>
            <a:ext cx="690946" cy="3848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wall, person, indoor&#10;&#10;Description automatically generated">
            <a:extLst>
              <a:ext uri="{FF2B5EF4-FFF2-40B4-BE49-F238E27FC236}">
                <a16:creationId xmlns:a16="http://schemas.microsoft.com/office/drawing/2014/main" id="{AB831FC7-91B1-49B3-A6DB-BD6E9AE94D8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887165" y="3086111"/>
            <a:ext cx="566333" cy="419086"/>
          </a:xfrm>
          <a:prstGeom prst="rect">
            <a:avLst/>
          </a:prstGeom>
        </p:spPr>
      </p:pic>
      <p:pic>
        <p:nvPicPr>
          <p:cNvPr id="15" name="Picture 8" descr="Elephants, Pachyderm, Animal, Wild, Logs, Play, Large">
            <a:extLst>
              <a:ext uri="{FF2B5EF4-FFF2-40B4-BE49-F238E27FC236}">
                <a16:creationId xmlns:a16="http://schemas.microsoft.com/office/drawing/2014/main" id="{0667655E-DD38-412A-BB9F-AAC457BD9F0B}"/>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135560" y="3074071"/>
            <a:ext cx="697484" cy="4540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Soccer, Football, Ball, Player, Man, India, Practice">
            <a:extLst>
              <a:ext uri="{FF2B5EF4-FFF2-40B4-BE49-F238E27FC236}">
                <a16:creationId xmlns:a16="http://schemas.microsoft.com/office/drawing/2014/main" id="{0391A8B9-59A2-455B-96D3-7B7DC94C501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901447" y="3547265"/>
            <a:ext cx="576433" cy="3842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riting, Write, Fountain Pen, Ink, Scribe, Handwriting">
            <a:extLst>
              <a:ext uri="{FF2B5EF4-FFF2-40B4-BE49-F238E27FC236}">
                <a16:creationId xmlns:a16="http://schemas.microsoft.com/office/drawing/2014/main" id="{FAAAB1BC-6960-47F9-801F-C94286E04BEF}"/>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094235" y="3987254"/>
            <a:ext cx="576433" cy="4323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ground, outdoor&#10;&#10;Description automatically generated">
            <a:extLst>
              <a:ext uri="{FF2B5EF4-FFF2-40B4-BE49-F238E27FC236}">
                <a16:creationId xmlns:a16="http://schemas.microsoft.com/office/drawing/2014/main" id="{385FC3C0-DD93-466E-85C4-EAF593C19866}"/>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769560" y="3987330"/>
            <a:ext cx="622966" cy="415830"/>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9</TotalTime>
  <Words>745</Words>
  <Application>Microsoft Office PowerPoint</Application>
  <PresentationFormat>Widescreen</PresentationFormat>
  <Paragraphs>100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SimSun</vt:lpstr>
      <vt:lpstr>Arial</vt:lpstr>
      <vt:lpstr>Calibri</vt:lpstr>
      <vt:lpstr>Proxima Nova</vt:lpstr>
      <vt:lpstr>Times New Roman</vt:lpstr>
      <vt:lpstr>Wingdings</vt:lpstr>
      <vt:lpstr>DD</vt:lpstr>
      <vt:lpstr>Testing Time - Tenses</vt:lpstr>
      <vt:lpstr>Exercise 1</vt:lpstr>
      <vt:lpstr>Exercise 2</vt:lpstr>
      <vt:lpstr>Exercise 3</vt:lpstr>
      <vt:lpstr>Exercise 4</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SNEHA</cp:lastModifiedBy>
  <cp:revision>44</cp:revision>
  <dcterms:created xsi:type="dcterms:W3CDTF">2020-08-28T09:38:22Z</dcterms:created>
  <dcterms:modified xsi:type="dcterms:W3CDTF">2021-12-12T06:18:48Z</dcterms:modified>
</cp:coreProperties>
</file>