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62" r:id="rId3"/>
    <p:sldId id="261"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s3OcfEnwgSwdvnJWVZQ6iMFy1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D1FC"/>
    <a:srgbClr val="ACB3FA"/>
    <a:srgbClr val="818CF7"/>
    <a:srgbClr val="1B2FF1"/>
    <a:srgbClr val="6649C3"/>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1F4639-03E6-4DC5-8A97-6DA0B9E32F56}">
  <a:tblStyle styleId="{DE1F4639-03E6-4DC5-8A97-6DA0B9E32F5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&lt;writing&gt; &lt;https://pixabay.com/illustrations/student-child-homework-boy-male-5677625/&gt;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extLst>
      <p:ext uri="{BB962C8B-B14F-4D97-AF65-F5344CB8AC3E}">
        <p14:creationId xmlns:p14="http://schemas.microsoft.com/office/powerpoint/2010/main" val="145584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&lt;farm&gt; &lt;https://pixabay.com/illustrations/farmer-animals-barn-duck-pig-goat-3881993/&gt;</a:t>
            </a:r>
            <a:endParaRPr/>
          </a:p>
        </p:txBody>
      </p:sp>
      <p:sp>
        <p:nvSpPr>
          <p:cNvPr id="49" name="Google Shape;4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222657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&lt;test&gt; &lt;https://pixabay.com/illustrations/quiz-exam-test-school-education-5351649/&gt;</a:t>
            </a:r>
            <a:endParaRPr/>
          </a:p>
        </p:txBody>
      </p:sp>
      <p:sp>
        <p:nvSpPr>
          <p:cNvPr id="66" name="Google Shape;6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80" name="Google Shape;8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860701" y="899649"/>
            <a:ext cx="1036320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7"/>
          <p:cNvSpPr txBox="1">
            <a:spLocks noGrp="1"/>
          </p:cNvSpPr>
          <p:nvPr>
            <p:ph type="subTitle" idx="1"/>
          </p:nvPr>
        </p:nvSpPr>
        <p:spPr>
          <a:xfrm>
            <a:off x="1828800" y="3009900"/>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7">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7"/>
          <p:cNvSpPr/>
          <p:nvPr/>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7" descr="A picture containing text, clock&#10;&#10;Description automatically generated"/>
          <p:cNvPicPr preferRelativeResize="0"/>
          <p:nvPr/>
        </p:nvPicPr>
        <p:blipFill rotWithShape="1">
          <a:blip r:embed="rId3">
            <a:alphaModFix/>
          </a:blip>
          <a:srcRect/>
          <a:stretch/>
        </p:blipFill>
        <p:spPr>
          <a:xfrm>
            <a:off x="89055" y="57149"/>
            <a:ext cx="902286" cy="957155"/>
          </a:xfrm>
          <a:prstGeom prst="rect">
            <a:avLst/>
          </a:prstGeom>
          <a:noFill/>
          <a:ln>
            <a:noFill/>
          </a:ln>
        </p:spPr>
      </p:pic>
      <p:pic>
        <p:nvPicPr>
          <p:cNvPr id="16" name="Google Shape;16;p7" descr="Graphical user interface, application&#10;&#10;Description automatically generated"/>
          <p:cNvPicPr preferRelativeResize="0"/>
          <p:nvPr/>
        </p:nvPicPr>
        <p:blipFill rotWithShape="1">
          <a:blip r:embed="rId4">
            <a:alphaModFix/>
          </a:blip>
          <a:srcRect/>
          <a:stretch/>
        </p:blipFill>
        <p:spPr>
          <a:xfrm>
            <a:off x="11139694" y="5884332"/>
            <a:ext cx="914479" cy="914479"/>
          </a:xfrm>
          <a:prstGeom prst="rect">
            <a:avLst/>
          </a:prstGeom>
          <a:noFill/>
          <a:ln>
            <a:noFill/>
          </a:ln>
        </p:spPr>
      </p:pic>
      <p:pic>
        <p:nvPicPr>
          <p:cNvPr id="17" name="Google Shape;17;p7" descr="Calendar&#10;&#10;Description automatically generated with low confidence"/>
          <p:cNvPicPr preferRelativeResize="0"/>
          <p:nvPr/>
        </p:nvPicPr>
        <p:blipFill rotWithShape="1">
          <a:blip r:embed="rId5">
            <a:alphaModFix/>
          </a:blip>
          <a:srcRect/>
          <a:stretch/>
        </p:blipFill>
        <p:spPr>
          <a:xfrm>
            <a:off x="11139694" y="87392"/>
            <a:ext cx="963251" cy="938865"/>
          </a:xfrm>
          <a:prstGeom prst="rect">
            <a:avLst/>
          </a:prstGeom>
          <a:noFill/>
          <a:ln>
            <a:noFill/>
          </a:ln>
        </p:spPr>
      </p:pic>
      <p:sp>
        <p:nvSpPr>
          <p:cNvPr id="18" name="Google Shape;18;p7"/>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1466857"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8">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8"/>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8" descr="Graphical user interface, application&#10;&#10;Description automatically generated"/>
          <p:cNvPicPr preferRelativeResize="0"/>
          <p:nvPr/>
        </p:nvPicPr>
        <p:blipFill rotWithShape="1">
          <a:blip r:embed="rId3">
            <a:alphaModFix/>
          </a:blip>
          <a:srcRect/>
          <a:stretch/>
        </p:blipFill>
        <p:spPr>
          <a:xfrm>
            <a:off x="11139694" y="5884332"/>
            <a:ext cx="914479" cy="914479"/>
          </a:xfrm>
          <a:prstGeom prst="rect">
            <a:avLst/>
          </a:prstGeom>
          <a:noFill/>
          <a:ln>
            <a:noFill/>
          </a:ln>
        </p:spPr>
      </p:pic>
      <p:pic>
        <p:nvPicPr>
          <p:cNvPr id="24" name="Google Shape;24;p8" descr="Calendar&#10;&#10;Description automatically generated with low confidence"/>
          <p:cNvPicPr preferRelativeResize="0"/>
          <p:nvPr/>
        </p:nvPicPr>
        <p:blipFill rotWithShape="1">
          <a:blip r:embed="rId4">
            <a:alphaModFix/>
          </a:blip>
          <a:srcRect/>
          <a:stretch/>
        </p:blipFill>
        <p:spPr>
          <a:xfrm>
            <a:off x="11139694" y="87392"/>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4388328" y="85779"/>
            <a:ext cx="3415344"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9" descr="Graphical user interface, application&#10;&#10;Description automatically generated"/>
          <p:cNvPicPr preferRelativeResize="0"/>
          <p:nvPr/>
        </p:nvPicPr>
        <p:blipFill rotWithShape="1">
          <a:blip r:embed="rId3">
            <a:alphaModFix/>
          </a:blip>
          <a:srcRect/>
          <a:stretch/>
        </p:blipFill>
        <p:spPr>
          <a:xfrm>
            <a:off x="11139694" y="5884332"/>
            <a:ext cx="914479" cy="914479"/>
          </a:xfrm>
          <a:prstGeom prst="rect">
            <a:avLst/>
          </a:prstGeom>
          <a:noFill/>
          <a:ln>
            <a:noFill/>
          </a:ln>
        </p:spPr>
      </p:pic>
      <p:pic>
        <p:nvPicPr>
          <p:cNvPr id="29" name="Google Shape;29;p9" descr="Calendar&#10;&#10;Description automatically generated with low confidence"/>
          <p:cNvPicPr preferRelativeResize="0"/>
          <p:nvPr/>
        </p:nvPicPr>
        <p:blipFill rotWithShape="1">
          <a:blip r:embed="rId4">
            <a:alphaModFix/>
          </a:blip>
          <a:srcRect/>
          <a:stretch/>
        </p:blipFill>
        <p:spPr>
          <a:xfrm>
            <a:off x="11139694" y="87392"/>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g"/><Relationship Id="rId3" Type="http://schemas.openxmlformats.org/officeDocument/2006/relationships/hyperlink" Target="https://pixabay.com/illustrations/student-child-homework-boy-male-5677625/" TargetMode="External"/><Relationship Id="rId7" Type="http://schemas.openxmlformats.org/officeDocument/2006/relationships/hyperlink" Target="https://pixabay.com/illustrations/quiz-exam-test-school-education-5351649/" TargetMode="External"/><Relationship Id="rId12"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ixabay.com/photos/welsh-corgi-pembroke-dog-puppy-3097215/" TargetMode="External"/><Relationship Id="rId11" Type="http://schemas.openxmlformats.org/officeDocument/2006/relationships/image" Target="../media/image6.jpg"/><Relationship Id="rId5" Type="http://schemas.openxmlformats.org/officeDocument/2006/relationships/hyperlink" Target="https://pixabay.com/photos/foal-mare-mother-paint-horse-brown-3467629/" TargetMode="External"/><Relationship Id="rId10" Type="http://schemas.openxmlformats.org/officeDocument/2006/relationships/image" Target="../media/image5.jpg"/><Relationship Id="rId4" Type="http://schemas.openxmlformats.org/officeDocument/2006/relationships/hyperlink" Target="https://pixabay.com/photos/woman-cows-cattle-india-wagon-978343/"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0" y="1365072"/>
            <a:ext cx="12192000" cy="780095"/>
          </a:xfrm>
          <a:prstGeom prst="rect">
            <a:avLst/>
          </a:prstGeom>
          <a:solidFill>
            <a:srgbClr val="D3B5E9"/>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Worksheet on Tenses</a:t>
            </a:r>
            <a:endParaRPr dirty="0"/>
          </a:p>
        </p:txBody>
      </p:sp>
      <p:pic>
        <p:nvPicPr>
          <p:cNvPr id="36" name="Google Shape;36;p1"/>
          <p:cNvPicPr preferRelativeResize="0"/>
          <p:nvPr/>
        </p:nvPicPr>
        <p:blipFill rotWithShape="1">
          <a:blip r:embed="rId3">
            <a:alphaModFix/>
          </a:blip>
          <a:srcRect/>
          <a:stretch/>
        </p:blipFill>
        <p:spPr>
          <a:xfrm>
            <a:off x="4479776" y="2766417"/>
            <a:ext cx="3240360" cy="2453284"/>
          </a:xfrm>
          <a:prstGeom prst="rect">
            <a:avLst/>
          </a:prstGeom>
          <a:noFill/>
          <a:ln w="9525" cap="flat" cmpd="sng">
            <a:solidFill>
              <a:srgbClr val="00206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2273572" y="71414"/>
            <a:ext cx="7682997" cy="654032"/>
          </a:xfrm>
          <a:prstGeom prst="rect">
            <a:avLst/>
          </a:prstGeom>
          <a:solidFill>
            <a:srgbClr val="D3B5E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1</a:t>
            </a:r>
            <a:endParaRPr u="sng" dirty="0"/>
          </a:p>
        </p:txBody>
      </p:sp>
      <p:sp>
        <p:nvSpPr>
          <p:cNvPr id="43" name="Google Shape;43;p2"/>
          <p:cNvSpPr txBox="1">
            <a:spLocks noGrp="1"/>
          </p:cNvSpPr>
          <p:nvPr>
            <p:ph type="body" idx="1"/>
          </p:nvPr>
        </p:nvSpPr>
        <p:spPr>
          <a:xfrm>
            <a:off x="1078968" y="980728"/>
            <a:ext cx="10072203" cy="48637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IN" sz="2800" i="1" dirty="0"/>
              <a:t>Rewrite the sentences in the past tense form of the underlined verbs.</a:t>
            </a:r>
            <a:endParaRPr sz="2800" dirty="0"/>
          </a:p>
          <a:p>
            <a:pPr marL="0" lvl="0" indent="0" algn="l" rtl="0">
              <a:lnSpc>
                <a:spcPct val="100000"/>
              </a:lnSpc>
              <a:spcBef>
                <a:spcPts val="560"/>
              </a:spcBef>
              <a:spcAft>
                <a:spcPts val="0"/>
              </a:spcAft>
              <a:buClr>
                <a:schemeClr val="dk1"/>
              </a:buClr>
              <a:buSzPts val="2800"/>
              <a:buNone/>
            </a:pPr>
            <a:endParaRPr sz="2800" i="1" dirty="0"/>
          </a:p>
        </p:txBody>
      </p:sp>
      <p:sp>
        <p:nvSpPr>
          <p:cNvPr id="44" name="Google Shape;44;p2"/>
          <p:cNvSpPr txBox="1"/>
          <p:nvPr/>
        </p:nvSpPr>
        <p:spPr>
          <a:xfrm>
            <a:off x="49826" y="1762795"/>
            <a:ext cx="6231232" cy="4293443"/>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347663" marR="0" lvl="0" indent="-347663" algn="l" rtl="0">
              <a:lnSpc>
                <a:spcPct val="150000"/>
              </a:lnSpc>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He </a:t>
            </a:r>
            <a:r>
              <a:rPr lang="en-IN" sz="2600" b="0" i="0" u="sng" strike="noStrike" cap="none" dirty="0">
                <a:solidFill>
                  <a:schemeClr val="dk1"/>
                </a:solidFill>
                <a:latin typeface="Calibri"/>
                <a:ea typeface="Calibri"/>
                <a:cs typeface="Calibri"/>
                <a:sym typeface="Calibri"/>
              </a:rPr>
              <a:t>runs</a:t>
            </a:r>
            <a:r>
              <a:rPr lang="en-IN" sz="2600" b="0" i="0" u="none" strike="noStrike" cap="none" dirty="0">
                <a:solidFill>
                  <a:schemeClr val="dk1"/>
                </a:solidFill>
                <a:latin typeface="Calibri"/>
                <a:ea typeface="Calibri"/>
                <a:cs typeface="Calibri"/>
                <a:sym typeface="Calibri"/>
              </a:rPr>
              <a:t> fast.</a:t>
            </a:r>
            <a:endParaRPr sz="2600" dirty="0"/>
          </a:p>
          <a:p>
            <a:pPr marL="347663" marR="0" lvl="0" indent="-347663" algn="l" rtl="0">
              <a:lnSpc>
                <a:spcPct val="150000"/>
              </a:lnSpc>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He </a:t>
            </a:r>
            <a:r>
              <a:rPr lang="en-IN" sz="2600" b="0" i="0" u="sng" strike="noStrike" cap="none" dirty="0">
                <a:solidFill>
                  <a:schemeClr val="dk1"/>
                </a:solidFill>
                <a:latin typeface="Calibri"/>
                <a:ea typeface="Calibri"/>
                <a:cs typeface="Calibri"/>
                <a:sym typeface="Calibri"/>
              </a:rPr>
              <a:t>wakes</a:t>
            </a:r>
            <a:r>
              <a:rPr lang="en-IN" sz="2600" b="0" i="0" strike="noStrike" cap="none" dirty="0">
                <a:solidFill>
                  <a:schemeClr val="dk1"/>
                </a:solidFill>
                <a:latin typeface="Calibri"/>
                <a:ea typeface="Calibri"/>
                <a:cs typeface="Calibri"/>
                <a:sym typeface="Calibri"/>
              </a:rPr>
              <a:t> </a:t>
            </a:r>
            <a:r>
              <a:rPr lang="en-IN" sz="2600" b="0" i="0" u="none" strike="noStrike" cap="none" dirty="0">
                <a:solidFill>
                  <a:schemeClr val="dk1"/>
                </a:solidFill>
                <a:latin typeface="Calibri"/>
                <a:ea typeface="Calibri"/>
                <a:cs typeface="Calibri"/>
                <a:sym typeface="Calibri"/>
              </a:rPr>
              <a:t>up at six o’clock in the morning.</a:t>
            </a:r>
            <a:endParaRPr sz="2600" dirty="0"/>
          </a:p>
          <a:p>
            <a:pPr marL="347663" marR="0" lvl="0" indent="-347663" algn="l" rtl="0">
              <a:lnSpc>
                <a:spcPct val="150000"/>
              </a:lnSpc>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She </a:t>
            </a:r>
            <a:r>
              <a:rPr lang="en-IN" sz="2600" b="0" i="0" u="sng" strike="noStrike" cap="none" dirty="0">
                <a:solidFill>
                  <a:schemeClr val="dk1"/>
                </a:solidFill>
                <a:latin typeface="Calibri"/>
                <a:ea typeface="Calibri"/>
                <a:cs typeface="Calibri"/>
                <a:sym typeface="Calibri"/>
              </a:rPr>
              <a:t>leaves</a:t>
            </a:r>
            <a:r>
              <a:rPr lang="en-IN" sz="2600" b="0" i="0" u="none" strike="noStrike" cap="none" dirty="0">
                <a:solidFill>
                  <a:schemeClr val="dk1"/>
                </a:solidFill>
                <a:latin typeface="Calibri"/>
                <a:ea typeface="Calibri"/>
                <a:cs typeface="Calibri"/>
                <a:sym typeface="Calibri"/>
              </a:rPr>
              <a:t> her things on the table.</a:t>
            </a:r>
            <a:endParaRPr sz="2600" dirty="0"/>
          </a:p>
          <a:p>
            <a:pPr marL="347663" marR="0" lvl="0" indent="-347663" algn="l" rtl="0">
              <a:lnSpc>
                <a:spcPct val="150000"/>
              </a:lnSpc>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I </a:t>
            </a:r>
            <a:r>
              <a:rPr lang="en-IN" sz="2600" b="0" i="0" u="sng" strike="noStrike" cap="none" dirty="0">
                <a:solidFill>
                  <a:schemeClr val="dk1"/>
                </a:solidFill>
                <a:latin typeface="Calibri"/>
                <a:ea typeface="Calibri"/>
                <a:cs typeface="Calibri"/>
                <a:sym typeface="Calibri"/>
              </a:rPr>
              <a:t>drink</a:t>
            </a:r>
            <a:r>
              <a:rPr lang="en-IN" sz="2600" b="0" i="0" u="none" strike="noStrike" cap="none" dirty="0">
                <a:solidFill>
                  <a:schemeClr val="dk1"/>
                </a:solidFill>
                <a:latin typeface="Calibri"/>
                <a:ea typeface="Calibri"/>
                <a:cs typeface="Calibri"/>
                <a:sym typeface="Calibri"/>
              </a:rPr>
              <a:t> coffee in the morning.</a:t>
            </a:r>
            <a:endParaRPr sz="2600" dirty="0"/>
          </a:p>
          <a:p>
            <a:pPr marL="347663" marR="0" lvl="0" indent="-347663" algn="l" rtl="0">
              <a:lnSpc>
                <a:spcPct val="150000"/>
              </a:lnSpc>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He </a:t>
            </a:r>
            <a:r>
              <a:rPr lang="en-IN" sz="2600" b="0" i="0" u="sng" strike="noStrike" cap="none" dirty="0">
                <a:solidFill>
                  <a:schemeClr val="dk1"/>
                </a:solidFill>
                <a:latin typeface="Calibri"/>
                <a:ea typeface="Calibri"/>
                <a:cs typeface="Calibri"/>
                <a:sym typeface="Calibri"/>
              </a:rPr>
              <a:t>is</a:t>
            </a:r>
            <a:r>
              <a:rPr lang="en-IN" sz="2600" b="0" i="0" u="none" strike="noStrike" cap="none" dirty="0">
                <a:solidFill>
                  <a:schemeClr val="dk1"/>
                </a:solidFill>
                <a:latin typeface="Calibri"/>
                <a:ea typeface="Calibri"/>
                <a:cs typeface="Calibri"/>
                <a:sym typeface="Calibri"/>
              </a:rPr>
              <a:t> an engineer with the railways.</a:t>
            </a:r>
            <a:endParaRPr sz="2600" dirty="0"/>
          </a:p>
          <a:p>
            <a:pPr marL="347663" marR="0" lvl="0" indent="-347663" algn="l" rtl="0">
              <a:lnSpc>
                <a:spcPct val="150000"/>
              </a:lnSpc>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She </a:t>
            </a:r>
            <a:r>
              <a:rPr lang="en-IN" sz="2600" b="0" i="0" u="sng" strike="noStrike" cap="none" dirty="0">
                <a:solidFill>
                  <a:schemeClr val="dk1"/>
                </a:solidFill>
                <a:latin typeface="Calibri"/>
                <a:ea typeface="Calibri"/>
                <a:cs typeface="Calibri"/>
                <a:sym typeface="Calibri"/>
              </a:rPr>
              <a:t>attends</a:t>
            </a:r>
            <a:r>
              <a:rPr lang="en-IN" sz="2600" b="0" i="0" u="none" strike="noStrike" cap="none" dirty="0">
                <a:solidFill>
                  <a:schemeClr val="dk1"/>
                </a:solidFill>
                <a:latin typeface="Calibri"/>
                <a:ea typeface="Calibri"/>
                <a:cs typeface="Calibri"/>
                <a:sym typeface="Calibri"/>
              </a:rPr>
              <a:t> music classes regularly. </a:t>
            </a:r>
            <a:endParaRPr sz="2600" dirty="0"/>
          </a:p>
          <a:p>
            <a:pPr marL="347663" marR="0" lvl="0" indent="-347663" algn="l" rtl="0">
              <a:lnSpc>
                <a:spcPct val="150000"/>
              </a:lnSpc>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We </a:t>
            </a:r>
            <a:r>
              <a:rPr lang="en-IN" sz="2600" b="0" i="0" u="sng" strike="noStrike" cap="none" dirty="0">
                <a:solidFill>
                  <a:schemeClr val="dk1"/>
                </a:solidFill>
                <a:latin typeface="Calibri"/>
                <a:ea typeface="Calibri"/>
                <a:cs typeface="Calibri"/>
                <a:sym typeface="Calibri"/>
              </a:rPr>
              <a:t>live</a:t>
            </a:r>
            <a:r>
              <a:rPr lang="en-IN" sz="2600" b="0" i="0" u="none" strike="noStrike" cap="none" dirty="0">
                <a:solidFill>
                  <a:schemeClr val="dk1"/>
                </a:solidFill>
                <a:latin typeface="Calibri"/>
                <a:ea typeface="Calibri"/>
                <a:cs typeface="Calibri"/>
                <a:sym typeface="Calibri"/>
              </a:rPr>
              <a:t> in Bangalore.  </a:t>
            </a:r>
            <a:endParaRPr sz="2600" dirty="0"/>
          </a:p>
        </p:txBody>
      </p:sp>
      <p:sp>
        <p:nvSpPr>
          <p:cNvPr id="45" name="Google Shape;45;p2"/>
          <p:cNvSpPr txBox="1"/>
          <p:nvPr/>
        </p:nvSpPr>
        <p:spPr>
          <a:xfrm>
            <a:off x="6128661" y="1886395"/>
            <a:ext cx="6231233" cy="49377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347663" marR="0" lvl="0" indent="-347663" algn="l" rtl="0">
              <a:spcBef>
                <a:spcPts val="0"/>
              </a:spcBef>
              <a:spcAft>
                <a:spcPts val="0"/>
              </a:spcAft>
              <a:buClr>
                <a:schemeClr val="dk1"/>
              </a:buClr>
              <a:buSzPts val="2600"/>
              <a:buFont typeface="Calibri"/>
              <a:buAutoNum type="arabicPeriod"/>
            </a:pPr>
            <a:r>
              <a:rPr lang="en-IN" sz="2600" b="0" i="0" u="none" strike="noStrike" cap="none" dirty="0">
                <a:solidFill>
                  <a:schemeClr val="dk1"/>
                </a:solidFill>
                <a:latin typeface="Calibri"/>
                <a:ea typeface="Calibri"/>
                <a:cs typeface="Calibri"/>
                <a:sym typeface="Calibri"/>
              </a:rPr>
              <a:t>He </a:t>
            </a:r>
            <a:r>
              <a:rPr lang="en-IN" sz="2600" b="0" i="1" u="none" strike="noStrike" cap="none" dirty="0">
                <a:solidFill>
                  <a:srgbClr val="7030A0"/>
                </a:solidFill>
                <a:latin typeface="Calibri"/>
                <a:ea typeface="Calibri"/>
                <a:cs typeface="Calibri"/>
                <a:sym typeface="Calibri"/>
              </a:rPr>
              <a:t>ran</a:t>
            </a:r>
            <a:r>
              <a:rPr lang="en-IN" sz="2600" b="0" i="0" u="none" strike="noStrike" cap="none" dirty="0">
                <a:solidFill>
                  <a:schemeClr val="dk1"/>
                </a:solidFill>
                <a:latin typeface="Calibri"/>
                <a:ea typeface="Calibri"/>
                <a:cs typeface="Calibri"/>
                <a:sym typeface="Calibri"/>
              </a:rPr>
              <a:t> fast.</a:t>
            </a:r>
            <a:endParaRPr sz="2600" dirty="0"/>
          </a:p>
        </p:txBody>
      </p:sp>
      <p:sp>
        <p:nvSpPr>
          <p:cNvPr id="6" name="Google Shape;45;p2">
            <a:extLst>
              <a:ext uri="{FF2B5EF4-FFF2-40B4-BE49-F238E27FC236}">
                <a16:creationId xmlns:a16="http://schemas.microsoft.com/office/drawing/2014/main" id="{107491A2-509A-490D-92A5-CFB1BC9D0D39}"/>
              </a:ext>
            </a:extLst>
          </p:cNvPr>
          <p:cNvSpPr txBox="1"/>
          <p:nvPr/>
        </p:nvSpPr>
        <p:spPr>
          <a:xfrm>
            <a:off x="6128660" y="5472966"/>
            <a:ext cx="4256016" cy="49377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347663" marR="0" lvl="0" indent="-347663" algn="l" rtl="0">
              <a:spcBef>
                <a:spcPts val="0"/>
              </a:spcBef>
              <a:spcAft>
                <a:spcPts val="0"/>
              </a:spcAft>
              <a:buClr>
                <a:schemeClr val="dk1"/>
              </a:buClr>
              <a:buSzPts val="2600"/>
              <a:buFont typeface="+mj-lt"/>
              <a:buAutoNum type="arabicPeriod" startAt="7"/>
            </a:pPr>
            <a:r>
              <a:rPr lang="en-IN" sz="2600" b="0" i="0" u="none" strike="noStrike" cap="none" dirty="0">
                <a:solidFill>
                  <a:schemeClr val="dk1"/>
                </a:solidFill>
                <a:latin typeface="Calibri"/>
                <a:ea typeface="Calibri"/>
                <a:cs typeface="Calibri"/>
                <a:sym typeface="Calibri"/>
              </a:rPr>
              <a:t>We </a:t>
            </a:r>
            <a:r>
              <a:rPr lang="en-IN" sz="2600" b="0" i="1" u="none" strike="noStrike" cap="none" dirty="0">
                <a:solidFill>
                  <a:srgbClr val="7030A0"/>
                </a:solidFill>
                <a:latin typeface="Calibri"/>
                <a:ea typeface="Calibri"/>
                <a:cs typeface="Calibri"/>
                <a:sym typeface="Calibri"/>
              </a:rPr>
              <a:t>lived</a:t>
            </a:r>
            <a:r>
              <a:rPr lang="en-IN" sz="2600" b="0" i="0" u="none" strike="noStrike" cap="none" dirty="0">
                <a:solidFill>
                  <a:schemeClr val="dk1"/>
                </a:solidFill>
                <a:latin typeface="Calibri"/>
                <a:ea typeface="Calibri"/>
                <a:cs typeface="Calibri"/>
                <a:sym typeface="Calibri"/>
              </a:rPr>
              <a:t> in Bangalore.</a:t>
            </a:r>
            <a:endParaRPr sz="2600" dirty="0"/>
          </a:p>
        </p:txBody>
      </p:sp>
      <p:sp>
        <p:nvSpPr>
          <p:cNvPr id="7" name="Google Shape;45;p2">
            <a:extLst>
              <a:ext uri="{FF2B5EF4-FFF2-40B4-BE49-F238E27FC236}">
                <a16:creationId xmlns:a16="http://schemas.microsoft.com/office/drawing/2014/main" id="{54E27F44-5FBE-4771-B35C-4929B43BE661}"/>
              </a:ext>
            </a:extLst>
          </p:cNvPr>
          <p:cNvSpPr txBox="1"/>
          <p:nvPr/>
        </p:nvSpPr>
        <p:spPr>
          <a:xfrm>
            <a:off x="6128661" y="2506459"/>
            <a:ext cx="6231233" cy="49377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347663" marR="0" lvl="0" indent="-347663" algn="l" rtl="0">
              <a:spcBef>
                <a:spcPts val="0"/>
              </a:spcBef>
              <a:spcAft>
                <a:spcPts val="0"/>
              </a:spcAft>
              <a:buClr>
                <a:schemeClr val="dk1"/>
              </a:buClr>
              <a:buSzPts val="2600"/>
              <a:buFont typeface="+mj-lt"/>
              <a:buAutoNum type="arabicPeriod" startAt="2"/>
            </a:pPr>
            <a:r>
              <a:rPr lang="en-IN" sz="2600" b="0" i="0" u="none" strike="noStrike" cap="none" dirty="0">
                <a:solidFill>
                  <a:schemeClr val="dk1"/>
                </a:solidFill>
                <a:latin typeface="Calibri"/>
                <a:ea typeface="Calibri"/>
                <a:cs typeface="Calibri"/>
                <a:sym typeface="Calibri"/>
              </a:rPr>
              <a:t>He </a:t>
            </a:r>
            <a:r>
              <a:rPr lang="en-IN" sz="2600" b="0" i="1" u="none" strike="noStrike" cap="none" dirty="0">
                <a:solidFill>
                  <a:srgbClr val="7030A0"/>
                </a:solidFill>
                <a:latin typeface="Calibri"/>
                <a:ea typeface="Calibri"/>
                <a:cs typeface="Calibri"/>
                <a:sym typeface="Calibri"/>
              </a:rPr>
              <a:t>woke</a:t>
            </a:r>
            <a:r>
              <a:rPr lang="en-IN" sz="2600" b="0" i="0" u="none" strike="noStrike" cap="none" dirty="0">
                <a:solidFill>
                  <a:schemeClr val="dk1"/>
                </a:solidFill>
                <a:latin typeface="Calibri"/>
                <a:ea typeface="Calibri"/>
                <a:cs typeface="Calibri"/>
                <a:sym typeface="Calibri"/>
              </a:rPr>
              <a:t> up at six o’clock in the morning.</a:t>
            </a:r>
            <a:endParaRPr sz="2600" dirty="0"/>
          </a:p>
        </p:txBody>
      </p:sp>
      <p:sp>
        <p:nvSpPr>
          <p:cNvPr id="8" name="Google Shape;45;p2">
            <a:extLst>
              <a:ext uri="{FF2B5EF4-FFF2-40B4-BE49-F238E27FC236}">
                <a16:creationId xmlns:a16="http://schemas.microsoft.com/office/drawing/2014/main" id="{7E35E439-7F3D-4495-8A12-0231B5F29D26}"/>
              </a:ext>
            </a:extLst>
          </p:cNvPr>
          <p:cNvSpPr txBox="1"/>
          <p:nvPr/>
        </p:nvSpPr>
        <p:spPr>
          <a:xfrm>
            <a:off x="6128661" y="3104221"/>
            <a:ext cx="6231233" cy="49377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347663" marR="0" lvl="0" indent="-347663" algn="l" rtl="0">
              <a:spcBef>
                <a:spcPts val="0"/>
              </a:spcBef>
              <a:spcAft>
                <a:spcPts val="0"/>
              </a:spcAft>
              <a:buClr>
                <a:schemeClr val="dk1"/>
              </a:buClr>
              <a:buSzPts val="2600"/>
              <a:buFont typeface="+mj-lt"/>
              <a:buAutoNum type="arabicPeriod" startAt="3"/>
            </a:pPr>
            <a:r>
              <a:rPr lang="en-IN" sz="2600" b="0" i="0" u="none" strike="noStrike" cap="none" dirty="0">
                <a:solidFill>
                  <a:schemeClr val="dk1"/>
                </a:solidFill>
                <a:latin typeface="Calibri"/>
                <a:ea typeface="Calibri"/>
                <a:cs typeface="Calibri"/>
                <a:sym typeface="Calibri"/>
              </a:rPr>
              <a:t>She </a:t>
            </a:r>
            <a:r>
              <a:rPr lang="en-IN" sz="2600" b="0" i="1" u="none" strike="noStrike" cap="none" dirty="0">
                <a:solidFill>
                  <a:srgbClr val="7030A0"/>
                </a:solidFill>
                <a:latin typeface="Calibri"/>
                <a:ea typeface="Calibri"/>
                <a:cs typeface="Calibri"/>
                <a:sym typeface="Calibri"/>
              </a:rPr>
              <a:t>left</a:t>
            </a:r>
            <a:r>
              <a:rPr lang="en-IN" sz="2600" b="0" i="0" u="none" strike="noStrike" cap="none" dirty="0">
                <a:solidFill>
                  <a:schemeClr val="dk1"/>
                </a:solidFill>
                <a:latin typeface="Calibri"/>
                <a:ea typeface="Calibri"/>
                <a:cs typeface="Calibri"/>
                <a:sym typeface="Calibri"/>
              </a:rPr>
              <a:t> her things on the table.</a:t>
            </a:r>
            <a:endParaRPr sz="2600" dirty="0"/>
          </a:p>
        </p:txBody>
      </p:sp>
      <p:sp>
        <p:nvSpPr>
          <p:cNvPr id="9" name="Google Shape;45;p2">
            <a:extLst>
              <a:ext uri="{FF2B5EF4-FFF2-40B4-BE49-F238E27FC236}">
                <a16:creationId xmlns:a16="http://schemas.microsoft.com/office/drawing/2014/main" id="{788CA4A2-FDEA-4BB4-94A3-7BECA7B7EAB7}"/>
              </a:ext>
            </a:extLst>
          </p:cNvPr>
          <p:cNvSpPr txBox="1"/>
          <p:nvPr/>
        </p:nvSpPr>
        <p:spPr>
          <a:xfrm>
            <a:off x="6128661" y="3679681"/>
            <a:ext cx="5664757" cy="49377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347663" marR="0" lvl="0" indent="-347663" algn="l" rtl="0">
              <a:spcBef>
                <a:spcPts val="0"/>
              </a:spcBef>
              <a:spcAft>
                <a:spcPts val="0"/>
              </a:spcAft>
              <a:buClr>
                <a:schemeClr val="dk1"/>
              </a:buClr>
              <a:buSzPts val="2600"/>
              <a:buFont typeface="+mj-lt"/>
              <a:buAutoNum type="arabicPeriod" startAt="4"/>
            </a:pPr>
            <a:r>
              <a:rPr lang="en-IN" sz="2600" b="0" i="0" u="none" strike="noStrike" cap="none" dirty="0">
                <a:solidFill>
                  <a:schemeClr val="dk1"/>
                </a:solidFill>
                <a:latin typeface="Calibri"/>
                <a:ea typeface="Calibri"/>
                <a:cs typeface="Calibri"/>
                <a:sym typeface="Calibri"/>
              </a:rPr>
              <a:t>I </a:t>
            </a:r>
            <a:r>
              <a:rPr lang="en-IN" sz="2600" b="0" i="1" u="none" strike="noStrike" cap="none" dirty="0">
                <a:solidFill>
                  <a:srgbClr val="7030A0"/>
                </a:solidFill>
                <a:latin typeface="Calibri"/>
                <a:ea typeface="Calibri"/>
                <a:cs typeface="Calibri"/>
                <a:sym typeface="Calibri"/>
              </a:rPr>
              <a:t>drank</a:t>
            </a:r>
            <a:r>
              <a:rPr lang="en-IN" sz="2600" b="0" i="0" u="none" strike="noStrike" cap="none" dirty="0">
                <a:solidFill>
                  <a:schemeClr val="dk1"/>
                </a:solidFill>
                <a:latin typeface="Calibri"/>
                <a:ea typeface="Calibri"/>
                <a:cs typeface="Calibri"/>
                <a:sym typeface="Calibri"/>
              </a:rPr>
              <a:t> coffee in the morning.</a:t>
            </a:r>
            <a:endParaRPr sz="2600" dirty="0"/>
          </a:p>
        </p:txBody>
      </p:sp>
      <p:sp>
        <p:nvSpPr>
          <p:cNvPr id="10" name="Google Shape;45;p2">
            <a:extLst>
              <a:ext uri="{FF2B5EF4-FFF2-40B4-BE49-F238E27FC236}">
                <a16:creationId xmlns:a16="http://schemas.microsoft.com/office/drawing/2014/main" id="{D59C6780-6392-46D9-B7F9-725921517609}"/>
              </a:ext>
            </a:extLst>
          </p:cNvPr>
          <p:cNvSpPr txBox="1"/>
          <p:nvPr/>
        </p:nvSpPr>
        <p:spPr>
          <a:xfrm>
            <a:off x="6128661" y="4232839"/>
            <a:ext cx="5664757" cy="49377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347663" marR="0" lvl="0" indent="-347663" algn="l" rtl="0">
              <a:spcBef>
                <a:spcPts val="0"/>
              </a:spcBef>
              <a:spcAft>
                <a:spcPts val="0"/>
              </a:spcAft>
              <a:buClr>
                <a:schemeClr val="dk1"/>
              </a:buClr>
              <a:buSzPts val="2600"/>
              <a:buFont typeface="+mj-lt"/>
              <a:buAutoNum type="arabicPeriod" startAt="5"/>
            </a:pPr>
            <a:r>
              <a:rPr lang="en-IN" sz="2600" b="0" i="0" u="none" strike="noStrike" cap="none" dirty="0">
                <a:solidFill>
                  <a:schemeClr val="dk1"/>
                </a:solidFill>
                <a:latin typeface="Calibri"/>
                <a:ea typeface="Calibri"/>
                <a:cs typeface="Calibri"/>
                <a:sym typeface="Calibri"/>
              </a:rPr>
              <a:t>He </a:t>
            </a:r>
            <a:r>
              <a:rPr lang="en-IN" sz="2600" b="0" i="1" u="none" strike="noStrike" cap="none" dirty="0">
                <a:solidFill>
                  <a:srgbClr val="7030A0"/>
                </a:solidFill>
                <a:latin typeface="Calibri"/>
                <a:ea typeface="Calibri"/>
                <a:cs typeface="Calibri"/>
                <a:sym typeface="Calibri"/>
              </a:rPr>
              <a:t>was</a:t>
            </a:r>
            <a:r>
              <a:rPr lang="en-IN" sz="2600" b="0" i="0" u="none" strike="noStrike" cap="none" dirty="0">
                <a:solidFill>
                  <a:schemeClr val="dk1"/>
                </a:solidFill>
                <a:latin typeface="Calibri"/>
                <a:ea typeface="Calibri"/>
                <a:cs typeface="Calibri"/>
                <a:sym typeface="Calibri"/>
              </a:rPr>
              <a:t> an engineer with the railways.</a:t>
            </a:r>
            <a:endParaRPr sz="2600" dirty="0"/>
          </a:p>
        </p:txBody>
      </p:sp>
      <p:sp>
        <p:nvSpPr>
          <p:cNvPr id="11" name="Google Shape;45;p2">
            <a:extLst>
              <a:ext uri="{FF2B5EF4-FFF2-40B4-BE49-F238E27FC236}">
                <a16:creationId xmlns:a16="http://schemas.microsoft.com/office/drawing/2014/main" id="{4FA21106-1D62-4F0A-B9FB-12E0A343D9D9}"/>
              </a:ext>
            </a:extLst>
          </p:cNvPr>
          <p:cNvSpPr txBox="1"/>
          <p:nvPr/>
        </p:nvSpPr>
        <p:spPr>
          <a:xfrm>
            <a:off x="6128662" y="4852903"/>
            <a:ext cx="5573482" cy="49377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347663" marR="0" lvl="0" indent="-347663" algn="l" rtl="0">
              <a:spcBef>
                <a:spcPts val="0"/>
              </a:spcBef>
              <a:spcAft>
                <a:spcPts val="0"/>
              </a:spcAft>
              <a:buClr>
                <a:schemeClr val="dk1"/>
              </a:buClr>
              <a:buSzPts val="2600"/>
              <a:buFont typeface="+mj-lt"/>
              <a:buAutoNum type="arabicPeriod" startAt="6"/>
            </a:pPr>
            <a:r>
              <a:rPr lang="en-IN" sz="2600" b="0" i="0" u="none" strike="noStrike" cap="none" dirty="0">
                <a:solidFill>
                  <a:schemeClr val="dk1"/>
                </a:solidFill>
                <a:latin typeface="Calibri"/>
                <a:ea typeface="Calibri"/>
                <a:cs typeface="Calibri"/>
                <a:sym typeface="Calibri"/>
              </a:rPr>
              <a:t>She </a:t>
            </a:r>
            <a:r>
              <a:rPr lang="en-IN" sz="2600" b="0" i="1" u="none" strike="noStrike" cap="none" dirty="0">
                <a:solidFill>
                  <a:srgbClr val="7030A0"/>
                </a:solidFill>
                <a:latin typeface="Calibri"/>
                <a:ea typeface="Calibri"/>
                <a:cs typeface="Calibri"/>
                <a:sym typeface="Calibri"/>
              </a:rPr>
              <a:t>attended</a:t>
            </a:r>
            <a:r>
              <a:rPr lang="en-IN" sz="2600" b="0" i="0" u="none" strike="noStrike" cap="none" dirty="0">
                <a:solidFill>
                  <a:schemeClr val="dk1"/>
                </a:solidFill>
                <a:latin typeface="Calibri"/>
                <a:ea typeface="Calibri"/>
                <a:cs typeface="Calibri"/>
                <a:sym typeface="Calibri"/>
              </a:rPr>
              <a:t> music classes regularly.</a:t>
            </a:r>
            <a:endParaRPr sz="2600" dirty="0"/>
          </a:p>
        </p:txBody>
      </p:sp>
    </p:spTree>
    <p:extLst>
      <p:ext uri="{BB962C8B-B14F-4D97-AF65-F5344CB8AC3E}">
        <p14:creationId xmlns:p14="http://schemas.microsoft.com/office/powerpoint/2010/main" val="31635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p:cTn id="7" dur="1000" fill="hold"/>
                                        <p:tgtEl>
                                          <p:spTgt spid="45">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4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4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1000" fill="hold"/>
                                        <p:tgtEl>
                                          <p:spTgt spid="8">
                                            <p:txEl>
                                              <p:pRg st="0" end="0"/>
                                            </p:txEl>
                                          </p:spTgt>
                                        </p:tgtEl>
                                        <p:attrNameLst>
                                          <p:attrName>ppt_x</p:attrName>
                                        </p:attrNameLst>
                                      </p:cBhvr>
                                      <p:tavLst>
                                        <p:tav tm="0">
                                          <p:val>
                                            <p:strVal val="#ppt_x-#ppt_w/2"/>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1000" fill="hold"/>
                                        <p:tgtEl>
                                          <p:spTgt spid="9">
                                            <p:txEl>
                                              <p:pRg st="0" end="0"/>
                                            </p:txEl>
                                          </p:spTgt>
                                        </p:tgtEl>
                                        <p:attrNameLst>
                                          <p:attrName>ppt_x</p:attrName>
                                        </p:attrNameLst>
                                      </p:cBhvr>
                                      <p:tavLst>
                                        <p:tav tm="0">
                                          <p:val>
                                            <p:strVal val="#ppt_x-#ppt_w/2"/>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p:cTn id="39" dur="10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ppt_x</p:attrName>
                                        </p:attrNameLst>
                                      </p:cBhvr>
                                      <p:tavLst>
                                        <p:tav tm="0">
                                          <p:val>
                                            <p:strVal val="#ppt_x-#ppt_w/2"/>
                                          </p:val>
                                        </p:tav>
                                        <p:tav tm="100000">
                                          <p:val>
                                            <p:strVal val="#ppt_x"/>
                                          </p:val>
                                        </p:tav>
                                      </p:tavLst>
                                    </p:anim>
                                    <p:anim calcmode="lin" valueType="num">
                                      <p:cBhvr>
                                        <p:cTn id="48" dur="10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49"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1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56"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5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6" grpId="0" build="p"/>
      <p:bldP spid="7" grpId="0" build="p"/>
      <p:bldP spid="8" grpId="0" build="p"/>
      <p:bldP spid="9" grpId="0" build="p"/>
      <p:bldP spid="10"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2273572" y="71414"/>
            <a:ext cx="7682997" cy="654032"/>
          </a:xfrm>
          <a:prstGeom prst="rect">
            <a:avLst/>
          </a:prstGeom>
          <a:solidFill>
            <a:srgbClr val="D3B5E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2</a:t>
            </a:r>
            <a:endParaRPr u="sng" dirty="0"/>
          </a:p>
        </p:txBody>
      </p:sp>
      <p:sp>
        <p:nvSpPr>
          <p:cNvPr id="52" name="Google Shape;52;p3"/>
          <p:cNvSpPr txBox="1">
            <a:spLocks noGrp="1"/>
          </p:cNvSpPr>
          <p:nvPr>
            <p:ph type="body" idx="1"/>
          </p:nvPr>
        </p:nvSpPr>
        <p:spPr>
          <a:xfrm>
            <a:off x="2229518" y="758104"/>
            <a:ext cx="7732962" cy="466344"/>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IN" sz="2800" i="1" dirty="0"/>
              <a:t>Fill in the blanks with the words given below:</a:t>
            </a:r>
            <a:endParaRPr sz="2800" dirty="0"/>
          </a:p>
        </p:txBody>
      </p:sp>
      <p:sp>
        <p:nvSpPr>
          <p:cNvPr id="53" name="Google Shape;53;p3"/>
          <p:cNvSpPr txBox="1"/>
          <p:nvPr/>
        </p:nvSpPr>
        <p:spPr>
          <a:xfrm>
            <a:off x="1912100" y="2293308"/>
            <a:ext cx="7898406" cy="424603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520"/>
              </a:spcBef>
              <a:spcAft>
                <a:spcPts val="0"/>
              </a:spcAft>
              <a:buClr>
                <a:schemeClr val="dk1"/>
              </a:buClr>
              <a:buSzPts val="2600"/>
              <a:buFont typeface="Arial"/>
              <a:buNone/>
            </a:pPr>
            <a:r>
              <a:rPr lang="en-IN" sz="2600" b="0" i="0" u="none" strike="noStrike" cap="none" dirty="0">
                <a:solidFill>
                  <a:schemeClr val="dk1"/>
                </a:solidFill>
                <a:latin typeface="Calibri"/>
                <a:ea typeface="Calibri"/>
                <a:cs typeface="Calibri"/>
                <a:sym typeface="Calibri"/>
              </a:rPr>
              <a:t>In May, I ______ to my grandfather’s house. He _____ in a village. He _____ a big farm. There ____ many animals on his farm. There are two cows, a dog with its puppies and two horses. Every morning he _______ his animals with hay or milk. They ______ water from a pond on the farm. He ______ good care of the farm animals. I _________ the visit to my grandfather‘s farm.</a:t>
            </a:r>
            <a:endParaRPr sz="2600" b="0" i="1" u="none" strike="noStrike" cap="none" dirty="0">
              <a:solidFill>
                <a:srgbClr val="C00000"/>
              </a:solidFill>
              <a:latin typeface="Calibri"/>
              <a:ea typeface="Calibri"/>
              <a:cs typeface="Calibri"/>
              <a:sym typeface="Calibri"/>
            </a:endParaRPr>
          </a:p>
        </p:txBody>
      </p:sp>
      <p:pic>
        <p:nvPicPr>
          <p:cNvPr id="54" name="Google Shape;54;p3"/>
          <p:cNvPicPr preferRelativeResize="0"/>
          <p:nvPr/>
        </p:nvPicPr>
        <p:blipFill>
          <a:blip r:embed="rId3"/>
          <a:srcRect/>
          <a:stretch/>
        </p:blipFill>
        <p:spPr>
          <a:xfrm>
            <a:off x="9767078" y="1881665"/>
            <a:ext cx="2324980" cy="1552056"/>
          </a:xfrm>
          <a:prstGeom prst="rect">
            <a:avLst/>
          </a:prstGeom>
          <a:noFill/>
          <a:ln>
            <a:noFill/>
          </a:ln>
        </p:spPr>
      </p:pic>
      <p:sp>
        <p:nvSpPr>
          <p:cNvPr id="55" name="Google Shape;55;p3"/>
          <p:cNvSpPr txBox="1"/>
          <p:nvPr/>
        </p:nvSpPr>
        <p:spPr>
          <a:xfrm>
            <a:off x="3344615" y="2498325"/>
            <a:ext cx="869533"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b="0" i="1" u="none" strike="noStrike" cap="none" dirty="0">
                <a:solidFill>
                  <a:srgbClr val="C00000"/>
                </a:solidFill>
                <a:latin typeface="Calibri"/>
                <a:ea typeface="Calibri"/>
                <a:cs typeface="Calibri"/>
                <a:sym typeface="Calibri"/>
              </a:rPr>
              <a:t>went</a:t>
            </a:r>
            <a:endParaRPr dirty="0"/>
          </a:p>
        </p:txBody>
      </p:sp>
      <p:sp>
        <p:nvSpPr>
          <p:cNvPr id="56" name="Google Shape;56;p3"/>
          <p:cNvSpPr txBox="1"/>
          <p:nvPr/>
        </p:nvSpPr>
        <p:spPr>
          <a:xfrm>
            <a:off x="8513178" y="2498325"/>
            <a:ext cx="776175"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i="1" dirty="0">
                <a:solidFill>
                  <a:srgbClr val="C00000"/>
                </a:solidFill>
                <a:latin typeface="Calibri"/>
                <a:ea typeface="Calibri"/>
                <a:cs typeface="Calibri"/>
                <a:sym typeface="Calibri"/>
              </a:rPr>
              <a:t>lives</a:t>
            </a:r>
            <a:endParaRPr dirty="0"/>
          </a:p>
        </p:txBody>
      </p:sp>
      <p:sp>
        <p:nvSpPr>
          <p:cNvPr id="57" name="Google Shape;57;p3"/>
          <p:cNvSpPr txBox="1"/>
          <p:nvPr/>
        </p:nvSpPr>
        <p:spPr>
          <a:xfrm>
            <a:off x="3762988" y="3099352"/>
            <a:ext cx="657552"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i="1" dirty="0">
                <a:solidFill>
                  <a:srgbClr val="C00000"/>
                </a:solidFill>
                <a:latin typeface="Calibri"/>
                <a:ea typeface="Calibri"/>
                <a:cs typeface="Calibri"/>
                <a:sym typeface="Calibri"/>
              </a:rPr>
              <a:t>has</a:t>
            </a:r>
            <a:endParaRPr dirty="0"/>
          </a:p>
        </p:txBody>
      </p:sp>
      <p:sp>
        <p:nvSpPr>
          <p:cNvPr id="58" name="Google Shape;58;p3"/>
          <p:cNvSpPr txBox="1"/>
          <p:nvPr/>
        </p:nvSpPr>
        <p:spPr>
          <a:xfrm>
            <a:off x="6967755" y="3099352"/>
            <a:ext cx="62869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i="1" dirty="0">
                <a:solidFill>
                  <a:srgbClr val="C00000"/>
                </a:solidFill>
                <a:latin typeface="Calibri"/>
                <a:ea typeface="Calibri"/>
                <a:cs typeface="Calibri"/>
                <a:sym typeface="Calibri"/>
              </a:rPr>
              <a:t>are</a:t>
            </a:r>
            <a:endParaRPr dirty="0"/>
          </a:p>
        </p:txBody>
      </p:sp>
      <p:sp>
        <p:nvSpPr>
          <p:cNvPr id="59" name="Google Shape;59;p3"/>
          <p:cNvSpPr txBox="1"/>
          <p:nvPr/>
        </p:nvSpPr>
        <p:spPr>
          <a:xfrm>
            <a:off x="6789806" y="4254354"/>
            <a:ext cx="899221"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i="1" dirty="0">
                <a:solidFill>
                  <a:srgbClr val="C00000"/>
                </a:solidFill>
                <a:latin typeface="Calibri"/>
                <a:ea typeface="Calibri"/>
                <a:cs typeface="Calibri"/>
                <a:sym typeface="Calibri"/>
              </a:rPr>
              <a:t>feeds</a:t>
            </a:r>
            <a:endParaRPr dirty="0"/>
          </a:p>
        </p:txBody>
      </p:sp>
      <p:sp>
        <p:nvSpPr>
          <p:cNvPr id="60" name="Google Shape;60;p3"/>
          <p:cNvSpPr txBox="1"/>
          <p:nvPr/>
        </p:nvSpPr>
        <p:spPr>
          <a:xfrm>
            <a:off x="5118709" y="4866606"/>
            <a:ext cx="870751"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i="1" dirty="0">
                <a:solidFill>
                  <a:srgbClr val="C00000"/>
                </a:solidFill>
                <a:latin typeface="Calibri"/>
                <a:ea typeface="Calibri"/>
                <a:cs typeface="Calibri"/>
                <a:sym typeface="Calibri"/>
              </a:rPr>
              <a:t>drink</a:t>
            </a:r>
            <a:endParaRPr dirty="0"/>
          </a:p>
        </p:txBody>
      </p:sp>
      <p:sp>
        <p:nvSpPr>
          <p:cNvPr id="61" name="Google Shape;61;p3"/>
          <p:cNvSpPr txBox="1"/>
          <p:nvPr/>
        </p:nvSpPr>
        <p:spPr>
          <a:xfrm>
            <a:off x="3315905" y="5476206"/>
            <a:ext cx="940245"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i="1" dirty="0">
                <a:solidFill>
                  <a:srgbClr val="C00000"/>
                </a:solidFill>
                <a:latin typeface="Calibri"/>
                <a:ea typeface="Calibri"/>
                <a:cs typeface="Calibri"/>
                <a:sym typeface="Calibri"/>
              </a:rPr>
              <a:t>takes</a:t>
            </a:r>
            <a:endParaRPr dirty="0"/>
          </a:p>
        </p:txBody>
      </p:sp>
      <p:sp>
        <p:nvSpPr>
          <p:cNvPr id="62" name="Google Shape;62;p3"/>
          <p:cNvSpPr txBox="1"/>
          <p:nvPr/>
        </p:nvSpPr>
        <p:spPr>
          <a:xfrm>
            <a:off x="2140882" y="6034204"/>
            <a:ext cx="124393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600" i="1" dirty="0">
                <a:solidFill>
                  <a:srgbClr val="C00000"/>
                </a:solidFill>
                <a:latin typeface="Calibri"/>
                <a:ea typeface="Calibri"/>
                <a:cs typeface="Calibri"/>
                <a:sym typeface="Calibri"/>
              </a:rPr>
              <a:t>enjoyed</a:t>
            </a:r>
            <a:endParaRPr dirty="0"/>
          </a:p>
        </p:txBody>
      </p:sp>
      <p:sp>
        <p:nvSpPr>
          <p:cNvPr id="14" name="Google Shape;52;p3">
            <a:extLst>
              <a:ext uri="{FF2B5EF4-FFF2-40B4-BE49-F238E27FC236}">
                <a16:creationId xmlns:a16="http://schemas.microsoft.com/office/drawing/2014/main" id="{B04B16ED-DBE2-413E-83C9-FBBBC6D8E955}"/>
              </a:ext>
            </a:extLst>
          </p:cNvPr>
          <p:cNvSpPr txBox="1">
            <a:spLocks/>
          </p:cNvSpPr>
          <p:nvPr/>
        </p:nvSpPr>
        <p:spPr>
          <a:xfrm>
            <a:off x="3772990" y="1896069"/>
            <a:ext cx="4801560" cy="471294"/>
          </a:xfrm>
          <a:prstGeom prst="rect">
            <a:avLst/>
          </a:prstGeom>
          <a:solidFill>
            <a:srgbClr val="CCD1FC"/>
          </a:solid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Clr>
                <a:schemeClr val="dk1"/>
              </a:buClr>
              <a:buSzPts val="2600"/>
              <a:buFont typeface="Arial"/>
              <a:buNone/>
            </a:pPr>
            <a:r>
              <a:rPr lang="en-US" sz="2600" b="1" i="0" u="none" strike="noStrike" cap="none" dirty="0">
                <a:solidFill>
                  <a:schemeClr val="dk1"/>
                </a:solidFill>
                <a:latin typeface="Calibri"/>
                <a:ea typeface="Calibri"/>
                <a:cs typeface="Calibri"/>
                <a:sym typeface="Calibri"/>
              </a:rPr>
              <a:t> </a:t>
            </a:r>
            <a:r>
              <a:rPr lang="en-US" sz="2600" b="1" i="0" u="sng" strike="noStrike" cap="none" dirty="0">
                <a:solidFill>
                  <a:schemeClr val="dk1"/>
                </a:solidFill>
                <a:latin typeface="Calibri"/>
                <a:ea typeface="Calibri"/>
                <a:cs typeface="Calibri"/>
                <a:sym typeface="Calibri"/>
              </a:rPr>
              <a:t>A visit to my Grandfather’s farm</a:t>
            </a:r>
            <a:endParaRPr lang="en-US" sz="2600" b="1" dirty="0"/>
          </a:p>
        </p:txBody>
      </p:sp>
      <p:sp>
        <p:nvSpPr>
          <p:cNvPr id="15" name="Google Shape;55;p3">
            <a:extLst>
              <a:ext uri="{FF2B5EF4-FFF2-40B4-BE49-F238E27FC236}">
                <a16:creationId xmlns:a16="http://schemas.microsoft.com/office/drawing/2014/main" id="{89BDA3A9-3856-4234-B8DD-5DE21D8032DD}"/>
              </a:ext>
            </a:extLst>
          </p:cNvPr>
          <p:cNvSpPr txBox="1"/>
          <p:nvPr/>
        </p:nvSpPr>
        <p:spPr>
          <a:xfrm>
            <a:off x="2671561" y="1283349"/>
            <a:ext cx="869533"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b="0" i="1" u="none" strike="noStrike" cap="none" dirty="0">
                <a:solidFill>
                  <a:srgbClr val="C00000"/>
                </a:solidFill>
                <a:latin typeface="Calibri"/>
                <a:ea typeface="Calibri"/>
                <a:cs typeface="Calibri"/>
                <a:sym typeface="Calibri"/>
              </a:rPr>
              <a:t>went</a:t>
            </a:r>
            <a:endParaRPr dirty="0"/>
          </a:p>
        </p:txBody>
      </p:sp>
      <p:sp>
        <p:nvSpPr>
          <p:cNvPr id="16" name="Google Shape;56;p3">
            <a:extLst>
              <a:ext uri="{FF2B5EF4-FFF2-40B4-BE49-F238E27FC236}">
                <a16:creationId xmlns:a16="http://schemas.microsoft.com/office/drawing/2014/main" id="{E72B4F71-99D8-475E-A9EA-044FA0149EF8}"/>
              </a:ext>
            </a:extLst>
          </p:cNvPr>
          <p:cNvSpPr txBox="1"/>
          <p:nvPr/>
        </p:nvSpPr>
        <p:spPr>
          <a:xfrm>
            <a:off x="6981476" y="1283349"/>
            <a:ext cx="776175"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i="1" dirty="0">
                <a:solidFill>
                  <a:srgbClr val="C00000"/>
                </a:solidFill>
                <a:latin typeface="Calibri"/>
                <a:ea typeface="Calibri"/>
                <a:cs typeface="Calibri"/>
                <a:sym typeface="Calibri"/>
              </a:rPr>
              <a:t>lives</a:t>
            </a:r>
            <a:endParaRPr dirty="0"/>
          </a:p>
        </p:txBody>
      </p:sp>
      <p:sp>
        <p:nvSpPr>
          <p:cNvPr id="17" name="Google Shape;57;p3">
            <a:extLst>
              <a:ext uri="{FF2B5EF4-FFF2-40B4-BE49-F238E27FC236}">
                <a16:creationId xmlns:a16="http://schemas.microsoft.com/office/drawing/2014/main" id="{D00B88A1-34FC-463A-84DB-82192CBBAC77}"/>
              </a:ext>
            </a:extLst>
          </p:cNvPr>
          <p:cNvSpPr txBox="1"/>
          <p:nvPr/>
        </p:nvSpPr>
        <p:spPr>
          <a:xfrm>
            <a:off x="6318205" y="1283349"/>
            <a:ext cx="657552"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i="1" dirty="0">
                <a:solidFill>
                  <a:srgbClr val="C00000"/>
                </a:solidFill>
                <a:latin typeface="Calibri"/>
                <a:ea typeface="Calibri"/>
                <a:cs typeface="Calibri"/>
                <a:sym typeface="Calibri"/>
              </a:rPr>
              <a:t>has</a:t>
            </a:r>
            <a:endParaRPr dirty="0"/>
          </a:p>
        </p:txBody>
      </p:sp>
      <p:sp>
        <p:nvSpPr>
          <p:cNvPr id="18" name="Google Shape;58;p3">
            <a:extLst>
              <a:ext uri="{FF2B5EF4-FFF2-40B4-BE49-F238E27FC236}">
                <a16:creationId xmlns:a16="http://schemas.microsoft.com/office/drawing/2014/main" id="{1FB885B7-5D93-4C10-8D5A-49036B901BAE}"/>
              </a:ext>
            </a:extLst>
          </p:cNvPr>
          <p:cNvSpPr txBox="1"/>
          <p:nvPr/>
        </p:nvSpPr>
        <p:spPr>
          <a:xfrm>
            <a:off x="4448634" y="1283349"/>
            <a:ext cx="628698"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i="1" dirty="0">
                <a:solidFill>
                  <a:srgbClr val="C00000"/>
                </a:solidFill>
                <a:latin typeface="Calibri"/>
                <a:ea typeface="Calibri"/>
                <a:cs typeface="Calibri"/>
                <a:sym typeface="Calibri"/>
              </a:rPr>
              <a:t>are</a:t>
            </a:r>
            <a:endParaRPr dirty="0"/>
          </a:p>
        </p:txBody>
      </p:sp>
      <p:sp>
        <p:nvSpPr>
          <p:cNvPr id="19" name="Google Shape;59;p3">
            <a:extLst>
              <a:ext uri="{FF2B5EF4-FFF2-40B4-BE49-F238E27FC236}">
                <a16:creationId xmlns:a16="http://schemas.microsoft.com/office/drawing/2014/main" id="{5C79BC28-9CB1-4A78-9BFB-81FA3EB4268C}"/>
              </a:ext>
            </a:extLst>
          </p:cNvPr>
          <p:cNvSpPr txBox="1"/>
          <p:nvPr/>
        </p:nvSpPr>
        <p:spPr>
          <a:xfrm>
            <a:off x="3547188" y="1283349"/>
            <a:ext cx="899221"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i="1" dirty="0">
                <a:solidFill>
                  <a:srgbClr val="C00000"/>
                </a:solidFill>
                <a:latin typeface="Calibri"/>
                <a:ea typeface="Calibri"/>
                <a:cs typeface="Calibri"/>
                <a:sym typeface="Calibri"/>
              </a:rPr>
              <a:t>feeds</a:t>
            </a:r>
            <a:endParaRPr dirty="0"/>
          </a:p>
        </p:txBody>
      </p:sp>
      <p:sp>
        <p:nvSpPr>
          <p:cNvPr id="20" name="Google Shape;60;p3">
            <a:extLst>
              <a:ext uri="{FF2B5EF4-FFF2-40B4-BE49-F238E27FC236}">
                <a16:creationId xmlns:a16="http://schemas.microsoft.com/office/drawing/2014/main" id="{85771FBC-5473-4775-8D1F-26AB8A7EE515}"/>
              </a:ext>
            </a:extLst>
          </p:cNvPr>
          <p:cNvSpPr txBox="1"/>
          <p:nvPr/>
        </p:nvSpPr>
        <p:spPr>
          <a:xfrm>
            <a:off x="8700092" y="1283349"/>
            <a:ext cx="870751"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i="1" dirty="0">
                <a:solidFill>
                  <a:srgbClr val="C00000"/>
                </a:solidFill>
                <a:latin typeface="Calibri"/>
                <a:ea typeface="Calibri"/>
                <a:cs typeface="Calibri"/>
                <a:sym typeface="Calibri"/>
              </a:rPr>
              <a:t>drink</a:t>
            </a:r>
            <a:endParaRPr dirty="0"/>
          </a:p>
        </p:txBody>
      </p:sp>
      <p:sp>
        <p:nvSpPr>
          <p:cNvPr id="21" name="Google Shape;61;p3">
            <a:extLst>
              <a:ext uri="{FF2B5EF4-FFF2-40B4-BE49-F238E27FC236}">
                <a16:creationId xmlns:a16="http://schemas.microsoft.com/office/drawing/2014/main" id="{D63A4951-CB9F-4B2E-9A5A-39B2C585156C}"/>
              </a:ext>
            </a:extLst>
          </p:cNvPr>
          <p:cNvSpPr txBox="1"/>
          <p:nvPr/>
        </p:nvSpPr>
        <p:spPr>
          <a:xfrm>
            <a:off x="7760190" y="1283349"/>
            <a:ext cx="940245"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i="1" dirty="0">
                <a:solidFill>
                  <a:srgbClr val="C00000"/>
                </a:solidFill>
                <a:latin typeface="Calibri"/>
                <a:ea typeface="Calibri"/>
                <a:cs typeface="Calibri"/>
                <a:sym typeface="Calibri"/>
              </a:rPr>
              <a:t>takes</a:t>
            </a:r>
            <a:endParaRPr dirty="0"/>
          </a:p>
        </p:txBody>
      </p:sp>
      <p:sp>
        <p:nvSpPr>
          <p:cNvPr id="22" name="Google Shape;62;p3">
            <a:extLst>
              <a:ext uri="{FF2B5EF4-FFF2-40B4-BE49-F238E27FC236}">
                <a16:creationId xmlns:a16="http://schemas.microsoft.com/office/drawing/2014/main" id="{D3144AA2-59C3-4609-AB25-8AE03FCEEC7A}"/>
              </a:ext>
            </a:extLst>
          </p:cNvPr>
          <p:cNvSpPr txBox="1"/>
          <p:nvPr/>
        </p:nvSpPr>
        <p:spPr>
          <a:xfrm>
            <a:off x="5073374" y="1283349"/>
            <a:ext cx="1243930" cy="466344"/>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600" i="1" dirty="0">
                <a:solidFill>
                  <a:srgbClr val="C00000"/>
                </a:solidFill>
                <a:latin typeface="Calibri"/>
                <a:ea typeface="Calibri"/>
                <a:cs typeface="Calibri"/>
                <a:sym typeface="Calibri"/>
              </a:rPr>
              <a:t>enjoyed</a:t>
            </a:r>
            <a:endParaRPr dirty="0"/>
          </a:p>
        </p:txBody>
      </p:sp>
      <p:pic>
        <p:nvPicPr>
          <p:cNvPr id="23" name="Google Shape;54;p3">
            <a:extLst>
              <a:ext uri="{FF2B5EF4-FFF2-40B4-BE49-F238E27FC236}">
                <a16:creationId xmlns:a16="http://schemas.microsoft.com/office/drawing/2014/main" id="{890DF2FA-CF28-4FD9-ABD2-41A4507F1DF4}"/>
              </a:ext>
            </a:extLst>
          </p:cNvPr>
          <p:cNvPicPr preferRelativeResize="0"/>
          <p:nvPr/>
        </p:nvPicPr>
        <p:blipFill rotWithShape="1">
          <a:blip r:embed="rId4"/>
          <a:srcRect l="25000"/>
          <a:stretch/>
        </p:blipFill>
        <p:spPr>
          <a:xfrm>
            <a:off x="113558" y="2237912"/>
            <a:ext cx="1736194" cy="1707262"/>
          </a:xfrm>
          <a:prstGeom prst="rect">
            <a:avLst/>
          </a:prstGeom>
          <a:noFill/>
          <a:ln>
            <a:noFill/>
          </a:ln>
        </p:spPr>
      </p:pic>
      <p:pic>
        <p:nvPicPr>
          <p:cNvPr id="24" name="Google Shape;54;p3">
            <a:extLst>
              <a:ext uri="{FF2B5EF4-FFF2-40B4-BE49-F238E27FC236}">
                <a16:creationId xmlns:a16="http://schemas.microsoft.com/office/drawing/2014/main" id="{E9C7C8F4-F3CA-482B-B753-35D350A2653E}"/>
              </a:ext>
            </a:extLst>
          </p:cNvPr>
          <p:cNvPicPr preferRelativeResize="0"/>
          <p:nvPr/>
        </p:nvPicPr>
        <p:blipFill rotWithShape="1">
          <a:blip r:embed="rId5"/>
          <a:srcRect l="-1352" t="-633" r="-2" b="633"/>
          <a:stretch/>
        </p:blipFill>
        <p:spPr>
          <a:xfrm>
            <a:off x="9612702" y="3744148"/>
            <a:ext cx="2455842" cy="1166083"/>
          </a:xfrm>
          <a:prstGeom prst="rect">
            <a:avLst/>
          </a:prstGeom>
          <a:noFill/>
          <a:ln>
            <a:noFill/>
          </a:ln>
        </p:spPr>
      </p:pic>
      <p:pic>
        <p:nvPicPr>
          <p:cNvPr id="25" name="Google Shape;54;p3">
            <a:extLst>
              <a:ext uri="{FF2B5EF4-FFF2-40B4-BE49-F238E27FC236}">
                <a16:creationId xmlns:a16="http://schemas.microsoft.com/office/drawing/2014/main" id="{F85DBBF2-6143-4035-BEC1-A86504466575}"/>
              </a:ext>
            </a:extLst>
          </p:cNvPr>
          <p:cNvPicPr preferRelativeResize="0"/>
          <p:nvPr/>
        </p:nvPicPr>
        <p:blipFill rotWithShape="1">
          <a:blip r:embed="rId6"/>
          <a:srcRect t="215" b="-1961"/>
          <a:stretch/>
        </p:blipFill>
        <p:spPr>
          <a:xfrm>
            <a:off x="176125" y="4408237"/>
            <a:ext cx="1677374" cy="1374566"/>
          </a:xfrm>
          <a:prstGeom prst="rect">
            <a:avLst/>
          </a:prstGeom>
          <a:noFill/>
          <a:ln>
            <a:noFill/>
          </a:ln>
        </p:spPr>
      </p:pic>
    </p:spTree>
    <p:extLst>
      <p:ext uri="{BB962C8B-B14F-4D97-AF65-F5344CB8AC3E}">
        <p14:creationId xmlns:p14="http://schemas.microsoft.com/office/powerpoint/2010/main" val="11133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16"/>
                                        </p:tgtEl>
                                        <p:attrNameLst>
                                          <p:attrName>ppt_y</p:attrName>
                                        </p:attrNameLst>
                                      </p:cBhvr>
                                      <p:tavLst>
                                        <p:tav tm="0">
                                          <p:val>
                                            <p:strVal val="#ppt_y"/>
                                          </p:val>
                                        </p:tav>
                                        <p:tav tm="100000">
                                          <p:val>
                                            <p:strVal val="#ppt_y+#ppt_h*1.125000"/>
                                          </p:val>
                                        </p:tav>
                                      </p:tavLst>
                                    </p:anim>
                                    <p:animEffect transition="out" filter="wipe(down)">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nodeType="clickEffect">
                                  <p:stCondLst>
                                    <p:cond delay="0"/>
                                  </p:stCondLst>
                                  <p:childTnLst>
                                    <p:anim calcmode="lin" valueType="num">
                                      <p:cBhvr additive="base">
                                        <p:cTn id="26" dur="500"/>
                                        <p:tgtEl>
                                          <p:spTgt spid="17"/>
                                        </p:tgtEl>
                                        <p:attrNameLst>
                                          <p:attrName>ppt_y</p:attrName>
                                        </p:attrNameLst>
                                      </p:cBhvr>
                                      <p:tavLst>
                                        <p:tav tm="0">
                                          <p:val>
                                            <p:strVal val="#ppt_y"/>
                                          </p:val>
                                        </p:tav>
                                        <p:tav tm="100000">
                                          <p:val>
                                            <p:strVal val="#ppt_y+#ppt_h*1.125000"/>
                                          </p:val>
                                        </p:tav>
                                      </p:tavLst>
                                    </p:anim>
                                    <p:animEffect transition="out" filter="wipe(down)">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nodeType="clickEffect">
                                  <p:stCondLst>
                                    <p:cond delay="0"/>
                                  </p:stCondLst>
                                  <p:childTnLst>
                                    <p:anim calcmode="lin" valueType="num">
                                      <p:cBhvr additive="base">
                                        <p:cTn id="36" dur="500"/>
                                        <p:tgtEl>
                                          <p:spTgt spid="18"/>
                                        </p:tgtEl>
                                        <p:attrNameLst>
                                          <p:attrName>ppt_y</p:attrName>
                                        </p:attrNameLst>
                                      </p:cBhvr>
                                      <p:tavLst>
                                        <p:tav tm="0">
                                          <p:val>
                                            <p:strVal val="#ppt_y"/>
                                          </p:val>
                                        </p:tav>
                                        <p:tav tm="100000">
                                          <p:val>
                                            <p:strVal val="#ppt_y+#ppt_h*1.125000"/>
                                          </p:val>
                                        </p:tav>
                                      </p:tavLst>
                                    </p:anim>
                                    <p:animEffect transition="out" filter="wipe(down)">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nodeType="clickEffect">
                                  <p:stCondLst>
                                    <p:cond delay="0"/>
                                  </p:stCondLst>
                                  <p:childTnLst>
                                    <p:anim calcmode="lin" valueType="num">
                                      <p:cBhvr additive="base">
                                        <p:cTn id="46" dur="500"/>
                                        <p:tgtEl>
                                          <p:spTgt spid="19"/>
                                        </p:tgtEl>
                                        <p:attrNameLst>
                                          <p:attrName>ppt_y</p:attrName>
                                        </p:attrNameLst>
                                      </p:cBhvr>
                                      <p:tavLst>
                                        <p:tav tm="0">
                                          <p:val>
                                            <p:strVal val="#ppt_y"/>
                                          </p:val>
                                        </p:tav>
                                        <p:tav tm="100000">
                                          <p:val>
                                            <p:strVal val="#ppt_y+#ppt_h*1.125000"/>
                                          </p:val>
                                        </p:tav>
                                      </p:tavLst>
                                    </p:anim>
                                    <p:animEffect transition="out" filter="wipe(down)">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nodeType="clickEffect">
                                  <p:stCondLst>
                                    <p:cond delay="0"/>
                                  </p:stCondLst>
                                  <p:childTnLst>
                                    <p:anim calcmode="lin" valueType="num">
                                      <p:cBhvr additive="base">
                                        <p:cTn id="56" dur="500"/>
                                        <p:tgtEl>
                                          <p:spTgt spid="20"/>
                                        </p:tgtEl>
                                        <p:attrNameLst>
                                          <p:attrName>ppt_y</p:attrName>
                                        </p:attrNameLst>
                                      </p:cBhvr>
                                      <p:tavLst>
                                        <p:tav tm="0">
                                          <p:val>
                                            <p:strVal val="#ppt_y"/>
                                          </p:val>
                                        </p:tav>
                                        <p:tav tm="100000">
                                          <p:val>
                                            <p:strVal val="#ppt_y+#ppt_h*1.125000"/>
                                          </p:val>
                                        </p:tav>
                                      </p:tavLst>
                                    </p:anim>
                                    <p:animEffect transition="out" filter="wipe(down)">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xit" presetSubtype="4" fill="hold" nodeType="clickEffect">
                                  <p:stCondLst>
                                    <p:cond delay="0"/>
                                  </p:stCondLst>
                                  <p:childTnLst>
                                    <p:anim calcmode="lin" valueType="num">
                                      <p:cBhvr additive="base">
                                        <p:cTn id="66" dur="500"/>
                                        <p:tgtEl>
                                          <p:spTgt spid="21"/>
                                        </p:tgtEl>
                                        <p:attrNameLst>
                                          <p:attrName>ppt_y</p:attrName>
                                        </p:attrNameLst>
                                      </p:cBhvr>
                                      <p:tavLst>
                                        <p:tav tm="0">
                                          <p:val>
                                            <p:strVal val="#ppt_y"/>
                                          </p:val>
                                        </p:tav>
                                        <p:tav tm="100000">
                                          <p:val>
                                            <p:strVal val="#ppt_y+#ppt_h*1.125000"/>
                                          </p:val>
                                        </p:tav>
                                      </p:tavLst>
                                    </p:anim>
                                    <p:animEffect transition="out" filter="wipe(down)">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xit" presetSubtype="4" fill="hold" nodeType="clickEffect">
                                  <p:stCondLst>
                                    <p:cond delay="0"/>
                                  </p:stCondLst>
                                  <p:childTnLst>
                                    <p:anim calcmode="lin" valueType="num">
                                      <p:cBhvr additive="base">
                                        <p:cTn id="76" dur="500"/>
                                        <p:tgtEl>
                                          <p:spTgt spid="22"/>
                                        </p:tgtEl>
                                        <p:attrNameLst>
                                          <p:attrName>ppt_y</p:attrName>
                                        </p:attrNameLst>
                                      </p:cBhvr>
                                      <p:tavLst>
                                        <p:tav tm="0">
                                          <p:val>
                                            <p:strVal val="#ppt_y"/>
                                          </p:val>
                                        </p:tav>
                                        <p:tav tm="100000">
                                          <p:val>
                                            <p:strVal val="#ppt_y+#ppt_h*1.125000"/>
                                          </p:val>
                                        </p:tav>
                                      </p:tavLst>
                                    </p:anim>
                                    <p:animEffect transition="out" filter="wipe(down)">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1889422" y="71414"/>
            <a:ext cx="8451297" cy="654032"/>
          </a:xfrm>
          <a:prstGeom prst="rect">
            <a:avLst/>
          </a:prstGeom>
          <a:solidFill>
            <a:srgbClr val="D3B5E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3: Mixed - Present and Past Tense</a:t>
            </a:r>
            <a:endParaRPr u="sng" dirty="0"/>
          </a:p>
        </p:txBody>
      </p:sp>
      <p:sp>
        <p:nvSpPr>
          <p:cNvPr id="69" name="Google Shape;69;p4"/>
          <p:cNvSpPr txBox="1">
            <a:spLocks noGrp="1"/>
          </p:cNvSpPr>
          <p:nvPr>
            <p:ph type="body" idx="1"/>
          </p:nvPr>
        </p:nvSpPr>
        <p:spPr>
          <a:xfrm>
            <a:off x="1184322" y="769708"/>
            <a:ext cx="9833082" cy="961952"/>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480"/>
              </a:spcBef>
              <a:spcAft>
                <a:spcPts val="0"/>
              </a:spcAft>
              <a:buClr>
                <a:schemeClr val="dk1"/>
              </a:buClr>
              <a:buSzPts val="2400"/>
              <a:buNone/>
            </a:pPr>
            <a:r>
              <a:rPr lang="en-IN" sz="2400" i="1" dirty="0"/>
              <a:t>Complete the sentences with the correct form of tense of the verb given in the brackets. </a:t>
            </a:r>
            <a:r>
              <a:rPr lang="en-US" sz="2400" i="1" u="sng" dirty="0"/>
              <a:t>Both simple present tense or simple past tense answer is accepted</a:t>
            </a:r>
            <a:r>
              <a:rPr lang="en-US" sz="2400" i="1" dirty="0"/>
              <a:t>.</a:t>
            </a:r>
            <a:endParaRPr sz="2400" i="1" dirty="0"/>
          </a:p>
        </p:txBody>
      </p:sp>
      <p:sp>
        <p:nvSpPr>
          <p:cNvPr id="70" name="Google Shape;70;p4"/>
          <p:cNvSpPr txBox="1"/>
          <p:nvPr/>
        </p:nvSpPr>
        <p:spPr>
          <a:xfrm>
            <a:off x="344277" y="3938844"/>
            <a:ext cx="7790962" cy="2298918"/>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800"/>
              <a:buFont typeface="Calibri"/>
              <a:buAutoNum type="arabicPeriod"/>
            </a:pPr>
            <a:r>
              <a:rPr lang="en-IN" sz="2400" dirty="0">
                <a:solidFill>
                  <a:schemeClr val="dk1"/>
                </a:solidFill>
                <a:latin typeface="Calibri"/>
                <a:ea typeface="Calibri"/>
                <a:cs typeface="Calibri"/>
                <a:sym typeface="Calibri"/>
              </a:rPr>
              <a:t>He  (go)      ___________________________________ .</a:t>
            </a:r>
            <a:endParaRPr sz="2400" dirty="0"/>
          </a:p>
          <a:p>
            <a:pPr marL="514350" marR="0" lvl="0" indent="-514350" algn="l" rtl="0">
              <a:lnSpc>
                <a:spcPct val="100000"/>
              </a:lnSpc>
              <a:spcBef>
                <a:spcPts val="560"/>
              </a:spcBef>
              <a:spcAft>
                <a:spcPts val="0"/>
              </a:spcAft>
              <a:buClr>
                <a:schemeClr val="dk1"/>
              </a:buClr>
              <a:buSzPts val="2800"/>
              <a:buFont typeface="Calibri"/>
              <a:buAutoNum type="arabicPeriod"/>
            </a:pPr>
            <a:r>
              <a:rPr lang="en-IN" sz="2400" dirty="0">
                <a:solidFill>
                  <a:schemeClr val="dk1"/>
                </a:solidFill>
                <a:latin typeface="Calibri"/>
                <a:ea typeface="Calibri"/>
                <a:cs typeface="Calibri"/>
                <a:sym typeface="Calibri"/>
              </a:rPr>
              <a:t>We (learn) ___________________________________.</a:t>
            </a:r>
            <a:endParaRPr sz="2400" dirty="0"/>
          </a:p>
          <a:p>
            <a:pPr marL="514350" marR="0" lvl="0" indent="-514350" algn="l" rtl="0">
              <a:lnSpc>
                <a:spcPct val="100000"/>
              </a:lnSpc>
              <a:spcBef>
                <a:spcPts val="560"/>
              </a:spcBef>
              <a:spcAft>
                <a:spcPts val="0"/>
              </a:spcAft>
              <a:buClr>
                <a:schemeClr val="dk1"/>
              </a:buClr>
              <a:buSzPts val="2800"/>
              <a:buFont typeface="Calibri"/>
              <a:buAutoNum type="arabicPeriod"/>
            </a:pPr>
            <a:r>
              <a:rPr lang="en-IN" sz="2400" dirty="0">
                <a:solidFill>
                  <a:schemeClr val="dk1"/>
                </a:solidFill>
                <a:latin typeface="Calibri"/>
                <a:ea typeface="Calibri"/>
                <a:cs typeface="Calibri"/>
                <a:sym typeface="Calibri"/>
              </a:rPr>
              <a:t>It (rain)       ___________________________________.</a:t>
            </a:r>
            <a:endParaRPr sz="2400" dirty="0"/>
          </a:p>
          <a:p>
            <a:pPr marL="514350" marR="0" lvl="0" indent="-514350" algn="l" rtl="0">
              <a:lnSpc>
                <a:spcPct val="100000"/>
              </a:lnSpc>
              <a:spcBef>
                <a:spcPts val="560"/>
              </a:spcBef>
              <a:spcAft>
                <a:spcPts val="0"/>
              </a:spcAft>
              <a:buClr>
                <a:schemeClr val="dk1"/>
              </a:buClr>
              <a:buSzPts val="2800"/>
              <a:buFont typeface="Calibri"/>
              <a:buAutoNum type="arabicPeriod"/>
            </a:pPr>
            <a:r>
              <a:rPr lang="en-IN" sz="2400" dirty="0">
                <a:solidFill>
                  <a:schemeClr val="dk1"/>
                </a:solidFill>
                <a:latin typeface="Calibri"/>
                <a:ea typeface="Calibri"/>
                <a:cs typeface="Calibri"/>
                <a:sym typeface="Calibri"/>
              </a:rPr>
              <a:t>I (meet)      ___________________________________.</a:t>
            </a:r>
            <a:endParaRPr sz="2400" dirty="0"/>
          </a:p>
          <a:p>
            <a:pPr marL="514350" marR="0" lvl="0" indent="-514350" algn="l" rtl="0">
              <a:lnSpc>
                <a:spcPct val="100000"/>
              </a:lnSpc>
              <a:spcBef>
                <a:spcPts val="560"/>
              </a:spcBef>
              <a:spcAft>
                <a:spcPts val="0"/>
              </a:spcAft>
              <a:buClr>
                <a:schemeClr val="dk1"/>
              </a:buClr>
              <a:buSzPts val="2800"/>
              <a:buFont typeface="Calibri"/>
              <a:buAutoNum type="arabicPeriod"/>
            </a:pPr>
            <a:r>
              <a:rPr lang="en-IN" sz="2400" dirty="0">
                <a:solidFill>
                  <a:schemeClr val="dk1"/>
                </a:solidFill>
                <a:latin typeface="Calibri"/>
                <a:ea typeface="Calibri"/>
                <a:cs typeface="Calibri"/>
                <a:sym typeface="Calibri"/>
              </a:rPr>
              <a:t>My sister (helpful) _____________________________.</a:t>
            </a:r>
            <a:endParaRPr sz="2400" dirty="0"/>
          </a:p>
        </p:txBody>
      </p:sp>
      <p:sp>
        <p:nvSpPr>
          <p:cNvPr id="71" name="Google Shape;71;p4"/>
          <p:cNvSpPr txBox="1"/>
          <p:nvPr/>
        </p:nvSpPr>
        <p:spPr>
          <a:xfrm>
            <a:off x="2460790" y="3904981"/>
            <a:ext cx="5254542" cy="4663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dirty="0">
                <a:solidFill>
                  <a:srgbClr val="0070C0"/>
                </a:solidFill>
                <a:latin typeface="Calibri"/>
                <a:ea typeface="Calibri"/>
                <a:cs typeface="Calibri"/>
                <a:sym typeface="Calibri"/>
              </a:rPr>
              <a:t>goes/went to school by the school bus</a:t>
            </a:r>
            <a:endParaRPr sz="2400" dirty="0"/>
          </a:p>
        </p:txBody>
      </p:sp>
      <p:sp>
        <p:nvSpPr>
          <p:cNvPr id="72" name="Google Shape;72;p4"/>
          <p:cNvSpPr txBox="1"/>
          <p:nvPr/>
        </p:nvSpPr>
        <p:spPr>
          <a:xfrm>
            <a:off x="2449904" y="4368087"/>
            <a:ext cx="5050350" cy="4663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dirty="0">
                <a:solidFill>
                  <a:srgbClr val="0070C0"/>
                </a:solidFill>
                <a:latin typeface="Calibri"/>
                <a:ea typeface="Calibri"/>
                <a:cs typeface="Calibri"/>
                <a:sym typeface="Calibri"/>
              </a:rPr>
              <a:t>learned/learn how to draw tall trees</a:t>
            </a:r>
            <a:endParaRPr sz="2400" dirty="0"/>
          </a:p>
        </p:txBody>
      </p:sp>
      <p:sp>
        <p:nvSpPr>
          <p:cNvPr id="73" name="Google Shape;73;p4"/>
          <p:cNvSpPr txBox="1"/>
          <p:nvPr/>
        </p:nvSpPr>
        <p:spPr>
          <a:xfrm>
            <a:off x="2449904" y="4799638"/>
            <a:ext cx="5254542" cy="4663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dirty="0">
                <a:solidFill>
                  <a:srgbClr val="0070C0"/>
                </a:solidFill>
                <a:latin typeface="Calibri"/>
                <a:ea typeface="Calibri"/>
                <a:cs typeface="Calibri"/>
                <a:sym typeface="Calibri"/>
              </a:rPr>
              <a:t>rains/rained heavily in the month of July</a:t>
            </a:r>
            <a:endParaRPr sz="2400" dirty="0"/>
          </a:p>
        </p:txBody>
      </p:sp>
      <p:sp>
        <p:nvSpPr>
          <p:cNvPr id="74" name="Google Shape;74;p4"/>
          <p:cNvSpPr txBox="1"/>
          <p:nvPr/>
        </p:nvSpPr>
        <p:spPr>
          <a:xfrm>
            <a:off x="2493448" y="5231061"/>
            <a:ext cx="5050350" cy="4663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dirty="0">
                <a:solidFill>
                  <a:srgbClr val="0070C0"/>
                </a:solidFill>
                <a:latin typeface="Calibri"/>
                <a:ea typeface="Calibri"/>
                <a:cs typeface="Calibri"/>
                <a:sym typeface="Calibri"/>
              </a:rPr>
              <a:t>met/meet my friends in the garden </a:t>
            </a:r>
            <a:endParaRPr sz="2400" dirty="0"/>
          </a:p>
        </p:txBody>
      </p:sp>
      <p:sp>
        <p:nvSpPr>
          <p:cNvPr id="75" name="Google Shape;75;p4"/>
          <p:cNvSpPr txBox="1"/>
          <p:nvPr/>
        </p:nvSpPr>
        <p:spPr>
          <a:xfrm>
            <a:off x="3249148" y="5684252"/>
            <a:ext cx="4575044" cy="4663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dirty="0">
                <a:solidFill>
                  <a:srgbClr val="0070C0"/>
                </a:solidFill>
                <a:latin typeface="Calibri"/>
                <a:ea typeface="Calibri"/>
                <a:cs typeface="Calibri"/>
                <a:sym typeface="Calibri"/>
              </a:rPr>
              <a:t>helps/helped me do my homework</a:t>
            </a:r>
            <a:endParaRPr sz="2400" dirty="0"/>
          </a:p>
        </p:txBody>
      </p:sp>
      <p:pic>
        <p:nvPicPr>
          <p:cNvPr id="76" name="Google Shape;76;p4"/>
          <p:cNvPicPr preferRelativeResize="0"/>
          <p:nvPr/>
        </p:nvPicPr>
        <p:blipFill rotWithShape="1">
          <a:blip r:embed="rId3">
            <a:alphaModFix/>
          </a:blip>
          <a:srcRect/>
          <a:stretch/>
        </p:blipFill>
        <p:spPr>
          <a:xfrm>
            <a:off x="8319844" y="3992773"/>
            <a:ext cx="2959186" cy="2298918"/>
          </a:xfrm>
          <a:prstGeom prst="rect">
            <a:avLst/>
          </a:prstGeom>
          <a:noFill/>
          <a:ln w="9525" cap="flat" cmpd="sng">
            <a:solidFill>
              <a:srgbClr val="002060"/>
            </a:solidFill>
            <a:prstDash val="solid"/>
            <a:round/>
            <a:headEnd type="none" w="sm" len="sm"/>
            <a:tailEnd type="none" w="sm" len="sm"/>
          </a:ln>
        </p:spPr>
      </p:pic>
      <p:sp>
        <p:nvSpPr>
          <p:cNvPr id="11" name="Google Shape;69;p4">
            <a:extLst>
              <a:ext uri="{FF2B5EF4-FFF2-40B4-BE49-F238E27FC236}">
                <a16:creationId xmlns:a16="http://schemas.microsoft.com/office/drawing/2014/main" id="{9DC8EAD2-0CAF-40EC-B0A4-A87A98E4F975}"/>
              </a:ext>
            </a:extLst>
          </p:cNvPr>
          <p:cNvSpPr txBox="1">
            <a:spLocks/>
          </p:cNvSpPr>
          <p:nvPr/>
        </p:nvSpPr>
        <p:spPr>
          <a:xfrm>
            <a:off x="1469078" y="2552841"/>
            <a:ext cx="9263490" cy="1363893"/>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480"/>
              </a:spcBef>
              <a:buSzPts val="2400"/>
              <a:buNone/>
            </a:pPr>
            <a:r>
              <a:rPr lang="en-US" sz="2400" dirty="0"/>
              <a:t>He </a:t>
            </a:r>
            <a:r>
              <a:rPr lang="en-US" sz="2400" u="sng" dirty="0"/>
              <a:t>opened</a:t>
            </a:r>
            <a:r>
              <a:rPr lang="en-US" sz="2400" dirty="0"/>
              <a:t> the windows for the bird to fly out. (</a:t>
            </a:r>
            <a:r>
              <a:rPr lang="en-US" sz="2400" i="1" dirty="0"/>
              <a:t>opened</a:t>
            </a:r>
            <a:r>
              <a:rPr lang="en-US" sz="2400" dirty="0"/>
              <a:t> - PAST Tense)</a:t>
            </a:r>
          </a:p>
          <a:p>
            <a:pPr marL="0" indent="0">
              <a:spcBef>
                <a:spcPts val="480"/>
              </a:spcBef>
              <a:buSzPts val="2400"/>
              <a:buNone/>
            </a:pPr>
            <a:r>
              <a:rPr lang="en-US" sz="2400" dirty="0"/>
              <a:t>                                                         OR</a:t>
            </a:r>
          </a:p>
          <a:p>
            <a:pPr marL="0" lvl="0" indent="0" algn="l" rtl="0">
              <a:lnSpc>
                <a:spcPct val="100000"/>
              </a:lnSpc>
              <a:spcBef>
                <a:spcPts val="480"/>
              </a:spcBef>
              <a:spcAft>
                <a:spcPts val="0"/>
              </a:spcAft>
              <a:buClr>
                <a:schemeClr val="dk1"/>
              </a:buClr>
              <a:buSzPts val="2400"/>
              <a:buNone/>
            </a:pPr>
            <a:r>
              <a:rPr lang="en-US" sz="2400" dirty="0"/>
              <a:t>He </a:t>
            </a:r>
            <a:r>
              <a:rPr lang="en-US" sz="2400" u="sng" dirty="0"/>
              <a:t>opens</a:t>
            </a:r>
            <a:r>
              <a:rPr lang="en-US" sz="2400" dirty="0"/>
              <a:t> the windows for the bird to fly out. (</a:t>
            </a:r>
            <a:r>
              <a:rPr lang="en-US" sz="2400" i="1" dirty="0"/>
              <a:t>opens</a:t>
            </a:r>
            <a:r>
              <a:rPr lang="en-US" sz="2400" dirty="0"/>
              <a:t> - PRESENT Tense)</a:t>
            </a:r>
          </a:p>
          <a:p>
            <a:pPr marL="0" indent="0">
              <a:spcBef>
                <a:spcPts val="480"/>
              </a:spcBef>
              <a:buSzPts val="2400"/>
              <a:buFont typeface="Arial"/>
              <a:buNone/>
            </a:pPr>
            <a:endParaRPr lang="en-US" sz="2400" dirty="0"/>
          </a:p>
        </p:txBody>
      </p:sp>
      <p:sp>
        <p:nvSpPr>
          <p:cNvPr id="12" name="Google Shape;69;p4">
            <a:extLst>
              <a:ext uri="{FF2B5EF4-FFF2-40B4-BE49-F238E27FC236}">
                <a16:creationId xmlns:a16="http://schemas.microsoft.com/office/drawing/2014/main" id="{4290DD91-C4C8-42EB-A19E-367E27A1360A}"/>
              </a:ext>
            </a:extLst>
          </p:cNvPr>
          <p:cNvSpPr txBox="1">
            <a:spLocks/>
          </p:cNvSpPr>
          <p:nvPr/>
        </p:nvSpPr>
        <p:spPr>
          <a:xfrm>
            <a:off x="2291523" y="1691538"/>
            <a:ext cx="7655777" cy="961952"/>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lvl="0" indent="0" algn="ctr" rtl="0">
              <a:lnSpc>
                <a:spcPct val="100000"/>
              </a:lnSpc>
              <a:spcBef>
                <a:spcPts val="480"/>
              </a:spcBef>
              <a:spcAft>
                <a:spcPts val="0"/>
              </a:spcAft>
              <a:buClr>
                <a:schemeClr val="dk1"/>
              </a:buClr>
              <a:buSzPts val="2400"/>
              <a:buNone/>
            </a:pPr>
            <a:r>
              <a:rPr lang="en-US" sz="2400" b="1" i="1" u="sng" dirty="0"/>
              <a:t>Example: </a:t>
            </a:r>
          </a:p>
          <a:p>
            <a:pPr marL="0" lvl="0" indent="0" algn="l" rtl="0">
              <a:lnSpc>
                <a:spcPct val="100000"/>
              </a:lnSpc>
              <a:spcBef>
                <a:spcPts val="480"/>
              </a:spcBef>
              <a:spcAft>
                <a:spcPts val="0"/>
              </a:spcAft>
              <a:buClr>
                <a:schemeClr val="dk1"/>
              </a:buClr>
              <a:buSzPts val="2400"/>
              <a:buNone/>
            </a:pPr>
            <a:r>
              <a:rPr lang="en-US" sz="2400" dirty="0"/>
              <a:t>He (open)_________the windows for the bird  to fly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1">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2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11">
                                            <p:txEl>
                                              <p:pRg st="1" end="1"/>
                                            </p:txEl>
                                          </p:spTgt>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2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11">
                                            <p:txEl>
                                              <p:pRg st="2" end="2"/>
                                            </p:txEl>
                                          </p:spTgt>
                                        </p:tgtEl>
                                      </p:cBhvr>
                                    </p:animEffect>
                                  </p:childTnLst>
                                </p:cTn>
                              </p:par>
                            </p:childTnLst>
                          </p:cTn>
                        </p:par>
                        <p:par>
                          <p:cTn id="22" fill="hold">
                            <p:stCondLst>
                              <p:cond delay="6000"/>
                            </p:stCondLst>
                            <p:childTnLst>
                              <p:par>
                                <p:cTn id="23" presetID="1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2000"/>
                                        <p:tgtEl>
                                          <p:spTgt spid="70"/>
                                        </p:tgtEl>
                                        <p:attrNameLst>
                                          <p:attrName>ppt_y</p:attrName>
                                        </p:attrNameLst>
                                      </p:cBhvr>
                                      <p:tavLst>
                                        <p:tav tm="0">
                                          <p:val>
                                            <p:strVal val="#ppt_y+#ppt_h*1.125000"/>
                                          </p:val>
                                        </p:tav>
                                        <p:tav tm="100000">
                                          <p:val>
                                            <p:strVal val="#ppt_y"/>
                                          </p:val>
                                        </p:tav>
                                      </p:tavLst>
                                    </p:anim>
                                    <p:animEffect transition="in" filter="wipe(up)">
                                      <p:cBhvr>
                                        <p:cTn id="26" dur="20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4388328" y="85779"/>
            <a:ext cx="3415344"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83" name="Google Shape;83;p5"/>
          <p:cNvGraphicFramePr/>
          <p:nvPr>
            <p:extLst>
              <p:ext uri="{D42A27DB-BD31-4B8C-83A1-F6EECF244321}">
                <p14:modId xmlns:p14="http://schemas.microsoft.com/office/powerpoint/2010/main" val="2214234901"/>
              </p:ext>
            </p:extLst>
          </p:nvPr>
        </p:nvGraphicFramePr>
        <p:xfrm>
          <a:off x="1127448" y="1146660"/>
          <a:ext cx="9937100" cy="2347000"/>
        </p:xfrm>
        <a:graphic>
          <a:graphicData uri="http://schemas.openxmlformats.org/drawingml/2006/table">
            <a:tbl>
              <a:tblPr firstRow="1" bandRow="1">
                <a:noFill/>
                <a:tableStyleId>{DE1F4639-03E6-4DC5-8A97-6DA0B9E32F56}</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44175">
                <a:tc>
                  <a:txBody>
                    <a:bodyPr/>
                    <a:lstStyle/>
                    <a:p>
                      <a:pPr marL="0" marR="0" lvl="0" indent="0" algn="l" rtl="0">
                        <a:spcBef>
                          <a:spcPts val="0"/>
                        </a:spcBef>
                        <a:spcAft>
                          <a:spcPts val="0"/>
                        </a:spcAft>
                        <a:buNone/>
                      </a:pPr>
                      <a:r>
                        <a:rPr lang="en-IN" sz="1100" u="none" strike="noStrike" cap="none"/>
                        <a:t>1</a:t>
                      </a:r>
                      <a:endParaRPr sz="11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1100" dirty="0"/>
                        <a:t>&lt;writing&gt; </a:t>
                      </a:r>
                      <a:r>
                        <a:rPr lang="en-IN" sz="1100" dirty="0">
                          <a:hlinkClick r:id="rId3"/>
                        </a:rPr>
                        <a:t>https://pixabay.com/illustrations/student-child-homework-boy-male-5677625/</a:t>
                      </a:r>
                      <a:endParaRPr lang="en-IN" sz="1100" dirty="0"/>
                    </a:p>
                    <a:p>
                      <a:pPr marL="0" marR="0" lvl="0" indent="0" algn="l" rtl="0">
                        <a:lnSpc>
                          <a:spcPct val="100000"/>
                        </a:lnSpc>
                        <a:spcBef>
                          <a:spcPts val="0"/>
                        </a:spcBef>
                        <a:spcAft>
                          <a:spcPts val="0"/>
                        </a:spcAft>
                        <a:buClr>
                          <a:schemeClr val="dk1"/>
                        </a:buClr>
                        <a:buSzPts val="900"/>
                        <a:buFont typeface="Calibri"/>
                        <a:buNone/>
                      </a:pPr>
                      <a:endParaRPr sz="1100" dirty="0"/>
                    </a:p>
                  </a:txBody>
                  <a:tcPr marL="91450" marR="91450" marT="45725" marB="45725"/>
                </a:tc>
                <a:extLst>
                  <a:ext uri="{0D108BD9-81ED-4DB2-BD59-A6C34878D82A}">
                    <a16:rowId xmlns:a16="http://schemas.microsoft.com/office/drawing/2014/main" val="10001"/>
                  </a:ext>
                </a:extLst>
              </a:tr>
              <a:tr h="258750">
                <a:tc>
                  <a:txBody>
                    <a:bodyPr/>
                    <a:lstStyle/>
                    <a:p>
                      <a:pPr marL="0" marR="0" lvl="0" indent="0" algn="l" rtl="0">
                        <a:spcBef>
                          <a:spcPts val="0"/>
                        </a:spcBef>
                        <a:spcAft>
                          <a:spcPts val="0"/>
                        </a:spcAft>
                        <a:buNone/>
                      </a:pPr>
                      <a:r>
                        <a:rPr lang="en-IN" sz="1100" dirty="0"/>
                        <a:t>3</a:t>
                      </a:r>
                      <a:endParaRPr sz="11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1100" dirty="0"/>
                        <a:t>&lt;Farm&gt; SSSVV Image Gallery: Search Keyword “farm”</a:t>
                      </a:r>
                    </a:p>
                    <a:p>
                      <a:pPr marL="0" marR="0" lvl="0" indent="0" algn="l" rtl="0">
                        <a:lnSpc>
                          <a:spcPct val="100000"/>
                        </a:lnSpc>
                        <a:spcBef>
                          <a:spcPts val="0"/>
                        </a:spcBef>
                        <a:spcAft>
                          <a:spcPts val="0"/>
                        </a:spcAft>
                        <a:buClr>
                          <a:schemeClr val="dk1"/>
                        </a:buClr>
                        <a:buSzPts val="900"/>
                        <a:buFont typeface="Calibri"/>
                        <a:buNone/>
                      </a:pPr>
                      <a:r>
                        <a:rPr lang="en-IN" sz="1100" dirty="0"/>
                        <a:t>&lt;Cows&gt; </a:t>
                      </a:r>
                      <a:r>
                        <a:rPr lang="en-IN" sz="1100" dirty="0">
                          <a:hlinkClick r:id="rId4"/>
                        </a:rPr>
                        <a:t>https://pixabay.com/photos/woman-cows-cattle-india-wagon-978343/</a:t>
                      </a:r>
                      <a:endParaRPr lang="en-IN" sz="1100" dirty="0"/>
                    </a:p>
                    <a:p>
                      <a:pPr marL="0" marR="0" lvl="0" indent="0" algn="l" rtl="0">
                        <a:lnSpc>
                          <a:spcPct val="100000"/>
                        </a:lnSpc>
                        <a:spcBef>
                          <a:spcPts val="0"/>
                        </a:spcBef>
                        <a:spcAft>
                          <a:spcPts val="0"/>
                        </a:spcAft>
                        <a:buClr>
                          <a:schemeClr val="dk1"/>
                        </a:buClr>
                        <a:buSzPts val="900"/>
                        <a:buFont typeface="Calibri"/>
                        <a:buNone/>
                      </a:pPr>
                      <a:r>
                        <a:rPr lang="en-IN" sz="1100" dirty="0"/>
                        <a:t>&lt;Horse&gt; </a:t>
                      </a:r>
                      <a:r>
                        <a:rPr lang="en-IN" sz="1100" dirty="0">
                          <a:hlinkClick r:id="rId5"/>
                        </a:rPr>
                        <a:t>https://pixabay.com/photos/foal-mare-mother-paint-horse-brown-3467629/</a:t>
                      </a:r>
                      <a:endParaRPr lang="en-IN" sz="1100" dirty="0"/>
                    </a:p>
                    <a:p>
                      <a:pPr marL="0" marR="0" lvl="0" indent="0" algn="l" rtl="0">
                        <a:lnSpc>
                          <a:spcPct val="100000"/>
                        </a:lnSpc>
                        <a:spcBef>
                          <a:spcPts val="0"/>
                        </a:spcBef>
                        <a:spcAft>
                          <a:spcPts val="0"/>
                        </a:spcAft>
                        <a:buClr>
                          <a:schemeClr val="dk1"/>
                        </a:buClr>
                        <a:buSzPts val="900"/>
                        <a:buFont typeface="Calibri"/>
                        <a:buNone/>
                      </a:pPr>
                      <a:r>
                        <a:rPr lang="en-US" sz="1100" dirty="0"/>
                        <a:t>&lt;Puppies&gt; </a:t>
                      </a:r>
                      <a:r>
                        <a:rPr lang="en-US" sz="1100" dirty="0">
                          <a:hlinkClick r:id="rId6"/>
                        </a:rPr>
                        <a:t>https://pixabay.com/photos/welsh-corgi-pembroke-dog-puppy-3097215/</a:t>
                      </a:r>
                      <a:endParaRPr lang="en-US" sz="1100" dirty="0"/>
                    </a:p>
                    <a:p>
                      <a:pPr marL="0" marR="0" lvl="0" indent="0" algn="l" rtl="0">
                        <a:lnSpc>
                          <a:spcPct val="100000"/>
                        </a:lnSpc>
                        <a:spcBef>
                          <a:spcPts val="0"/>
                        </a:spcBef>
                        <a:spcAft>
                          <a:spcPts val="0"/>
                        </a:spcAft>
                        <a:buClr>
                          <a:schemeClr val="dk1"/>
                        </a:buClr>
                        <a:buSzPts val="900"/>
                        <a:buFont typeface="Calibri"/>
                        <a:buNone/>
                      </a:pPr>
                      <a:endParaRPr lang="en-US" sz="1100" dirty="0"/>
                    </a:p>
                    <a:p>
                      <a:pPr marL="0" marR="0" lvl="0" indent="0" algn="l" rtl="0">
                        <a:lnSpc>
                          <a:spcPct val="100000"/>
                        </a:lnSpc>
                        <a:spcBef>
                          <a:spcPts val="0"/>
                        </a:spcBef>
                        <a:spcAft>
                          <a:spcPts val="0"/>
                        </a:spcAft>
                        <a:buClr>
                          <a:schemeClr val="dk1"/>
                        </a:buClr>
                        <a:buSzPts val="900"/>
                        <a:buFont typeface="Calibri"/>
                        <a:buNone/>
                      </a:pPr>
                      <a:endParaRPr sz="11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l" rtl="0">
                        <a:spcBef>
                          <a:spcPts val="0"/>
                        </a:spcBef>
                        <a:spcAft>
                          <a:spcPts val="0"/>
                        </a:spcAft>
                        <a:buNone/>
                      </a:pPr>
                      <a:r>
                        <a:rPr lang="en-IN" sz="1100" dirty="0"/>
                        <a:t>4</a:t>
                      </a:r>
                      <a:endParaRPr sz="11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1100" dirty="0"/>
                        <a:t>&lt;test&gt; </a:t>
                      </a:r>
                      <a:r>
                        <a:rPr lang="en-IN" sz="1100" dirty="0">
                          <a:hlinkClick r:id="rId7"/>
                        </a:rPr>
                        <a:t>https://pixabay.com/illustrations/quiz-exam-test-school-education-5351649/</a:t>
                      </a:r>
                      <a:endParaRPr sz="1100" dirty="0"/>
                    </a:p>
                    <a:p>
                      <a:pPr marL="0" marR="0" lvl="0" indent="0" algn="l" rtl="0">
                        <a:spcBef>
                          <a:spcPts val="0"/>
                        </a:spcBef>
                        <a:spcAft>
                          <a:spcPts val="0"/>
                        </a:spcAft>
                        <a:buNone/>
                      </a:pPr>
                      <a:endParaRPr sz="1100" dirty="0"/>
                    </a:p>
                  </a:txBody>
                  <a:tcPr marL="91450" marR="91450" marT="45725" marB="45725"/>
                </a:tc>
                <a:extLst>
                  <a:ext uri="{0D108BD9-81ED-4DB2-BD59-A6C34878D82A}">
                    <a16:rowId xmlns:a16="http://schemas.microsoft.com/office/drawing/2014/main" val="10004"/>
                  </a:ext>
                </a:extLst>
              </a:tr>
            </a:tbl>
          </a:graphicData>
        </a:graphic>
      </p:graphicFrame>
      <p:pic>
        <p:nvPicPr>
          <p:cNvPr id="84" name="Google Shape;84;p5" descr="A picture containing toy, doll&#10;&#10;Description automatically generated"/>
          <p:cNvPicPr preferRelativeResize="0"/>
          <p:nvPr/>
        </p:nvPicPr>
        <p:blipFill rotWithShape="1">
          <a:blip r:embed="rId8">
            <a:alphaModFix/>
          </a:blip>
          <a:srcRect/>
          <a:stretch/>
        </p:blipFill>
        <p:spPr>
          <a:xfrm>
            <a:off x="2488364" y="1606665"/>
            <a:ext cx="418089" cy="348190"/>
          </a:xfrm>
          <a:prstGeom prst="rect">
            <a:avLst/>
          </a:prstGeom>
          <a:noFill/>
          <a:ln>
            <a:noFill/>
          </a:ln>
        </p:spPr>
      </p:pic>
      <p:pic>
        <p:nvPicPr>
          <p:cNvPr id="86" name="Google Shape;86;p5" descr="A picture containing text, person, indoor, white goods&#10;&#10;Description automatically generated"/>
          <p:cNvPicPr preferRelativeResize="0"/>
          <p:nvPr/>
        </p:nvPicPr>
        <p:blipFill rotWithShape="1">
          <a:blip r:embed="rId9">
            <a:alphaModFix/>
          </a:blip>
          <a:srcRect/>
          <a:stretch/>
        </p:blipFill>
        <p:spPr>
          <a:xfrm>
            <a:off x="2484987" y="3150396"/>
            <a:ext cx="355054" cy="275833"/>
          </a:xfrm>
          <a:prstGeom prst="rect">
            <a:avLst/>
          </a:prstGeom>
          <a:noFill/>
          <a:ln>
            <a:noFill/>
          </a:ln>
        </p:spPr>
      </p:pic>
      <p:pic>
        <p:nvPicPr>
          <p:cNvPr id="7" name="Google Shape;54;p3">
            <a:extLst>
              <a:ext uri="{FF2B5EF4-FFF2-40B4-BE49-F238E27FC236}">
                <a16:creationId xmlns:a16="http://schemas.microsoft.com/office/drawing/2014/main" id="{EC1297E8-9137-4FA8-8B90-E5716681D796}"/>
              </a:ext>
            </a:extLst>
          </p:cNvPr>
          <p:cNvPicPr preferRelativeResize="0"/>
          <p:nvPr/>
        </p:nvPicPr>
        <p:blipFill>
          <a:blip r:embed="rId10"/>
          <a:srcRect/>
          <a:stretch/>
        </p:blipFill>
        <p:spPr>
          <a:xfrm>
            <a:off x="2807509" y="1982929"/>
            <a:ext cx="612242" cy="543986"/>
          </a:xfrm>
          <a:prstGeom prst="rect">
            <a:avLst/>
          </a:prstGeom>
          <a:noFill/>
          <a:ln>
            <a:noFill/>
          </a:ln>
        </p:spPr>
      </p:pic>
      <p:pic>
        <p:nvPicPr>
          <p:cNvPr id="8" name="Google Shape;54;p3">
            <a:extLst>
              <a:ext uri="{FF2B5EF4-FFF2-40B4-BE49-F238E27FC236}">
                <a16:creationId xmlns:a16="http://schemas.microsoft.com/office/drawing/2014/main" id="{CB2123A6-AB7C-4E59-8EC2-F5F84E4B5AF0}"/>
              </a:ext>
            </a:extLst>
          </p:cNvPr>
          <p:cNvPicPr preferRelativeResize="0"/>
          <p:nvPr/>
        </p:nvPicPr>
        <p:blipFill rotWithShape="1">
          <a:blip r:embed="rId11"/>
          <a:srcRect l="25000"/>
          <a:stretch/>
        </p:blipFill>
        <p:spPr>
          <a:xfrm>
            <a:off x="2163739" y="1995193"/>
            <a:ext cx="553205" cy="494533"/>
          </a:xfrm>
          <a:prstGeom prst="rect">
            <a:avLst/>
          </a:prstGeom>
          <a:noFill/>
          <a:ln>
            <a:noFill/>
          </a:ln>
        </p:spPr>
      </p:pic>
      <p:pic>
        <p:nvPicPr>
          <p:cNvPr id="9" name="Google Shape;54;p3">
            <a:extLst>
              <a:ext uri="{FF2B5EF4-FFF2-40B4-BE49-F238E27FC236}">
                <a16:creationId xmlns:a16="http://schemas.microsoft.com/office/drawing/2014/main" id="{EEF4F41B-449E-4244-B579-DFE7C0AE4065}"/>
              </a:ext>
            </a:extLst>
          </p:cNvPr>
          <p:cNvPicPr preferRelativeResize="0"/>
          <p:nvPr/>
        </p:nvPicPr>
        <p:blipFill rotWithShape="1">
          <a:blip r:embed="rId12"/>
          <a:srcRect l="-1352" t="-633" r="-2" b="633"/>
          <a:stretch/>
        </p:blipFill>
        <p:spPr>
          <a:xfrm>
            <a:off x="2761161" y="2589496"/>
            <a:ext cx="711369" cy="449575"/>
          </a:xfrm>
          <a:prstGeom prst="rect">
            <a:avLst/>
          </a:prstGeom>
          <a:noFill/>
          <a:ln>
            <a:noFill/>
          </a:ln>
        </p:spPr>
      </p:pic>
      <p:pic>
        <p:nvPicPr>
          <p:cNvPr id="10" name="Google Shape;54;p3">
            <a:extLst>
              <a:ext uri="{FF2B5EF4-FFF2-40B4-BE49-F238E27FC236}">
                <a16:creationId xmlns:a16="http://schemas.microsoft.com/office/drawing/2014/main" id="{C872B26C-FF8D-49FD-BEC7-4C08DD23F315}"/>
              </a:ext>
            </a:extLst>
          </p:cNvPr>
          <p:cNvPicPr preferRelativeResize="0"/>
          <p:nvPr/>
        </p:nvPicPr>
        <p:blipFill rotWithShape="1">
          <a:blip r:embed="rId13"/>
          <a:srcRect t="215" b="-1961"/>
          <a:stretch/>
        </p:blipFill>
        <p:spPr>
          <a:xfrm>
            <a:off x="2167822" y="2584408"/>
            <a:ext cx="485875" cy="437979"/>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Widescreen</PresentationFormat>
  <Paragraphs>90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Noto Sans Symbols</vt:lpstr>
      <vt:lpstr>Arial</vt:lpstr>
      <vt:lpstr>Calibri</vt:lpstr>
      <vt:lpstr>DD</vt:lpstr>
      <vt:lpstr>Worksheet on Tenses</vt:lpstr>
      <vt:lpstr>Exercise 1</vt:lpstr>
      <vt:lpstr>Exercise 2</vt:lpstr>
      <vt:lpstr>Exercise 3: Mixed - Present and Past Tense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Present and  Simple Past Tense</dc:title>
  <dc:creator>sssvv</dc:creator>
  <cp:lastModifiedBy>Mahesh Mahadevan</cp:lastModifiedBy>
  <cp:revision>25</cp:revision>
  <dcterms:created xsi:type="dcterms:W3CDTF">2020-08-28T09:38:22Z</dcterms:created>
  <dcterms:modified xsi:type="dcterms:W3CDTF">2021-12-12T06:03:49Z</dcterms:modified>
</cp:coreProperties>
</file>