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4" r:id="rId5"/>
    <p:sldId id="261" r:id="rId6"/>
    <p:sldId id="262" r:id="rId7"/>
    <p:sldId id="263"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3792" autoAdjust="0"/>
  </p:normalViewPr>
  <p:slideViewPr>
    <p:cSldViewPr>
      <p:cViewPr>
        <p:scale>
          <a:sx n="152" d="100"/>
          <a:sy n="152" d="100"/>
        </p:scale>
        <p:origin x="-4180" y="-43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11/16/2021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&lt;exclamation marks&gt; &lt;https://</a:t>
            </a:r>
            <a:r>
              <a:rPr lang="en-IN" dirty="0" err="1"/>
              <a:t>pixabay.com</a:t>
            </a:r>
            <a:r>
              <a:rPr lang="en-IN" dirty="0"/>
              <a:t>/illustrations/exclamation-mark-matter-requests-507768/&gt;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&lt;scared&gt; &lt;https://</a:t>
            </a:r>
            <a:r>
              <a:rPr lang="en-IN" dirty="0" err="1"/>
              <a:t>pixabay.com</a:t>
            </a:r>
            <a:r>
              <a:rPr lang="en-IN" dirty="0"/>
              <a:t>/illustrations/smiley-scared-surprised-fear-shock-1958283/&gt;</a:t>
            </a:r>
          </a:p>
          <a:p>
            <a:r>
              <a:rPr lang="en-IN" dirty="0"/>
              <a:t>&lt;angry&gt; &lt;https://</a:t>
            </a:r>
            <a:r>
              <a:rPr lang="en-IN" dirty="0" err="1"/>
              <a:t>pixabay.com</a:t>
            </a:r>
            <a:r>
              <a:rPr lang="en-IN" dirty="0"/>
              <a:t>/illustrations/emoticon-emoji-angry-swearing-1669804/&gt;</a:t>
            </a:r>
          </a:p>
          <a:p>
            <a:r>
              <a:rPr lang="en-IN" dirty="0"/>
              <a:t>&lt;surprise&gt; &lt;https://</a:t>
            </a:r>
            <a:r>
              <a:rPr lang="en-IN" dirty="0" err="1"/>
              <a:t>pixabay.com</a:t>
            </a:r>
            <a:r>
              <a:rPr lang="en-IN" dirty="0"/>
              <a:t>/vectors/graphic-smiley-emoji-emoticon-3850583/&gt;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&lt;help&gt; &lt;https://</a:t>
            </a:r>
            <a:r>
              <a:rPr lang="en-IN" dirty="0" err="1"/>
              <a:t>pixabay.com</a:t>
            </a:r>
            <a:r>
              <a:rPr lang="en-IN" dirty="0"/>
              <a:t>/vectors/panic-man-screaming-running-person-149063/&gt;</a:t>
            </a:r>
          </a:p>
          <a:p>
            <a:r>
              <a:rPr lang="en-IN" dirty="0"/>
              <a:t>&lt;garden&gt; &lt;https://</a:t>
            </a:r>
            <a:r>
              <a:rPr lang="en-IN" dirty="0" err="1"/>
              <a:t>pixabay.com</a:t>
            </a:r>
            <a:r>
              <a:rPr lang="en-IN" dirty="0"/>
              <a:t>/vectors/flowers-garden-summer-sun-colorful-5181243/&gt;</a:t>
            </a:r>
          </a:p>
          <a:p>
            <a:r>
              <a:rPr lang="en-IN" dirty="0"/>
              <a:t>&lt;magic&gt; &lt;https://</a:t>
            </a:r>
            <a:r>
              <a:rPr lang="en-IN" dirty="0" err="1"/>
              <a:t>pixabay.com</a:t>
            </a:r>
            <a:r>
              <a:rPr lang="en-IN" dirty="0"/>
              <a:t>/illustrations/magic-show-stage-cartoon-circus-3988229/&gt;</a:t>
            </a:r>
          </a:p>
          <a:p>
            <a:r>
              <a:rPr lang="en-IN" dirty="0"/>
              <a:t>&lt;birthday&gt; &lt;https://</a:t>
            </a:r>
            <a:r>
              <a:rPr lang="en-IN" dirty="0" err="1"/>
              <a:t>pixabay.com</a:t>
            </a:r>
            <a:r>
              <a:rPr lang="en-IN" dirty="0"/>
              <a:t>/illustrations/happy-birthday-card-greeting-pink-1276493/&gt;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580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&lt;angry&gt; &lt;https://</a:t>
            </a:r>
            <a:r>
              <a:rPr lang="en-IN" dirty="0" err="1"/>
              <a:t>pixabay.com</a:t>
            </a:r>
            <a:r>
              <a:rPr lang="en-IN" dirty="0"/>
              <a:t>/vectors/discipline-angry-woman-mother-4145087/&gt;</a:t>
            </a:r>
          </a:p>
          <a:p>
            <a:r>
              <a:rPr lang="en-IN" dirty="0"/>
              <a:t>&lt;whale&gt; &lt;https://</a:t>
            </a:r>
            <a:r>
              <a:rPr lang="en-IN" dirty="0" err="1"/>
              <a:t>pixabay.com</a:t>
            </a:r>
            <a:r>
              <a:rPr lang="en-IN" dirty="0"/>
              <a:t>/vectors/whale-humpback-blowhole-mammal-36828/&gt;</a:t>
            </a:r>
          </a:p>
          <a:p>
            <a:r>
              <a:rPr lang="en-IN" dirty="0"/>
              <a:t>&lt;trophy&gt; &lt;https://</a:t>
            </a:r>
            <a:r>
              <a:rPr lang="en-IN" dirty="0" err="1"/>
              <a:t>pixabay.com</a:t>
            </a:r>
            <a:r>
              <a:rPr lang="en-IN" dirty="0"/>
              <a:t>/vectors/trophy-winner-cup-champion-gold-4145177/&gt;</a:t>
            </a:r>
          </a:p>
          <a:p>
            <a:r>
              <a:rPr lang="en-IN" dirty="0"/>
              <a:t>&lt;baby&gt; &lt;https://</a:t>
            </a:r>
            <a:r>
              <a:rPr lang="en-IN" dirty="0" err="1"/>
              <a:t>pixabay.com</a:t>
            </a:r>
            <a:r>
              <a:rPr lang="en-IN" dirty="0"/>
              <a:t>/vectors/mom-love-family-baby-maternity-4839682/&gt;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418192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&lt;storm&gt; &lt;https://</a:t>
            </a:r>
            <a:r>
              <a:rPr lang="en-IN" dirty="0" err="1"/>
              <a:t>pixabay.com</a:t>
            </a:r>
            <a:r>
              <a:rPr lang="en-IN" dirty="0"/>
              <a:t>/illustrations/cloud-flash-storm-rain-4510143/&gt;</a:t>
            </a:r>
          </a:p>
          <a:p>
            <a:r>
              <a:rPr lang="en-IN" dirty="0"/>
              <a:t>&lt;teacher&gt; &lt;SSSVV&gt;</a:t>
            </a:r>
          </a:p>
          <a:p>
            <a:r>
              <a:rPr lang="en-IN" dirty="0"/>
              <a:t>&lt;surprise&gt; &lt;https://</a:t>
            </a:r>
            <a:r>
              <a:rPr lang="en-IN" dirty="0" err="1"/>
              <a:t>pixabay.com</a:t>
            </a:r>
            <a:r>
              <a:rPr lang="en-IN" dirty="0"/>
              <a:t>/illustrations/surprised-face-surprised-surprise-3311671/&gt;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6620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&lt;stop&gt; &lt;https://</a:t>
            </a:r>
            <a:r>
              <a:rPr lang="en-IN" dirty="0" err="1"/>
              <a:t>pixabay.com</a:t>
            </a:r>
            <a:r>
              <a:rPr lang="en-IN" dirty="0"/>
              <a:t>/vectors/traffic-sign-stop-road-sign-157617/&gt;</a:t>
            </a:r>
          </a:p>
          <a:p>
            <a:r>
              <a:rPr lang="en-IN" dirty="0"/>
              <a:t>&lt;slippery&gt; &lt;https://</a:t>
            </a:r>
            <a:r>
              <a:rPr lang="en-IN" dirty="0" err="1"/>
              <a:t>pixabay.com</a:t>
            </a:r>
            <a:r>
              <a:rPr lang="en-IN" dirty="0"/>
              <a:t>/photos/slippery-signal-sign-wet-yellow-637562/&gt;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&lt;birthday party&gt; &lt;SSSVV&gt;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387035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&lt;cute pappa&gt; &lt;https://</a:t>
            </a:r>
            <a:r>
              <a:rPr lang="en-IN" dirty="0" err="1"/>
              <a:t>pixabay.com</a:t>
            </a:r>
            <a:r>
              <a:rPr lang="en-IN" dirty="0"/>
              <a:t>/illustrations/dog-pet-puppy-animal-cute-cartoon-5497928/&gt;</a:t>
            </a:r>
          </a:p>
          <a:p>
            <a:r>
              <a:rPr lang="en-IN" dirty="0"/>
              <a:t>&lt;running&gt; &lt;https://</a:t>
            </a:r>
            <a:r>
              <a:rPr lang="en-IN" dirty="0" err="1"/>
              <a:t>pixabay.com</a:t>
            </a:r>
            <a:r>
              <a:rPr lang="en-IN" dirty="0"/>
              <a:t>/illustrations/runner-silhouette-man-woman-5403258/&gt;</a:t>
            </a:r>
          </a:p>
          <a:p>
            <a:r>
              <a:rPr lang="en-IN" dirty="0"/>
              <a:t>&lt;dance&gt; &lt;https://</a:t>
            </a:r>
            <a:r>
              <a:rPr lang="en-IN" dirty="0" err="1"/>
              <a:t>pixabay.com</a:t>
            </a:r>
            <a:r>
              <a:rPr lang="en-IN" dirty="0"/>
              <a:t>/vectors/silhouette-indian-dancer-beautiful-3837379/&gt;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320743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3" Type="http://schemas.openxmlformats.org/officeDocument/2006/relationships/hyperlink" Target="https://pixabay.com/vectors/trophy-winner-cup-champion-gold-4145177/" TargetMode="External"/><Relationship Id="rId18" Type="http://schemas.openxmlformats.org/officeDocument/2006/relationships/hyperlink" Target="https://pixabay.com/photos/slippery-signal-sign-wet-yellow-637562/" TargetMode="External"/><Relationship Id="rId26" Type="http://schemas.openxmlformats.org/officeDocument/2006/relationships/image" Target="../media/image29.png"/><Relationship Id="rId39" Type="http://schemas.openxmlformats.org/officeDocument/2006/relationships/image" Target="../media/image42.jpeg"/><Relationship Id="rId21" Type="http://schemas.openxmlformats.org/officeDocument/2006/relationships/hyperlink" Target="https://pixabay.com/vectors/silhouette-indian-dancer-beautiful-3837379/" TargetMode="External"/><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hyperlink" Target="https://pixabay.com/vectors/panic-man-screaming-running-person-149063/" TargetMode="External"/><Relationship Id="rId2" Type="http://schemas.openxmlformats.org/officeDocument/2006/relationships/notesSlide" Target="../notesSlides/notesSlide8.xml"/><Relationship Id="rId16" Type="http://schemas.openxmlformats.org/officeDocument/2006/relationships/hyperlink" Target="https://pixabay.com/illustrations/surprised-face-surprised-surprise-3311671/" TargetMode="External"/><Relationship Id="rId20" Type="http://schemas.openxmlformats.org/officeDocument/2006/relationships/hyperlink" Target="https://pixabay.com/illustrations/runner-silhouette-man-woman-5403258/" TargetMode="External"/><Relationship Id="rId29" Type="http://schemas.openxmlformats.org/officeDocument/2006/relationships/image" Target="../media/image32.jpeg"/><Relationship Id="rId41"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hyperlink" Target="https://pixabay.com/vectors/graphic-smiley-emoji-emoticon-3850583/" TargetMode="External"/><Relationship Id="rId11" Type="http://schemas.openxmlformats.org/officeDocument/2006/relationships/hyperlink" Target="https://pixabay.com/vectors/discipline-angry-woman-mother-4145087/" TargetMode="External"/><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hyperlink" Target="https://pixabay.com/illustrations/emoticon-emoji-angry-swearing-1669804/" TargetMode="External"/><Relationship Id="rId15" Type="http://schemas.openxmlformats.org/officeDocument/2006/relationships/hyperlink" Target="https://pixabay.com/illustrations/cloud-flash-storm-rain-4510143/" TargetMode="External"/><Relationship Id="rId23" Type="http://schemas.openxmlformats.org/officeDocument/2006/relationships/image" Target="../media/image26.png"/><Relationship Id="rId28" Type="http://schemas.openxmlformats.org/officeDocument/2006/relationships/image" Target="../media/image31.jpeg"/><Relationship Id="rId36" Type="http://schemas.openxmlformats.org/officeDocument/2006/relationships/image" Target="../media/image39.png"/><Relationship Id="rId10" Type="http://schemas.openxmlformats.org/officeDocument/2006/relationships/hyperlink" Target="https://pixabay.com/illustrations/happy-birthday-card-greeting-pink-1276493/" TargetMode="External"/><Relationship Id="rId19" Type="http://schemas.openxmlformats.org/officeDocument/2006/relationships/hyperlink" Target="https://pixabay.com/illustrations/dog-pet-puppy-animal-cute-cartoon-5497928/" TargetMode="External"/><Relationship Id="rId31" Type="http://schemas.openxmlformats.org/officeDocument/2006/relationships/image" Target="../media/image34.png"/><Relationship Id="rId4" Type="http://schemas.openxmlformats.org/officeDocument/2006/relationships/hyperlink" Target="https://pixabay.com/illustrations/smiley-scared-surprised-fear-shock-1958283/" TargetMode="External"/><Relationship Id="rId9" Type="http://schemas.openxmlformats.org/officeDocument/2006/relationships/hyperlink" Target="https://pixabay.com/illustrations/magic-show-stage-cartoon-circus-3988229/" TargetMode="External"/><Relationship Id="rId14" Type="http://schemas.openxmlformats.org/officeDocument/2006/relationships/hyperlink" Target="https://pixabay.com/vectors/mom-love-family-baby-maternity-4839682/" TargetMode="External"/><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jpeg"/><Relationship Id="rId8" Type="http://schemas.openxmlformats.org/officeDocument/2006/relationships/hyperlink" Target="https://pixabay.com/vectors/flowers-garden-summer-sun-colorful-5181243/" TargetMode="External"/><Relationship Id="rId3" Type="http://schemas.openxmlformats.org/officeDocument/2006/relationships/hyperlink" Target="https://pixabay.com/illustrations/exclamation-mark-matter-requests-507768/" TargetMode="External"/><Relationship Id="rId12" Type="http://schemas.openxmlformats.org/officeDocument/2006/relationships/hyperlink" Target="https://pixabay.com/vectors/whale-humpback-blowhole-mammal-36828/" TargetMode="External"/><Relationship Id="rId17" Type="http://schemas.openxmlformats.org/officeDocument/2006/relationships/hyperlink" Target="https://pixabay.com/vectors/traffic-sign-stop-road-sign-157617/" TargetMode="External"/><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412775"/>
            <a:ext cx="5400600" cy="2880320"/>
          </a:xfrm>
          <a:ln>
            <a:solidFill>
              <a:schemeClr val="tx1"/>
            </a:solidFill>
          </a:ln>
        </p:spPr>
        <p:txBody>
          <a:bodyPr/>
          <a:lstStyle/>
          <a:p>
            <a:r>
              <a:rPr lang="en-IN" b="1" dirty="0"/>
              <a:t>Learning About Exclamation Marks</a:t>
            </a:r>
          </a:p>
        </p:txBody>
      </p:sp>
      <p:pic>
        <p:nvPicPr>
          <p:cNvPr id="5" name="Picture 4" descr="Icon&#10;&#10;Description automatically generated">
            <a:extLst>
              <a:ext uri="{FF2B5EF4-FFF2-40B4-BE49-F238E27FC236}">
                <a16:creationId xmlns:a16="http://schemas.microsoft.com/office/drawing/2014/main" id="{FE79DC0A-15A2-144C-8D3C-13A3EECC9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01" r="26901" b="10101"/>
          <a:stretch/>
        </p:blipFill>
        <p:spPr>
          <a:xfrm>
            <a:off x="7608168" y="611006"/>
            <a:ext cx="2304256" cy="4483859"/>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Exclamation Mark</a:t>
            </a:r>
          </a:p>
        </p:txBody>
      </p:sp>
      <p:sp>
        <p:nvSpPr>
          <p:cNvPr id="3" name="Text Placeholder 2"/>
          <p:cNvSpPr>
            <a:spLocks noGrp="1"/>
          </p:cNvSpPr>
          <p:nvPr>
            <p:ph type="body" sz="quarter" idx="10"/>
          </p:nvPr>
        </p:nvSpPr>
        <p:spPr>
          <a:xfrm>
            <a:off x="857251" y="1214438"/>
            <a:ext cx="10495333" cy="1206450"/>
          </a:xfrm>
          <a:ln>
            <a:solidFill>
              <a:schemeClr val="tx1"/>
            </a:solidFill>
          </a:ln>
        </p:spPr>
        <p:txBody>
          <a:bodyPr/>
          <a:lstStyle/>
          <a:p>
            <a:pPr marL="0" indent="0">
              <a:buNone/>
            </a:pPr>
            <a:r>
              <a:rPr lang="en-IN" dirty="0"/>
              <a:t>It is used at the end of a sentence when you are expressing a strong emotion.</a:t>
            </a:r>
          </a:p>
        </p:txBody>
      </p:sp>
      <p:pic>
        <p:nvPicPr>
          <p:cNvPr id="5" name="Picture 4" descr="Icon&#10;&#10;Description automatically generated">
            <a:extLst>
              <a:ext uri="{FF2B5EF4-FFF2-40B4-BE49-F238E27FC236}">
                <a16:creationId xmlns:a16="http://schemas.microsoft.com/office/drawing/2014/main" id="{EA014089-15F3-A04D-9F4E-4D94FBB3D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9401" y="2996952"/>
            <a:ext cx="1822976" cy="1843136"/>
          </a:xfrm>
          <a:prstGeom prst="rect">
            <a:avLst/>
          </a:prstGeom>
        </p:spPr>
      </p:pic>
      <p:pic>
        <p:nvPicPr>
          <p:cNvPr id="7" name="Picture 6" descr="A carved pumpkin with a face&#10;&#10;Description automatically generated with low confidence">
            <a:extLst>
              <a:ext uri="{FF2B5EF4-FFF2-40B4-BE49-F238E27FC236}">
                <a16:creationId xmlns:a16="http://schemas.microsoft.com/office/drawing/2014/main" id="{851B511A-01F3-624F-AF76-50B32E023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982" y="2708920"/>
            <a:ext cx="2348880" cy="2348880"/>
          </a:xfrm>
          <a:prstGeom prst="rect">
            <a:avLst/>
          </a:prstGeom>
        </p:spPr>
      </p:pic>
      <p:pic>
        <p:nvPicPr>
          <p:cNvPr id="9" name="Picture 8" descr="Shape&#10;&#10;Description automatically generated">
            <a:extLst>
              <a:ext uri="{FF2B5EF4-FFF2-40B4-BE49-F238E27FC236}">
                <a16:creationId xmlns:a16="http://schemas.microsoft.com/office/drawing/2014/main" id="{09137071-0CD5-EF48-9A7A-CC9A35AB67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150" y="3024712"/>
            <a:ext cx="3131646" cy="1815376"/>
          </a:xfrm>
          <a:prstGeom prst="rect">
            <a:avLst/>
          </a:prstGeom>
        </p:spPr>
      </p:pic>
      <p:sp>
        <p:nvSpPr>
          <p:cNvPr id="10" name="Rectangle 9">
            <a:extLst>
              <a:ext uri="{FF2B5EF4-FFF2-40B4-BE49-F238E27FC236}">
                <a16:creationId xmlns:a16="http://schemas.microsoft.com/office/drawing/2014/main" id="{1C6124AC-9097-C64B-844A-65935666E3A8}"/>
              </a:ext>
            </a:extLst>
          </p:cNvPr>
          <p:cNvSpPr/>
          <p:nvPr/>
        </p:nvSpPr>
        <p:spPr>
          <a:xfrm>
            <a:off x="1681917" y="5042793"/>
            <a:ext cx="1904111" cy="461665"/>
          </a:xfrm>
          <a:prstGeom prst="rect">
            <a:avLst/>
          </a:prstGeom>
          <a:ln>
            <a:solidFill>
              <a:schemeClr val="tx1"/>
            </a:solidFill>
          </a:ln>
        </p:spPr>
        <p:txBody>
          <a:bodyPr wrap="none">
            <a:spAutoFit/>
          </a:bodyPr>
          <a:lstStyle/>
          <a:p>
            <a:r>
              <a:rPr lang="en-IN" sz="2400" b="1" dirty="0">
                <a:solidFill>
                  <a:srgbClr val="CC0000"/>
                </a:solidFill>
                <a:highlight>
                  <a:srgbClr val="FFFFFF"/>
                </a:highlight>
                <a:latin typeface="Calibri" panose="020F0502020204030204" pitchFamily="34" charset="0"/>
                <a:ea typeface="Calibri" panose="020F0502020204030204" pitchFamily="34" charset="0"/>
              </a:rPr>
              <a:t>fear or </a:t>
            </a:r>
            <a:r>
              <a:rPr lang="en-IN" sz="2400" b="1" dirty="0">
                <a:solidFill>
                  <a:srgbClr val="CC0000"/>
                </a:solidFill>
                <a:highlight>
                  <a:srgbClr val="FFFFFF"/>
                </a:highlight>
                <a:ea typeface="Calibri" panose="020F0502020204030204" pitchFamily="34" charset="0"/>
              </a:rPr>
              <a:t>shock</a:t>
            </a:r>
            <a:r>
              <a:rPr lang="en-IN" sz="2400" dirty="0"/>
              <a:t> </a:t>
            </a:r>
            <a:endParaRPr lang="en-US" sz="2400" dirty="0"/>
          </a:p>
        </p:txBody>
      </p:sp>
      <p:sp>
        <p:nvSpPr>
          <p:cNvPr id="11" name="Rectangle 10">
            <a:extLst>
              <a:ext uri="{FF2B5EF4-FFF2-40B4-BE49-F238E27FC236}">
                <a16:creationId xmlns:a16="http://schemas.microsoft.com/office/drawing/2014/main" id="{D1B0F255-2985-2C45-8059-DFFA4672E01A}"/>
              </a:ext>
            </a:extLst>
          </p:cNvPr>
          <p:cNvSpPr/>
          <p:nvPr/>
        </p:nvSpPr>
        <p:spPr>
          <a:xfrm>
            <a:off x="5456241" y="5042793"/>
            <a:ext cx="1279517" cy="461665"/>
          </a:xfrm>
          <a:prstGeom prst="rect">
            <a:avLst/>
          </a:prstGeom>
          <a:ln>
            <a:solidFill>
              <a:schemeClr val="tx1"/>
            </a:solidFill>
          </a:ln>
        </p:spPr>
        <p:txBody>
          <a:bodyPr wrap="none">
            <a:spAutoFit/>
          </a:bodyPr>
          <a:lstStyle/>
          <a:p>
            <a:r>
              <a:rPr lang="en-IN" sz="2400" b="1" dirty="0">
                <a:solidFill>
                  <a:srgbClr val="CC0000"/>
                </a:solidFill>
                <a:highlight>
                  <a:srgbClr val="FFFFFF"/>
                </a:highlight>
                <a:ea typeface="Calibri" panose="020F0502020204030204" pitchFamily="34" charset="0"/>
              </a:rPr>
              <a:t>surprise</a:t>
            </a:r>
            <a:r>
              <a:rPr lang="en-IN" sz="2400" dirty="0"/>
              <a:t> </a:t>
            </a:r>
            <a:endParaRPr lang="en-US" sz="2400" dirty="0"/>
          </a:p>
        </p:txBody>
      </p:sp>
      <p:sp>
        <p:nvSpPr>
          <p:cNvPr id="12" name="Rectangle 11">
            <a:extLst>
              <a:ext uri="{FF2B5EF4-FFF2-40B4-BE49-F238E27FC236}">
                <a16:creationId xmlns:a16="http://schemas.microsoft.com/office/drawing/2014/main" id="{3A275A99-DDB2-9645-9658-484AC4B2ADE8}"/>
              </a:ext>
            </a:extLst>
          </p:cNvPr>
          <p:cNvSpPr/>
          <p:nvPr/>
        </p:nvSpPr>
        <p:spPr>
          <a:xfrm>
            <a:off x="8585936" y="5012844"/>
            <a:ext cx="978025" cy="461665"/>
          </a:xfrm>
          <a:prstGeom prst="rect">
            <a:avLst/>
          </a:prstGeom>
          <a:ln>
            <a:solidFill>
              <a:schemeClr val="tx1"/>
            </a:solidFill>
          </a:ln>
        </p:spPr>
        <p:txBody>
          <a:bodyPr wrap="none">
            <a:spAutoFit/>
          </a:bodyPr>
          <a:lstStyle/>
          <a:p>
            <a:r>
              <a:rPr lang="en-IN" sz="2400" b="1" dirty="0">
                <a:solidFill>
                  <a:srgbClr val="CC0000"/>
                </a:solidFill>
                <a:highlight>
                  <a:srgbClr val="FFFFFF"/>
                </a:highlight>
                <a:ea typeface="Calibri" panose="020F0502020204030204" pitchFamily="34" charset="0"/>
              </a:rPr>
              <a:t>anger</a:t>
            </a:r>
            <a:r>
              <a:rPr lang="en-IN" sz="2400" dirty="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332" y="98946"/>
            <a:ext cx="6357336" cy="621282"/>
          </a:xfrm>
        </p:spPr>
        <p:txBody>
          <a:bodyPr>
            <a:noAutofit/>
          </a:bodyPr>
          <a:lstStyle/>
          <a:p>
            <a:r>
              <a:rPr lang="en-IN" b="1" u="sng" dirty="0"/>
              <a:t>Examples</a:t>
            </a:r>
          </a:p>
        </p:txBody>
      </p:sp>
      <p:sp>
        <p:nvSpPr>
          <p:cNvPr id="3" name="Text Placeholder 2"/>
          <p:cNvSpPr>
            <a:spLocks noGrp="1"/>
          </p:cNvSpPr>
          <p:nvPr>
            <p:ph type="body" sz="quarter" idx="10"/>
          </p:nvPr>
        </p:nvSpPr>
        <p:spPr>
          <a:xfrm>
            <a:off x="551384" y="2276872"/>
            <a:ext cx="3510557" cy="774402"/>
          </a:xfrm>
          <a:ln>
            <a:solidFill>
              <a:schemeClr val="tx1"/>
            </a:solidFill>
          </a:ln>
        </p:spPr>
        <p:txBody>
          <a:bodyPr/>
          <a:lstStyle/>
          <a:p>
            <a:pPr marL="0" indent="0">
              <a:buNone/>
            </a:pPr>
            <a:r>
              <a:rPr lang="en-IN" sz="2400" dirty="0"/>
              <a:t>Help! Help! (expression of fear and helplessness)</a:t>
            </a:r>
          </a:p>
          <a:p>
            <a:pPr marL="0" indent="0">
              <a:buNone/>
            </a:pPr>
            <a:endParaRPr lang="en-IN" sz="2400" dirty="0"/>
          </a:p>
        </p:txBody>
      </p:sp>
      <p:sp>
        <p:nvSpPr>
          <p:cNvPr id="4" name="Text Placeholder 2">
            <a:extLst>
              <a:ext uri="{FF2B5EF4-FFF2-40B4-BE49-F238E27FC236}">
                <a16:creationId xmlns:a16="http://schemas.microsoft.com/office/drawing/2014/main" id="{8AB36667-8F58-8D4D-8CCC-AF65AA4DE1BD}"/>
              </a:ext>
            </a:extLst>
          </p:cNvPr>
          <p:cNvSpPr txBox="1">
            <a:spLocks/>
          </p:cNvSpPr>
          <p:nvPr/>
        </p:nvSpPr>
        <p:spPr>
          <a:xfrm>
            <a:off x="7032104" y="2278018"/>
            <a:ext cx="3510557" cy="774402"/>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That's a beautiful garden!  (expression of praise)</a:t>
            </a:r>
          </a:p>
          <a:p>
            <a:pPr marL="0" indent="0">
              <a:buFont typeface="Arial" pitchFamily="34" charset="0"/>
              <a:buNone/>
            </a:pPr>
            <a:endParaRPr lang="en-IN" sz="2400" dirty="0"/>
          </a:p>
        </p:txBody>
      </p:sp>
      <p:sp>
        <p:nvSpPr>
          <p:cNvPr id="5" name="Text Placeholder 2">
            <a:extLst>
              <a:ext uri="{FF2B5EF4-FFF2-40B4-BE49-F238E27FC236}">
                <a16:creationId xmlns:a16="http://schemas.microsoft.com/office/drawing/2014/main" id="{C13E9955-3C16-CD48-A886-A7DD27B90B30}"/>
              </a:ext>
            </a:extLst>
          </p:cNvPr>
          <p:cNvSpPr txBox="1">
            <a:spLocks/>
          </p:cNvSpPr>
          <p:nvPr/>
        </p:nvSpPr>
        <p:spPr>
          <a:xfrm>
            <a:off x="551383" y="5229200"/>
            <a:ext cx="3510557" cy="115212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What a great magic show!   (expression of wonder or surprise)</a:t>
            </a:r>
          </a:p>
          <a:p>
            <a:pPr marL="0" indent="0">
              <a:buNone/>
            </a:pPr>
            <a:endParaRPr lang="en-IN" sz="2400" dirty="0"/>
          </a:p>
        </p:txBody>
      </p:sp>
      <p:sp>
        <p:nvSpPr>
          <p:cNvPr id="6" name="Text Placeholder 2">
            <a:extLst>
              <a:ext uri="{FF2B5EF4-FFF2-40B4-BE49-F238E27FC236}">
                <a16:creationId xmlns:a16="http://schemas.microsoft.com/office/drawing/2014/main" id="{6FBE057A-693F-5940-8B01-C2DADCE02A4F}"/>
              </a:ext>
            </a:extLst>
          </p:cNvPr>
          <p:cNvSpPr txBox="1">
            <a:spLocks/>
          </p:cNvSpPr>
          <p:nvPr/>
        </p:nvSpPr>
        <p:spPr>
          <a:xfrm>
            <a:off x="7032103" y="5229200"/>
            <a:ext cx="3510557" cy="115212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Happy birthday, Amrita! (expression of greeting or wishing)</a:t>
            </a:r>
          </a:p>
        </p:txBody>
      </p:sp>
      <p:pic>
        <p:nvPicPr>
          <p:cNvPr id="8" name="Picture 7">
            <a:extLst>
              <a:ext uri="{FF2B5EF4-FFF2-40B4-BE49-F238E27FC236}">
                <a16:creationId xmlns:a16="http://schemas.microsoft.com/office/drawing/2014/main" id="{54C4BFF7-16F1-C54F-BDB6-078D205E9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0398" y="834975"/>
            <a:ext cx="1392526" cy="1428232"/>
          </a:xfrm>
          <a:prstGeom prst="rect">
            <a:avLst/>
          </a:prstGeom>
          <a:ln>
            <a:solidFill>
              <a:schemeClr val="tx1"/>
            </a:solidFill>
          </a:ln>
        </p:spPr>
      </p:pic>
      <p:pic>
        <p:nvPicPr>
          <p:cNvPr id="9" name="Picture 8">
            <a:extLst>
              <a:ext uri="{FF2B5EF4-FFF2-40B4-BE49-F238E27FC236}">
                <a16:creationId xmlns:a16="http://schemas.microsoft.com/office/drawing/2014/main" id="{2944C1FB-C2D8-5745-B954-6EEF79EFF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7449" y="554851"/>
            <a:ext cx="2839864" cy="1708356"/>
          </a:xfrm>
          <a:prstGeom prst="rect">
            <a:avLst/>
          </a:prstGeom>
        </p:spPr>
      </p:pic>
      <p:pic>
        <p:nvPicPr>
          <p:cNvPr id="10" name="Picture 9">
            <a:extLst>
              <a:ext uri="{FF2B5EF4-FFF2-40B4-BE49-F238E27FC236}">
                <a16:creationId xmlns:a16="http://schemas.microsoft.com/office/drawing/2014/main" id="{A047F5C0-2F46-FF4C-8D54-1D6F236F2E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712" y="3429000"/>
            <a:ext cx="3127898" cy="1813203"/>
          </a:xfrm>
          <a:prstGeom prst="rect">
            <a:avLst/>
          </a:prstGeom>
        </p:spPr>
      </p:pic>
      <p:pic>
        <p:nvPicPr>
          <p:cNvPr id="11" name="Picture 10">
            <a:extLst>
              <a:ext uri="{FF2B5EF4-FFF2-40B4-BE49-F238E27FC236}">
                <a16:creationId xmlns:a16="http://schemas.microsoft.com/office/drawing/2014/main" id="{A33AB751-493B-B24F-BB58-6327DB7E91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4220" y="3165995"/>
            <a:ext cx="1466322" cy="2076208"/>
          </a:xfrm>
          <a:prstGeom prst="rect">
            <a:avLst/>
          </a:prstGeom>
        </p:spPr>
      </p:pic>
    </p:spTree>
    <p:extLst>
      <p:ext uri="{BB962C8B-B14F-4D97-AF65-F5344CB8AC3E}">
        <p14:creationId xmlns:p14="http://schemas.microsoft.com/office/powerpoint/2010/main" val="348301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332" y="98946"/>
            <a:ext cx="6357336" cy="621282"/>
          </a:xfrm>
        </p:spPr>
        <p:txBody>
          <a:bodyPr>
            <a:noAutofit/>
          </a:bodyPr>
          <a:lstStyle/>
          <a:p>
            <a:r>
              <a:rPr lang="en-IN" b="1" u="sng" dirty="0"/>
              <a:t>Examples</a:t>
            </a:r>
          </a:p>
        </p:txBody>
      </p:sp>
      <p:sp>
        <p:nvSpPr>
          <p:cNvPr id="3" name="Text Placeholder 2"/>
          <p:cNvSpPr>
            <a:spLocks noGrp="1"/>
          </p:cNvSpPr>
          <p:nvPr>
            <p:ph type="body" sz="quarter" idx="10"/>
          </p:nvPr>
        </p:nvSpPr>
        <p:spPr>
          <a:xfrm>
            <a:off x="6888088" y="5106775"/>
            <a:ext cx="3456384" cy="1152128"/>
          </a:xfrm>
          <a:ln>
            <a:solidFill>
              <a:schemeClr val="tx1"/>
            </a:solidFill>
          </a:ln>
        </p:spPr>
        <p:txBody>
          <a:bodyPr/>
          <a:lstStyle/>
          <a:p>
            <a:pPr marL="0" indent="0">
              <a:buNone/>
            </a:pPr>
            <a:r>
              <a:rPr lang="en-IN" sz="2400" dirty="0"/>
              <a:t>Thank God! He saved the baby’s life. (expression of relief)</a:t>
            </a:r>
          </a:p>
        </p:txBody>
      </p:sp>
      <p:sp>
        <p:nvSpPr>
          <p:cNvPr id="4" name="Text Placeholder 2">
            <a:extLst>
              <a:ext uri="{FF2B5EF4-FFF2-40B4-BE49-F238E27FC236}">
                <a16:creationId xmlns:a16="http://schemas.microsoft.com/office/drawing/2014/main" id="{8AB36667-8F58-8D4D-8CCC-AF65AA4DE1BD}"/>
              </a:ext>
            </a:extLst>
          </p:cNvPr>
          <p:cNvSpPr txBox="1">
            <a:spLocks/>
          </p:cNvSpPr>
          <p:nvPr/>
        </p:nvSpPr>
        <p:spPr>
          <a:xfrm>
            <a:off x="7032104" y="2278018"/>
            <a:ext cx="3168352" cy="774402"/>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That is a huge whale! (expression of  surprise)</a:t>
            </a:r>
          </a:p>
        </p:txBody>
      </p:sp>
      <p:sp>
        <p:nvSpPr>
          <p:cNvPr id="5" name="Text Placeholder 2">
            <a:extLst>
              <a:ext uri="{FF2B5EF4-FFF2-40B4-BE49-F238E27FC236}">
                <a16:creationId xmlns:a16="http://schemas.microsoft.com/office/drawing/2014/main" id="{C13E9955-3C16-CD48-A886-A7DD27B90B30}"/>
              </a:ext>
            </a:extLst>
          </p:cNvPr>
          <p:cNvSpPr txBox="1">
            <a:spLocks/>
          </p:cNvSpPr>
          <p:nvPr/>
        </p:nvSpPr>
        <p:spPr>
          <a:xfrm>
            <a:off x="1045123" y="5137967"/>
            <a:ext cx="3744417" cy="115212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Congratulations! You have won the match. (expression of happiness or excitement) </a:t>
            </a:r>
          </a:p>
        </p:txBody>
      </p:sp>
      <p:sp>
        <p:nvSpPr>
          <p:cNvPr id="6" name="Text Placeholder 2">
            <a:extLst>
              <a:ext uri="{FF2B5EF4-FFF2-40B4-BE49-F238E27FC236}">
                <a16:creationId xmlns:a16="http://schemas.microsoft.com/office/drawing/2014/main" id="{6FBE057A-693F-5940-8B01-C2DADCE02A4F}"/>
              </a:ext>
            </a:extLst>
          </p:cNvPr>
          <p:cNvSpPr txBox="1">
            <a:spLocks/>
          </p:cNvSpPr>
          <p:nvPr/>
        </p:nvSpPr>
        <p:spPr>
          <a:xfrm>
            <a:off x="1441166" y="2278018"/>
            <a:ext cx="2952329" cy="774402"/>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You are late again! (expression of anger)</a:t>
            </a:r>
          </a:p>
        </p:txBody>
      </p:sp>
      <p:pic>
        <p:nvPicPr>
          <p:cNvPr id="12" name="Picture 11" descr="Shape&#10;&#10;Description automatically generated with medium confidence">
            <a:extLst>
              <a:ext uri="{FF2B5EF4-FFF2-40B4-BE49-F238E27FC236}">
                <a16:creationId xmlns:a16="http://schemas.microsoft.com/office/drawing/2014/main" id="{D394BA2F-3BE2-AF42-B83B-CED8F8803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180" y="576002"/>
            <a:ext cx="1406823" cy="1702016"/>
          </a:xfrm>
          <a:prstGeom prst="rect">
            <a:avLst/>
          </a:prstGeom>
        </p:spPr>
      </p:pic>
      <p:pic>
        <p:nvPicPr>
          <p:cNvPr id="13" name="Picture 12">
            <a:extLst>
              <a:ext uri="{FF2B5EF4-FFF2-40B4-BE49-F238E27FC236}">
                <a16:creationId xmlns:a16="http://schemas.microsoft.com/office/drawing/2014/main" id="{E0F3CC5C-3B9E-0948-9146-100164BAB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3083" y="971509"/>
            <a:ext cx="2386394" cy="1305059"/>
          </a:xfrm>
          <a:prstGeom prst="rect">
            <a:avLst/>
          </a:prstGeom>
        </p:spPr>
      </p:pic>
      <p:pic>
        <p:nvPicPr>
          <p:cNvPr id="14" name="Picture 13">
            <a:extLst>
              <a:ext uri="{FF2B5EF4-FFF2-40B4-BE49-F238E27FC236}">
                <a16:creationId xmlns:a16="http://schemas.microsoft.com/office/drawing/2014/main" id="{7430462D-04E5-6547-9F84-7172A832D4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6350" y="3397808"/>
            <a:ext cx="1348482" cy="1708967"/>
          </a:xfrm>
          <a:prstGeom prst="rect">
            <a:avLst/>
          </a:prstGeom>
        </p:spPr>
      </p:pic>
      <p:pic>
        <p:nvPicPr>
          <p:cNvPr id="15" name="Picture 14">
            <a:extLst>
              <a:ext uri="{FF2B5EF4-FFF2-40B4-BE49-F238E27FC236}">
                <a16:creationId xmlns:a16="http://schemas.microsoft.com/office/drawing/2014/main" id="{1C83D0E9-173F-4E46-9B32-6EEDADD4F7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9260" y="3246310"/>
            <a:ext cx="1514039" cy="1859856"/>
          </a:xfrm>
          <a:prstGeom prst="rect">
            <a:avLst/>
          </a:prstGeom>
        </p:spPr>
      </p:pic>
    </p:spTree>
    <p:extLst>
      <p:ext uri="{BB962C8B-B14F-4D97-AF65-F5344CB8AC3E}">
        <p14:creationId xmlns:p14="http://schemas.microsoft.com/office/powerpoint/2010/main" val="375436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Rule 1</a:t>
            </a:r>
          </a:p>
        </p:txBody>
      </p:sp>
      <p:sp>
        <p:nvSpPr>
          <p:cNvPr id="3" name="Text Placeholder 2"/>
          <p:cNvSpPr>
            <a:spLocks noGrp="1"/>
          </p:cNvSpPr>
          <p:nvPr>
            <p:ph type="body" sz="quarter" idx="10"/>
          </p:nvPr>
        </p:nvSpPr>
        <p:spPr>
          <a:xfrm>
            <a:off x="1447786" y="771604"/>
            <a:ext cx="9296427" cy="1206450"/>
          </a:xfrm>
          <a:ln>
            <a:solidFill>
              <a:schemeClr val="tx1"/>
            </a:solidFill>
          </a:ln>
        </p:spPr>
        <p:txBody>
          <a:bodyPr/>
          <a:lstStyle/>
          <a:p>
            <a:pPr marL="0" indent="0">
              <a:buNone/>
            </a:pPr>
            <a:r>
              <a:rPr lang="en-IN" dirty="0"/>
              <a:t>Use an exclamation mark to express a strong emotion, surprise, or to draw attention to something.</a:t>
            </a:r>
          </a:p>
        </p:txBody>
      </p:sp>
      <p:sp>
        <p:nvSpPr>
          <p:cNvPr id="4" name="Text Placeholder 2">
            <a:extLst>
              <a:ext uri="{FF2B5EF4-FFF2-40B4-BE49-F238E27FC236}">
                <a16:creationId xmlns:a16="http://schemas.microsoft.com/office/drawing/2014/main" id="{F53592B7-704F-964D-8CE5-A84A35FA6CA2}"/>
              </a:ext>
            </a:extLst>
          </p:cNvPr>
          <p:cNvSpPr txBox="1">
            <a:spLocks/>
          </p:cNvSpPr>
          <p:nvPr/>
        </p:nvSpPr>
        <p:spPr>
          <a:xfrm>
            <a:off x="1465741" y="3999837"/>
            <a:ext cx="2808311" cy="864096"/>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The storm is coming!  (Drawing attention)</a:t>
            </a:r>
          </a:p>
        </p:txBody>
      </p:sp>
      <p:sp>
        <p:nvSpPr>
          <p:cNvPr id="5" name="Text Placeholder 2">
            <a:extLst>
              <a:ext uri="{FF2B5EF4-FFF2-40B4-BE49-F238E27FC236}">
                <a16:creationId xmlns:a16="http://schemas.microsoft.com/office/drawing/2014/main" id="{21E000D7-0617-7045-8012-19C47CA08184}"/>
              </a:ext>
            </a:extLst>
          </p:cNvPr>
          <p:cNvSpPr txBox="1">
            <a:spLocks/>
          </p:cNvSpPr>
          <p:nvPr/>
        </p:nvSpPr>
        <p:spPr>
          <a:xfrm>
            <a:off x="4612435" y="5949280"/>
            <a:ext cx="3005267" cy="484717"/>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What is this! (surprise)</a:t>
            </a:r>
          </a:p>
        </p:txBody>
      </p:sp>
      <p:sp>
        <p:nvSpPr>
          <p:cNvPr id="6" name="Text Placeholder 2">
            <a:extLst>
              <a:ext uri="{FF2B5EF4-FFF2-40B4-BE49-F238E27FC236}">
                <a16:creationId xmlns:a16="http://schemas.microsoft.com/office/drawing/2014/main" id="{EA219D5C-0ED8-8D4F-AD7E-2BA8B8B6AE21}"/>
              </a:ext>
            </a:extLst>
          </p:cNvPr>
          <p:cNvSpPr txBox="1">
            <a:spLocks/>
          </p:cNvSpPr>
          <p:nvPr/>
        </p:nvSpPr>
        <p:spPr>
          <a:xfrm>
            <a:off x="8170996" y="3999837"/>
            <a:ext cx="2592287" cy="864096"/>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I love my teacher! (Strong emotion)</a:t>
            </a:r>
          </a:p>
        </p:txBody>
      </p:sp>
      <p:pic>
        <p:nvPicPr>
          <p:cNvPr id="7" name="Picture 6">
            <a:extLst>
              <a:ext uri="{FF2B5EF4-FFF2-40B4-BE49-F238E27FC236}">
                <a16:creationId xmlns:a16="http://schemas.microsoft.com/office/drawing/2014/main" id="{3D0F9FAA-6B87-FC4F-B6E7-DA4FB5815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528" y="2705875"/>
            <a:ext cx="1903760" cy="1293962"/>
          </a:xfrm>
          <a:prstGeom prst="rect">
            <a:avLst/>
          </a:prstGeom>
        </p:spPr>
      </p:pic>
      <p:pic>
        <p:nvPicPr>
          <p:cNvPr id="8" name="Picture 7" descr="A group of people standing together&#10;&#10;Description automatically generated with low confidence">
            <a:extLst>
              <a:ext uri="{FF2B5EF4-FFF2-40B4-BE49-F238E27FC236}">
                <a16:creationId xmlns:a16="http://schemas.microsoft.com/office/drawing/2014/main" id="{EDE72216-A955-8B48-B28C-DA0F1264D4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457" y="2528387"/>
            <a:ext cx="2209364" cy="1435280"/>
          </a:xfrm>
          <a:prstGeom prst="rect">
            <a:avLst/>
          </a:prstGeom>
        </p:spPr>
      </p:pic>
      <p:pic>
        <p:nvPicPr>
          <p:cNvPr id="9" name="Picture 8">
            <a:extLst>
              <a:ext uri="{FF2B5EF4-FFF2-40B4-BE49-F238E27FC236}">
                <a16:creationId xmlns:a16="http://schemas.microsoft.com/office/drawing/2014/main" id="{2E3C6C97-75EB-7E40-9F5D-9A1E6FEEA4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0772" y="4431885"/>
            <a:ext cx="2119784" cy="1407669"/>
          </a:xfrm>
          <a:prstGeom prst="rect">
            <a:avLst/>
          </a:prstGeom>
        </p:spPr>
      </p:pic>
    </p:spTree>
    <p:extLst>
      <p:ext uri="{BB962C8B-B14F-4D97-AF65-F5344CB8AC3E}">
        <p14:creationId xmlns:p14="http://schemas.microsoft.com/office/powerpoint/2010/main" val="217258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Rule 2</a:t>
            </a:r>
            <a:endParaRPr lang="en-IN" u="sng" dirty="0"/>
          </a:p>
        </p:txBody>
      </p:sp>
      <p:sp>
        <p:nvSpPr>
          <p:cNvPr id="4" name="Text Placeholder 2">
            <a:extLst>
              <a:ext uri="{FF2B5EF4-FFF2-40B4-BE49-F238E27FC236}">
                <a16:creationId xmlns:a16="http://schemas.microsoft.com/office/drawing/2014/main" id="{97A13C96-DC56-FC42-A927-3B48A5417EC8}"/>
              </a:ext>
            </a:extLst>
          </p:cNvPr>
          <p:cNvSpPr>
            <a:spLocks noGrp="1"/>
          </p:cNvSpPr>
          <p:nvPr>
            <p:ph type="body" sz="quarter" idx="10"/>
          </p:nvPr>
        </p:nvSpPr>
        <p:spPr>
          <a:xfrm>
            <a:off x="1447786" y="771604"/>
            <a:ext cx="9296427" cy="1001212"/>
          </a:xfrm>
          <a:ln>
            <a:solidFill>
              <a:schemeClr val="tx1"/>
            </a:solidFill>
          </a:ln>
        </p:spPr>
        <p:txBody>
          <a:bodyPr/>
          <a:lstStyle/>
          <a:p>
            <a:pPr marL="0" indent="0">
              <a:buNone/>
            </a:pPr>
            <a:r>
              <a:rPr lang="en-IN" dirty="0"/>
              <a:t>We use an exclamation mark at  the end of a  command, an interjection or an emphatic declaration.</a:t>
            </a:r>
          </a:p>
        </p:txBody>
      </p:sp>
      <p:sp>
        <p:nvSpPr>
          <p:cNvPr id="5" name="Text Placeholder 2">
            <a:extLst>
              <a:ext uri="{FF2B5EF4-FFF2-40B4-BE49-F238E27FC236}">
                <a16:creationId xmlns:a16="http://schemas.microsoft.com/office/drawing/2014/main" id="{68968427-449E-D046-95E7-BE3C5299B1EE}"/>
              </a:ext>
            </a:extLst>
          </p:cNvPr>
          <p:cNvSpPr txBox="1">
            <a:spLocks/>
          </p:cNvSpPr>
          <p:nvPr/>
        </p:nvSpPr>
        <p:spPr>
          <a:xfrm>
            <a:off x="1465741" y="3999836"/>
            <a:ext cx="2808311" cy="1157355"/>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“Stop!“ he shouted. You have jumped the red light.</a:t>
            </a:r>
          </a:p>
        </p:txBody>
      </p:sp>
      <p:sp>
        <p:nvSpPr>
          <p:cNvPr id="6" name="Text Placeholder 2">
            <a:extLst>
              <a:ext uri="{FF2B5EF4-FFF2-40B4-BE49-F238E27FC236}">
                <a16:creationId xmlns:a16="http://schemas.microsoft.com/office/drawing/2014/main" id="{0379517B-AECD-D14D-AE76-16E5D0AB726C}"/>
              </a:ext>
            </a:extLst>
          </p:cNvPr>
          <p:cNvSpPr txBox="1">
            <a:spLocks/>
          </p:cNvSpPr>
          <p:nvPr/>
        </p:nvSpPr>
        <p:spPr>
          <a:xfrm>
            <a:off x="4833226" y="5949280"/>
            <a:ext cx="2563685" cy="484717"/>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“How wonderful!“</a:t>
            </a:r>
          </a:p>
        </p:txBody>
      </p:sp>
      <p:sp>
        <p:nvSpPr>
          <p:cNvPr id="7" name="Text Placeholder 2">
            <a:extLst>
              <a:ext uri="{FF2B5EF4-FFF2-40B4-BE49-F238E27FC236}">
                <a16:creationId xmlns:a16="http://schemas.microsoft.com/office/drawing/2014/main" id="{4D87F2AF-8E8D-5F40-8492-754739D42B68}"/>
              </a:ext>
            </a:extLst>
          </p:cNvPr>
          <p:cNvSpPr txBox="1">
            <a:spLocks/>
          </p:cNvSpPr>
          <p:nvPr/>
        </p:nvSpPr>
        <p:spPr>
          <a:xfrm>
            <a:off x="8170996" y="3999837"/>
            <a:ext cx="2592287" cy="864096"/>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“Don’t walk on  the  wet  grass!”</a:t>
            </a:r>
          </a:p>
        </p:txBody>
      </p:sp>
      <p:pic>
        <p:nvPicPr>
          <p:cNvPr id="8" name="Picture 7">
            <a:extLst>
              <a:ext uri="{FF2B5EF4-FFF2-40B4-BE49-F238E27FC236}">
                <a16:creationId xmlns:a16="http://schemas.microsoft.com/office/drawing/2014/main" id="{E88C23F5-E4F6-F548-81BA-03C85F1AB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472" y="1938988"/>
            <a:ext cx="2060848" cy="2060848"/>
          </a:xfrm>
          <a:prstGeom prst="rect">
            <a:avLst/>
          </a:prstGeom>
        </p:spPr>
      </p:pic>
      <p:pic>
        <p:nvPicPr>
          <p:cNvPr id="9" name="Picture 8">
            <a:extLst>
              <a:ext uri="{FF2B5EF4-FFF2-40B4-BE49-F238E27FC236}">
                <a16:creationId xmlns:a16="http://schemas.microsoft.com/office/drawing/2014/main" id="{6D619F32-2946-0048-9314-94C276C29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6113" y="2507470"/>
            <a:ext cx="2242052" cy="1492366"/>
          </a:xfrm>
          <a:prstGeom prst="rect">
            <a:avLst/>
          </a:prstGeom>
        </p:spPr>
      </p:pic>
      <p:pic>
        <p:nvPicPr>
          <p:cNvPr id="10" name="Picture 9">
            <a:extLst>
              <a:ext uri="{FF2B5EF4-FFF2-40B4-BE49-F238E27FC236}">
                <a16:creationId xmlns:a16="http://schemas.microsoft.com/office/drawing/2014/main" id="{B15E563C-B3F0-7F4D-9030-D8E37B1399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8822" y="3791262"/>
            <a:ext cx="2592287" cy="2145341"/>
          </a:xfrm>
          <a:prstGeom prst="rect">
            <a:avLst/>
          </a:prstGeom>
        </p:spPr>
      </p:pic>
    </p:spTree>
    <p:extLst>
      <p:ext uri="{BB962C8B-B14F-4D97-AF65-F5344CB8AC3E}">
        <p14:creationId xmlns:p14="http://schemas.microsoft.com/office/powerpoint/2010/main" val="22510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Rule 3</a:t>
            </a:r>
            <a:endParaRPr lang="en-IN" u="sng" dirty="0"/>
          </a:p>
        </p:txBody>
      </p:sp>
      <p:sp>
        <p:nvSpPr>
          <p:cNvPr id="4" name="Text Placeholder 2">
            <a:extLst>
              <a:ext uri="{FF2B5EF4-FFF2-40B4-BE49-F238E27FC236}">
                <a16:creationId xmlns:a16="http://schemas.microsoft.com/office/drawing/2014/main" id="{0A8CC3A8-311A-CD4D-95D0-F658C91DC022}"/>
              </a:ext>
            </a:extLst>
          </p:cNvPr>
          <p:cNvSpPr>
            <a:spLocks noGrp="1"/>
          </p:cNvSpPr>
          <p:nvPr>
            <p:ph type="body" sz="quarter" idx="10"/>
          </p:nvPr>
        </p:nvSpPr>
        <p:spPr>
          <a:xfrm>
            <a:off x="613466" y="1124744"/>
            <a:ext cx="10965067" cy="1048673"/>
          </a:xfrm>
          <a:ln>
            <a:solidFill>
              <a:schemeClr val="tx1"/>
            </a:solidFill>
          </a:ln>
        </p:spPr>
        <p:txBody>
          <a:bodyPr/>
          <a:lstStyle/>
          <a:p>
            <a:pPr marL="0" indent="0">
              <a:buNone/>
            </a:pPr>
            <a:r>
              <a:rPr lang="en-IN" dirty="0"/>
              <a:t>We can begin sentences  with ‘What’ and ‘How’ and use the exclamation mark to express feelings  of surprise or appreciation.</a:t>
            </a:r>
          </a:p>
        </p:txBody>
      </p:sp>
      <p:sp>
        <p:nvSpPr>
          <p:cNvPr id="5" name="Text Placeholder 2">
            <a:extLst>
              <a:ext uri="{FF2B5EF4-FFF2-40B4-BE49-F238E27FC236}">
                <a16:creationId xmlns:a16="http://schemas.microsoft.com/office/drawing/2014/main" id="{737114C8-B475-0E4A-8BD0-6E73169CC47C}"/>
              </a:ext>
            </a:extLst>
          </p:cNvPr>
          <p:cNvSpPr txBox="1">
            <a:spLocks/>
          </p:cNvSpPr>
          <p:nvPr/>
        </p:nvSpPr>
        <p:spPr>
          <a:xfrm>
            <a:off x="1127448" y="4213247"/>
            <a:ext cx="2686043" cy="437275"/>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What a cute puppy!</a:t>
            </a:r>
          </a:p>
        </p:txBody>
      </p:sp>
      <p:sp>
        <p:nvSpPr>
          <p:cNvPr id="6" name="Text Placeholder 2">
            <a:extLst>
              <a:ext uri="{FF2B5EF4-FFF2-40B4-BE49-F238E27FC236}">
                <a16:creationId xmlns:a16="http://schemas.microsoft.com/office/drawing/2014/main" id="{B882B9F7-843A-BF4F-BC01-2FA4B6EFD15A}"/>
              </a:ext>
            </a:extLst>
          </p:cNvPr>
          <p:cNvSpPr txBox="1">
            <a:spLocks/>
          </p:cNvSpPr>
          <p:nvPr/>
        </p:nvSpPr>
        <p:spPr>
          <a:xfrm>
            <a:off x="4593365" y="6093296"/>
            <a:ext cx="3005267" cy="484717"/>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What a performance!</a:t>
            </a:r>
          </a:p>
        </p:txBody>
      </p:sp>
      <p:sp>
        <p:nvSpPr>
          <p:cNvPr id="7" name="Text Placeholder 2">
            <a:extLst>
              <a:ext uri="{FF2B5EF4-FFF2-40B4-BE49-F238E27FC236}">
                <a16:creationId xmlns:a16="http://schemas.microsoft.com/office/drawing/2014/main" id="{71E24FAC-9EC1-5645-9E0F-93F70DF1C737}"/>
              </a:ext>
            </a:extLst>
          </p:cNvPr>
          <p:cNvSpPr txBox="1">
            <a:spLocks/>
          </p:cNvSpPr>
          <p:nvPr/>
        </p:nvSpPr>
        <p:spPr>
          <a:xfrm>
            <a:off x="8165954" y="4213246"/>
            <a:ext cx="2592287" cy="437275"/>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400" dirty="0"/>
              <a:t>How fast you ran!</a:t>
            </a:r>
          </a:p>
        </p:txBody>
      </p:sp>
      <p:pic>
        <p:nvPicPr>
          <p:cNvPr id="10" name="Picture 9" descr="A dog with its tongue out&#10;&#10;Description automatically generated with medium confidence">
            <a:extLst>
              <a:ext uri="{FF2B5EF4-FFF2-40B4-BE49-F238E27FC236}">
                <a16:creationId xmlns:a16="http://schemas.microsoft.com/office/drawing/2014/main" id="{AB90470B-B34A-FB42-80E3-412D3D0A4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856" y="2276872"/>
            <a:ext cx="2060848" cy="2060848"/>
          </a:xfrm>
          <a:prstGeom prst="rect">
            <a:avLst/>
          </a:prstGeom>
        </p:spPr>
      </p:pic>
      <p:pic>
        <p:nvPicPr>
          <p:cNvPr id="11" name="Picture 10">
            <a:extLst>
              <a:ext uri="{FF2B5EF4-FFF2-40B4-BE49-F238E27FC236}">
                <a16:creationId xmlns:a16="http://schemas.microsoft.com/office/drawing/2014/main" id="{618AF42D-0636-4F4F-B354-62EEB5E71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3435" y="2435971"/>
            <a:ext cx="1097324" cy="1742649"/>
          </a:xfrm>
          <a:prstGeom prst="rect">
            <a:avLst/>
          </a:prstGeom>
        </p:spPr>
      </p:pic>
      <p:pic>
        <p:nvPicPr>
          <p:cNvPr id="12" name="Picture 11">
            <a:extLst>
              <a:ext uri="{FF2B5EF4-FFF2-40B4-BE49-F238E27FC236}">
                <a16:creationId xmlns:a16="http://schemas.microsoft.com/office/drawing/2014/main" id="{580DC2F5-CFEB-0943-9188-6181F3D106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1017" y="3560894"/>
            <a:ext cx="1497410" cy="2476337"/>
          </a:xfrm>
          <a:prstGeom prst="rect">
            <a:avLst/>
          </a:prstGeom>
        </p:spPr>
      </p:pic>
    </p:spTree>
    <p:extLst>
      <p:ext uri="{BB962C8B-B14F-4D97-AF65-F5344CB8AC3E}">
        <p14:creationId xmlns:p14="http://schemas.microsoft.com/office/powerpoint/2010/main" val="12232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228" y="5419"/>
            <a:ext cx="4139544" cy="404688"/>
          </a:xfrm>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794690930"/>
              </p:ext>
            </p:extLst>
          </p:nvPr>
        </p:nvGraphicFramePr>
        <p:xfrm>
          <a:off x="1127448" y="980728"/>
          <a:ext cx="9937104" cy="393226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&lt;exclamation marks&gt; </a:t>
                      </a:r>
                      <a:r>
                        <a:rPr lang="en-IN" sz="900" dirty="0">
                          <a:hlinkClick r:id="rId3"/>
                        </a:rPr>
                        <a:t>https://pixabay.com/illustrations/exclamation-mark-matter-requests-507768/</a:t>
                      </a:r>
                      <a:endParaRPr lang="en-IN" sz="900" dirty="0"/>
                    </a:p>
                  </a:txBody>
                  <a:tcPr/>
                </a:tc>
                <a:extLst>
                  <a:ext uri="{0D108BD9-81ED-4DB2-BD59-A6C34878D82A}">
                    <a16:rowId xmlns:a16="http://schemas.microsoft.com/office/drawing/2014/main" val="10001"/>
                  </a:ext>
                </a:extLst>
              </a:tr>
              <a:tr h="288032">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&lt;scared&gt; </a:t>
                      </a:r>
                      <a:r>
                        <a:rPr lang="en-IN" sz="900" dirty="0">
                          <a:hlinkClick r:id="rId4"/>
                        </a:rPr>
                        <a:t>https://pixabay.com/illustrations/smiley-scared-surprised-fear-shock-1958283/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&lt;angry&gt; </a:t>
                      </a:r>
                      <a:r>
                        <a:rPr lang="en-IN" sz="900" dirty="0">
                          <a:hlinkClick r:id="rId5"/>
                        </a:rPr>
                        <a:t>https://pixabay.com/illustrations/emoticon-emoji-angry-swearing-1669804/</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&lt;surprise&gt; </a:t>
                      </a:r>
                      <a:r>
                        <a:rPr lang="en-IN" sz="900" dirty="0">
                          <a:hlinkClick r:id="rId6"/>
                        </a:rPr>
                        <a:t>https://pixabay.com/vectors/graphic-smiley-emoji-emoticon-3850583/</a:t>
                      </a:r>
                      <a:endParaRPr lang="en-IN" sz="900" dirty="0"/>
                    </a:p>
                  </a:txBody>
                  <a:tcPr/>
                </a:tc>
                <a:extLst>
                  <a:ext uri="{0D108BD9-81ED-4DB2-BD59-A6C34878D82A}">
                    <a16:rowId xmlns:a16="http://schemas.microsoft.com/office/drawing/2014/main" val="10002"/>
                  </a:ext>
                </a:extLst>
              </a:tr>
              <a:tr h="258759">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&lt;help&gt; </a:t>
                      </a:r>
                      <a:r>
                        <a:rPr lang="en-IN" sz="900" dirty="0">
                          <a:hlinkClick r:id="rId7"/>
                        </a:rPr>
                        <a:t>https://pixabay.com/vectors/panic-man-screaming-running-person-149063/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&lt;garden&gt; </a:t>
                      </a:r>
                      <a:r>
                        <a:rPr lang="en-IN" sz="900" dirty="0">
                          <a:hlinkClick r:id="rId8"/>
                        </a:rPr>
                        <a:t>https://pixabay.com/vectors/flowers-garden-summer-sun-colorful-5181243/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&lt;magic&gt; </a:t>
                      </a:r>
                      <a:r>
                        <a:rPr lang="en-IN" sz="900" dirty="0">
                          <a:hlinkClick r:id="rId9"/>
                        </a:rPr>
                        <a:t>https://pixabay.com/illustrations/magic-show-stage-cartoon-circus-3988229/</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&lt;birthday&gt; </a:t>
                      </a:r>
                      <a:r>
                        <a:rPr lang="en-IN" sz="900" dirty="0">
                          <a:hlinkClick r:id="rId10"/>
                        </a:rPr>
                        <a:t>https://pixabay.com/illustrations/happy-birthday-card-greeting-pink-1276493/</a:t>
                      </a:r>
                      <a:endParaRPr lang="en-IN" sz="900" dirty="0"/>
                    </a:p>
                  </a:txBody>
                  <a:tcPr/>
                </a:tc>
                <a:extLst>
                  <a:ext uri="{0D108BD9-81ED-4DB2-BD59-A6C34878D82A}">
                    <a16:rowId xmlns:a16="http://schemas.microsoft.com/office/drawing/2014/main" val="10004"/>
                  </a:ext>
                </a:extLst>
              </a:tr>
              <a:tr h="288032">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&lt;angry&gt; </a:t>
                      </a:r>
                      <a:r>
                        <a:rPr lang="en-IN" sz="900" dirty="0">
                          <a:hlinkClick r:id="rId11"/>
                        </a:rPr>
                        <a:t>https://pixabay.com/vectors/discipline-angry-woman-mother-4145087/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&lt;whale&gt; </a:t>
                      </a:r>
                      <a:r>
                        <a:rPr lang="en-IN" sz="900" dirty="0">
                          <a:hlinkClick r:id="rId12"/>
                        </a:rPr>
                        <a:t>https://pixabay.com/vectors/whale-humpback-blowhole-mammal-36828/</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&lt;trophy&gt; </a:t>
                      </a:r>
                      <a:r>
                        <a:rPr lang="en-IN" sz="900" dirty="0">
                          <a:hlinkClick r:id="rId13"/>
                        </a:rPr>
                        <a:t>https://pixabay.com/vectors/trophy-winner-cup-champion-gold-4145177/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&lt;baby&gt; </a:t>
                      </a:r>
                      <a:r>
                        <a:rPr lang="en-IN" sz="900" dirty="0">
                          <a:hlinkClick r:id="rId14"/>
                        </a:rPr>
                        <a:t>https://pixabay.com/vectors/mom-love-family-baby-maternity-4839682/</a:t>
                      </a:r>
                      <a:endParaRPr lang="en-IN" sz="900" dirty="0"/>
                    </a:p>
                  </a:txBody>
                  <a:tcPr/>
                </a:tc>
                <a:extLst>
                  <a:ext uri="{0D108BD9-81ED-4DB2-BD59-A6C34878D82A}">
                    <a16:rowId xmlns:a16="http://schemas.microsoft.com/office/drawing/2014/main" val="10009"/>
                  </a:ext>
                </a:extLst>
              </a:tr>
              <a:tr h="203448">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&lt;storm&gt; </a:t>
                      </a:r>
                      <a:r>
                        <a:rPr lang="en-IN" sz="900" dirty="0">
                          <a:hlinkClick r:id="rId15"/>
                        </a:rPr>
                        <a:t>https://pixabay.com/illustrations/cloud-flash-storm-rain-4510143/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&lt;teacher&gt; &lt;SSSVV: Search Keyword “teacher”&gt;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&lt;surprise&gt; </a:t>
                      </a:r>
                      <a:r>
                        <a:rPr lang="en-IN" sz="900" dirty="0">
                          <a:hlinkClick r:id="rId16"/>
                        </a:rPr>
                        <a:t>https://pixabay.com/illustrations/surprised-face-surprised-surprise-3311671/</a:t>
                      </a:r>
                      <a:endParaRPr lang="en-IN" sz="900" dirty="0"/>
                    </a:p>
                  </a:txBody>
                  <a:tcPr/>
                </a:tc>
                <a:extLst>
                  <a:ext uri="{0D108BD9-81ED-4DB2-BD59-A6C34878D82A}">
                    <a16:rowId xmlns:a16="http://schemas.microsoft.com/office/drawing/2014/main" val="10013"/>
                  </a:ext>
                </a:extLst>
              </a:tr>
              <a:tr h="245377">
                <a:tc>
                  <a:txBody>
                    <a:bodyPr/>
                    <a:lstStyle/>
                    <a:p>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&lt;stop&gt; </a:t>
                      </a:r>
                      <a:r>
                        <a:rPr lang="en-IN" sz="900" dirty="0">
                          <a:hlinkClick r:id="rId17"/>
                        </a:rPr>
                        <a:t>https://pixabay.com/vectors/traffic-sign-stop-road-sign-157617/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&lt;slippery&gt; </a:t>
                      </a:r>
                      <a:r>
                        <a:rPr lang="en-IN" sz="900" dirty="0">
                          <a:hlinkClick r:id="rId18"/>
                        </a:rPr>
                        <a:t>https://pixabay.com/photos/slippery-signal-sign-wet-yellow-637562/</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&lt;birthday party&gt; &lt;SSSVV: Search Keyword “birthday”&gt;</a:t>
                      </a:r>
                    </a:p>
                  </a:txBody>
                  <a:tcPr/>
                </a:tc>
                <a:extLst>
                  <a:ext uri="{0D108BD9-81ED-4DB2-BD59-A6C34878D82A}">
                    <a16:rowId xmlns:a16="http://schemas.microsoft.com/office/drawing/2014/main" val="3456023887"/>
                  </a:ext>
                </a:extLst>
              </a:tr>
              <a:tr h="160000">
                <a:tc>
                  <a:txBody>
                    <a:bodyPr/>
                    <a:lstStyle/>
                    <a:p>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&lt;cute puppy&gt; </a:t>
                      </a:r>
                      <a:r>
                        <a:rPr lang="en-IN" sz="900" dirty="0">
                          <a:hlinkClick r:id="rId19"/>
                        </a:rPr>
                        <a:t>https://pixabay.com/illustrations/dog-pet-puppy-animal-cute-cartoon-5497928/</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&lt;running&gt; </a:t>
                      </a:r>
                      <a:r>
                        <a:rPr lang="en-IN" sz="900" dirty="0">
                          <a:hlinkClick r:id="rId20"/>
                        </a:rPr>
                        <a:t>https://pixabay.com/illustrations/runner-silhouette-man-woman-5403258/</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&lt;dance&gt; </a:t>
                      </a:r>
                      <a:r>
                        <a:rPr lang="en-IN" sz="900" dirty="0">
                          <a:hlinkClick r:id="rId21"/>
                        </a:rPr>
                        <a:t>https://pixabay.com/vectors/silhouette-indian-dancer-beautiful-3837379/</a:t>
                      </a:r>
                      <a:endParaRPr lang="en-IN" sz="900" dirty="0"/>
                    </a:p>
                  </a:txBody>
                  <a:tcPr/>
                </a:tc>
                <a:extLst>
                  <a:ext uri="{0D108BD9-81ED-4DB2-BD59-A6C34878D82A}">
                    <a16:rowId xmlns:a16="http://schemas.microsoft.com/office/drawing/2014/main" val="3102711508"/>
                  </a:ext>
                </a:extLst>
              </a:tr>
            </a:tbl>
          </a:graphicData>
        </a:graphic>
      </p:graphicFrame>
      <p:pic>
        <p:nvPicPr>
          <p:cNvPr id="5" name="Picture 4" descr="Icon&#10;&#10;Description automatically generated">
            <a:extLst>
              <a:ext uri="{FF2B5EF4-FFF2-40B4-BE49-F238E27FC236}">
                <a16:creationId xmlns:a16="http://schemas.microsoft.com/office/drawing/2014/main" id="{77525C69-7957-4E43-BD7F-EA202A8EE64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67608" y="1432511"/>
            <a:ext cx="116632" cy="116632"/>
          </a:xfrm>
          <a:prstGeom prst="rect">
            <a:avLst/>
          </a:prstGeom>
        </p:spPr>
      </p:pic>
      <p:pic>
        <p:nvPicPr>
          <p:cNvPr id="7" name="Picture 6" descr="Icon&#10;&#10;Description automatically generated">
            <a:extLst>
              <a:ext uri="{FF2B5EF4-FFF2-40B4-BE49-F238E27FC236}">
                <a16:creationId xmlns:a16="http://schemas.microsoft.com/office/drawing/2014/main" id="{3E937A5F-C5DF-A441-92C1-3F0C216F5FE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615873" y="1684507"/>
            <a:ext cx="276307" cy="279364"/>
          </a:xfrm>
          <a:prstGeom prst="rect">
            <a:avLst/>
          </a:prstGeom>
        </p:spPr>
      </p:pic>
      <p:pic>
        <p:nvPicPr>
          <p:cNvPr id="9" name="Picture 8" descr="A carved pumpkin with a face&#10;&#10;Description automatically generated with low confidence">
            <a:extLst>
              <a:ext uri="{FF2B5EF4-FFF2-40B4-BE49-F238E27FC236}">
                <a16:creationId xmlns:a16="http://schemas.microsoft.com/office/drawing/2014/main" id="{C5C08C84-CDE1-A142-BFB6-27E8239F8E7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88218" y="1671580"/>
            <a:ext cx="402514" cy="402514"/>
          </a:xfrm>
          <a:prstGeom prst="rect">
            <a:avLst/>
          </a:prstGeom>
        </p:spPr>
      </p:pic>
      <p:pic>
        <p:nvPicPr>
          <p:cNvPr id="11" name="Picture 10" descr="Shape&#10;&#10;Description automatically generated">
            <a:extLst>
              <a:ext uri="{FF2B5EF4-FFF2-40B4-BE49-F238E27FC236}">
                <a16:creationId xmlns:a16="http://schemas.microsoft.com/office/drawing/2014/main" id="{1772C06C-262E-B94B-AE05-335C2A9A0AA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143319" y="1740549"/>
            <a:ext cx="408302" cy="236688"/>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99733298-60E5-BB49-9E61-8F8A80296D9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67134" y="2276872"/>
            <a:ext cx="315884" cy="323986"/>
          </a:xfrm>
          <a:prstGeom prst="rect">
            <a:avLst/>
          </a:prstGeom>
        </p:spPr>
      </p:pic>
      <p:pic>
        <p:nvPicPr>
          <p:cNvPr id="15" name="Picture 14">
            <a:extLst>
              <a:ext uri="{FF2B5EF4-FFF2-40B4-BE49-F238E27FC236}">
                <a16:creationId xmlns:a16="http://schemas.microsoft.com/office/drawing/2014/main" id="{44216342-364F-6F48-BA55-37EFF7A03E1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985782" y="2158709"/>
            <a:ext cx="482456" cy="290227"/>
          </a:xfrm>
          <a:prstGeom prst="rect">
            <a:avLst/>
          </a:prstGeom>
        </p:spPr>
      </p:pic>
      <p:pic>
        <p:nvPicPr>
          <p:cNvPr id="17" name="Picture 16" descr="A picture containing text, balloon, aircraft, transport&#10;&#10;Description automatically generated">
            <a:extLst>
              <a:ext uri="{FF2B5EF4-FFF2-40B4-BE49-F238E27FC236}">
                <a16:creationId xmlns:a16="http://schemas.microsoft.com/office/drawing/2014/main" id="{7127257F-0766-1042-B649-9628D82F0C8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008832" y="2475407"/>
            <a:ext cx="438596" cy="254250"/>
          </a:xfrm>
          <a:prstGeom prst="rect">
            <a:avLst/>
          </a:prstGeom>
        </p:spPr>
      </p:pic>
      <p:pic>
        <p:nvPicPr>
          <p:cNvPr id="19" name="Picture 18" descr="Shape&#10;&#10;Description automatically generated">
            <a:extLst>
              <a:ext uri="{FF2B5EF4-FFF2-40B4-BE49-F238E27FC236}">
                <a16:creationId xmlns:a16="http://schemas.microsoft.com/office/drawing/2014/main" id="{273C830F-8E52-2543-9A83-12D2E5294D6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548450" y="2177219"/>
            <a:ext cx="335679" cy="475302"/>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7F20D67C-F474-7F49-8C4F-D77CC6358AF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14066" y="2924944"/>
            <a:ext cx="273767" cy="331210"/>
          </a:xfrm>
          <a:prstGeom prst="rect">
            <a:avLst/>
          </a:prstGeom>
        </p:spPr>
      </p:pic>
      <p:pic>
        <p:nvPicPr>
          <p:cNvPr id="23" name="Picture 22" descr="Icon&#10;&#10;Description automatically generated">
            <a:extLst>
              <a:ext uri="{FF2B5EF4-FFF2-40B4-BE49-F238E27FC236}">
                <a16:creationId xmlns:a16="http://schemas.microsoft.com/office/drawing/2014/main" id="{2F7B8526-0E3D-2942-BC6E-0BB67D5D41C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41205" y="2924944"/>
            <a:ext cx="438596" cy="239857"/>
          </a:xfrm>
          <a:prstGeom prst="rect">
            <a:avLst/>
          </a:prstGeom>
        </p:spPr>
      </p:pic>
      <p:pic>
        <p:nvPicPr>
          <p:cNvPr id="25" name="Picture 24" descr="A picture containing text, vector graphics&#10;&#10;Description automatically generated">
            <a:extLst>
              <a:ext uri="{FF2B5EF4-FFF2-40B4-BE49-F238E27FC236}">
                <a16:creationId xmlns:a16="http://schemas.microsoft.com/office/drawing/2014/main" id="{8D4EB3BD-FEA5-0C48-BF98-A5C0FBA4BA3B}"/>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105407" y="2924944"/>
            <a:ext cx="238238" cy="301926"/>
          </a:xfrm>
          <a:prstGeom prst="rect">
            <a:avLst/>
          </a:prstGeom>
        </p:spPr>
      </p:pic>
      <p:pic>
        <p:nvPicPr>
          <p:cNvPr id="27" name="Picture 26" descr="A cartoon of a child&#10;&#10;Description automatically generated with low confidence">
            <a:extLst>
              <a:ext uri="{FF2B5EF4-FFF2-40B4-BE49-F238E27FC236}">
                <a16:creationId xmlns:a16="http://schemas.microsoft.com/office/drawing/2014/main" id="{AE702486-4A18-4B47-BDDD-71E748DC7CE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219021" y="2924944"/>
            <a:ext cx="288268" cy="354113"/>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322C6689-E442-7C45-AEE8-7775B7E69DEE}"/>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117983" y="3560108"/>
            <a:ext cx="386696" cy="262834"/>
          </a:xfrm>
          <a:prstGeom prst="rect">
            <a:avLst/>
          </a:prstGeom>
        </p:spPr>
      </p:pic>
      <p:pic>
        <p:nvPicPr>
          <p:cNvPr id="31" name="Picture 30" descr="A group of people standing together&#10;&#10;Description automatically generated with low confidence">
            <a:extLst>
              <a:ext uri="{FF2B5EF4-FFF2-40B4-BE49-F238E27FC236}">
                <a16:creationId xmlns:a16="http://schemas.microsoft.com/office/drawing/2014/main" id="{2E9F5428-4078-FF42-9106-BC603C532E04}"/>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72060" y="3553267"/>
            <a:ext cx="413130" cy="268385"/>
          </a:xfrm>
          <a:prstGeom prst="rect">
            <a:avLst/>
          </a:prstGeom>
        </p:spPr>
      </p:pic>
      <p:pic>
        <p:nvPicPr>
          <p:cNvPr id="33" name="Picture 32" descr="A picture containing text, doll, vector graphics&#10;&#10;Description automatically generated">
            <a:extLst>
              <a:ext uri="{FF2B5EF4-FFF2-40B4-BE49-F238E27FC236}">
                <a16:creationId xmlns:a16="http://schemas.microsoft.com/office/drawing/2014/main" id="{E5F6D0AA-7A24-3C4D-8F08-FA7C9216B308}"/>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002794" y="3501008"/>
            <a:ext cx="500918" cy="332641"/>
          </a:xfrm>
          <a:prstGeom prst="rect">
            <a:avLst/>
          </a:prstGeom>
        </p:spPr>
      </p:pic>
      <p:pic>
        <p:nvPicPr>
          <p:cNvPr id="35" name="Picture 34" descr="Logo, company name&#10;&#10;Description automatically generated">
            <a:extLst>
              <a:ext uri="{FF2B5EF4-FFF2-40B4-BE49-F238E27FC236}">
                <a16:creationId xmlns:a16="http://schemas.microsoft.com/office/drawing/2014/main" id="{7403815C-30C2-1745-9E8A-41EDEE8E9FC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541567" y="4019391"/>
            <a:ext cx="317956" cy="317956"/>
          </a:xfrm>
          <a:prstGeom prst="rect">
            <a:avLst/>
          </a:prstGeom>
        </p:spPr>
      </p:pic>
      <p:pic>
        <p:nvPicPr>
          <p:cNvPr id="37" name="Picture 36" descr="A yellow sign on a wooden post&#10;&#10;Description automatically generated with low confidence">
            <a:extLst>
              <a:ext uri="{FF2B5EF4-FFF2-40B4-BE49-F238E27FC236}">
                <a16:creationId xmlns:a16="http://schemas.microsoft.com/office/drawing/2014/main" id="{EAFAA93E-CA35-E74D-826D-914ABFA6634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78190" y="4005064"/>
            <a:ext cx="506470" cy="337120"/>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A09035FD-188D-524C-B93D-7517C5B09D18}"/>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088495" y="4021910"/>
            <a:ext cx="349124" cy="288928"/>
          </a:xfrm>
          <a:prstGeom prst="rect">
            <a:avLst/>
          </a:prstGeom>
        </p:spPr>
      </p:pic>
      <p:pic>
        <p:nvPicPr>
          <p:cNvPr id="41" name="Picture 40" descr="A dog with its tongue out&#10;&#10;Description automatically generated with medium confidence">
            <a:extLst>
              <a:ext uri="{FF2B5EF4-FFF2-40B4-BE49-F238E27FC236}">
                <a16:creationId xmlns:a16="http://schemas.microsoft.com/office/drawing/2014/main" id="{D9B9B0A5-A17E-2E4A-8861-6B9612F2C76B}"/>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166813" y="4447695"/>
            <a:ext cx="404367" cy="404367"/>
          </a:xfrm>
          <a:prstGeom prst="rect">
            <a:avLst/>
          </a:prstGeom>
        </p:spPr>
      </p:pic>
      <p:pic>
        <p:nvPicPr>
          <p:cNvPr id="43" name="Picture 42" descr="Shape&#10;&#10;Description automatically generated with low confidence">
            <a:extLst>
              <a:ext uri="{FF2B5EF4-FFF2-40B4-BE49-F238E27FC236}">
                <a16:creationId xmlns:a16="http://schemas.microsoft.com/office/drawing/2014/main" id="{1D574B28-882D-2844-AC4B-0BCBA62287D1}"/>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701619" y="4450885"/>
            <a:ext cx="231475" cy="367606"/>
          </a:xfrm>
          <a:prstGeom prst="rect">
            <a:avLst/>
          </a:prstGeom>
        </p:spPr>
      </p:pic>
      <p:pic>
        <p:nvPicPr>
          <p:cNvPr id="45" name="Picture 44" descr="Shape&#10;&#10;Description automatically generated with low confidence">
            <a:extLst>
              <a:ext uri="{FF2B5EF4-FFF2-40B4-BE49-F238E27FC236}">
                <a16:creationId xmlns:a16="http://schemas.microsoft.com/office/drawing/2014/main" id="{45F027CF-3821-4E43-8CA5-BD1F3D4B5B9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063532" y="4446638"/>
            <a:ext cx="251887" cy="416559"/>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1284</Words>
  <Application>Microsoft Office PowerPoint</Application>
  <PresentationFormat>Widescreen</PresentationFormat>
  <Paragraphs>116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Learning About Exclamation Marks</vt:lpstr>
      <vt:lpstr>Exclamation Mark</vt:lpstr>
      <vt:lpstr>Examples</vt:lpstr>
      <vt:lpstr>Examples</vt:lpstr>
      <vt:lpstr>Rule 1</vt:lpstr>
      <vt:lpstr>Rule 2</vt:lpstr>
      <vt:lpstr>Rule 3</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69</cp:revision>
  <dcterms:created xsi:type="dcterms:W3CDTF">2020-08-28T09:38:22Z</dcterms:created>
  <dcterms:modified xsi:type="dcterms:W3CDTF">2021-11-16T17:06:07Z</dcterms:modified>
</cp:coreProperties>
</file>