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0" r:id="rId4"/>
    <p:sldId id="261"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5857" autoAdjust="0"/>
  </p:normalViewPr>
  <p:slideViewPr>
    <p:cSldViewPr>
      <p:cViewPr varScale="1">
        <p:scale>
          <a:sx n="41" d="100"/>
          <a:sy n="41" d="100"/>
        </p:scale>
        <p:origin x="648" y="2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11/16/2021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&lt;comma&gt; &lt;https://</a:t>
            </a:r>
            <a:r>
              <a:rPr lang="en-IN" dirty="0" err="1"/>
              <a:t>pixabay.com</a:t>
            </a:r>
            <a:r>
              <a:rPr lang="en-IN" dirty="0"/>
              <a:t>/illustrations/comma-character-writing-hatching-2426854/&gt;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&lt;blackboard&gt; &lt;https://</a:t>
            </a:r>
            <a:r>
              <a:rPr lang="en-IN" dirty="0" err="1"/>
              <a:t>pixabay.com</a:t>
            </a:r>
            <a:r>
              <a:rPr lang="en-IN" dirty="0"/>
              <a:t>/illustrations/blackboard-board-school-chalkboard-5639925/&gt;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&lt;peach&gt; &lt;https://</a:t>
            </a:r>
            <a:r>
              <a:rPr lang="en-IN" dirty="0" err="1"/>
              <a:t>pixabay.com</a:t>
            </a:r>
            <a:r>
              <a:rPr lang="en-IN" dirty="0"/>
              <a:t>/vectors/peach-fruit-nectarine-plant-nature-41169/&gt;</a:t>
            </a:r>
          </a:p>
          <a:p>
            <a:r>
              <a:rPr lang="en-IN" dirty="0"/>
              <a:t>&lt;apple&gt; &lt;https://</a:t>
            </a:r>
            <a:r>
              <a:rPr lang="en-IN" dirty="0" err="1"/>
              <a:t>pixabay.com</a:t>
            </a:r>
            <a:r>
              <a:rPr lang="en-IN" dirty="0"/>
              <a:t>/vectors/apple-ripe-red-healthy-food-fruit-307356/&gt;</a:t>
            </a:r>
          </a:p>
          <a:p>
            <a:r>
              <a:rPr lang="en-IN" dirty="0"/>
              <a:t>&lt;banana&gt; &lt;https://</a:t>
            </a:r>
            <a:r>
              <a:rPr lang="en-IN" dirty="0" err="1"/>
              <a:t>pixabay.com</a:t>
            </a:r>
            <a:r>
              <a:rPr lang="en-IN" dirty="0"/>
              <a:t>/vectors/bananas-pair-food-fruit-isolated-304202/&gt;</a:t>
            </a:r>
          </a:p>
          <a:p>
            <a:r>
              <a:rPr lang="en-IN" dirty="0"/>
              <a:t>&lt;text book&gt; &lt;https://</a:t>
            </a:r>
            <a:r>
              <a:rPr lang="en-IN" dirty="0" err="1"/>
              <a:t>pixabay.com</a:t>
            </a:r>
            <a:r>
              <a:rPr lang="en-IN" dirty="0"/>
              <a:t>/vectors/book-education-books-reference-25155/&gt;</a:t>
            </a:r>
          </a:p>
          <a:p>
            <a:r>
              <a:rPr lang="en-IN" dirty="0"/>
              <a:t>&lt;paper&gt; &lt;https://</a:t>
            </a:r>
            <a:r>
              <a:rPr lang="en-IN" dirty="0" err="1"/>
              <a:t>pixabay.com</a:t>
            </a:r>
            <a:r>
              <a:rPr lang="en-IN" dirty="0"/>
              <a:t>/vectors/paper-ruled-lined-office-school-155953/&gt;</a:t>
            </a:r>
          </a:p>
          <a:p>
            <a:r>
              <a:rPr lang="en-IN" dirty="0"/>
              <a:t>&lt;pencil&gt; &lt;https://</a:t>
            </a:r>
            <a:r>
              <a:rPr lang="en-IN" dirty="0" err="1"/>
              <a:t>pixabay.com</a:t>
            </a:r>
            <a:r>
              <a:rPr lang="en-IN" dirty="0"/>
              <a:t>/illustrations/pencil-graphite-eraser-5472136/&gt;</a:t>
            </a:r>
          </a:p>
          <a:p>
            <a:r>
              <a:rPr lang="en-IN" dirty="0"/>
              <a:t>&lt;cake slice&gt; &lt;https://</a:t>
            </a:r>
            <a:r>
              <a:rPr lang="en-IN" dirty="0" err="1"/>
              <a:t>pixabay.com</a:t>
            </a:r>
            <a:r>
              <a:rPr lang="en-IN" dirty="0"/>
              <a:t>/illustrations/cake-slice-kawaii-cartoon-drawing-5482634/&gt;</a:t>
            </a:r>
          </a:p>
          <a:p>
            <a:r>
              <a:rPr lang="en-IN" dirty="0"/>
              <a:t>&lt;biscuit&gt; &lt;https://</a:t>
            </a:r>
            <a:r>
              <a:rPr lang="en-IN" dirty="0" err="1"/>
              <a:t>pixabay.com</a:t>
            </a:r>
            <a:r>
              <a:rPr lang="en-IN" dirty="0"/>
              <a:t>/vectors/cookie-dessert-snack-biscuits-6035822/&gt;</a:t>
            </a:r>
          </a:p>
          <a:p>
            <a:r>
              <a:rPr lang="en-IN" dirty="0"/>
              <a:t>&lt;coffee&gt; &lt;https://</a:t>
            </a:r>
            <a:r>
              <a:rPr lang="en-IN" dirty="0" err="1"/>
              <a:t>pixabay.com</a:t>
            </a:r>
            <a:r>
              <a:rPr lang="en-IN" dirty="0"/>
              <a:t>/vectors/coffee-cup-icon-drink-hot-coffee-5985768/&gt;</a:t>
            </a:r>
          </a:p>
          <a:p>
            <a:r>
              <a:rPr lang="en-IN" dirty="0"/>
              <a:t>&lt;football&gt; &lt;https://</a:t>
            </a:r>
            <a:r>
              <a:rPr lang="en-IN" dirty="0" err="1"/>
              <a:t>pixabay.com</a:t>
            </a:r>
            <a:r>
              <a:rPr lang="en-IN" dirty="0"/>
              <a:t>/illustrations/football-player-sport-shooting-2658776/&gt;</a:t>
            </a:r>
          </a:p>
          <a:p>
            <a:r>
              <a:rPr lang="en-IN" dirty="0"/>
              <a:t>&lt;cricket&gt; &lt;https://</a:t>
            </a:r>
            <a:r>
              <a:rPr lang="en-IN" dirty="0" err="1"/>
              <a:t>pixabay.com</a:t>
            </a:r>
            <a:r>
              <a:rPr lang="en-IN" dirty="0"/>
              <a:t>/vectors/cricket-player-game-sports-304866/&gt;</a:t>
            </a:r>
          </a:p>
          <a:p>
            <a:r>
              <a:rPr lang="en-IN" dirty="0"/>
              <a:t>&lt;hockey&gt; &lt;https://</a:t>
            </a:r>
            <a:r>
              <a:rPr lang="en-IN" dirty="0" err="1"/>
              <a:t>pixabay.com</a:t>
            </a:r>
            <a:r>
              <a:rPr lang="en-IN" dirty="0"/>
              <a:t>/vectors/boy-game-hokey-ice-hockey-kid-2029996/&gt;</a:t>
            </a:r>
          </a:p>
          <a:p>
            <a:r>
              <a:rPr lang="en-IN" dirty="0"/>
              <a:t>&lt;swimming&gt; &lt;https://</a:t>
            </a:r>
            <a:r>
              <a:rPr lang="en-IN" dirty="0" err="1"/>
              <a:t>pixabay.com</a:t>
            </a:r>
            <a:r>
              <a:rPr lang="en-IN" dirty="0"/>
              <a:t>/illustrations/swimming-swimming-pool-sport-pond-83676/&gt;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5937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a:t>
            </a:r>
            <a:r>
              <a:rPr lang="en-IN" dirty="0" err="1"/>
              <a:t>calander</a:t>
            </a:r>
            <a:r>
              <a:rPr lang="en-IN" dirty="0"/>
              <a:t>&gt; &lt;https://</a:t>
            </a:r>
            <a:r>
              <a:rPr lang="en-IN" dirty="0" err="1"/>
              <a:t>pixabay.com</a:t>
            </a:r>
            <a:r>
              <a:rPr lang="en-IN" dirty="0"/>
              <a:t>/vectors/calendar-month-year-date-datetime-159098/&gt;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267538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&lt;numbers&gt; &lt;https://</a:t>
            </a:r>
            <a:r>
              <a:rPr lang="en-IN" dirty="0" err="1"/>
              <a:t>pixabay.com</a:t>
            </a:r>
            <a:r>
              <a:rPr lang="en-IN" dirty="0"/>
              <a:t>/photos/pay-numbers-digits-mathematics-2662758/&gt;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52852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0361" y="2060848"/>
            <a:ext cx="4176464" cy="1583835"/>
          </a:xfrm>
          <a:ln>
            <a:solidFill>
              <a:schemeClr val="tx1"/>
            </a:solidFill>
          </a:ln>
        </p:spPr>
        <p:txBody>
          <a:bodyPr/>
          <a:lstStyle/>
          <a:p>
            <a:r>
              <a:rPr lang="en-IN" b="1" dirty="0"/>
              <a:t>All About Commas </a:t>
            </a:r>
          </a:p>
        </p:txBody>
      </p:sp>
      <p:pic>
        <p:nvPicPr>
          <p:cNvPr id="4" name="Picture 3" descr="A planet in space&#10;&#10;Description automatically generated with low confidence">
            <a:extLst>
              <a:ext uri="{FF2B5EF4-FFF2-40B4-BE49-F238E27FC236}">
                <a16:creationId xmlns:a16="http://schemas.microsoft.com/office/drawing/2014/main" id="{E4AD54FE-21C9-E04F-81FD-9E6FACF4A9E4}"/>
              </a:ext>
            </a:extLst>
          </p:cNvPr>
          <p:cNvPicPr>
            <a:picLocks noChangeAspect="1"/>
          </p:cNvPicPr>
          <p:nvPr/>
        </p:nvPicPr>
        <p:blipFill rotWithShape="1">
          <a:blip r:embed="rId3">
            <a:extLst>
              <a:ext uri="{28A0092B-C50C-407E-A947-70E740481C1C}">
                <a14:useLocalDpi xmlns:a14="http://schemas.microsoft.com/office/drawing/2010/main" val="0"/>
              </a:ext>
            </a:extLst>
          </a:blip>
          <a:srcRect l="19305" t="21651" r="18000" b="26900"/>
          <a:stretch/>
        </p:blipFill>
        <p:spPr>
          <a:xfrm>
            <a:off x="6346825" y="1088569"/>
            <a:ext cx="3244825" cy="3528392"/>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98" y="93716"/>
            <a:ext cx="6984543" cy="654032"/>
          </a:xfrm>
        </p:spPr>
        <p:txBody>
          <a:bodyPr/>
          <a:lstStyle/>
          <a:p>
            <a:r>
              <a:rPr lang="en-IN" b="1" u="sng" dirty="0"/>
              <a:t>Comma</a:t>
            </a:r>
          </a:p>
        </p:txBody>
      </p:sp>
      <p:pic>
        <p:nvPicPr>
          <p:cNvPr id="4" name="Picture 3">
            <a:extLst>
              <a:ext uri="{FF2B5EF4-FFF2-40B4-BE49-F238E27FC236}">
                <a16:creationId xmlns:a16="http://schemas.microsoft.com/office/drawing/2014/main" id="{1853F0F0-9A1B-6848-9509-36DEB80B5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818" y="1270070"/>
            <a:ext cx="8967774" cy="4317860"/>
          </a:xfrm>
          <a:prstGeom prst="rect">
            <a:avLst/>
          </a:prstGeom>
        </p:spPr>
      </p:pic>
      <p:sp>
        <p:nvSpPr>
          <p:cNvPr id="3" name="Text Placeholder 2"/>
          <p:cNvSpPr>
            <a:spLocks noGrp="1"/>
          </p:cNvSpPr>
          <p:nvPr>
            <p:ph type="body" sz="quarter" idx="10"/>
          </p:nvPr>
        </p:nvSpPr>
        <p:spPr>
          <a:xfrm>
            <a:off x="3824970" y="2023162"/>
            <a:ext cx="6192688" cy="2700300"/>
          </a:xfrm>
          <a:ln>
            <a:noFill/>
          </a:ln>
        </p:spPr>
        <p:txBody>
          <a:bodyPr/>
          <a:lstStyle/>
          <a:p>
            <a:pPr>
              <a:buFont typeface="Wingdings" panose="05000000000000000000" pitchFamily="2" charset="2"/>
              <a:buChar char="Ø"/>
            </a:pPr>
            <a:r>
              <a:rPr lang="en-IN" dirty="0">
                <a:solidFill>
                  <a:srgbClr val="FFFF00"/>
                </a:solidFill>
              </a:rPr>
              <a:t>A comma is a punctuation mark that indicates a short pause while speaking, reading and writing.</a:t>
            </a:r>
          </a:p>
          <a:p>
            <a:pPr>
              <a:buFont typeface="Wingdings" panose="05000000000000000000" pitchFamily="2" charset="2"/>
              <a:buChar char="Ø"/>
            </a:pPr>
            <a:endParaRPr lang="en-IN" dirty="0">
              <a:solidFill>
                <a:srgbClr val="FFFF00"/>
              </a:solidFill>
            </a:endParaRPr>
          </a:p>
          <a:p>
            <a:pPr>
              <a:buFont typeface="Wingdings" panose="05000000000000000000" pitchFamily="2" charset="2"/>
              <a:buChar char="Ø"/>
            </a:pPr>
            <a:r>
              <a:rPr lang="en-IN" dirty="0">
                <a:solidFill>
                  <a:srgbClr val="FFFF00"/>
                </a:solidFill>
              </a:rPr>
              <a:t>It is not final like the full stop. </a:t>
            </a:r>
          </a:p>
        </p:txBody>
      </p:sp>
      <p:pic>
        <p:nvPicPr>
          <p:cNvPr id="6" name="Picture 5" descr="A picture containing vector graphics&#10;&#10;Description automatically generated">
            <a:extLst>
              <a:ext uri="{FF2B5EF4-FFF2-40B4-BE49-F238E27FC236}">
                <a16:creationId xmlns:a16="http://schemas.microsoft.com/office/drawing/2014/main" id="{F531B99A-033A-354B-A92B-40E0EDCDD1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 y="1946145"/>
            <a:ext cx="3396878" cy="4534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98" y="71414"/>
            <a:ext cx="6984543" cy="654032"/>
          </a:xfrm>
        </p:spPr>
        <p:txBody>
          <a:bodyPr/>
          <a:lstStyle/>
          <a:p>
            <a:r>
              <a:rPr lang="en-IN" b="1" u="sng" dirty="0"/>
              <a:t>Rule 1</a:t>
            </a:r>
          </a:p>
        </p:txBody>
      </p:sp>
      <p:sp>
        <p:nvSpPr>
          <p:cNvPr id="3" name="Text Placeholder 2"/>
          <p:cNvSpPr>
            <a:spLocks noGrp="1"/>
          </p:cNvSpPr>
          <p:nvPr>
            <p:ph type="body" sz="quarter" idx="10"/>
          </p:nvPr>
        </p:nvSpPr>
        <p:spPr>
          <a:xfrm>
            <a:off x="2839387" y="750250"/>
            <a:ext cx="6551878" cy="1238590"/>
          </a:xfrm>
          <a:ln>
            <a:noFill/>
          </a:ln>
        </p:spPr>
        <p:txBody>
          <a:bodyPr/>
          <a:lstStyle/>
          <a:p>
            <a:pPr>
              <a:buFont typeface="Wingdings" panose="05000000000000000000" pitchFamily="2" charset="2"/>
              <a:buChar char="§"/>
            </a:pPr>
            <a:r>
              <a:rPr lang="en-IN" sz="2400" i="1" dirty="0"/>
              <a:t>Use a comma to separate each item in a series.</a:t>
            </a:r>
          </a:p>
          <a:p>
            <a:pPr>
              <a:buFont typeface="Wingdings" panose="05000000000000000000" pitchFamily="2" charset="2"/>
              <a:buChar char="§"/>
            </a:pPr>
            <a:r>
              <a:rPr lang="en-IN" sz="2400" i="1" dirty="0"/>
              <a:t>A series is a group of three or more items having the same function and form in a sentence.</a:t>
            </a:r>
          </a:p>
        </p:txBody>
      </p:sp>
      <p:sp>
        <p:nvSpPr>
          <p:cNvPr id="4" name="TextBox 3">
            <a:extLst>
              <a:ext uri="{FF2B5EF4-FFF2-40B4-BE49-F238E27FC236}">
                <a16:creationId xmlns:a16="http://schemas.microsoft.com/office/drawing/2014/main" id="{4929F96F-F732-674E-A631-24468E49A50C}"/>
              </a:ext>
            </a:extLst>
          </p:cNvPr>
          <p:cNvSpPr txBox="1"/>
          <p:nvPr/>
        </p:nvSpPr>
        <p:spPr>
          <a:xfrm>
            <a:off x="908720" y="3171298"/>
            <a:ext cx="4320480" cy="954107"/>
          </a:xfrm>
          <a:prstGeom prst="rect">
            <a:avLst/>
          </a:prstGeom>
          <a:noFill/>
          <a:ln>
            <a:solidFill>
              <a:srgbClr val="002060"/>
            </a:solidFill>
          </a:ln>
        </p:spPr>
        <p:txBody>
          <a:bodyPr wrap="square" rtlCol="0">
            <a:spAutoFit/>
          </a:bodyPr>
          <a:lstStyle/>
          <a:p>
            <a:r>
              <a:rPr lang="en-IN" sz="2800" dirty="0">
                <a:solidFill>
                  <a:srgbClr val="002060"/>
                </a:solidFill>
              </a:rPr>
              <a:t>We bought apples</a:t>
            </a:r>
            <a:r>
              <a:rPr lang="en-IN" sz="2800" dirty="0">
                <a:solidFill>
                  <a:srgbClr val="C00000"/>
                </a:solidFill>
              </a:rPr>
              <a:t>,</a:t>
            </a:r>
            <a:r>
              <a:rPr lang="en-IN" sz="2800" dirty="0">
                <a:solidFill>
                  <a:srgbClr val="002060"/>
                </a:solidFill>
              </a:rPr>
              <a:t> peaches and bananas today.  </a:t>
            </a:r>
            <a:endParaRPr lang="en-US" sz="2800" dirty="0">
              <a:solidFill>
                <a:srgbClr val="002060"/>
              </a:solidFill>
            </a:endParaRPr>
          </a:p>
        </p:txBody>
      </p:sp>
      <p:pic>
        <p:nvPicPr>
          <p:cNvPr id="6" name="Picture 5" descr="Background pattern&#10;&#10;Description automatically generated with low confidence">
            <a:extLst>
              <a:ext uri="{FF2B5EF4-FFF2-40B4-BE49-F238E27FC236}">
                <a16:creationId xmlns:a16="http://schemas.microsoft.com/office/drawing/2014/main" id="{4D331873-408A-F94A-A4AA-9817711D2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7608" y="2107409"/>
            <a:ext cx="1174285" cy="954107"/>
          </a:xfrm>
          <a:prstGeom prst="rect">
            <a:avLst/>
          </a:prstGeom>
        </p:spPr>
      </p:pic>
      <p:pic>
        <p:nvPicPr>
          <p:cNvPr id="8" name="Picture 7" descr="Logo&#10;&#10;Description automatically generated">
            <a:extLst>
              <a:ext uri="{FF2B5EF4-FFF2-40B4-BE49-F238E27FC236}">
                <a16:creationId xmlns:a16="http://schemas.microsoft.com/office/drawing/2014/main" id="{B71B83E0-7DC0-1B49-99E4-2D001EE26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776" y="2109510"/>
            <a:ext cx="872113" cy="954107"/>
          </a:xfrm>
          <a:prstGeom prst="rect">
            <a:avLst/>
          </a:prstGeom>
        </p:spPr>
      </p:pic>
      <p:pic>
        <p:nvPicPr>
          <p:cNvPr id="10" name="Picture 9" descr="Logo&#10;&#10;Description automatically generated">
            <a:extLst>
              <a:ext uri="{FF2B5EF4-FFF2-40B4-BE49-F238E27FC236}">
                <a16:creationId xmlns:a16="http://schemas.microsoft.com/office/drawing/2014/main" id="{138A95FC-9815-8C44-BF11-D46FDA9FFD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9456" y="2106505"/>
            <a:ext cx="863169" cy="954107"/>
          </a:xfrm>
          <a:prstGeom prst="rect">
            <a:avLst/>
          </a:prstGeom>
        </p:spPr>
      </p:pic>
      <p:sp>
        <p:nvSpPr>
          <p:cNvPr id="11" name="Rectangle 10">
            <a:extLst>
              <a:ext uri="{FF2B5EF4-FFF2-40B4-BE49-F238E27FC236}">
                <a16:creationId xmlns:a16="http://schemas.microsoft.com/office/drawing/2014/main" id="{5404B357-BE30-BE46-80ED-E2C09B4B6D4B}"/>
              </a:ext>
            </a:extLst>
          </p:cNvPr>
          <p:cNvSpPr/>
          <p:nvPr/>
        </p:nvSpPr>
        <p:spPr>
          <a:xfrm>
            <a:off x="6887238" y="3166825"/>
            <a:ext cx="4320480" cy="1054263"/>
          </a:xfrm>
          <a:prstGeom prst="rect">
            <a:avLst/>
          </a:prstGeom>
          <a:ln>
            <a:solidFill>
              <a:srgbClr val="002060"/>
            </a:solidFill>
          </a:ln>
        </p:spPr>
        <p:txBody>
          <a:bodyPr wrap="square">
            <a:spAutoFit/>
          </a:bodyPr>
          <a:lstStyle/>
          <a:p>
            <a:pPr lvl="0">
              <a:lnSpc>
                <a:spcPct val="115000"/>
              </a:lnSpc>
              <a:spcBef>
                <a:spcPts val="1400"/>
              </a:spcBef>
              <a:spcAft>
                <a:spcPts val="1400"/>
              </a:spcAft>
            </a:pPr>
            <a:r>
              <a:rPr lang="en-IN" sz="2800" dirty="0">
                <a:solidFill>
                  <a:srgbClr val="002060"/>
                </a:solidFill>
                <a:latin typeface="Calibri" panose="020F0502020204030204" pitchFamily="34" charset="0"/>
                <a:ea typeface="Calibri" panose="020F0502020204030204" pitchFamily="34" charset="0"/>
              </a:rPr>
              <a:t>I need to buy a pencil</a:t>
            </a:r>
            <a:r>
              <a:rPr lang="en-IN" sz="2800" dirty="0">
                <a:solidFill>
                  <a:srgbClr val="C00000"/>
                </a:solidFill>
                <a:latin typeface="Calibri" panose="020F0502020204030204" pitchFamily="34" charset="0"/>
                <a:ea typeface="Calibri" panose="020F0502020204030204" pitchFamily="34" charset="0"/>
              </a:rPr>
              <a:t>,</a:t>
            </a:r>
            <a:r>
              <a:rPr lang="en-IN" sz="2800" dirty="0">
                <a:solidFill>
                  <a:srgbClr val="002060"/>
                </a:solidFill>
                <a:latin typeface="Calibri" panose="020F0502020204030204" pitchFamily="34" charset="0"/>
                <a:ea typeface="Calibri" panose="020F0502020204030204" pitchFamily="34" charset="0"/>
              </a:rPr>
              <a:t> paper and a textbook.</a:t>
            </a:r>
            <a:endParaRPr lang="en-IN" sz="2800" dirty="0">
              <a:solidFill>
                <a:srgbClr val="002060"/>
              </a:solidFill>
              <a:effectLst/>
              <a:latin typeface="Calibri" panose="020F0502020204030204" pitchFamily="34" charset="0"/>
              <a:ea typeface="Calibri" panose="020F0502020204030204" pitchFamily="34" charset="0"/>
            </a:endParaRPr>
          </a:p>
        </p:txBody>
      </p:sp>
      <p:pic>
        <p:nvPicPr>
          <p:cNvPr id="13" name="Picture 12" descr="A picture containing shape&#10;&#10;Description automatically generated">
            <a:extLst>
              <a:ext uri="{FF2B5EF4-FFF2-40B4-BE49-F238E27FC236}">
                <a16:creationId xmlns:a16="http://schemas.microsoft.com/office/drawing/2014/main" id="{73F4CC21-86DC-6545-8327-44DEC25537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0263" y="2021186"/>
            <a:ext cx="1171184" cy="1039426"/>
          </a:xfrm>
          <a:prstGeom prst="rect">
            <a:avLst/>
          </a:prstGeom>
        </p:spPr>
      </p:pic>
      <p:pic>
        <p:nvPicPr>
          <p:cNvPr id="15" name="Picture 14" descr="Text, table&#10;&#10;Description automatically generated">
            <a:extLst>
              <a:ext uri="{FF2B5EF4-FFF2-40B4-BE49-F238E27FC236}">
                <a16:creationId xmlns:a16="http://schemas.microsoft.com/office/drawing/2014/main" id="{3F1639DC-52D4-D44D-822F-2C7F2521E5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8288" y="2021186"/>
            <a:ext cx="718380" cy="1113229"/>
          </a:xfrm>
          <a:prstGeom prst="rect">
            <a:avLst/>
          </a:prstGeom>
        </p:spPr>
      </p:pic>
      <p:pic>
        <p:nvPicPr>
          <p:cNvPr id="17" name="Picture 16" descr="Shape&#10;&#10;Description automatically generated">
            <a:extLst>
              <a:ext uri="{FF2B5EF4-FFF2-40B4-BE49-F238E27FC236}">
                <a16:creationId xmlns:a16="http://schemas.microsoft.com/office/drawing/2014/main" id="{AEC21FF9-F7F9-BD46-9C7C-8F39DD337EC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3096" y="2021186"/>
            <a:ext cx="820712" cy="1124744"/>
          </a:xfrm>
          <a:prstGeom prst="rect">
            <a:avLst/>
          </a:prstGeom>
        </p:spPr>
      </p:pic>
      <p:sp>
        <p:nvSpPr>
          <p:cNvPr id="18" name="TextBox 17">
            <a:extLst>
              <a:ext uri="{FF2B5EF4-FFF2-40B4-BE49-F238E27FC236}">
                <a16:creationId xmlns:a16="http://schemas.microsoft.com/office/drawing/2014/main" id="{9DDDA7E2-0311-5942-834A-638DD748668F}"/>
              </a:ext>
            </a:extLst>
          </p:cNvPr>
          <p:cNvSpPr txBox="1"/>
          <p:nvPr/>
        </p:nvSpPr>
        <p:spPr>
          <a:xfrm>
            <a:off x="908720" y="5493591"/>
            <a:ext cx="4320480" cy="954107"/>
          </a:xfrm>
          <a:prstGeom prst="rect">
            <a:avLst/>
          </a:prstGeom>
          <a:noFill/>
          <a:ln>
            <a:solidFill>
              <a:srgbClr val="002060"/>
            </a:solidFill>
          </a:ln>
        </p:spPr>
        <p:txBody>
          <a:bodyPr wrap="square" rtlCol="0">
            <a:spAutoFit/>
          </a:bodyPr>
          <a:lstStyle/>
          <a:p>
            <a:pPr lvl="0"/>
            <a:r>
              <a:rPr lang="en-IN" sz="2800" dirty="0">
                <a:solidFill>
                  <a:srgbClr val="002060"/>
                </a:solidFill>
              </a:rPr>
              <a:t>We had coffee</a:t>
            </a:r>
            <a:r>
              <a:rPr lang="en-IN" sz="2800" dirty="0">
                <a:solidFill>
                  <a:srgbClr val="C00000"/>
                </a:solidFill>
              </a:rPr>
              <a:t>,</a:t>
            </a:r>
            <a:r>
              <a:rPr lang="en-IN" sz="2800" dirty="0">
                <a:solidFill>
                  <a:srgbClr val="002060"/>
                </a:solidFill>
              </a:rPr>
              <a:t> biscuits and cakes for breakfast. </a:t>
            </a:r>
          </a:p>
        </p:txBody>
      </p:sp>
      <p:sp>
        <p:nvSpPr>
          <p:cNvPr id="19" name="TextBox 18">
            <a:extLst>
              <a:ext uri="{FF2B5EF4-FFF2-40B4-BE49-F238E27FC236}">
                <a16:creationId xmlns:a16="http://schemas.microsoft.com/office/drawing/2014/main" id="{8816DFE7-D1B8-A64A-AC1D-FBD395933518}"/>
              </a:ext>
            </a:extLst>
          </p:cNvPr>
          <p:cNvSpPr txBox="1"/>
          <p:nvPr/>
        </p:nvSpPr>
        <p:spPr>
          <a:xfrm>
            <a:off x="6887238" y="5373216"/>
            <a:ext cx="4320480" cy="954107"/>
          </a:xfrm>
          <a:prstGeom prst="rect">
            <a:avLst/>
          </a:prstGeom>
          <a:noFill/>
          <a:ln>
            <a:solidFill>
              <a:srgbClr val="002060"/>
            </a:solidFill>
          </a:ln>
        </p:spPr>
        <p:txBody>
          <a:bodyPr wrap="square" rtlCol="0">
            <a:spAutoFit/>
          </a:bodyPr>
          <a:lstStyle/>
          <a:p>
            <a:pPr lvl="0"/>
            <a:r>
              <a:rPr lang="en-IN" sz="2800" dirty="0"/>
              <a:t>I like football</a:t>
            </a:r>
            <a:r>
              <a:rPr lang="en-IN" sz="2800" dirty="0">
                <a:solidFill>
                  <a:srgbClr val="C00000"/>
                </a:solidFill>
              </a:rPr>
              <a:t>,</a:t>
            </a:r>
            <a:r>
              <a:rPr lang="en-IN" sz="2800" dirty="0"/>
              <a:t> hockey</a:t>
            </a:r>
            <a:r>
              <a:rPr lang="en-IN" sz="2800" dirty="0">
                <a:solidFill>
                  <a:srgbClr val="C00000"/>
                </a:solidFill>
              </a:rPr>
              <a:t>,</a:t>
            </a:r>
            <a:r>
              <a:rPr lang="en-IN" sz="2800" dirty="0"/>
              <a:t> cricket and swimming.</a:t>
            </a:r>
          </a:p>
        </p:txBody>
      </p:sp>
      <p:pic>
        <p:nvPicPr>
          <p:cNvPr id="20" name="Picture 19" descr="Icon&#10;&#10;Description automatically generated">
            <a:extLst>
              <a:ext uri="{FF2B5EF4-FFF2-40B4-BE49-F238E27FC236}">
                <a16:creationId xmlns:a16="http://schemas.microsoft.com/office/drawing/2014/main" id="{769EAE13-8C8B-4C4F-9CD3-97DCB91A89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67608" y="4189526"/>
            <a:ext cx="876671" cy="1183690"/>
          </a:xfrm>
          <a:prstGeom prst="rect">
            <a:avLst/>
          </a:prstGeom>
        </p:spPr>
      </p:pic>
      <p:pic>
        <p:nvPicPr>
          <p:cNvPr id="21" name="Picture 20">
            <a:extLst>
              <a:ext uri="{FF2B5EF4-FFF2-40B4-BE49-F238E27FC236}">
                <a16:creationId xmlns:a16="http://schemas.microsoft.com/office/drawing/2014/main" id="{6C23EC63-C504-4B47-90CB-D216986669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2938" y="4473945"/>
            <a:ext cx="1205788" cy="915646"/>
          </a:xfrm>
          <a:prstGeom prst="rect">
            <a:avLst/>
          </a:prstGeom>
        </p:spPr>
      </p:pic>
      <p:pic>
        <p:nvPicPr>
          <p:cNvPr id="22" name="Picture 21">
            <a:extLst>
              <a:ext uri="{FF2B5EF4-FFF2-40B4-BE49-F238E27FC236}">
                <a16:creationId xmlns:a16="http://schemas.microsoft.com/office/drawing/2014/main" id="{3A3A28BE-906F-BC47-80E5-24473BFFD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2206" y="4462024"/>
            <a:ext cx="1317667" cy="930604"/>
          </a:xfrm>
          <a:prstGeom prst="rect">
            <a:avLst/>
          </a:prstGeom>
        </p:spPr>
      </p:pic>
      <p:pic>
        <p:nvPicPr>
          <p:cNvPr id="24" name="Picture 23" descr="Icon&#10;&#10;Description automatically generated">
            <a:extLst>
              <a:ext uri="{FF2B5EF4-FFF2-40B4-BE49-F238E27FC236}">
                <a16:creationId xmlns:a16="http://schemas.microsoft.com/office/drawing/2014/main" id="{3D4A67AD-721A-C840-84B3-3F6FD16F4CC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56439" y="4471390"/>
            <a:ext cx="1136301" cy="75279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522A3474-4F23-2F4E-8A3F-7C894CF024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00419" y="4404359"/>
            <a:ext cx="696908" cy="832129"/>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D974EE1F-90D8-2049-B701-0A50B8BC791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587" y="4388839"/>
            <a:ext cx="659877" cy="752800"/>
          </a:xfrm>
          <a:prstGeom prst="rect">
            <a:avLst/>
          </a:prstGeom>
        </p:spPr>
      </p:pic>
      <p:pic>
        <p:nvPicPr>
          <p:cNvPr id="30" name="Picture 29" descr="A picture containing vector graphics&#10;&#10;Description automatically generated">
            <a:extLst>
              <a:ext uri="{FF2B5EF4-FFF2-40B4-BE49-F238E27FC236}">
                <a16:creationId xmlns:a16="http://schemas.microsoft.com/office/drawing/2014/main" id="{2165D0B7-689E-674E-8DD0-F7A39B95500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95760" y="4359817"/>
            <a:ext cx="876671" cy="876671"/>
          </a:xfrm>
          <a:prstGeom prst="rect">
            <a:avLst/>
          </a:prstGeom>
        </p:spPr>
      </p:pic>
    </p:spTree>
    <p:extLst>
      <p:ext uri="{BB962C8B-B14F-4D97-AF65-F5344CB8AC3E}">
        <p14:creationId xmlns:p14="http://schemas.microsoft.com/office/powerpoint/2010/main" val="276913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5"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par>
                                <p:cTn id="29" presetID="5"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par>
                                <p:cTn id="43" presetID="3"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linds(horizontal)">
                                      <p:cBhvr>
                                        <p:cTn id="45" dur="500"/>
                                        <p:tgtEl>
                                          <p:spTgt spid="22"/>
                                        </p:tgtEl>
                                      </p:cBhvr>
                                    </p:animEffect>
                                  </p:childTnLst>
                                </p:cTn>
                              </p:par>
                              <p:par>
                                <p:cTn id="46" presetID="3" presetClass="entr" presetSubtype="1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par>
                                <p:cTn id="49" presetID="3" presetClass="entr" presetSubtype="1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linds(horizontal)">
                                      <p:cBhvr>
                                        <p:cTn id="51" dur="500"/>
                                        <p:tgtEl>
                                          <p:spTgt spid="30"/>
                                        </p:tgtEl>
                                      </p:cBhvr>
                                    </p:animEffect>
                                  </p:childTnLst>
                                </p:cTn>
                              </p:par>
                              <p:par>
                                <p:cTn id="52" presetID="3" presetClass="entr" presetSubtype="1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linds(horizontal)">
                                      <p:cBhvr>
                                        <p:cTn id="54" dur="500"/>
                                        <p:tgtEl>
                                          <p:spTgt spid="26"/>
                                        </p:tgtEl>
                                      </p:cBhvr>
                                    </p:animEffect>
                                  </p:childTnLst>
                                </p:cTn>
                              </p:par>
                              <p:par>
                                <p:cTn id="55" presetID="3" presetClass="entr" presetSubtype="1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par>
                                <p:cTn id="58" presetID="3" presetClass="entr" presetSubtype="1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Rule 2</a:t>
            </a:r>
            <a:endParaRPr lang="en-IN" u="sng" dirty="0"/>
          </a:p>
        </p:txBody>
      </p:sp>
      <p:sp>
        <p:nvSpPr>
          <p:cNvPr id="3" name="Text Placeholder 2"/>
          <p:cNvSpPr>
            <a:spLocks noGrp="1"/>
          </p:cNvSpPr>
          <p:nvPr>
            <p:ph type="body" sz="quarter" idx="10"/>
          </p:nvPr>
        </p:nvSpPr>
        <p:spPr>
          <a:xfrm>
            <a:off x="762000" y="980728"/>
            <a:ext cx="10668000" cy="3672408"/>
          </a:xfrm>
          <a:ln>
            <a:solidFill>
              <a:srgbClr val="C00000"/>
            </a:solidFill>
          </a:ln>
        </p:spPr>
        <p:txBody>
          <a:bodyPr/>
          <a:lstStyle/>
          <a:p>
            <a:r>
              <a:rPr lang="en-IN" dirty="0"/>
              <a:t>Use commas with dates and numbers. </a:t>
            </a:r>
          </a:p>
          <a:p>
            <a:r>
              <a:rPr lang="en-IN" dirty="0"/>
              <a:t>In dates, the year is set off from the rest of the sentence with a pair of commas. </a:t>
            </a:r>
          </a:p>
          <a:p>
            <a:r>
              <a:rPr lang="en-IN" dirty="0"/>
              <a:t>Examples: </a:t>
            </a:r>
          </a:p>
          <a:p>
            <a:pPr marL="914400" lvl="1" indent="-514350">
              <a:buFont typeface="+mj-lt"/>
              <a:buAutoNum type="arabicPeriod"/>
            </a:pPr>
            <a:r>
              <a:rPr lang="en-IN" dirty="0">
                <a:solidFill>
                  <a:srgbClr val="C00000"/>
                </a:solidFill>
              </a:rPr>
              <a:t>July 25</a:t>
            </a:r>
            <a:r>
              <a:rPr lang="en-IN" dirty="0"/>
              <a:t>,</a:t>
            </a:r>
            <a:r>
              <a:rPr lang="en-IN" dirty="0">
                <a:solidFill>
                  <a:srgbClr val="C00000"/>
                </a:solidFill>
              </a:rPr>
              <a:t> 2019 or 25</a:t>
            </a:r>
            <a:r>
              <a:rPr lang="en-IN" baseline="30000" dirty="0">
                <a:solidFill>
                  <a:srgbClr val="C00000"/>
                </a:solidFill>
              </a:rPr>
              <a:t>th</a:t>
            </a:r>
            <a:r>
              <a:rPr lang="en-IN" dirty="0">
                <a:solidFill>
                  <a:srgbClr val="C00000"/>
                </a:solidFill>
              </a:rPr>
              <a:t> July</a:t>
            </a:r>
            <a:r>
              <a:rPr lang="en-IN" dirty="0"/>
              <a:t>,</a:t>
            </a:r>
            <a:r>
              <a:rPr lang="en-IN" dirty="0">
                <a:solidFill>
                  <a:srgbClr val="C00000"/>
                </a:solidFill>
              </a:rPr>
              <a:t> 2019.</a:t>
            </a:r>
          </a:p>
          <a:p>
            <a:pPr marL="914400" lvl="1" indent="-514350">
              <a:buFont typeface="+mj-lt"/>
              <a:buAutoNum type="arabicPeriod"/>
            </a:pPr>
            <a:r>
              <a:rPr lang="en-IN" dirty="0">
                <a:solidFill>
                  <a:srgbClr val="C00000"/>
                </a:solidFill>
              </a:rPr>
              <a:t>Tuesday, May 2</a:t>
            </a:r>
            <a:r>
              <a:rPr lang="en-IN" baseline="30000" dirty="0">
                <a:solidFill>
                  <a:srgbClr val="C00000"/>
                </a:solidFill>
              </a:rPr>
              <a:t>nd</a:t>
            </a:r>
            <a:r>
              <a:rPr lang="en-IN" dirty="0"/>
              <a:t>,</a:t>
            </a:r>
            <a:r>
              <a:rPr lang="en-IN" dirty="0">
                <a:solidFill>
                  <a:srgbClr val="C00000"/>
                </a:solidFill>
              </a:rPr>
              <a:t> 2019</a:t>
            </a:r>
            <a:r>
              <a:rPr lang="en-IN" dirty="0"/>
              <a:t>, </a:t>
            </a:r>
            <a:r>
              <a:rPr lang="en-IN" dirty="0">
                <a:solidFill>
                  <a:srgbClr val="C00000"/>
                </a:solidFill>
              </a:rPr>
              <a:t>was the day when I travelled to Pondicherry.</a:t>
            </a:r>
          </a:p>
        </p:txBody>
      </p:sp>
      <p:pic>
        <p:nvPicPr>
          <p:cNvPr id="4" name="Picture 3" descr="Calendar&#10;&#10;Description automatically generated">
            <a:extLst>
              <a:ext uri="{FF2B5EF4-FFF2-40B4-BE49-F238E27FC236}">
                <a16:creationId xmlns:a16="http://schemas.microsoft.com/office/drawing/2014/main" id="{6AC1FE85-22CC-6440-90C4-CC9FAF062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437112"/>
            <a:ext cx="2536836" cy="2016224"/>
          </a:xfrm>
          <a:prstGeom prst="rect">
            <a:avLst/>
          </a:prstGeom>
        </p:spPr>
      </p:pic>
    </p:spTree>
    <p:extLst>
      <p:ext uri="{BB962C8B-B14F-4D97-AF65-F5344CB8AC3E}">
        <p14:creationId xmlns:p14="http://schemas.microsoft.com/office/powerpoint/2010/main" val="142613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10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1" dur="1000"/>
                                        <p:tgtEl>
                                          <p:spTgt spid="3">
                                            <p:txEl>
                                              <p:pRg st="3" end="3"/>
                                            </p:txEl>
                                          </p:spTgt>
                                        </p:tgtEl>
                                      </p:cBhvr>
                                    </p:animEffect>
                                  </p:childTnLst>
                                </p:cTn>
                              </p:par>
                              <p:par>
                                <p:cTn id="22" presetID="12" presetClass="entr" presetSubtype="8"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10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98" y="71414"/>
            <a:ext cx="6984543" cy="654032"/>
          </a:xfrm>
        </p:spPr>
        <p:txBody>
          <a:bodyPr/>
          <a:lstStyle/>
          <a:p>
            <a:r>
              <a:rPr lang="en-IN" b="1" u="sng" dirty="0"/>
              <a:t>Rule 3</a:t>
            </a:r>
            <a:endParaRPr lang="en-IN" u="sng" dirty="0"/>
          </a:p>
        </p:txBody>
      </p:sp>
      <p:sp>
        <p:nvSpPr>
          <p:cNvPr id="3" name="Text Placeholder 2"/>
          <p:cNvSpPr>
            <a:spLocks noGrp="1"/>
          </p:cNvSpPr>
          <p:nvPr>
            <p:ph type="body" sz="quarter" idx="10"/>
          </p:nvPr>
        </p:nvSpPr>
        <p:spPr>
          <a:xfrm>
            <a:off x="633959" y="1214438"/>
            <a:ext cx="10999389" cy="4446810"/>
          </a:xfrm>
          <a:ln>
            <a:solidFill>
              <a:schemeClr val="accent6">
                <a:lumMod val="50000"/>
              </a:schemeClr>
            </a:solidFill>
          </a:ln>
        </p:spPr>
        <p:txBody>
          <a:bodyPr/>
          <a:lstStyle/>
          <a:p>
            <a:r>
              <a:rPr lang="en-IN" dirty="0"/>
              <a:t>In numbers more than four digits long, use commas to separate the numbers into groups of three, starting from the right. </a:t>
            </a:r>
          </a:p>
          <a:p>
            <a:r>
              <a:rPr lang="en-IN" dirty="0"/>
              <a:t>In numbers four digits long, a comma is optional. </a:t>
            </a:r>
          </a:p>
          <a:p>
            <a:r>
              <a:rPr lang="en-IN" dirty="0"/>
              <a:t>Examples:</a:t>
            </a:r>
          </a:p>
          <a:p>
            <a:pPr marL="914400" lvl="1" indent="-514350">
              <a:buFont typeface="+mj-lt"/>
              <a:buAutoNum type="arabicPeriod"/>
            </a:pPr>
            <a:r>
              <a:rPr lang="en-IN" dirty="0">
                <a:solidFill>
                  <a:schemeClr val="accent6">
                    <a:lumMod val="50000"/>
                  </a:schemeClr>
                </a:solidFill>
              </a:rPr>
              <a:t>3</a:t>
            </a:r>
            <a:r>
              <a:rPr lang="en-IN" dirty="0"/>
              <a:t>,</a:t>
            </a:r>
            <a:r>
              <a:rPr lang="en-IN" dirty="0">
                <a:solidFill>
                  <a:schemeClr val="accent6">
                    <a:lumMod val="50000"/>
                  </a:schemeClr>
                </a:solidFill>
              </a:rPr>
              <a:t>500 [or 3500]</a:t>
            </a:r>
          </a:p>
          <a:p>
            <a:pPr marL="914400" lvl="1" indent="-514350">
              <a:buFont typeface="+mj-lt"/>
              <a:buAutoNum type="arabicPeriod"/>
            </a:pPr>
            <a:r>
              <a:rPr lang="en-IN" dirty="0">
                <a:solidFill>
                  <a:schemeClr val="accent6">
                    <a:lumMod val="50000"/>
                  </a:schemeClr>
                </a:solidFill>
              </a:rPr>
              <a:t>100</a:t>
            </a:r>
            <a:r>
              <a:rPr lang="en-IN" dirty="0"/>
              <a:t>,</a:t>
            </a:r>
            <a:r>
              <a:rPr lang="en-IN" dirty="0">
                <a:solidFill>
                  <a:schemeClr val="accent6">
                    <a:lumMod val="50000"/>
                  </a:schemeClr>
                </a:solidFill>
              </a:rPr>
              <a:t>000</a:t>
            </a:r>
          </a:p>
          <a:p>
            <a:pPr marL="914400" lvl="1" indent="-514350">
              <a:buFont typeface="+mj-lt"/>
              <a:buAutoNum type="arabicPeriod"/>
            </a:pPr>
            <a:r>
              <a:rPr lang="en-IN" dirty="0">
                <a:solidFill>
                  <a:schemeClr val="accent6">
                    <a:lumMod val="50000"/>
                  </a:schemeClr>
                </a:solidFill>
              </a:rPr>
              <a:t>6</a:t>
            </a:r>
            <a:r>
              <a:rPr lang="en-IN" dirty="0"/>
              <a:t>,</a:t>
            </a:r>
            <a:r>
              <a:rPr lang="en-IN" dirty="0">
                <a:solidFill>
                  <a:schemeClr val="accent6">
                    <a:lumMod val="50000"/>
                  </a:schemeClr>
                </a:solidFill>
              </a:rPr>
              <a:t>000</a:t>
            </a:r>
            <a:r>
              <a:rPr lang="en-IN" dirty="0"/>
              <a:t>,</a:t>
            </a:r>
            <a:r>
              <a:rPr lang="en-IN" dirty="0">
                <a:solidFill>
                  <a:schemeClr val="accent6">
                    <a:lumMod val="50000"/>
                  </a:schemeClr>
                </a:solidFill>
              </a:rPr>
              <a:t>000</a:t>
            </a:r>
          </a:p>
        </p:txBody>
      </p:sp>
      <p:pic>
        <p:nvPicPr>
          <p:cNvPr id="4" name="Picture 3" descr="A picture containing text, light&#10;&#10;Description automatically generated">
            <a:extLst>
              <a:ext uri="{FF2B5EF4-FFF2-40B4-BE49-F238E27FC236}">
                <a16:creationId xmlns:a16="http://schemas.microsoft.com/office/drawing/2014/main" id="{1126CECC-8A64-7C43-946A-FB0828EB4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968" y="2996952"/>
            <a:ext cx="4280024" cy="2407514"/>
          </a:xfrm>
          <a:prstGeom prst="rect">
            <a:avLst/>
          </a:prstGeom>
        </p:spPr>
      </p:pic>
    </p:spTree>
    <p:extLst>
      <p:ext uri="{BB962C8B-B14F-4D97-AF65-F5344CB8AC3E}">
        <p14:creationId xmlns:p14="http://schemas.microsoft.com/office/powerpoint/2010/main" val="371454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1000"/>
                                        <p:tgtEl>
                                          <p:spTgt spid="3">
                                            <p:txEl>
                                              <p:pRg st="3" end="3"/>
                                            </p:txEl>
                                          </p:spTgt>
                                        </p:tgtEl>
                                      </p:cBhvr>
                                    </p:animEffect>
                                  </p:childTnLst>
                                </p:cTn>
                              </p:par>
                              <p:par>
                                <p:cTn id="21" presetID="1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4" dur="1000"/>
                                        <p:tgtEl>
                                          <p:spTgt spid="3">
                                            <p:txEl>
                                              <p:pRg st="4" end="4"/>
                                            </p:txEl>
                                          </p:spTgt>
                                        </p:tgtEl>
                                      </p:cBhvr>
                                    </p:animEffect>
                                  </p:childTnLst>
                                </p:cTn>
                              </p:par>
                              <p:par>
                                <p:cTn id="25" presetID="1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77869914"/>
              </p:ext>
            </p:extLst>
          </p:nvPr>
        </p:nvGraphicFramePr>
        <p:xfrm>
          <a:off x="1165512" y="1045880"/>
          <a:ext cx="9937104" cy="3895288"/>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&lt;comma&gt; &lt;https://</a:t>
                      </a:r>
                      <a:r>
                        <a:rPr lang="en-IN" sz="900" dirty="0" err="1"/>
                        <a:t>pixabay.com</a:t>
                      </a:r>
                      <a:r>
                        <a:rPr lang="en-IN" sz="900" dirty="0"/>
                        <a:t>/illustrations/comma-character-writing-hatching-2426854/&gt;</a:t>
                      </a:r>
                    </a:p>
                  </a:txBody>
                  <a:tcPr/>
                </a:tc>
                <a:extLst>
                  <a:ext uri="{0D108BD9-81ED-4DB2-BD59-A6C34878D82A}">
                    <a16:rowId xmlns:a16="http://schemas.microsoft.com/office/drawing/2014/main" val="10001"/>
                  </a:ext>
                </a:extLst>
              </a:tr>
              <a:tr h="0">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&lt;blackboard&gt; &lt;https://</a:t>
                      </a:r>
                      <a:r>
                        <a:rPr lang="en-IN" sz="900" dirty="0" err="1"/>
                        <a:t>pixabay.com</a:t>
                      </a:r>
                      <a:r>
                        <a:rPr lang="en-IN" sz="900" dirty="0"/>
                        <a:t>/illustrations/blackboard-board-school-chalkboard-5639925/&gt;</a:t>
                      </a:r>
                    </a:p>
                  </a:txBody>
                  <a:tcPr/>
                </a:tc>
                <a:extLst>
                  <a:ext uri="{0D108BD9-81ED-4DB2-BD59-A6C34878D82A}">
                    <a16:rowId xmlns:a16="http://schemas.microsoft.com/office/drawing/2014/main" val="10002"/>
                  </a:ext>
                </a:extLst>
              </a:tr>
              <a:tr h="223673">
                <a:tc>
                  <a:txBody>
                    <a:bodyPr/>
                    <a:lstStyle/>
                    <a:p>
                      <a:r>
                        <a:rPr lang="en-IN" sz="900" dirty="0"/>
                        <a:t>2</a:t>
                      </a:r>
                    </a:p>
                  </a:txBody>
                  <a:tcPr/>
                </a:tc>
                <a:tc>
                  <a:txBody>
                    <a:bodyPr/>
                    <a:lstStyle/>
                    <a:p>
                      <a:endParaRPr lang="en-IN" sz="900" dirty="0"/>
                    </a:p>
                  </a:txBody>
                  <a:tcPr/>
                </a:tc>
                <a:tc>
                  <a:txBody>
                    <a:bodyPr/>
                    <a:lstStyle/>
                    <a:p>
                      <a:r>
                        <a:rPr lang="en-IN" sz="900" dirty="0"/>
                        <a:t>&lt;teacher&gt; &lt;SSSVV Image Gallery: Search Keyword “teacher front pose”&gt;</a:t>
                      </a:r>
                    </a:p>
                  </a:txBody>
                  <a:tcPr/>
                </a:tc>
                <a:extLst>
                  <a:ext uri="{0D108BD9-81ED-4DB2-BD59-A6C34878D82A}">
                    <a16:rowId xmlns:a16="http://schemas.microsoft.com/office/drawing/2014/main" val="2635585898"/>
                  </a:ext>
                </a:extLst>
              </a:tr>
              <a:tr h="389313">
                <a:tc>
                  <a:txBody>
                    <a:bodyPr/>
                    <a:lstStyle/>
                    <a:p>
                      <a:r>
                        <a:rPr lang="en-IN" sz="900" dirty="0"/>
                        <a:t>3</a:t>
                      </a:r>
                    </a:p>
                  </a:txBody>
                  <a:tcPr/>
                </a:tc>
                <a:tc>
                  <a:txBody>
                    <a:bodyPr/>
                    <a:lstStyle/>
                    <a:p>
                      <a:endParaRPr lang="en-IN" sz="900" dirty="0"/>
                    </a:p>
                  </a:txBody>
                  <a:tcPr/>
                </a:tc>
                <a:tc>
                  <a:txBody>
                    <a:bodyPr/>
                    <a:lstStyle/>
                    <a:p>
                      <a:r>
                        <a:rPr lang="en-IN" sz="900" dirty="0"/>
                        <a:t>&lt;peach&gt; &lt;https://</a:t>
                      </a:r>
                      <a:r>
                        <a:rPr lang="en-IN" sz="900" dirty="0" err="1"/>
                        <a:t>pixabay.com</a:t>
                      </a:r>
                      <a:r>
                        <a:rPr lang="en-IN" sz="900" dirty="0"/>
                        <a:t>/vectors/peach-fruit-nectarine-plant-nature-41169/&gt;</a:t>
                      </a:r>
                    </a:p>
                    <a:p>
                      <a:r>
                        <a:rPr lang="en-IN" sz="900" dirty="0"/>
                        <a:t>&lt;apple&gt; &lt;https://</a:t>
                      </a:r>
                      <a:r>
                        <a:rPr lang="en-IN" sz="900" dirty="0" err="1"/>
                        <a:t>pixabay.com</a:t>
                      </a:r>
                      <a:r>
                        <a:rPr lang="en-IN" sz="900" dirty="0"/>
                        <a:t>/vectors/apple-ripe-red-healthy-food-fruit-307356/&gt;</a:t>
                      </a:r>
                    </a:p>
                    <a:p>
                      <a:r>
                        <a:rPr lang="en-IN" sz="900" dirty="0"/>
                        <a:t>&lt;banana&gt; &lt;https://</a:t>
                      </a:r>
                      <a:r>
                        <a:rPr lang="en-IN" sz="900" dirty="0" err="1"/>
                        <a:t>pixabay.com</a:t>
                      </a:r>
                      <a:r>
                        <a:rPr lang="en-IN" sz="900" dirty="0"/>
                        <a:t>/vectors/bananas-pair-food-fruit-isolated-304202/&gt;</a:t>
                      </a:r>
                    </a:p>
                  </a:txBody>
                  <a:tcPr/>
                </a:tc>
                <a:extLst>
                  <a:ext uri="{0D108BD9-81ED-4DB2-BD59-A6C34878D82A}">
                    <a16:rowId xmlns:a16="http://schemas.microsoft.com/office/drawing/2014/main" val="10003"/>
                  </a:ext>
                </a:extLst>
              </a:tr>
              <a:tr h="225152">
                <a:tc>
                  <a:txBody>
                    <a:bodyPr/>
                    <a:lstStyle/>
                    <a:p>
                      <a:r>
                        <a:rPr lang="en-IN" sz="900" dirty="0"/>
                        <a:t>3</a:t>
                      </a:r>
                    </a:p>
                  </a:txBody>
                  <a:tcPr/>
                </a:tc>
                <a:tc>
                  <a:txBody>
                    <a:bodyPr/>
                    <a:lstStyle/>
                    <a:p>
                      <a:endParaRPr lang="en-IN" sz="900" dirty="0"/>
                    </a:p>
                  </a:txBody>
                  <a:tcPr/>
                </a:tc>
                <a:tc>
                  <a:txBody>
                    <a:bodyPr/>
                    <a:lstStyle/>
                    <a:p>
                      <a:r>
                        <a:rPr lang="en-IN" sz="900" dirty="0"/>
                        <a:t>&lt;text book&gt; &lt;https://</a:t>
                      </a:r>
                      <a:r>
                        <a:rPr lang="en-IN" sz="900" dirty="0" err="1"/>
                        <a:t>pixabay.com</a:t>
                      </a:r>
                      <a:r>
                        <a:rPr lang="en-IN" sz="900" dirty="0"/>
                        <a:t>/vectors/book-education-books-reference-25155/&gt;</a:t>
                      </a:r>
                    </a:p>
                    <a:p>
                      <a:r>
                        <a:rPr lang="en-IN" sz="900" dirty="0"/>
                        <a:t>&lt;paper&gt; &lt;https://</a:t>
                      </a:r>
                      <a:r>
                        <a:rPr lang="en-IN" sz="900" dirty="0" err="1"/>
                        <a:t>pixabay.com</a:t>
                      </a:r>
                      <a:r>
                        <a:rPr lang="en-IN" sz="900" dirty="0"/>
                        <a:t>/vectors/paper-ruled-lined-office-school-155953/&gt;</a:t>
                      </a:r>
                    </a:p>
                    <a:p>
                      <a:r>
                        <a:rPr lang="en-IN" sz="900" dirty="0"/>
                        <a:t>&lt;pencil&gt; &lt;https://</a:t>
                      </a:r>
                      <a:r>
                        <a:rPr lang="en-IN" sz="900" dirty="0" err="1"/>
                        <a:t>pixabay.com</a:t>
                      </a:r>
                      <a:r>
                        <a:rPr lang="en-IN" sz="900" dirty="0"/>
                        <a:t>/illustrations/pencil-graphite-eraser-5472136/&gt;</a:t>
                      </a:r>
                    </a:p>
                  </a:txBody>
                  <a:tcPr/>
                </a:tc>
                <a:extLst>
                  <a:ext uri="{0D108BD9-81ED-4DB2-BD59-A6C34878D82A}">
                    <a16:rowId xmlns:a16="http://schemas.microsoft.com/office/drawing/2014/main" val="10004"/>
                  </a:ext>
                </a:extLst>
              </a:tr>
              <a:tr h="226288">
                <a:tc>
                  <a:txBody>
                    <a:bodyPr/>
                    <a:lstStyle/>
                    <a:p>
                      <a:r>
                        <a:rPr lang="en-IN" sz="900" dirty="0"/>
                        <a:t>3</a:t>
                      </a:r>
                    </a:p>
                  </a:txBody>
                  <a:tcPr/>
                </a:tc>
                <a:tc>
                  <a:txBody>
                    <a:bodyPr/>
                    <a:lstStyle/>
                    <a:p>
                      <a:endParaRPr lang="en-IN" sz="900" dirty="0"/>
                    </a:p>
                  </a:txBody>
                  <a:tcPr/>
                </a:tc>
                <a:tc>
                  <a:txBody>
                    <a:bodyPr/>
                    <a:lstStyle/>
                    <a:p>
                      <a:r>
                        <a:rPr lang="en-IN" sz="900" dirty="0"/>
                        <a:t>&lt;cake slice&gt; &lt;https://</a:t>
                      </a:r>
                      <a:r>
                        <a:rPr lang="en-IN" sz="900" dirty="0" err="1"/>
                        <a:t>pixabay.com</a:t>
                      </a:r>
                      <a:r>
                        <a:rPr lang="en-IN" sz="900" dirty="0"/>
                        <a:t>/illustrations/cake-slice-kawaii-cartoon-drawing-5482634/&gt;</a:t>
                      </a:r>
                    </a:p>
                    <a:p>
                      <a:r>
                        <a:rPr lang="en-IN" sz="900" dirty="0"/>
                        <a:t>&lt;biscuit&gt; &lt;https://</a:t>
                      </a:r>
                      <a:r>
                        <a:rPr lang="en-IN" sz="900" dirty="0" err="1"/>
                        <a:t>pixabay.com</a:t>
                      </a:r>
                      <a:r>
                        <a:rPr lang="en-IN" sz="900" dirty="0"/>
                        <a:t>/vectors/cookie-dessert-snack-biscuits-6035822/&gt;</a:t>
                      </a:r>
                    </a:p>
                    <a:p>
                      <a:r>
                        <a:rPr lang="en-IN" sz="900" dirty="0"/>
                        <a:t>&lt;coffee&gt; &lt;https://</a:t>
                      </a:r>
                      <a:r>
                        <a:rPr lang="en-IN" sz="900" dirty="0" err="1"/>
                        <a:t>pixabay.com</a:t>
                      </a:r>
                      <a:r>
                        <a:rPr lang="en-IN" sz="900" dirty="0"/>
                        <a:t>/vectors/coffee-cup-icon-drink-hot-coffee-5985768/&gt;</a:t>
                      </a:r>
                    </a:p>
                  </a:txBody>
                  <a:tcPr/>
                </a:tc>
                <a:extLst>
                  <a:ext uri="{0D108BD9-81ED-4DB2-BD59-A6C34878D82A}">
                    <a16:rowId xmlns:a16="http://schemas.microsoft.com/office/drawing/2014/main" val="10005"/>
                  </a:ext>
                </a:extLst>
              </a:tr>
              <a:tr h="389313">
                <a:tc>
                  <a:txBody>
                    <a:bodyPr/>
                    <a:lstStyle/>
                    <a:p>
                      <a:r>
                        <a:rPr lang="en-IN" sz="900" dirty="0"/>
                        <a:t>3</a:t>
                      </a:r>
                    </a:p>
                  </a:txBody>
                  <a:tcPr/>
                </a:tc>
                <a:tc>
                  <a:txBody>
                    <a:bodyPr/>
                    <a:lstStyle/>
                    <a:p>
                      <a:endParaRPr lang="en-IN" sz="900" dirty="0"/>
                    </a:p>
                  </a:txBody>
                  <a:tcPr/>
                </a:tc>
                <a:tc>
                  <a:txBody>
                    <a:bodyPr/>
                    <a:lstStyle/>
                    <a:p>
                      <a:r>
                        <a:rPr lang="en-IN" sz="900" dirty="0"/>
                        <a:t>&lt;football&gt; &lt;https://</a:t>
                      </a:r>
                      <a:r>
                        <a:rPr lang="en-IN" sz="900" dirty="0" err="1"/>
                        <a:t>pixabay.com</a:t>
                      </a:r>
                      <a:r>
                        <a:rPr lang="en-IN" sz="900" dirty="0"/>
                        <a:t>/illustrations/football-player-sport-shooting-2658776/&gt;</a:t>
                      </a:r>
                    </a:p>
                    <a:p>
                      <a:r>
                        <a:rPr lang="en-IN" sz="900" dirty="0"/>
                        <a:t>&lt;cricket&gt; &lt;https://</a:t>
                      </a:r>
                      <a:r>
                        <a:rPr lang="en-IN" sz="900" dirty="0" err="1"/>
                        <a:t>pixabay.com</a:t>
                      </a:r>
                      <a:r>
                        <a:rPr lang="en-IN" sz="900" dirty="0"/>
                        <a:t>/vectors/cricket-player-game-sports-304866/&gt;</a:t>
                      </a:r>
                    </a:p>
                    <a:p>
                      <a:r>
                        <a:rPr lang="en-IN" sz="900" dirty="0"/>
                        <a:t>&lt;hockey&gt; &lt;https://</a:t>
                      </a:r>
                      <a:r>
                        <a:rPr lang="en-IN" sz="900" dirty="0" err="1"/>
                        <a:t>pixabay.com</a:t>
                      </a:r>
                      <a:r>
                        <a:rPr lang="en-IN" sz="900" dirty="0"/>
                        <a:t>/vectors/boy-game-hokey-ice-hockey-kid-2029996/&gt;</a:t>
                      </a:r>
                    </a:p>
                    <a:p>
                      <a:r>
                        <a:rPr lang="en-IN" sz="900" dirty="0"/>
                        <a:t>&lt;swimming&gt; &lt;https://</a:t>
                      </a:r>
                      <a:r>
                        <a:rPr lang="en-IN" sz="900" dirty="0" err="1"/>
                        <a:t>pixabay.com</a:t>
                      </a:r>
                      <a:r>
                        <a:rPr lang="en-IN" sz="900" dirty="0"/>
                        <a:t>/illustrations/swimming-swimming-pool-sport-pond-83676/&gt;</a:t>
                      </a:r>
                    </a:p>
                  </a:txBody>
                  <a:tcPr/>
                </a:tc>
                <a:extLst>
                  <a:ext uri="{0D108BD9-81ED-4DB2-BD59-A6C34878D82A}">
                    <a16:rowId xmlns:a16="http://schemas.microsoft.com/office/drawing/2014/main" val="10006"/>
                  </a:ext>
                </a:extLst>
              </a:tr>
              <a:tr h="294505">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a:t>
                      </a:r>
                      <a:r>
                        <a:rPr lang="en-IN" sz="900" dirty="0" err="1"/>
                        <a:t>calander</a:t>
                      </a:r>
                      <a:r>
                        <a:rPr lang="en-IN" sz="900" dirty="0"/>
                        <a:t>&gt; &lt;https://</a:t>
                      </a:r>
                      <a:r>
                        <a:rPr lang="en-IN" sz="900" dirty="0" err="1"/>
                        <a:t>pixabay.com</a:t>
                      </a:r>
                      <a:r>
                        <a:rPr lang="en-IN" sz="900" dirty="0"/>
                        <a:t>/vectors/calendar-month-year-date-datetime-159098/&gt;</a:t>
                      </a:r>
                    </a:p>
                  </a:txBody>
                  <a:tcPr/>
                </a:tc>
                <a:extLst>
                  <a:ext uri="{0D108BD9-81ED-4DB2-BD59-A6C34878D82A}">
                    <a16:rowId xmlns:a16="http://schemas.microsoft.com/office/drawing/2014/main" val="10007"/>
                  </a:ext>
                </a:extLst>
              </a:tr>
              <a:tr h="354320">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&lt;numbers&gt; &lt;https://</a:t>
                      </a:r>
                      <a:r>
                        <a:rPr lang="en-IN" sz="900" dirty="0" err="1"/>
                        <a:t>pixabay.com</a:t>
                      </a:r>
                      <a:r>
                        <a:rPr lang="en-IN" sz="900" dirty="0"/>
                        <a:t>/photos/pay-numbers-digits-mathematics-2662758/&gt;</a:t>
                      </a:r>
                    </a:p>
                  </a:txBody>
                  <a:tcPr/>
                </a:tc>
                <a:extLst>
                  <a:ext uri="{0D108BD9-81ED-4DB2-BD59-A6C34878D82A}">
                    <a16:rowId xmlns:a16="http://schemas.microsoft.com/office/drawing/2014/main" val="10008"/>
                  </a:ext>
                </a:extLst>
              </a:tr>
            </a:tbl>
          </a:graphicData>
        </a:graphic>
      </p:graphicFrame>
      <p:pic>
        <p:nvPicPr>
          <p:cNvPr id="5" name="Picture 4" descr="A planet in space&#10;&#10;Description automatically generated with low confidence">
            <a:extLst>
              <a:ext uri="{FF2B5EF4-FFF2-40B4-BE49-F238E27FC236}">
                <a16:creationId xmlns:a16="http://schemas.microsoft.com/office/drawing/2014/main" id="{07CE0592-3658-304A-8CBE-E55BBD47DC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616" y="1477928"/>
            <a:ext cx="144016" cy="190829"/>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2F128F6D-3142-3140-86A5-ECAE3E72D2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930" y="2814128"/>
            <a:ext cx="217466" cy="193001"/>
          </a:xfrm>
          <a:prstGeom prst="rect">
            <a:avLst/>
          </a:prstGeom>
        </p:spPr>
      </p:pic>
      <p:pic>
        <p:nvPicPr>
          <p:cNvPr id="8" name="Picture 7" descr="Text, table&#10;&#10;Description automatically generated">
            <a:extLst>
              <a:ext uri="{FF2B5EF4-FFF2-40B4-BE49-F238E27FC236}">
                <a16:creationId xmlns:a16="http://schemas.microsoft.com/office/drawing/2014/main" id="{A4056D01-A29C-6647-B03D-4CCD847F43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9351" y="2788792"/>
            <a:ext cx="124545" cy="193000"/>
          </a:xfrm>
          <a:prstGeom prst="rect">
            <a:avLst/>
          </a:prstGeom>
        </p:spPr>
      </p:pic>
      <p:pic>
        <p:nvPicPr>
          <p:cNvPr id="10" name="Picture 9" descr="Shape&#10;&#10;Description automatically generated">
            <a:extLst>
              <a:ext uri="{FF2B5EF4-FFF2-40B4-BE49-F238E27FC236}">
                <a16:creationId xmlns:a16="http://schemas.microsoft.com/office/drawing/2014/main" id="{8D1B3595-77E7-2046-98D0-668F82052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1584" y="2786903"/>
            <a:ext cx="125835" cy="172451"/>
          </a:xfrm>
          <a:prstGeom prst="rect">
            <a:avLst/>
          </a:prstGeom>
        </p:spPr>
      </p:pic>
      <p:pic>
        <p:nvPicPr>
          <p:cNvPr id="12" name="Picture 11" descr="Background pattern&#10;&#10;Description automatically generated with low confidence">
            <a:extLst>
              <a:ext uri="{FF2B5EF4-FFF2-40B4-BE49-F238E27FC236}">
                <a16:creationId xmlns:a16="http://schemas.microsoft.com/office/drawing/2014/main" id="{A6B03DC9-844E-C744-919A-1E49FD5383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7688" y="2270016"/>
            <a:ext cx="358074" cy="290935"/>
          </a:xfrm>
          <a:prstGeom prst="rect">
            <a:avLst/>
          </a:prstGeom>
        </p:spPr>
      </p:pic>
      <p:pic>
        <p:nvPicPr>
          <p:cNvPr id="14" name="Picture 13" descr="Logo&#10;&#10;Description automatically generated">
            <a:extLst>
              <a:ext uri="{FF2B5EF4-FFF2-40B4-BE49-F238E27FC236}">
                <a16:creationId xmlns:a16="http://schemas.microsoft.com/office/drawing/2014/main" id="{0D36BAD9-1DB1-C648-862C-26C4863C31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9264" y="2271346"/>
            <a:ext cx="264717" cy="289605"/>
          </a:xfrm>
          <a:prstGeom prst="rect">
            <a:avLst/>
          </a:prstGeom>
        </p:spPr>
      </p:pic>
      <p:pic>
        <p:nvPicPr>
          <p:cNvPr id="16" name="Picture 15" descr="Logo&#10;&#10;Description automatically generated">
            <a:extLst>
              <a:ext uri="{FF2B5EF4-FFF2-40B4-BE49-F238E27FC236}">
                <a16:creationId xmlns:a16="http://schemas.microsoft.com/office/drawing/2014/main" id="{D6961E7C-BBAA-2749-B6C2-588C100B94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216" y="2312197"/>
            <a:ext cx="232570" cy="257072"/>
          </a:xfrm>
          <a:prstGeom prst="rect">
            <a:avLst/>
          </a:prstGeom>
        </p:spPr>
      </p:pic>
      <p:pic>
        <p:nvPicPr>
          <p:cNvPr id="18" name="Picture 17" descr="Icon&#10;&#10;Description automatically generated">
            <a:extLst>
              <a:ext uri="{FF2B5EF4-FFF2-40B4-BE49-F238E27FC236}">
                <a16:creationId xmlns:a16="http://schemas.microsoft.com/office/drawing/2014/main" id="{3D11270E-E848-5142-ADB2-74B4C501976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98216" y="3278796"/>
            <a:ext cx="163339" cy="220542"/>
          </a:xfrm>
          <a:prstGeom prst="rect">
            <a:avLst/>
          </a:prstGeom>
        </p:spPr>
      </p:pic>
      <p:pic>
        <p:nvPicPr>
          <p:cNvPr id="20" name="Picture 19">
            <a:extLst>
              <a:ext uri="{FF2B5EF4-FFF2-40B4-BE49-F238E27FC236}">
                <a16:creationId xmlns:a16="http://schemas.microsoft.com/office/drawing/2014/main" id="{07DF8ED5-5F7A-E746-838E-EE4D0B7B34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17878" y="3320096"/>
            <a:ext cx="266216" cy="202158"/>
          </a:xfrm>
          <a:prstGeom prst="rect">
            <a:avLst/>
          </a:prstGeom>
        </p:spPr>
      </p:pic>
      <p:pic>
        <p:nvPicPr>
          <p:cNvPr id="22" name="Picture 21">
            <a:extLst>
              <a:ext uri="{FF2B5EF4-FFF2-40B4-BE49-F238E27FC236}">
                <a16:creationId xmlns:a16="http://schemas.microsoft.com/office/drawing/2014/main" id="{C63696D7-76B8-0942-A28D-5F9952F07C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55350" y="3290966"/>
            <a:ext cx="368733" cy="260418"/>
          </a:xfrm>
          <a:prstGeom prst="rect">
            <a:avLst/>
          </a:prstGeom>
        </p:spPr>
      </p:pic>
      <p:pic>
        <p:nvPicPr>
          <p:cNvPr id="23" name="Picture 22" descr="Icon&#10;&#10;Description automatically generated">
            <a:extLst>
              <a:ext uri="{FF2B5EF4-FFF2-40B4-BE49-F238E27FC236}">
                <a16:creationId xmlns:a16="http://schemas.microsoft.com/office/drawing/2014/main" id="{F8AEE45A-FC3B-A045-9E61-836BF8C06EB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26396" y="3910316"/>
            <a:ext cx="180021" cy="11926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0CA4660-6A0E-BE43-8C5A-EFAF36080CD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95580" y="3815143"/>
            <a:ext cx="220818" cy="263663"/>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B4E90F9-FF81-5F41-A892-B3DCE09DC75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53909" y="3850692"/>
            <a:ext cx="163339" cy="186340"/>
          </a:xfrm>
          <a:prstGeom prst="rect">
            <a:avLst/>
          </a:prstGeom>
        </p:spPr>
      </p:pic>
      <p:pic>
        <p:nvPicPr>
          <p:cNvPr id="26" name="Picture 25" descr="A picture containing vector graphics&#10;&#10;Description automatically generated">
            <a:extLst>
              <a:ext uri="{FF2B5EF4-FFF2-40B4-BE49-F238E27FC236}">
                <a16:creationId xmlns:a16="http://schemas.microsoft.com/office/drawing/2014/main" id="{373E574E-F660-074A-9932-6142832DAC4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39887" y="3835221"/>
            <a:ext cx="277776" cy="277776"/>
          </a:xfrm>
          <a:prstGeom prst="rect">
            <a:avLst/>
          </a:prstGeom>
        </p:spPr>
      </p:pic>
      <p:pic>
        <p:nvPicPr>
          <p:cNvPr id="28" name="Picture 27" descr="Calendar&#10;&#10;Description automatically generated">
            <a:extLst>
              <a:ext uri="{FF2B5EF4-FFF2-40B4-BE49-F238E27FC236}">
                <a16:creationId xmlns:a16="http://schemas.microsoft.com/office/drawing/2014/main" id="{E099776D-171D-B04E-9B7C-AF5A94C954D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39616" y="4333778"/>
            <a:ext cx="206913" cy="175229"/>
          </a:xfrm>
          <a:prstGeom prst="rect">
            <a:avLst/>
          </a:prstGeom>
        </p:spPr>
      </p:pic>
      <p:pic>
        <p:nvPicPr>
          <p:cNvPr id="30" name="Picture 29" descr="A picture containing text, light&#10;&#10;Description automatically generated">
            <a:extLst>
              <a:ext uri="{FF2B5EF4-FFF2-40B4-BE49-F238E27FC236}">
                <a16:creationId xmlns:a16="http://schemas.microsoft.com/office/drawing/2014/main" id="{E5C51CE8-AFD5-444A-9D17-56C49CD5BB0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658046" y="4705380"/>
            <a:ext cx="163339" cy="91878"/>
          </a:xfrm>
          <a:prstGeom prst="rect">
            <a:avLst/>
          </a:prstGeom>
        </p:spPr>
      </p:pic>
      <p:pic>
        <p:nvPicPr>
          <p:cNvPr id="32" name="Picture 31" descr="A chalkboard on a wall&#10;&#10;Description automatically generated with low confidence">
            <a:extLst>
              <a:ext uri="{FF2B5EF4-FFF2-40B4-BE49-F238E27FC236}">
                <a16:creationId xmlns:a16="http://schemas.microsoft.com/office/drawing/2014/main" id="{65CE7FD0-0680-9D42-BACE-312710BA12B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24646" y="1755650"/>
            <a:ext cx="149250" cy="99176"/>
          </a:xfrm>
          <a:prstGeom prst="rect">
            <a:avLst/>
          </a:prstGeom>
        </p:spPr>
      </p:pic>
      <p:pic>
        <p:nvPicPr>
          <p:cNvPr id="33" name="Picture 32" descr="A picture containing vector graphics&#10;&#10;Description automatically generated">
            <a:extLst>
              <a:ext uri="{FF2B5EF4-FFF2-40B4-BE49-F238E27FC236}">
                <a16:creationId xmlns:a16="http://schemas.microsoft.com/office/drawing/2014/main" id="{A1F79EA7-D67D-1344-B57B-02AEB12A2D5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29880" y="1932516"/>
            <a:ext cx="144016" cy="192251"/>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1063</Words>
  <Application>Microsoft Office PowerPoint</Application>
  <PresentationFormat>Widescreen</PresentationFormat>
  <Paragraphs>97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All About Commas </vt:lpstr>
      <vt:lpstr>Comma</vt:lpstr>
      <vt:lpstr>Rule 1</vt:lpstr>
      <vt:lpstr>Rule 2</vt:lpstr>
      <vt:lpstr>Rule 3</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53</cp:revision>
  <dcterms:created xsi:type="dcterms:W3CDTF">2020-08-28T09:38:22Z</dcterms:created>
  <dcterms:modified xsi:type="dcterms:W3CDTF">2021-11-16T15:21:58Z</dcterms:modified>
</cp:coreProperties>
</file>