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jANs1QdeGHdjxa7WDstCG82FJr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DD97938-A610-47CC-8A98-DC7264D86179}">
  <a:tblStyle styleId="{FDD97938-A610-47CC-8A98-DC7264D8617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63" d="100"/>
          <a:sy n="63" d="100"/>
        </p:scale>
        <p:origin x="708"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4"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&lt;punctuation marks&gt; &lt;https://pixabay.com/illustrations/punctuation-marks-word-language-2999583/&gt;</a:t>
            </a:r>
            <a:endParaRPr/>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&lt;coffee&gt; &lt;https://pixabay.com/photos/cookies-coffee-dessert-espresso-933050/&gt;</a:t>
            </a:r>
            <a:endParaRPr/>
          </a:p>
          <a:p>
            <a:pPr marL="0" lvl="0" indent="0" algn="l" rtl="0">
              <a:spcBef>
                <a:spcPts val="0"/>
              </a:spcBef>
              <a:spcAft>
                <a:spcPts val="0"/>
              </a:spcAft>
              <a:buNone/>
            </a:pPr>
            <a:r>
              <a:rPr lang="en-IN"/>
              <a:t>&lt;market&gt; &lt;SSSVV&gt;</a:t>
            </a:r>
            <a:endParaRPr/>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&lt;heat&gt; &lt;https://pixabay.com/illustrations/heat-sweat-summer-hot-sun-warmth-4270426/&gt;</a:t>
            </a:r>
            <a:endParaRPr/>
          </a:p>
          <a:p>
            <a:pPr marL="0" lvl="0" indent="0" algn="l" rtl="0">
              <a:spcBef>
                <a:spcPts val="0"/>
              </a:spcBef>
              <a:spcAft>
                <a:spcPts val="0"/>
              </a:spcAft>
              <a:buNone/>
            </a:pPr>
            <a:r>
              <a:rPr lang="en-IN"/>
              <a:t>&lt;game&gt; &lt;https://pixabay.com/vectors/cricket-ground-pitch-sports-sketch-32265/&gt;</a:t>
            </a:r>
            <a:endParaRPr/>
          </a:p>
          <a:p>
            <a:pPr marL="0" lvl="0" indent="0" algn="l" rtl="0">
              <a:spcBef>
                <a:spcPts val="0"/>
              </a:spcBef>
              <a:spcAft>
                <a:spcPts val="0"/>
              </a:spcAft>
              <a:buNone/>
            </a:pPr>
            <a:r>
              <a:rPr lang="en-IN"/>
              <a:t>&lt;garden&gt; &lt;https://pixabay.com/vectors/flowers-garden-summer-sun-colorful-5181243/&gt;</a:t>
            </a:r>
            <a:endParaRPr/>
          </a:p>
        </p:txBody>
      </p:sp>
      <p:sp>
        <p:nvSpPr>
          <p:cNvPr id="60" name="Google Shape;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IN" dirty="0"/>
              <a:t>Forest: https://pixabay.com/vectors/evergreen-forest-landscape-2025158/</a:t>
            </a:r>
          </a:p>
          <a:p>
            <a:pPr marL="0" lvl="0" indent="0" algn="l" rtl="0">
              <a:spcBef>
                <a:spcPts val="0"/>
              </a:spcBef>
              <a:spcAft>
                <a:spcPts val="0"/>
              </a:spcAft>
              <a:buNone/>
            </a:pPr>
            <a:r>
              <a:rPr lang="en-US" dirty="0"/>
              <a:t>Deer: https://pixabay.com/vectors/deer-application-bambi-wild-animals-1157862/</a:t>
            </a:r>
          </a:p>
          <a:p>
            <a:pPr marL="0" lvl="0" indent="0" algn="l" rtl="0">
              <a:spcBef>
                <a:spcPts val="0"/>
              </a:spcBef>
              <a:spcAft>
                <a:spcPts val="0"/>
              </a:spcAft>
              <a:buNone/>
            </a:pPr>
            <a:r>
              <a:rPr lang="en-US" dirty="0"/>
              <a:t>Crow: https://pixabay.com/vectors/raven-crow-grey-black-147530/</a:t>
            </a:r>
          </a:p>
          <a:p>
            <a:pPr marL="0" lvl="0" indent="0" algn="l" rtl="0">
              <a:spcBef>
                <a:spcPts val="0"/>
              </a:spcBef>
              <a:spcAft>
                <a:spcPts val="0"/>
              </a:spcAft>
              <a:buNone/>
            </a:pPr>
            <a:r>
              <a:rPr lang="en-US" dirty="0"/>
              <a:t>Tortoise: https://pixabay.com/vectors/animals-cartoon-green-happy-1298747/</a:t>
            </a:r>
          </a:p>
          <a:p>
            <a:pPr marL="0" lvl="0" indent="0" algn="l" rtl="0">
              <a:spcBef>
                <a:spcPts val="0"/>
              </a:spcBef>
              <a:spcAft>
                <a:spcPts val="0"/>
              </a:spcAft>
              <a:buNone/>
            </a:pPr>
            <a:r>
              <a:rPr lang="en-US" dirty="0"/>
              <a:t>Mouse: https://pixabay.com/vectors/lab-mouse-mouse-science-lab-animal-1471870/</a:t>
            </a:r>
            <a:endParaRPr dirty="0"/>
          </a:p>
        </p:txBody>
      </p:sp>
      <p:sp>
        <p:nvSpPr>
          <p:cNvPr id="78" name="Google Shape;7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marR="0" lvl="0" indent="0" algn="l" rtl="0">
              <a:lnSpc>
                <a:spcPct val="100000"/>
              </a:lnSpc>
              <a:spcBef>
                <a:spcPts val="0"/>
              </a:spcBef>
              <a:spcAft>
                <a:spcPts val="0"/>
              </a:spcAft>
              <a:buClr>
                <a:schemeClr val="dk1"/>
              </a:buClr>
              <a:buSzPts val="1200"/>
              <a:buFont typeface="Calibri"/>
              <a:buNone/>
            </a:pPr>
            <a:r>
              <a:rPr lang="en-IN"/>
              <a:t>&lt;4 friends&gt; &lt;https://youtu.be/MLfaKlvR-gc?t=14&gt;</a:t>
            </a:r>
            <a:endParaRPr/>
          </a:p>
          <a:p>
            <a:pPr marL="0" lvl="0" indent="0" algn="l" rtl="0">
              <a:spcBef>
                <a:spcPts val="0"/>
              </a:spcBef>
              <a:spcAft>
                <a:spcPts val="0"/>
              </a:spcAft>
              <a:buNone/>
            </a:pPr>
            <a:endParaRPr/>
          </a:p>
        </p:txBody>
      </p:sp>
      <p:sp>
        <p:nvSpPr>
          <p:cNvPr id="86" name="Google Shape;8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94" name="Google Shape;9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8"/>
          <p:cNvSpPr txBox="1">
            <a:spLocks noGrp="1"/>
          </p:cNvSpPr>
          <p:nvPr>
            <p:ph type="ctrTitle"/>
          </p:nvPr>
        </p:nvSpPr>
        <p:spPr>
          <a:xfrm>
            <a:off x="860701" y="899649"/>
            <a:ext cx="1036320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8"/>
          <p:cNvSpPr txBox="1">
            <a:spLocks noGrp="1"/>
          </p:cNvSpPr>
          <p:nvPr>
            <p:ph type="subTitle" idx="1"/>
          </p:nvPr>
        </p:nvSpPr>
        <p:spPr>
          <a:xfrm>
            <a:off x="1828800" y="3009900"/>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8">
            <a:hlinkClick r:id="rId2"/>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8"/>
          <p:cNvSpPr/>
          <p:nvPr/>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8" descr="A picture containing text, clock&#10;&#10;Description automatically generated"/>
          <p:cNvPicPr preferRelativeResize="0"/>
          <p:nvPr/>
        </p:nvPicPr>
        <p:blipFill rotWithShape="1">
          <a:blip r:embed="rId3">
            <a:alphaModFix/>
          </a:blip>
          <a:srcRect/>
          <a:stretch/>
        </p:blipFill>
        <p:spPr>
          <a:xfrm>
            <a:off x="89055" y="57149"/>
            <a:ext cx="902286" cy="957155"/>
          </a:xfrm>
          <a:prstGeom prst="rect">
            <a:avLst/>
          </a:prstGeom>
          <a:noFill/>
          <a:ln>
            <a:noFill/>
          </a:ln>
        </p:spPr>
      </p:pic>
      <p:pic>
        <p:nvPicPr>
          <p:cNvPr id="16" name="Google Shape;16;p8" descr="Graphical user interface, application&#10;&#10;Description automatically generated"/>
          <p:cNvPicPr preferRelativeResize="0"/>
          <p:nvPr/>
        </p:nvPicPr>
        <p:blipFill rotWithShape="1">
          <a:blip r:embed="rId4">
            <a:alphaModFix/>
          </a:blip>
          <a:srcRect/>
          <a:stretch/>
        </p:blipFill>
        <p:spPr>
          <a:xfrm>
            <a:off x="11139694" y="5884332"/>
            <a:ext cx="914479" cy="914479"/>
          </a:xfrm>
          <a:prstGeom prst="rect">
            <a:avLst/>
          </a:prstGeom>
          <a:noFill/>
          <a:ln>
            <a:noFill/>
          </a:ln>
        </p:spPr>
      </p:pic>
      <p:pic>
        <p:nvPicPr>
          <p:cNvPr id="17" name="Google Shape;17;p8" descr="Calendar&#10;&#10;Description automatically generated with low confidence"/>
          <p:cNvPicPr preferRelativeResize="0"/>
          <p:nvPr/>
        </p:nvPicPr>
        <p:blipFill rotWithShape="1">
          <a:blip r:embed="rId5">
            <a:alphaModFix/>
          </a:blip>
          <a:srcRect/>
          <a:stretch/>
        </p:blipFill>
        <p:spPr>
          <a:xfrm>
            <a:off x="11139694" y="87392"/>
            <a:ext cx="963251" cy="938865"/>
          </a:xfrm>
          <a:prstGeom prst="rect">
            <a:avLst/>
          </a:prstGeom>
          <a:noFill/>
          <a:ln>
            <a:noFill/>
          </a:ln>
        </p:spPr>
      </p:pic>
      <p:sp>
        <p:nvSpPr>
          <p:cNvPr id="18" name="Google Shape;18;p8"/>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9"/>
          <p:cNvSpPr txBox="1">
            <a:spLocks noGrp="1"/>
          </p:cNvSpPr>
          <p:nvPr>
            <p:ph type="title"/>
          </p:nvPr>
        </p:nvSpPr>
        <p:spPr>
          <a:xfrm>
            <a:off x="1466857"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9">
            <a:hlinkClick r:id="rId2"/>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9"/>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9" descr="Graphical user interface, application&#10;&#10;Description automatically generated"/>
          <p:cNvPicPr preferRelativeResize="0"/>
          <p:nvPr/>
        </p:nvPicPr>
        <p:blipFill rotWithShape="1">
          <a:blip r:embed="rId3">
            <a:alphaModFix/>
          </a:blip>
          <a:srcRect/>
          <a:stretch/>
        </p:blipFill>
        <p:spPr>
          <a:xfrm>
            <a:off x="11139694" y="5884332"/>
            <a:ext cx="914479" cy="914479"/>
          </a:xfrm>
          <a:prstGeom prst="rect">
            <a:avLst/>
          </a:prstGeom>
          <a:noFill/>
          <a:ln>
            <a:noFill/>
          </a:ln>
        </p:spPr>
      </p:pic>
      <p:pic>
        <p:nvPicPr>
          <p:cNvPr id="24" name="Google Shape;24;p9" descr="Calendar&#10;&#10;Description automatically generated with low confidence"/>
          <p:cNvPicPr preferRelativeResize="0"/>
          <p:nvPr/>
        </p:nvPicPr>
        <p:blipFill rotWithShape="1">
          <a:blip r:embed="rId4">
            <a:alphaModFix/>
          </a:blip>
          <a:srcRect/>
          <a:stretch/>
        </p:blipFill>
        <p:spPr>
          <a:xfrm>
            <a:off x="11139694" y="87392"/>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4388328" y="85779"/>
            <a:ext cx="3415344"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0">
            <a:hlinkClick r:id="rId2"/>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10" descr="Graphical user interface, application&#10;&#10;Description automatically generated"/>
          <p:cNvPicPr preferRelativeResize="0"/>
          <p:nvPr/>
        </p:nvPicPr>
        <p:blipFill rotWithShape="1">
          <a:blip r:embed="rId3">
            <a:alphaModFix/>
          </a:blip>
          <a:srcRect/>
          <a:stretch/>
        </p:blipFill>
        <p:spPr>
          <a:xfrm>
            <a:off x="11139694" y="5884332"/>
            <a:ext cx="914479" cy="914479"/>
          </a:xfrm>
          <a:prstGeom prst="rect">
            <a:avLst/>
          </a:prstGeom>
          <a:noFill/>
          <a:ln>
            <a:noFill/>
          </a:ln>
        </p:spPr>
      </p:pic>
      <p:pic>
        <p:nvPicPr>
          <p:cNvPr id="29" name="Google Shape;29;p10" descr="Calendar&#10;&#10;Description automatically generated with low confidence"/>
          <p:cNvPicPr preferRelativeResize="0"/>
          <p:nvPr/>
        </p:nvPicPr>
        <p:blipFill rotWithShape="1">
          <a:blip r:embed="rId4">
            <a:alphaModFix/>
          </a:blip>
          <a:srcRect/>
          <a:stretch/>
        </p:blipFill>
        <p:spPr>
          <a:xfrm>
            <a:off x="11139694" y="87392"/>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5.jp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1199456" y="2341910"/>
            <a:ext cx="5667347" cy="17526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IN" b="1" dirty="0"/>
              <a:t>Identification Of Punctuation</a:t>
            </a:r>
            <a:endParaRPr dirty="0"/>
          </a:p>
        </p:txBody>
      </p:sp>
      <p:pic>
        <p:nvPicPr>
          <p:cNvPr id="36" name="Google Shape;36;p1"/>
          <p:cNvPicPr preferRelativeResize="0"/>
          <p:nvPr/>
        </p:nvPicPr>
        <p:blipFill rotWithShape="1">
          <a:blip r:embed="rId3">
            <a:alphaModFix/>
          </a:blip>
          <a:srcRect l="4007" t="20944" r="5236" b="7498"/>
          <a:stretch/>
        </p:blipFill>
        <p:spPr>
          <a:xfrm>
            <a:off x="7176120" y="1844824"/>
            <a:ext cx="3744416" cy="295232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a:spLocks noGrp="1"/>
          </p:cNvSpPr>
          <p:nvPr>
            <p:ph type="title"/>
          </p:nvPr>
        </p:nvSpPr>
        <p:spPr>
          <a:xfrm>
            <a:off x="3228895" y="71414"/>
            <a:ext cx="5772350"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Exercise 1</a:t>
            </a:r>
            <a:endParaRPr u="sng" dirty="0"/>
          </a:p>
        </p:txBody>
      </p:sp>
      <p:sp>
        <p:nvSpPr>
          <p:cNvPr id="43" name="Google Shape;43;p2"/>
          <p:cNvSpPr txBox="1">
            <a:spLocks noGrp="1"/>
          </p:cNvSpPr>
          <p:nvPr>
            <p:ph type="body" idx="1"/>
          </p:nvPr>
        </p:nvSpPr>
        <p:spPr>
          <a:xfrm>
            <a:off x="1352389" y="836712"/>
            <a:ext cx="9487221" cy="84641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400"/>
              <a:buNone/>
            </a:pPr>
            <a:r>
              <a:rPr lang="en-IN" sz="2400" i="1" dirty="0"/>
              <a:t>Put the correct punctuation marks in the blanks to complete the sentences.</a:t>
            </a:r>
            <a:br>
              <a:rPr lang="en-IN" sz="2400" i="1" dirty="0"/>
            </a:br>
            <a:r>
              <a:rPr lang="en-IN" sz="2400" i="1"/>
              <a:t>Full Stop(.) Comma(,) Question Mark(?) and an Exclamation Mark (!)</a:t>
            </a:r>
            <a:endParaRPr dirty="0"/>
          </a:p>
          <a:p>
            <a:pPr marL="0" lvl="0" indent="0" algn="l" rtl="0">
              <a:lnSpc>
                <a:spcPct val="100000"/>
              </a:lnSpc>
              <a:spcBef>
                <a:spcPts val="480"/>
              </a:spcBef>
              <a:spcAft>
                <a:spcPts val="0"/>
              </a:spcAft>
              <a:buClr>
                <a:schemeClr val="dk1"/>
              </a:buClr>
              <a:buSzPts val="2400"/>
              <a:buNone/>
            </a:pPr>
            <a:r>
              <a:rPr lang="en-IN" sz="2400" i="1" dirty="0"/>
              <a:t>	</a:t>
            </a:r>
            <a:endParaRPr dirty="0"/>
          </a:p>
        </p:txBody>
      </p:sp>
      <p:sp>
        <p:nvSpPr>
          <p:cNvPr id="44" name="Google Shape;44;p2"/>
          <p:cNvSpPr txBox="1"/>
          <p:nvPr/>
        </p:nvSpPr>
        <p:spPr>
          <a:xfrm>
            <a:off x="793096" y="1988840"/>
            <a:ext cx="8471256" cy="4464496"/>
          </a:xfrm>
          <a:prstGeom prst="rect">
            <a:avLst/>
          </a:prstGeom>
          <a:gradFill>
            <a:gsLst>
              <a:gs pos="0">
                <a:srgbClr val="FFFF7E"/>
              </a:gs>
              <a:gs pos="50000">
                <a:srgbClr val="FFFFB1"/>
              </a:gs>
              <a:gs pos="100000">
                <a:srgbClr val="FFFFD9"/>
              </a:gs>
            </a:gsLst>
            <a:lin ang="2700000" scaled="0"/>
          </a:gradFill>
          <a:ln w="9525" cap="flat" cmpd="sng">
            <a:solidFill>
              <a:srgbClr val="C00000"/>
            </a:solidFill>
            <a:prstDash val="solid"/>
            <a:round/>
            <a:headEnd type="none" w="sm" len="sm"/>
            <a:tailEnd type="none" w="sm" len="sm"/>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dk1"/>
              </a:buClr>
              <a:buSzPts val="2800"/>
              <a:buFont typeface="Calibri"/>
              <a:buAutoNum type="arabicPeriod"/>
            </a:pPr>
            <a:r>
              <a:rPr lang="en-IN" sz="2800" b="0" i="0" u="none" strike="noStrike" cap="none" dirty="0">
                <a:solidFill>
                  <a:schemeClr val="dk1"/>
                </a:solidFill>
                <a:latin typeface="Calibri"/>
                <a:ea typeface="Calibri"/>
                <a:cs typeface="Calibri"/>
                <a:sym typeface="Calibri"/>
              </a:rPr>
              <a:t>He hates milk</a:t>
            </a:r>
          </a:p>
          <a:p>
            <a:pPr marL="514350" marR="0" lvl="0" indent="-514350" algn="l" rtl="0">
              <a:lnSpc>
                <a:spcPct val="100000"/>
              </a:lnSpc>
              <a:spcBef>
                <a:spcPts val="0"/>
              </a:spcBef>
              <a:spcAft>
                <a:spcPts val="0"/>
              </a:spcAft>
              <a:buClr>
                <a:schemeClr val="dk1"/>
              </a:buClr>
              <a:buSzPts val="2800"/>
              <a:buFont typeface="Calibri"/>
              <a:buAutoNum type="arabicPeriod"/>
            </a:pPr>
            <a:r>
              <a:rPr lang="en-IN" sz="2800" b="0" i="0" u="none" strike="noStrike" cap="none" dirty="0">
                <a:solidFill>
                  <a:schemeClr val="dk1"/>
                </a:solidFill>
                <a:latin typeface="Calibri"/>
                <a:ea typeface="Calibri"/>
                <a:cs typeface="Calibri"/>
                <a:sym typeface="Calibri"/>
              </a:rPr>
              <a:t>Who is your class teacher</a:t>
            </a:r>
          </a:p>
          <a:p>
            <a:pPr marL="514350" marR="0" lvl="0" indent="-514350" algn="l" rtl="0">
              <a:lnSpc>
                <a:spcPct val="100000"/>
              </a:lnSpc>
              <a:spcBef>
                <a:spcPts val="0"/>
              </a:spcBef>
              <a:spcAft>
                <a:spcPts val="0"/>
              </a:spcAft>
              <a:buClr>
                <a:schemeClr val="dk1"/>
              </a:buClr>
              <a:buSzPts val="2800"/>
              <a:buFont typeface="Calibri"/>
              <a:buAutoNum type="arabicPeriod"/>
            </a:pPr>
            <a:r>
              <a:rPr lang="en-IN" sz="2800" b="0" i="0" u="none" strike="noStrike" cap="none" dirty="0">
                <a:solidFill>
                  <a:srgbClr val="222222"/>
                </a:solidFill>
                <a:latin typeface="Calibri"/>
                <a:ea typeface="Calibri"/>
                <a:cs typeface="Calibri"/>
                <a:sym typeface="Calibri"/>
              </a:rPr>
              <a:t>Pawan Deepak and Suman are playing hide and seek</a:t>
            </a:r>
            <a:endParaRPr sz="2800" b="0" i="0" u="none" strike="noStrike" cap="none" dirty="0">
              <a:solidFill>
                <a:schemeClr val="dk1"/>
              </a:solidFill>
              <a:latin typeface="Calibri"/>
              <a:ea typeface="Calibri"/>
              <a:cs typeface="Calibri"/>
              <a:sym typeface="Calibri"/>
            </a:endParaRPr>
          </a:p>
          <a:p>
            <a:pPr marL="514350" marR="0" lvl="0" indent="-514350" algn="l" rtl="0">
              <a:lnSpc>
                <a:spcPct val="100000"/>
              </a:lnSpc>
              <a:spcBef>
                <a:spcPts val="560"/>
              </a:spcBef>
              <a:spcAft>
                <a:spcPts val="0"/>
              </a:spcAft>
              <a:buClr>
                <a:schemeClr val="dk1"/>
              </a:buClr>
              <a:buSzPts val="2800"/>
              <a:buFont typeface="Calibri"/>
              <a:buAutoNum type="arabicPeriod"/>
            </a:pPr>
            <a:r>
              <a:rPr lang="en-IN" sz="2800" b="0" i="0" u="none" strike="noStrike" cap="none" dirty="0">
                <a:solidFill>
                  <a:schemeClr val="dk1"/>
                </a:solidFill>
                <a:latin typeface="Calibri"/>
                <a:ea typeface="Calibri"/>
                <a:cs typeface="Calibri"/>
                <a:sym typeface="Calibri"/>
              </a:rPr>
              <a:t>My mother bought meat fish and vegetables at the supermarket</a:t>
            </a:r>
            <a:endParaRPr dirty="0"/>
          </a:p>
          <a:p>
            <a:pPr marL="514350" marR="0" lvl="0" indent="-514350" algn="l" rtl="0">
              <a:lnSpc>
                <a:spcPct val="100000"/>
              </a:lnSpc>
              <a:spcBef>
                <a:spcPts val="560"/>
              </a:spcBef>
              <a:spcAft>
                <a:spcPts val="0"/>
              </a:spcAft>
              <a:buClr>
                <a:schemeClr val="dk1"/>
              </a:buClr>
              <a:buSzPts val="2800"/>
              <a:buFont typeface="Calibri"/>
              <a:buAutoNum type="arabicPeriod"/>
            </a:pPr>
            <a:r>
              <a:rPr lang="en-IN" sz="2800" b="0" i="0" u="none" strike="noStrike" cap="none" dirty="0">
                <a:solidFill>
                  <a:schemeClr val="dk1"/>
                </a:solidFill>
                <a:latin typeface="Calibri"/>
                <a:ea typeface="Calibri"/>
                <a:cs typeface="Calibri"/>
                <a:sym typeface="Calibri"/>
              </a:rPr>
              <a:t>Anu is a good girl</a:t>
            </a:r>
            <a:endParaRPr dirty="0"/>
          </a:p>
          <a:p>
            <a:pPr marL="514350" marR="0" lvl="0" indent="-514350" algn="l" rtl="0">
              <a:lnSpc>
                <a:spcPct val="100000"/>
              </a:lnSpc>
              <a:spcBef>
                <a:spcPts val="560"/>
              </a:spcBef>
              <a:spcAft>
                <a:spcPts val="0"/>
              </a:spcAft>
              <a:buClr>
                <a:schemeClr val="dk1"/>
              </a:buClr>
              <a:buSzPts val="2800"/>
              <a:buFont typeface="Calibri"/>
              <a:buAutoNum type="arabicPeriod"/>
            </a:pPr>
            <a:r>
              <a:rPr lang="en-IN" sz="2800" b="0" i="0" u="none" strike="noStrike" cap="none" dirty="0">
                <a:solidFill>
                  <a:schemeClr val="dk1"/>
                </a:solidFill>
                <a:latin typeface="Calibri"/>
                <a:ea typeface="Calibri"/>
                <a:cs typeface="Calibri"/>
                <a:sym typeface="Calibri"/>
              </a:rPr>
              <a:t>We had coffee biscuits and grapes</a:t>
            </a:r>
            <a:endParaRPr dirty="0"/>
          </a:p>
          <a:p>
            <a:pPr marL="514350" marR="0" lvl="0" indent="-514350" algn="l" rtl="0">
              <a:lnSpc>
                <a:spcPct val="100000"/>
              </a:lnSpc>
              <a:spcBef>
                <a:spcPts val="560"/>
              </a:spcBef>
              <a:spcAft>
                <a:spcPts val="0"/>
              </a:spcAft>
              <a:buClr>
                <a:schemeClr val="dk1"/>
              </a:buClr>
              <a:buSzPts val="2800"/>
              <a:buFont typeface="Calibri"/>
              <a:buAutoNum type="arabicPeriod"/>
            </a:pPr>
            <a:r>
              <a:rPr lang="en-IN" sz="2800" b="0" i="0" u="none" strike="noStrike" cap="none" dirty="0">
                <a:solidFill>
                  <a:schemeClr val="dk1"/>
                </a:solidFill>
                <a:latin typeface="Calibri"/>
                <a:ea typeface="Calibri"/>
                <a:cs typeface="Calibri"/>
                <a:sym typeface="Calibri"/>
              </a:rPr>
              <a:t>Where did you buy this motorcycle   </a:t>
            </a:r>
            <a:endParaRPr dirty="0"/>
          </a:p>
          <a:p>
            <a:pPr marL="514350" marR="0" lvl="0" indent="-336550" algn="l" rtl="0">
              <a:lnSpc>
                <a:spcPct val="100000"/>
              </a:lnSpc>
              <a:spcBef>
                <a:spcPts val="560"/>
              </a:spcBef>
              <a:spcAft>
                <a:spcPts val="0"/>
              </a:spcAft>
              <a:buClr>
                <a:schemeClr val="dk1"/>
              </a:buClr>
              <a:buSzPts val="2800"/>
              <a:buFont typeface="Calibri"/>
              <a:buNone/>
            </a:pPr>
            <a:endParaRPr sz="2800" b="0" i="0" u="none" strike="noStrike" cap="none" dirty="0">
              <a:solidFill>
                <a:schemeClr val="dk1"/>
              </a:solidFill>
              <a:latin typeface="Calibri"/>
              <a:ea typeface="Calibri"/>
              <a:cs typeface="Calibri"/>
              <a:sym typeface="Calibri"/>
            </a:endParaRPr>
          </a:p>
        </p:txBody>
      </p:sp>
      <p:pic>
        <p:nvPicPr>
          <p:cNvPr id="45" name="Google Shape;45;p2" descr="A picture containing text&#10;&#10;Description automatically generated"/>
          <p:cNvPicPr preferRelativeResize="0"/>
          <p:nvPr/>
        </p:nvPicPr>
        <p:blipFill rotWithShape="1">
          <a:blip r:embed="rId3">
            <a:alphaModFix/>
          </a:blip>
          <a:srcRect/>
          <a:stretch/>
        </p:blipFill>
        <p:spPr>
          <a:xfrm>
            <a:off x="9710153" y="1803782"/>
            <a:ext cx="1656184" cy="2082430"/>
          </a:xfrm>
          <a:prstGeom prst="rect">
            <a:avLst/>
          </a:prstGeom>
          <a:noFill/>
          <a:ln>
            <a:noFill/>
          </a:ln>
        </p:spPr>
      </p:pic>
      <p:pic>
        <p:nvPicPr>
          <p:cNvPr id="46" name="Google Shape;46;p2" descr="A cup of coffee next to some cookies&#10;&#10;Description automatically generated with medium confidence"/>
          <p:cNvPicPr preferRelativeResize="0"/>
          <p:nvPr/>
        </p:nvPicPr>
        <p:blipFill rotWithShape="1">
          <a:blip r:embed="rId4">
            <a:alphaModFix/>
          </a:blip>
          <a:srcRect/>
          <a:stretch/>
        </p:blipFill>
        <p:spPr>
          <a:xfrm>
            <a:off x="9264352" y="4221088"/>
            <a:ext cx="2547787" cy="1683928"/>
          </a:xfrm>
          <a:prstGeom prst="rect">
            <a:avLst/>
          </a:prstGeom>
          <a:noFill/>
          <a:ln>
            <a:noFill/>
          </a:ln>
        </p:spPr>
      </p:pic>
      <p:sp>
        <p:nvSpPr>
          <p:cNvPr id="47" name="Google Shape;47;p2"/>
          <p:cNvSpPr txBox="1"/>
          <p:nvPr/>
        </p:nvSpPr>
        <p:spPr>
          <a:xfrm>
            <a:off x="3329216" y="1947312"/>
            <a:ext cx="216024"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3200" b="1" i="0" u="none" strike="noStrike" cap="none" dirty="0">
                <a:solidFill>
                  <a:srgbClr val="C00000"/>
                </a:solidFill>
                <a:latin typeface="Calibri"/>
                <a:ea typeface="Calibri"/>
                <a:cs typeface="Calibri"/>
                <a:sym typeface="Calibri"/>
              </a:rPr>
              <a:t>.</a:t>
            </a:r>
            <a:endParaRPr dirty="0"/>
          </a:p>
        </p:txBody>
      </p:sp>
      <p:sp>
        <p:nvSpPr>
          <p:cNvPr id="48" name="Google Shape;48;p2"/>
          <p:cNvSpPr txBox="1"/>
          <p:nvPr/>
        </p:nvSpPr>
        <p:spPr>
          <a:xfrm>
            <a:off x="5057408" y="2389596"/>
            <a:ext cx="216024"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3200" b="1" i="0" u="none" strike="noStrike" cap="none" dirty="0">
                <a:solidFill>
                  <a:srgbClr val="C00000"/>
                </a:solidFill>
                <a:latin typeface="Calibri"/>
                <a:ea typeface="Calibri"/>
                <a:cs typeface="Calibri"/>
                <a:sym typeface="Calibri"/>
              </a:rPr>
              <a:t>?</a:t>
            </a:r>
            <a:endParaRPr dirty="0"/>
          </a:p>
        </p:txBody>
      </p:sp>
      <p:sp>
        <p:nvSpPr>
          <p:cNvPr id="49" name="Google Shape;49;p2"/>
          <p:cNvSpPr txBox="1"/>
          <p:nvPr/>
        </p:nvSpPr>
        <p:spPr>
          <a:xfrm>
            <a:off x="4905916" y="3318229"/>
            <a:ext cx="216024"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3200" b="1" i="0" u="none" strike="noStrike" cap="none" dirty="0">
                <a:solidFill>
                  <a:srgbClr val="C00000"/>
                </a:solidFill>
                <a:latin typeface="Calibri"/>
                <a:ea typeface="Calibri"/>
                <a:cs typeface="Calibri"/>
                <a:sym typeface="Calibri"/>
              </a:rPr>
              <a:t>,</a:t>
            </a:r>
            <a:endParaRPr dirty="0"/>
          </a:p>
        </p:txBody>
      </p:sp>
      <p:sp>
        <p:nvSpPr>
          <p:cNvPr id="50" name="Google Shape;50;p2"/>
          <p:cNvSpPr txBox="1"/>
          <p:nvPr/>
        </p:nvSpPr>
        <p:spPr>
          <a:xfrm>
            <a:off x="3215680" y="3734296"/>
            <a:ext cx="216024"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3200" b="1" i="0" u="none" strike="noStrike" cap="none">
                <a:solidFill>
                  <a:srgbClr val="C00000"/>
                </a:solidFill>
                <a:latin typeface="Calibri"/>
                <a:ea typeface="Calibri"/>
                <a:cs typeface="Calibri"/>
                <a:sym typeface="Calibri"/>
              </a:rPr>
              <a:t>.</a:t>
            </a:r>
            <a:endParaRPr/>
          </a:p>
        </p:txBody>
      </p:sp>
      <p:sp>
        <p:nvSpPr>
          <p:cNvPr id="51" name="Google Shape;51;p2"/>
          <p:cNvSpPr txBox="1"/>
          <p:nvPr/>
        </p:nvSpPr>
        <p:spPr>
          <a:xfrm>
            <a:off x="3835707" y="4228192"/>
            <a:ext cx="216024"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3200" b="1" i="0" u="none" strike="noStrike" cap="none" dirty="0">
                <a:solidFill>
                  <a:srgbClr val="C00000"/>
                </a:solidFill>
                <a:latin typeface="Calibri"/>
                <a:ea typeface="Calibri"/>
                <a:cs typeface="Calibri"/>
                <a:sym typeface="Calibri"/>
              </a:rPr>
              <a:t>.</a:t>
            </a:r>
            <a:endParaRPr dirty="0"/>
          </a:p>
        </p:txBody>
      </p:sp>
      <p:sp>
        <p:nvSpPr>
          <p:cNvPr id="52" name="Google Shape;52;p2"/>
          <p:cNvSpPr txBox="1"/>
          <p:nvPr/>
        </p:nvSpPr>
        <p:spPr>
          <a:xfrm>
            <a:off x="3437228" y="4761441"/>
            <a:ext cx="216024"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3200" b="1" i="0" u="none" strike="noStrike" cap="none" dirty="0">
                <a:solidFill>
                  <a:srgbClr val="C00000"/>
                </a:solidFill>
                <a:latin typeface="Calibri"/>
                <a:ea typeface="Calibri"/>
                <a:cs typeface="Calibri"/>
                <a:sym typeface="Calibri"/>
              </a:rPr>
              <a:t>,</a:t>
            </a:r>
            <a:endParaRPr dirty="0"/>
          </a:p>
        </p:txBody>
      </p:sp>
      <p:sp>
        <p:nvSpPr>
          <p:cNvPr id="53" name="Google Shape;53;p2"/>
          <p:cNvSpPr txBox="1"/>
          <p:nvPr/>
        </p:nvSpPr>
        <p:spPr>
          <a:xfrm>
            <a:off x="6299324" y="4741120"/>
            <a:ext cx="216024"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3200" b="1" i="0" u="none" strike="noStrike" cap="none" dirty="0">
                <a:solidFill>
                  <a:srgbClr val="C00000"/>
                </a:solidFill>
                <a:latin typeface="Calibri"/>
                <a:ea typeface="Calibri"/>
                <a:cs typeface="Calibri"/>
                <a:sym typeface="Calibri"/>
              </a:rPr>
              <a:t>.</a:t>
            </a:r>
            <a:endParaRPr dirty="0"/>
          </a:p>
        </p:txBody>
      </p:sp>
      <p:sp>
        <p:nvSpPr>
          <p:cNvPr id="54" name="Google Shape;54;p2"/>
          <p:cNvSpPr txBox="1"/>
          <p:nvPr/>
        </p:nvSpPr>
        <p:spPr>
          <a:xfrm>
            <a:off x="6446200" y="5252742"/>
            <a:ext cx="216024"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3200" b="1" i="0" u="none" strike="noStrike" cap="none" dirty="0">
                <a:solidFill>
                  <a:srgbClr val="C00000"/>
                </a:solidFill>
                <a:latin typeface="Calibri"/>
                <a:ea typeface="Calibri"/>
                <a:cs typeface="Calibri"/>
                <a:sym typeface="Calibri"/>
              </a:rPr>
              <a:t>?</a:t>
            </a:r>
            <a:endParaRPr dirty="0"/>
          </a:p>
        </p:txBody>
      </p:sp>
      <p:sp>
        <p:nvSpPr>
          <p:cNvPr id="55" name="Google Shape;55;p2"/>
          <p:cNvSpPr txBox="1"/>
          <p:nvPr/>
        </p:nvSpPr>
        <p:spPr>
          <a:xfrm>
            <a:off x="2290624" y="2798192"/>
            <a:ext cx="216024"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3200" b="1" i="0" u="none" strike="noStrike" cap="none" dirty="0">
                <a:solidFill>
                  <a:srgbClr val="C00000"/>
                </a:solidFill>
                <a:latin typeface="Calibri"/>
                <a:ea typeface="Calibri"/>
                <a:cs typeface="Calibri"/>
                <a:sym typeface="Calibri"/>
              </a:rPr>
              <a:t>,</a:t>
            </a:r>
            <a:endParaRPr dirty="0"/>
          </a:p>
        </p:txBody>
      </p:sp>
      <p:sp>
        <p:nvSpPr>
          <p:cNvPr id="56" name="Google Shape;56;p2"/>
          <p:cNvSpPr txBox="1"/>
          <p:nvPr/>
        </p:nvSpPr>
        <p:spPr>
          <a:xfrm>
            <a:off x="8931712" y="2798192"/>
            <a:ext cx="216024" cy="58477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IN" sz="3200" b="1" i="0" u="none" strike="noStrike" cap="none" dirty="0">
                <a:solidFill>
                  <a:srgbClr val="C00000"/>
                </a:solidFill>
                <a:latin typeface="Calibri"/>
                <a:ea typeface="Calibri"/>
                <a:cs typeface="Calibri"/>
                <a:sym typeface="Calibri"/>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3"/>
          <p:cNvSpPr txBox="1">
            <a:spLocks noGrp="1"/>
          </p:cNvSpPr>
          <p:nvPr>
            <p:ph type="title"/>
          </p:nvPr>
        </p:nvSpPr>
        <p:spPr>
          <a:xfrm>
            <a:off x="3228895" y="71414"/>
            <a:ext cx="5772350"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Exercise 2</a:t>
            </a:r>
            <a:endParaRPr u="sng" dirty="0"/>
          </a:p>
        </p:txBody>
      </p:sp>
      <p:sp>
        <p:nvSpPr>
          <p:cNvPr id="63" name="Google Shape;63;p3"/>
          <p:cNvSpPr txBox="1">
            <a:spLocks noGrp="1"/>
          </p:cNvSpPr>
          <p:nvPr>
            <p:ph type="body" idx="1"/>
          </p:nvPr>
        </p:nvSpPr>
        <p:spPr>
          <a:xfrm>
            <a:off x="648061" y="1046776"/>
            <a:ext cx="10923456" cy="48637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IN" sz="2400" i="1" dirty="0"/>
              <a:t>Complete the following sentences using how, what and such at the appropriate places.</a:t>
            </a:r>
            <a:endParaRPr dirty="0"/>
          </a:p>
        </p:txBody>
      </p:sp>
      <p:sp>
        <p:nvSpPr>
          <p:cNvPr id="64" name="Google Shape;64;p3"/>
          <p:cNvSpPr txBox="1"/>
          <p:nvPr/>
        </p:nvSpPr>
        <p:spPr>
          <a:xfrm>
            <a:off x="1199457" y="2060848"/>
            <a:ext cx="5400600" cy="3539430"/>
          </a:xfrm>
          <a:prstGeom prst="rect">
            <a:avLst/>
          </a:prstGeom>
          <a:gradFill>
            <a:gsLst>
              <a:gs pos="0">
                <a:srgbClr val="81D2FF"/>
              </a:gs>
              <a:gs pos="50000">
                <a:srgbClr val="B3E1FF"/>
              </a:gs>
              <a:gs pos="100000">
                <a:srgbClr val="DAEFFF"/>
              </a:gs>
            </a:gsLst>
            <a:lin ang="2700000" scaled="0"/>
          </a:grad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3200"/>
              <a:buFont typeface="Calibri"/>
              <a:buAutoNum type="arabicPeriod"/>
            </a:pPr>
            <a:r>
              <a:rPr lang="en-IN" sz="3200" b="0" i="0" u="none" strike="noStrike" cap="none">
                <a:solidFill>
                  <a:schemeClr val="dk1"/>
                </a:solidFill>
                <a:latin typeface="Calibri"/>
                <a:ea typeface="Calibri"/>
                <a:cs typeface="Calibri"/>
                <a:sym typeface="Calibri"/>
              </a:rPr>
              <a:t>______cold it is!</a:t>
            </a:r>
            <a:endParaRPr/>
          </a:p>
          <a:p>
            <a:pPr marL="514350" marR="0" lvl="0" indent="-514350" algn="l" rtl="0">
              <a:spcBef>
                <a:spcPts val="0"/>
              </a:spcBef>
              <a:spcAft>
                <a:spcPts val="0"/>
              </a:spcAft>
              <a:buClr>
                <a:schemeClr val="dk1"/>
              </a:buClr>
              <a:buSzPts val="3200"/>
              <a:buFont typeface="Calibri"/>
              <a:buAutoNum type="arabicPeriod"/>
            </a:pPr>
            <a:r>
              <a:rPr lang="en-IN" sz="3200" b="0" i="0" u="none" strike="noStrike" cap="none">
                <a:solidFill>
                  <a:schemeClr val="dk1"/>
                </a:solidFill>
                <a:latin typeface="Calibri"/>
                <a:ea typeface="Calibri"/>
                <a:cs typeface="Calibri"/>
                <a:sym typeface="Calibri"/>
              </a:rPr>
              <a:t>_______a beautiful garden!</a:t>
            </a:r>
            <a:endParaRPr/>
          </a:p>
          <a:p>
            <a:pPr marL="514350" marR="0" lvl="0" indent="-514350" algn="l" rtl="0">
              <a:spcBef>
                <a:spcPts val="0"/>
              </a:spcBef>
              <a:spcAft>
                <a:spcPts val="0"/>
              </a:spcAft>
              <a:buClr>
                <a:schemeClr val="dk1"/>
              </a:buClr>
              <a:buSzPts val="3200"/>
              <a:buFont typeface="Calibri"/>
              <a:buAutoNum type="arabicPeriod"/>
            </a:pPr>
            <a:r>
              <a:rPr lang="en-IN" sz="3200" b="0" i="0" u="none" strike="noStrike" cap="none">
                <a:solidFill>
                  <a:schemeClr val="dk1"/>
                </a:solidFill>
                <a:latin typeface="Calibri"/>
                <a:ea typeface="Calibri"/>
                <a:cs typeface="Calibri"/>
                <a:sym typeface="Calibri"/>
              </a:rPr>
              <a:t>She is ______a nice girl!</a:t>
            </a:r>
            <a:endParaRPr/>
          </a:p>
          <a:p>
            <a:pPr marL="514350" marR="0" lvl="0" indent="-514350" algn="l" rtl="0">
              <a:spcBef>
                <a:spcPts val="0"/>
              </a:spcBef>
              <a:spcAft>
                <a:spcPts val="0"/>
              </a:spcAft>
              <a:buClr>
                <a:schemeClr val="dk1"/>
              </a:buClr>
              <a:buSzPts val="3200"/>
              <a:buFont typeface="Calibri"/>
              <a:buAutoNum type="arabicPeriod"/>
            </a:pPr>
            <a:r>
              <a:rPr lang="en-IN" sz="3200" b="0" i="0" u="none" strike="noStrike" cap="none">
                <a:solidFill>
                  <a:schemeClr val="dk1"/>
                </a:solidFill>
                <a:latin typeface="Calibri"/>
                <a:ea typeface="Calibri"/>
                <a:cs typeface="Calibri"/>
                <a:sym typeface="Calibri"/>
              </a:rPr>
              <a:t>______lovely weather!</a:t>
            </a:r>
            <a:endParaRPr/>
          </a:p>
          <a:p>
            <a:pPr marL="514350" marR="0" lvl="0" indent="-514350" algn="l" rtl="0">
              <a:spcBef>
                <a:spcPts val="0"/>
              </a:spcBef>
              <a:spcAft>
                <a:spcPts val="0"/>
              </a:spcAft>
              <a:buClr>
                <a:schemeClr val="dk1"/>
              </a:buClr>
              <a:buSzPts val="3200"/>
              <a:buFont typeface="Calibri"/>
              <a:buAutoNum type="arabicPeriod"/>
            </a:pPr>
            <a:r>
              <a:rPr lang="en-IN" sz="3200" b="0" i="0" u="none" strike="noStrike" cap="none">
                <a:solidFill>
                  <a:schemeClr val="dk1"/>
                </a:solidFill>
                <a:latin typeface="Calibri"/>
                <a:ea typeface="Calibri"/>
                <a:cs typeface="Calibri"/>
                <a:sym typeface="Calibri"/>
              </a:rPr>
              <a:t>______ a great game!</a:t>
            </a:r>
            <a:endParaRPr/>
          </a:p>
          <a:p>
            <a:pPr marL="514350" marR="0" lvl="0" indent="-514350" algn="l" rtl="0">
              <a:spcBef>
                <a:spcPts val="0"/>
              </a:spcBef>
              <a:spcAft>
                <a:spcPts val="0"/>
              </a:spcAft>
              <a:buClr>
                <a:schemeClr val="dk1"/>
              </a:buClr>
              <a:buSzPts val="3200"/>
              <a:buFont typeface="Calibri"/>
              <a:buAutoNum type="arabicPeriod"/>
            </a:pPr>
            <a:r>
              <a:rPr lang="en-IN" sz="3200" b="0" i="0" u="none" strike="noStrike" cap="none">
                <a:solidFill>
                  <a:schemeClr val="dk1"/>
                </a:solidFill>
                <a:latin typeface="Calibri"/>
                <a:ea typeface="Calibri"/>
                <a:cs typeface="Calibri"/>
                <a:sym typeface="Calibri"/>
              </a:rPr>
              <a:t>______generous she is! </a:t>
            </a:r>
            <a:endParaRPr/>
          </a:p>
          <a:p>
            <a:pPr marL="514350" marR="0" lvl="0" indent="-514350" algn="l" rtl="0">
              <a:spcBef>
                <a:spcPts val="0"/>
              </a:spcBef>
              <a:spcAft>
                <a:spcPts val="0"/>
              </a:spcAft>
              <a:buClr>
                <a:schemeClr val="dk1"/>
              </a:buClr>
              <a:buSzPts val="3200"/>
              <a:buFont typeface="Calibri"/>
              <a:buAutoNum type="arabicPeriod"/>
            </a:pPr>
            <a:r>
              <a:rPr lang="en-IN" sz="3200" b="0" i="0" u="none" strike="noStrike" cap="none">
                <a:solidFill>
                  <a:schemeClr val="dk1"/>
                </a:solidFill>
                <a:latin typeface="Calibri"/>
                <a:ea typeface="Calibri"/>
                <a:cs typeface="Calibri"/>
                <a:sym typeface="Calibri"/>
              </a:rPr>
              <a:t>______a hot day! </a:t>
            </a:r>
            <a:endParaRPr sz="3200" b="0" i="0" u="none" strike="noStrike" cap="none">
              <a:solidFill>
                <a:schemeClr val="dk1"/>
              </a:solidFill>
              <a:latin typeface="Calibri"/>
              <a:ea typeface="Calibri"/>
              <a:cs typeface="Calibri"/>
              <a:sym typeface="Calibri"/>
            </a:endParaRPr>
          </a:p>
        </p:txBody>
      </p:sp>
      <p:pic>
        <p:nvPicPr>
          <p:cNvPr id="65" name="Google Shape;65;p3"/>
          <p:cNvPicPr preferRelativeResize="0"/>
          <p:nvPr/>
        </p:nvPicPr>
        <p:blipFill rotWithShape="1">
          <a:blip r:embed="rId3">
            <a:alphaModFix/>
          </a:blip>
          <a:srcRect/>
          <a:stretch/>
        </p:blipFill>
        <p:spPr>
          <a:xfrm>
            <a:off x="7995428" y="1896809"/>
            <a:ext cx="2767856" cy="1665038"/>
          </a:xfrm>
          <a:prstGeom prst="rect">
            <a:avLst/>
          </a:prstGeom>
          <a:noFill/>
          <a:ln>
            <a:noFill/>
          </a:ln>
        </p:spPr>
      </p:pic>
      <p:pic>
        <p:nvPicPr>
          <p:cNvPr id="66" name="Google Shape;66;p3" descr="Shape&#10;&#10;Description automatically generated with medium confidence"/>
          <p:cNvPicPr preferRelativeResize="0"/>
          <p:nvPr/>
        </p:nvPicPr>
        <p:blipFill rotWithShape="1">
          <a:blip r:embed="rId4">
            <a:alphaModFix/>
          </a:blip>
          <a:srcRect/>
          <a:stretch/>
        </p:blipFill>
        <p:spPr>
          <a:xfrm>
            <a:off x="6888088" y="4227112"/>
            <a:ext cx="2839864" cy="1584112"/>
          </a:xfrm>
          <a:prstGeom prst="rect">
            <a:avLst/>
          </a:prstGeom>
          <a:noFill/>
          <a:ln>
            <a:noFill/>
          </a:ln>
        </p:spPr>
      </p:pic>
      <p:pic>
        <p:nvPicPr>
          <p:cNvPr id="67" name="Google Shape;67;p3" descr="Logo&#10;&#10;Description automatically generated"/>
          <p:cNvPicPr preferRelativeResize="0"/>
          <p:nvPr/>
        </p:nvPicPr>
        <p:blipFill rotWithShape="1">
          <a:blip r:embed="rId5">
            <a:alphaModFix/>
          </a:blip>
          <a:srcRect/>
          <a:stretch/>
        </p:blipFill>
        <p:spPr>
          <a:xfrm>
            <a:off x="10385597" y="4251509"/>
            <a:ext cx="1213892" cy="1348769"/>
          </a:xfrm>
          <a:prstGeom prst="rect">
            <a:avLst/>
          </a:prstGeom>
          <a:noFill/>
          <a:ln>
            <a:noFill/>
          </a:ln>
        </p:spPr>
      </p:pic>
      <p:sp>
        <p:nvSpPr>
          <p:cNvPr id="68" name="Google Shape;68;p3"/>
          <p:cNvSpPr txBox="1"/>
          <p:nvPr/>
        </p:nvSpPr>
        <p:spPr>
          <a:xfrm>
            <a:off x="1919536" y="2060897"/>
            <a:ext cx="94929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b="0" i="1" u="none" strike="noStrike" cap="none">
                <a:solidFill>
                  <a:srgbClr val="C00000"/>
                </a:solidFill>
                <a:latin typeface="Calibri"/>
                <a:ea typeface="Calibri"/>
                <a:cs typeface="Calibri"/>
                <a:sym typeface="Calibri"/>
              </a:rPr>
              <a:t>How</a:t>
            </a:r>
            <a:endParaRPr/>
          </a:p>
        </p:txBody>
      </p:sp>
      <p:sp>
        <p:nvSpPr>
          <p:cNvPr id="69" name="Google Shape;69;p3"/>
          <p:cNvSpPr txBox="1"/>
          <p:nvPr/>
        </p:nvSpPr>
        <p:spPr>
          <a:xfrm>
            <a:off x="1919536" y="2528713"/>
            <a:ext cx="97975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i="1">
                <a:solidFill>
                  <a:srgbClr val="C00000"/>
                </a:solidFill>
                <a:latin typeface="Calibri"/>
                <a:ea typeface="Calibri"/>
                <a:cs typeface="Calibri"/>
                <a:sym typeface="Calibri"/>
              </a:rPr>
              <a:t>Such</a:t>
            </a:r>
            <a:endParaRPr/>
          </a:p>
        </p:txBody>
      </p:sp>
      <p:sp>
        <p:nvSpPr>
          <p:cNvPr id="70" name="Google Shape;70;p3"/>
          <p:cNvSpPr txBox="1"/>
          <p:nvPr/>
        </p:nvSpPr>
        <p:spPr>
          <a:xfrm>
            <a:off x="2932748" y="3035662"/>
            <a:ext cx="93968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i="1">
                <a:solidFill>
                  <a:srgbClr val="C00000"/>
                </a:solidFill>
                <a:latin typeface="Calibri"/>
                <a:ea typeface="Calibri"/>
                <a:cs typeface="Calibri"/>
                <a:sym typeface="Calibri"/>
              </a:rPr>
              <a:t>such</a:t>
            </a:r>
            <a:endParaRPr/>
          </a:p>
        </p:txBody>
      </p:sp>
      <p:sp>
        <p:nvSpPr>
          <p:cNvPr id="71" name="Google Shape;71;p3"/>
          <p:cNvSpPr txBox="1"/>
          <p:nvPr/>
        </p:nvSpPr>
        <p:spPr>
          <a:xfrm>
            <a:off x="1904307" y="3538175"/>
            <a:ext cx="11112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i="1">
                <a:solidFill>
                  <a:srgbClr val="C00000"/>
                </a:solidFill>
                <a:latin typeface="Calibri"/>
                <a:ea typeface="Calibri"/>
                <a:cs typeface="Calibri"/>
                <a:sym typeface="Calibri"/>
              </a:rPr>
              <a:t>What</a:t>
            </a:r>
            <a:endParaRPr/>
          </a:p>
        </p:txBody>
      </p:sp>
      <p:sp>
        <p:nvSpPr>
          <p:cNvPr id="72" name="Google Shape;72;p3"/>
          <p:cNvSpPr txBox="1"/>
          <p:nvPr/>
        </p:nvSpPr>
        <p:spPr>
          <a:xfrm>
            <a:off x="1864115" y="4025582"/>
            <a:ext cx="11112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i="1">
                <a:solidFill>
                  <a:srgbClr val="C00000"/>
                </a:solidFill>
                <a:latin typeface="Calibri"/>
                <a:ea typeface="Calibri"/>
                <a:cs typeface="Calibri"/>
                <a:sym typeface="Calibri"/>
              </a:rPr>
              <a:t>What</a:t>
            </a:r>
            <a:endParaRPr/>
          </a:p>
        </p:txBody>
      </p:sp>
      <p:sp>
        <p:nvSpPr>
          <p:cNvPr id="73" name="Google Shape;73;p3"/>
          <p:cNvSpPr txBox="1"/>
          <p:nvPr/>
        </p:nvSpPr>
        <p:spPr>
          <a:xfrm>
            <a:off x="1811417" y="4995767"/>
            <a:ext cx="111120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i="1">
                <a:solidFill>
                  <a:srgbClr val="C00000"/>
                </a:solidFill>
                <a:latin typeface="Calibri"/>
                <a:ea typeface="Calibri"/>
                <a:cs typeface="Calibri"/>
                <a:sym typeface="Calibri"/>
              </a:rPr>
              <a:t>What</a:t>
            </a:r>
            <a:endParaRPr/>
          </a:p>
        </p:txBody>
      </p:sp>
      <p:sp>
        <p:nvSpPr>
          <p:cNvPr id="74" name="Google Shape;74;p3"/>
          <p:cNvSpPr txBox="1"/>
          <p:nvPr/>
        </p:nvSpPr>
        <p:spPr>
          <a:xfrm>
            <a:off x="1917583" y="4493447"/>
            <a:ext cx="94929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3200" i="1">
                <a:solidFill>
                  <a:srgbClr val="C00000"/>
                </a:solidFill>
                <a:latin typeface="Calibri"/>
                <a:ea typeface="Calibri"/>
                <a:cs typeface="Calibri"/>
                <a:sym typeface="Calibri"/>
              </a:rPr>
              <a:t>How</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10"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xfrm>
            <a:off x="3228895" y="71414"/>
            <a:ext cx="5772350"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Exercise 3</a:t>
            </a:r>
            <a:endParaRPr u="sng" dirty="0"/>
          </a:p>
        </p:txBody>
      </p:sp>
      <p:sp>
        <p:nvSpPr>
          <p:cNvPr id="81" name="Google Shape;81;p4"/>
          <p:cNvSpPr txBox="1">
            <a:spLocks noGrp="1"/>
          </p:cNvSpPr>
          <p:nvPr>
            <p:ph type="body" idx="1"/>
          </p:nvPr>
        </p:nvSpPr>
        <p:spPr>
          <a:xfrm>
            <a:off x="1280381" y="787694"/>
            <a:ext cx="9631237" cy="321737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IN" sz="2400" u="sng" dirty="0">
                <a:solidFill>
                  <a:srgbClr val="FF0000"/>
                </a:solidFill>
              </a:rPr>
              <a:t>Rewrite the passage using the correct punctuation marks like capital letters, commas, full stops, question marks and exclamation marks. </a:t>
            </a:r>
            <a:endParaRPr u="sng" dirty="0">
              <a:solidFill>
                <a:srgbClr val="FF0000"/>
              </a:solidFill>
            </a:endParaRPr>
          </a:p>
          <a:p>
            <a:pPr marL="0" lvl="0" indent="0" algn="l" rtl="0">
              <a:lnSpc>
                <a:spcPct val="100000"/>
              </a:lnSpc>
              <a:spcBef>
                <a:spcPts val="480"/>
              </a:spcBef>
              <a:spcAft>
                <a:spcPts val="0"/>
              </a:spcAft>
              <a:buClr>
                <a:schemeClr val="dk1"/>
              </a:buClr>
              <a:buSzPts val="2400"/>
              <a:buNone/>
            </a:pPr>
            <a:r>
              <a:rPr lang="en-IN" sz="2400" dirty="0"/>
              <a:t>once upon a time there lived four friends in a forest they were a mouse a crow a deer and a tortoise</a:t>
            </a:r>
            <a:endParaRPr dirty="0"/>
          </a:p>
          <a:p>
            <a:pPr marL="0" lvl="0" indent="0" algn="l" rtl="0">
              <a:lnSpc>
                <a:spcPct val="100000"/>
              </a:lnSpc>
              <a:spcBef>
                <a:spcPts val="480"/>
              </a:spcBef>
              <a:spcAft>
                <a:spcPts val="0"/>
              </a:spcAft>
              <a:buClr>
                <a:schemeClr val="dk1"/>
              </a:buClr>
              <a:buSzPts val="2400"/>
              <a:buNone/>
            </a:pPr>
            <a:r>
              <a:rPr lang="en-IN" sz="2400" dirty="0"/>
              <a:t>one day all the four friends were chatting under a tree and they suddenly heard a scream: it was their friend, the tortoise! He was trapped in a hunter’s net</a:t>
            </a:r>
            <a:endParaRPr dirty="0"/>
          </a:p>
          <a:p>
            <a:pPr marL="0" lvl="0" indent="0" algn="l" rtl="0">
              <a:lnSpc>
                <a:spcPct val="100000"/>
              </a:lnSpc>
              <a:spcBef>
                <a:spcPts val="480"/>
              </a:spcBef>
              <a:spcAft>
                <a:spcPts val="0"/>
              </a:spcAft>
              <a:buClr>
                <a:schemeClr val="dk1"/>
              </a:buClr>
              <a:buSzPts val="2400"/>
              <a:buNone/>
            </a:pPr>
            <a:r>
              <a:rPr lang="en-IN" sz="2400" dirty="0"/>
              <a:t>‘’Oh” exclaimed the deer,  “What do we do now “ </a:t>
            </a:r>
            <a:endParaRPr dirty="0"/>
          </a:p>
        </p:txBody>
      </p:sp>
      <p:pic>
        <p:nvPicPr>
          <p:cNvPr id="3" name="Picture 2" descr="A group of trees in front of a mountain&#10;&#10;Description automatically generated with medium confidence">
            <a:extLst>
              <a:ext uri="{FF2B5EF4-FFF2-40B4-BE49-F238E27FC236}">
                <a16:creationId xmlns:a16="http://schemas.microsoft.com/office/drawing/2014/main" id="{95A3C3DA-CC02-4A11-93D1-CC267D468F6E}"/>
              </a:ext>
            </a:extLst>
          </p:cNvPr>
          <p:cNvPicPr>
            <a:picLocks noChangeAspect="1"/>
          </p:cNvPicPr>
          <p:nvPr/>
        </p:nvPicPr>
        <p:blipFill>
          <a:blip r:embed="rId3"/>
          <a:stretch>
            <a:fillRect/>
          </a:stretch>
        </p:blipFill>
        <p:spPr>
          <a:xfrm>
            <a:off x="2047461" y="4080731"/>
            <a:ext cx="7931426" cy="2409029"/>
          </a:xfrm>
          <a:prstGeom prst="rect">
            <a:avLst/>
          </a:prstGeom>
        </p:spPr>
      </p:pic>
      <p:pic>
        <p:nvPicPr>
          <p:cNvPr id="5" name="Picture 4" descr="A picture containing text, bird&#10;&#10;Description automatically generated">
            <a:extLst>
              <a:ext uri="{FF2B5EF4-FFF2-40B4-BE49-F238E27FC236}">
                <a16:creationId xmlns:a16="http://schemas.microsoft.com/office/drawing/2014/main" id="{EEDEBFFF-655D-445E-9AC1-3BCAB235257D}"/>
              </a:ext>
            </a:extLst>
          </p:cNvPr>
          <p:cNvPicPr>
            <a:picLocks noChangeAspect="1"/>
          </p:cNvPicPr>
          <p:nvPr/>
        </p:nvPicPr>
        <p:blipFill>
          <a:blip r:embed="rId4"/>
          <a:stretch>
            <a:fillRect/>
          </a:stretch>
        </p:blipFill>
        <p:spPr>
          <a:xfrm>
            <a:off x="2218688" y="5238173"/>
            <a:ext cx="1534272" cy="1133923"/>
          </a:xfrm>
          <a:prstGeom prst="rect">
            <a:avLst/>
          </a:prstGeom>
        </p:spPr>
      </p:pic>
      <p:pic>
        <p:nvPicPr>
          <p:cNvPr id="7" name="Picture 6">
            <a:extLst>
              <a:ext uri="{FF2B5EF4-FFF2-40B4-BE49-F238E27FC236}">
                <a16:creationId xmlns:a16="http://schemas.microsoft.com/office/drawing/2014/main" id="{0A9BC305-5F53-47C7-B7A6-B65DDD4DAD1D}"/>
              </a:ext>
            </a:extLst>
          </p:cNvPr>
          <p:cNvPicPr>
            <a:picLocks noChangeAspect="1"/>
          </p:cNvPicPr>
          <p:nvPr/>
        </p:nvPicPr>
        <p:blipFill rotWithShape="1">
          <a:blip r:embed="rId5"/>
          <a:srcRect r="51817"/>
          <a:stretch/>
        </p:blipFill>
        <p:spPr>
          <a:xfrm>
            <a:off x="8469571" y="4557072"/>
            <a:ext cx="1395782" cy="1815024"/>
          </a:xfrm>
          <a:prstGeom prst="rect">
            <a:avLst/>
          </a:prstGeom>
        </p:spPr>
      </p:pic>
      <p:pic>
        <p:nvPicPr>
          <p:cNvPr id="9" name="Picture 8">
            <a:extLst>
              <a:ext uri="{FF2B5EF4-FFF2-40B4-BE49-F238E27FC236}">
                <a16:creationId xmlns:a16="http://schemas.microsoft.com/office/drawing/2014/main" id="{012E6DE6-C7ED-4189-813B-6612B870E372}"/>
              </a:ext>
            </a:extLst>
          </p:cNvPr>
          <p:cNvPicPr>
            <a:picLocks noChangeAspect="1"/>
          </p:cNvPicPr>
          <p:nvPr/>
        </p:nvPicPr>
        <p:blipFill>
          <a:blip r:embed="rId6"/>
          <a:stretch>
            <a:fillRect/>
          </a:stretch>
        </p:blipFill>
        <p:spPr>
          <a:xfrm>
            <a:off x="4254985" y="5303590"/>
            <a:ext cx="1605268" cy="1068506"/>
          </a:xfrm>
          <a:prstGeom prst="rect">
            <a:avLst/>
          </a:prstGeom>
        </p:spPr>
      </p:pic>
      <p:pic>
        <p:nvPicPr>
          <p:cNvPr id="13" name="Picture 12" descr="A picture containing helmet, vector graphics&#10;&#10;Description automatically generated">
            <a:extLst>
              <a:ext uri="{FF2B5EF4-FFF2-40B4-BE49-F238E27FC236}">
                <a16:creationId xmlns:a16="http://schemas.microsoft.com/office/drawing/2014/main" id="{F4B3ADFD-2EB8-4A45-9D54-AD1489D8C47E}"/>
              </a:ext>
            </a:extLst>
          </p:cNvPr>
          <p:cNvPicPr>
            <a:picLocks noChangeAspect="1"/>
          </p:cNvPicPr>
          <p:nvPr/>
        </p:nvPicPr>
        <p:blipFill>
          <a:blip r:embed="rId7"/>
          <a:stretch>
            <a:fillRect/>
          </a:stretch>
        </p:blipFill>
        <p:spPr>
          <a:xfrm>
            <a:off x="6362278" y="5386361"/>
            <a:ext cx="1605269" cy="985735"/>
          </a:xfrm>
          <a:prstGeom prst="rect">
            <a:avLst/>
          </a:prstGeom>
        </p:spPr>
      </p:pic>
      <p:sp>
        <p:nvSpPr>
          <p:cNvPr id="15" name="TextBox 14">
            <a:extLst>
              <a:ext uri="{FF2B5EF4-FFF2-40B4-BE49-F238E27FC236}">
                <a16:creationId xmlns:a16="http://schemas.microsoft.com/office/drawing/2014/main" id="{6F63B3EF-1A98-4348-B218-5454CCE21093}"/>
              </a:ext>
            </a:extLst>
          </p:cNvPr>
          <p:cNvSpPr txBox="1"/>
          <p:nvPr/>
        </p:nvSpPr>
        <p:spPr>
          <a:xfrm>
            <a:off x="4752898" y="4060372"/>
            <a:ext cx="2821598" cy="1015663"/>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txBody>
          <a:bodyPr wrap="square" rtlCol="0">
            <a:spAutoFit/>
          </a:bodyPr>
          <a:lstStyle/>
          <a:p>
            <a:pPr algn="ctr"/>
            <a:r>
              <a:rPr lang="en-US" sz="3000" b="1" u="sng" dirty="0">
                <a:solidFill>
                  <a:srgbClr val="FFFF00"/>
                </a:solidFill>
                <a:latin typeface="Calibri" panose="020F0502020204030204" pitchFamily="34" charset="0"/>
                <a:cs typeface="Calibri" panose="020F0502020204030204" pitchFamily="34" charset="0"/>
              </a:rPr>
              <a:t>The Four Friends And A Hunter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 presetClass="entr" presetSubtype="4" fill="hold" nodeType="afterEffect">
                                  <p:stCondLst>
                                    <p:cond delay="1000"/>
                                  </p:stCondLst>
                                  <p:childTnLst>
                                    <p:set>
                                      <p:cBhvr>
                                        <p:cTn id="37" dur="1" fill="hold">
                                          <p:stCondLst>
                                            <p:cond delay="0"/>
                                          </p:stCondLst>
                                        </p:cTn>
                                        <p:tgtEl>
                                          <p:spTgt spid="81">
                                            <p:txEl>
                                              <p:pRg st="1" end="1"/>
                                            </p:txEl>
                                          </p:spTgt>
                                        </p:tgtEl>
                                        <p:attrNameLst>
                                          <p:attrName>style.visibility</p:attrName>
                                        </p:attrNameLst>
                                      </p:cBhvr>
                                      <p:to>
                                        <p:strVal val="visible"/>
                                      </p:to>
                                    </p:set>
                                    <p:anim calcmode="lin" valueType="num">
                                      <p:cBhvr additive="base">
                                        <p:cTn id="38" dur="1000" fill="hold"/>
                                        <p:tgtEl>
                                          <p:spTgt spid="81">
                                            <p:txEl>
                                              <p:pRg st="1" end="1"/>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81">
                                            <p:txEl>
                                              <p:pRg st="1" end="1"/>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1000"/>
                                  </p:stCondLst>
                                  <p:childTnLst>
                                    <p:set>
                                      <p:cBhvr>
                                        <p:cTn id="41" dur="1" fill="hold">
                                          <p:stCondLst>
                                            <p:cond delay="0"/>
                                          </p:stCondLst>
                                        </p:cTn>
                                        <p:tgtEl>
                                          <p:spTgt spid="81">
                                            <p:txEl>
                                              <p:pRg st="2" end="2"/>
                                            </p:txEl>
                                          </p:spTgt>
                                        </p:tgtEl>
                                        <p:attrNameLst>
                                          <p:attrName>style.visibility</p:attrName>
                                        </p:attrNameLst>
                                      </p:cBhvr>
                                      <p:to>
                                        <p:strVal val="visible"/>
                                      </p:to>
                                    </p:set>
                                    <p:anim calcmode="lin" valueType="num">
                                      <p:cBhvr additive="base">
                                        <p:cTn id="42" dur="1000" fill="hold"/>
                                        <p:tgtEl>
                                          <p:spTgt spid="81">
                                            <p:txEl>
                                              <p:pRg st="2" end="2"/>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81">
                                            <p:txEl>
                                              <p:pRg st="2" end="2"/>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1000"/>
                                  </p:stCondLst>
                                  <p:childTnLst>
                                    <p:set>
                                      <p:cBhvr>
                                        <p:cTn id="45" dur="1" fill="hold">
                                          <p:stCondLst>
                                            <p:cond delay="0"/>
                                          </p:stCondLst>
                                        </p:cTn>
                                        <p:tgtEl>
                                          <p:spTgt spid="81">
                                            <p:txEl>
                                              <p:pRg st="3" end="3"/>
                                            </p:txEl>
                                          </p:spTgt>
                                        </p:tgtEl>
                                        <p:attrNameLst>
                                          <p:attrName>style.visibility</p:attrName>
                                        </p:attrNameLst>
                                      </p:cBhvr>
                                      <p:to>
                                        <p:strVal val="visible"/>
                                      </p:to>
                                    </p:set>
                                    <p:anim calcmode="lin" valueType="num">
                                      <p:cBhvr additive="base">
                                        <p:cTn id="46" dur="1000" fill="hold"/>
                                        <p:tgtEl>
                                          <p:spTgt spid="81">
                                            <p:txEl>
                                              <p:pRg st="3" end="3"/>
                                            </p:txEl>
                                          </p:spTgt>
                                        </p:tgtEl>
                                        <p:attrNameLst>
                                          <p:attrName>ppt_x</p:attrName>
                                        </p:attrNameLst>
                                      </p:cBhvr>
                                      <p:tavLst>
                                        <p:tav tm="0">
                                          <p:val>
                                            <p:strVal val="#ppt_x"/>
                                          </p:val>
                                        </p:tav>
                                        <p:tav tm="100000">
                                          <p:val>
                                            <p:strVal val="#ppt_x"/>
                                          </p:val>
                                        </p:tav>
                                      </p:tavLst>
                                    </p:anim>
                                    <p:anim calcmode="lin" valueType="num">
                                      <p:cBhvr additive="base">
                                        <p:cTn id="47" dur="1000" fill="hold"/>
                                        <p:tgtEl>
                                          <p:spTgt spid="8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p:cNvSpPr txBox="1">
            <a:spLocks noGrp="1"/>
          </p:cNvSpPr>
          <p:nvPr>
            <p:ph type="title"/>
          </p:nvPr>
        </p:nvSpPr>
        <p:spPr>
          <a:xfrm>
            <a:off x="2940278" y="71414"/>
            <a:ext cx="6349585"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Exercise 3 - Answer</a:t>
            </a:r>
            <a:endParaRPr u="sng" dirty="0"/>
          </a:p>
        </p:txBody>
      </p:sp>
      <p:sp>
        <p:nvSpPr>
          <p:cNvPr id="89" name="Google Shape;89;p5"/>
          <p:cNvSpPr txBox="1">
            <a:spLocks noGrp="1"/>
          </p:cNvSpPr>
          <p:nvPr>
            <p:ph type="body" idx="1"/>
          </p:nvPr>
        </p:nvSpPr>
        <p:spPr>
          <a:xfrm>
            <a:off x="1447786" y="799976"/>
            <a:ext cx="9296427" cy="3217370"/>
          </a:xfrm>
          <a:prstGeom prst="rect">
            <a:avLst/>
          </a:prstGeom>
          <a:gradFill>
            <a:gsLst>
              <a:gs pos="0">
                <a:srgbClr val="FFDE7E"/>
              </a:gs>
              <a:gs pos="50000">
                <a:srgbClr val="FFE9B1"/>
              </a:gs>
              <a:gs pos="100000">
                <a:srgbClr val="FFF2D9"/>
              </a:gs>
            </a:gsLst>
            <a:lin ang="27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C00000"/>
              </a:buClr>
              <a:buSzPts val="3200"/>
              <a:buNone/>
            </a:pPr>
            <a:r>
              <a:rPr lang="en-IN" dirty="0">
                <a:solidFill>
                  <a:srgbClr val="C00000"/>
                </a:solidFill>
              </a:rPr>
              <a:t>O</a:t>
            </a:r>
            <a:r>
              <a:rPr lang="en-IN" dirty="0"/>
              <a:t>nce upon a time there lived four friends in a forest</a:t>
            </a:r>
            <a:r>
              <a:rPr lang="en-IN" b="1" dirty="0">
                <a:solidFill>
                  <a:srgbClr val="C00000"/>
                </a:solidFill>
              </a:rPr>
              <a:t>.</a:t>
            </a:r>
            <a:r>
              <a:rPr lang="en-IN" dirty="0"/>
              <a:t> </a:t>
            </a:r>
            <a:r>
              <a:rPr lang="en-IN" dirty="0">
                <a:solidFill>
                  <a:srgbClr val="C00000"/>
                </a:solidFill>
              </a:rPr>
              <a:t>T</a:t>
            </a:r>
            <a:r>
              <a:rPr lang="en-IN" dirty="0"/>
              <a:t>hey were a mouse</a:t>
            </a:r>
            <a:r>
              <a:rPr lang="en-IN" b="1" dirty="0">
                <a:solidFill>
                  <a:srgbClr val="C00000"/>
                </a:solidFill>
              </a:rPr>
              <a:t>,</a:t>
            </a:r>
            <a:r>
              <a:rPr lang="en-IN" dirty="0"/>
              <a:t> a crow</a:t>
            </a:r>
            <a:r>
              <a:rPr lang="en-IN" b="1" dirty="0">
                <a:solidFill>
                  <a:srgbClr val="C00000"/>
                </a:solidFill>
              </a:rPr>
              <a:t>,</a:t>
            </a:r>
            <a:r>
              <a:rPr lang="en-IN" dirty="0"/>
              <a:t> a deer and a tortoise</a:t>
            </a:r>
            <a:r>
              <a:rPr lang="en-IN" b="1" dirty="0">
                <a:solidFill>
                  <a:srgbClr val="C00000"/>
                </a:solidFill>
              </a:rPr>
              <a:t>.</a:t>
            </a:r>
            <a:r>
              <a:rPr lang="en-IN" dirty="0"/>
              <a:t> </a:t>
            </a:r>
            <a:endParaRPr dirty="0"/>
          </a:p>
          <a:p>
            <a:pPr marL="0" lvl="0" indent="0" algn="l" rtl="0">
              <a:lnSpc>
                <a:spcPct val="100000"/>
              </a:lnSpc>
              <a:spcBef>
                <a:spcPts val="640"/>
              </a:spcBef>
              <a:spcAft>
                <a:spcPts val="0"/>
              </a:spcAft>
              <a:buClr>
                <a:srgbClr val="C00000"/>
              </a:buClr>
              <a:buSzPts val="3200"/>
              <a:buNone/>
            </a:pPr>
            <a:r>
              <a:rPr lang="en-IN" dirty="0">
                <a:solidFill>
                  <a:srgbClr val="C00000"/>
                </a:solidFill>
              </a:rPr>
              <a:t>O</a:t>
            </a:r>
            <a:r>
              <a:rPr lang="en-IN" dirty="0"/>
              <a:t>ne day all the four friends were talking under a tree and they suddenly heard a scream</a:t>
            </a:r>
            <a:r>
              <a:rPr lang="en-IN" b="1" dirty="0">
                <a:solidFill>
                  <a:srgbClr val="C00000"/>
                </a:solidFill>
              </a:rPr>
              <a:t>.</a:t>
            </a:r>
            <a:r>
              <a:rPr lang="en-IN" dirty="0"/>
              <a:t> </a:t>
            </a:r>
            <a:r>
              <a:rPr lang="en-IN" dirty="0">
                <a:solidFill>
                  <a:srgbClr val="C00000"/>
                </a:solidFill>
              </a:rPr>
              <a:t>I</a:t>
            </a:r>
            <a:r>
              <a:rPr lang="en-IN" dirty="0"/>
              <a:t>t was their friend</a:t>
            </a:r>
            <a:r>
              <a:rPr lang="en-IN" dirty="0">
                <a:solidFill>
                  <a:schemeClr val="tx1"/>
                </a:solidFill>
              </a:rPr>
              <a:t>,</a:t>
            </a:r>
            <a:r>
              <a:rPr lang="en-IN" dirty="0"/>
              <a:t> the tortoise</a:t>
            </a:r>
            <a:r>
              <a:rPr lang="en-IN" dirty="0">
                <a:solidFill>
                  <a:schemeClr val="tx1"/>
                </a:solidFill>
              </a:rPr>
              <a:t>!</a:t>
            </a:r>
            <a:r>
              <a:rPr lang="en-IN" dirty="0"/>
              <a:t> He was trapped in a hunter’s net</a:t>
            </a:r>
            <a:r>
              <a:rPr lang="en-IN" dirty="0">
                <a:solidFill>
                  <a:srgbClr val="C00000"/>
                </a:solidFill>
              </a:rPr>
              <a:t>.</a:t>
            </a:r>
            <a:endParaRPr dirty="0"/>
          </a:p>
          <a:p>
            <a:pPr marL="0" lvl="0" indent="0" algn="l" rtl="0">
              <a:lnSpc>
                <a:spcPct val="100000"/>
              </a:lnSpc>
              <a:spcBef>
                <a:spcPts val="640"/>
              </a:spcBef>
              <a:spcAft>
                <a:spcPts val="0"/>
              </a:spcAft>
              <a:buClr>
                <a:schemeClr val="dk1"/>
              </a:buClr>
              <a:buSzPts val="3200"/>
              <a:buNone/>
            </a:pPr>
            <a:r>
              <a:rPr lang="en-IN" dirty="0"/>
              <a:t>“</a:t>
            </a:r>
            <a:r>
              <a:rPr lang="en-IN" dirty="0">
                <a:solidFill>
                  <a:schemeClr val="tx1"/>
                </a:solidFill>
              </a:rPr>
              <a:t>O</a:t>
            </a:r>
            <a:r>
              <a:rPr lang="en-IN" dirty="0"/>
              <a:t>h</a:t>
            </a:r>
            <a:r>
              <a:rPr lang="en-IN" dirty="0">
                <a:solidFill>
                  <a:srgbClr val="C00000"/>
                </a:solidFill>
              </a:rPr>
              <a:t>!</a:t>
            </a:r>
            <a:r>
              <a:rPr lang="en-IN" dirty="0"/>
              <a:t>” exclaimed the deer</a:t>
            </a:r>
            <a:r>
              <a:rPr lang="en-IN" dirty="0">
                <a:solidFill>
                  <a:schemeClr val="tx1"/>
                </a:solidFill>
              </a:rPr>
              <a:t>,</a:t>
            </a:r>
            <a:r>
              <a:rPr lang="en-IN" dirty="0"/>
              <a:t> “What do we do now</a:t>
            </a:r>
            <a:r>
              <a:rPr lang="en-IN" dirty="0">
                <a:solidFill>
                  <a:srgbClr val="C00000"/>
                </a:solidFill>
              </a:rPr>
              <a:t>?</a:t>
            </a:r>
            <a:r>
              <a:rPr lang="en-IN" dirty="0"/>
              <a:t>”</a:t>
            </a:r>
            <a:endParaRPr dirty="0"/>
          </a:p>
        </p:txBody>
      </p:sp>
      <p:pic>
        <p:nvPicPr>
          <p:cNvPr id="5" name="Picture 4" descr="A group of trees in front of a mountain&#10;&#10;Description automatically generated with medium confidence">
            <a:extLst>
              <a:ext uri="{FF2B5EF4-FFF2-40B4-BE49-F238E27FC236}">
                <a16:creationId xmlns:a16="http://schemas.microsoft.com/office/drawing/2014/main" id="{D0FBA224-8CF4-4CF0-868E-4E5F4D200BD0}"/>
              </a:ext>
            </a:extLst>
          </p:cNvPr>
          <p:cNvPicPr>
            <a:picLocks noChangeAspect="1"/>
          </p:cNvPicPr>
          <p:nvPr/>
        </p:nvPicPr>
        <p:blipFill>
          <a:blip r:embed="rId3"/>
          <a:stretch>
            <a:fillRect/>
          </a:stretch>
        </p:blipFill>
        <p:spPr>
          <a:xfrm>
            <a:off x="2047461" y="4146043"/>
            <a:ext cx="7931426" cy="2409029"/>
          </a:xfrm>
          <a:prstGeom prst="rect">
            <a:avLst/>
          </a:prstGeom>
        </p:spPr>
      </p:pic>
      <p:pic>
        <p:nvPicPr>
          <p:cNvPr id="6" name="Picture 5" descr="A picture containing text, bird&#10;&#10;Description automatically generated">
            <a:extLst>
              <a:ext uri="{FF2B5EF4-FFF2-40B4-BE49-F238E27FC236}">
                <a16:creationId xmlns:a16="http://schemas.microsoft.com/office/drawing/2014/main" id="{C06D9CCC-4F11-49AB-97AC-7307BE44F1AC}"/>
              </a:ext>
            </a:extLst>
          </p:cNvPr>
          <p:cNvPicPr>
            <a:picLocks noChangeAspect="1"/>
          </p:cNvPicPr>
          <p:nvPr/>
        </p:nvPicPr>
        <p:blipFill>
          <a:blip r:embed="rId4"/>
          <a:stretch>
            <a:fillRect/>
          </a:stretch>
        </p:blipFill>
        <p:spPr>
          <a:xfrm>
            <a:off x="2218688" y="5303485"/>
            <a:ext cx="1534272" cy="1133923"/>
          </a:xfrm>
          <a:prstGeom prst="rect">
            <a:avLst/>
          </a:prstGeom>
        </p:spPr>
      </p:pic>
      <p:pic>
        <p:nvPicPr>
          <p:cNvPr id="7" name="Picture 6">
            <a:extLst>
              <a:ext uri="{FF2B5EF4-FFF2-40B4-BE49-F238E27FC236}">
                <a16:creationId xmlns:a16="http://schemas.microsoft.com/office/drawing/2014/main" id="{4E99DF0D-7138-4FCB-ACCD-7A097728CBB3}"/>
              </a:ext>
            </a:extLst>
          </p:cNvPr>
          <p:cNvPicPr>
            <a:picLocks noChangeAspect="1"/>
          </p:cNvPicPr>
          <p:nvPr/>
        </p:nvPicPr>
        <p:blipFill rotWithShape="1">
          <a:blip r:embed="rId5"/>
          <a:srcRect r="51817"/>
          <a:stretch/>
        </p:blipFill>
        <p:spPr>
          <a:xfrm>
            <a:off x="8469571" y="4622384"/>
            <a:ext cx="1395782" cy="1815024"/>
          </a:xfrm>
          <a:prstGeom prst="rect">
            <a:avLst/>
          </a:prstGeom>
        </p:spPr>
      </p:pic>
      <p:pic>
        <p:nvPicPr>
          <p:cNvPr id="8" name="Picture 7">
            <a:extLst>
              <a:ext uri="{FF2B5EF4-FFF2-40B4-BE49-F238E27FC236}">
                <a16:creationId xmlns:a16="http://schemas.microsoft.com/office/drawing/2014/main" id="{4A1DA046-0586-411B-BC89-E7EA9262C872}"/>
              </a:ext>
            </a:extLst>
          </p:cNvPr>
          <p:cNvPicPr>
            <a:picLocks noChangeAspect="1"/>
          </p:cNvPicPr>
          <p:nvPr/>
        </p:nvPicPr>
        <p:blipFill>
          <a:blip r:embed="rId6"/>
          <a:stretch>
            <a:fillRect/>
          </a:stretch>
        </p:blipFill>
        <p:spPr>
          <a:xfrm>
            <a:off x="4254985" y="5368902"/>
            <a:ext cx="1605268" cy="1068506"/>
          </a:xfrm>
          <a:prstGeom prst="rect">
            <a:avLst/>
          </a:prstGeom>
        </p:spPr>
      </p:pic>
      <p:pic>
        <p:nvPicPr>
          <p:cNvPr id="9" name="Picture 8" descr="A picture containing helmet, vector graphics&#10;&#10;Description automatically generated">
            <a:extLst>
              <a:ext uri="{FF2B5EF4-FFF2-40B4-BE49-F238E27FC236}">
                <a16:creationId xmlns:a16="http://schemas.microsoft.com/office/drawing/2014/main" id="{6AC4E726-5C9E-48C5-AF54-F41C1C5AF6D6}"/>
              </a:ext>
            </a:extLst>
          </p:cNvPr>
          <p:cNvPicPr>
            <a:picLocks noChangeAspect="1"/>
          </p:cNvPicPr>
          <p:nvPr/>
        </p:nvPicPr>
        <p:blipFill>
          <a:blip r:embed="rId7"/>
          <a:stretch>
            <a:fillRect/>
          </a:stretch>
        </p:blipFill>
        <p:spPr>
          <a:xfrm>
            <a:off x="6362278" y="5451673"/>
            <a:ext cx="1605269" cy="985735"/>
          </a:xfrm>
          <a:prstGeom prst="rect">
            <a:avLst/>
          </a:prstGeom>
        </p:spPr>
      </p:pic>
      <p:sp>
        <p:nvSpPr>
          <p:cNvPr id="10" name="TextBox 9">
            <a:extLst>
              <a:ext uri="{FF2B5EF4-FFF2-40B4-BE49-F238E27FC236}">
                <a16:creationId xmlns:a16="http://schemas.microsoft.com/office/drawing/2014/main" id="{A03B04E2-658F-4003-B31C-384DE1B1C138}"/>
              </a:ext>
            </a:extLst>
          </p:cNvPr>
          <p:cNvSpPr txBox="1"/>
          <p:nvPr/>
        </p:nvSpPr>
        <p:spPr>
          <a:xfrm>
            <a:off x="4752898" y="4125684"/>
            <a:ext cx="2821598" cy="1015663"/>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txBody>
          <a:bodyPr wrap="square" rtlCol="0">
            <a:spAutoFit/>
          </a:bodyPr>
          <a:lstStyle/>
          <a:p>
            <a:pPr algn="ctr"/>
            <a:r>
              <a:rPr lang="en-US" sz="3000" b="1" u="sng" dirty="0">
                <a:solidFill>
                  <a:srgbClr val="FFFF00"/>
                </a:solidFill>
                <a:latin typeface="Calibri" panose="020F0502020204030204" pitchFamily="34" charset="0"/>
                <a:cs typeface="Calibri" panose="020F0502020204030204" pitchFamily="34" charset="0"/>
              </a:rPr>
              <a:t>The Four Friends And A Hunter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4388328" y="0"/>
            <a:ext cx="3415344"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97" name="Google Shape;97;p6"/>
          <p:cNvGraphicFramePr/>
          <p:nvPr>
            <p:extLst>
              <p:ext uri="{D42A27DB-BD31-4B8C-83A1-F6EECF244321}">
                <p14:modId xmlns:p14="http://schemas.microsoft.com/office/powerpoint/2010/main" val="3874901825"/>
              </p:ext>
            </p:extLst>
          </p:nvPr>
        </p:nvGraphicFramePr>
        <p:xfrm>
          <a:off x="1127448" y="1096034"/>
          <a:ext cx="9937100" cy="4003230"/>
        </p:xfrm>
        <a:graphic>
          <a:graphicData uri="http://schemas.openxmlformats.org/drawingml/2006/table">
            <a:tbl>
              <a:tblPr firstRow="1" bandRow="1">
                <a:noFill/>
                <a:tableStyleId>{FDD97938-A610-47CC-8A98-DC7264D86179}</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a:t>Source link and Attribution</a:t>
                      </a:r>
                      <a:endParaRPr/>
                    </a:p>
                  </a:txBody>
                  <a:tcPr marL="91450" marR="91450" marT="45725" marB="45725"/>
                </a:tc>
                <a:extLst>
                  <a:ext uri="{0D108BD9-81ED-4DB2-BD59-A6C34878D82A}">
                    <a16:rowId xmlns:a16="http://schemas.microsoft.com/office/drawing/2014/main" val="10000"/>
                  </a:ext>
                </a:extLst>
              </a:tr>
              <a:tr h="244175">
                <a:tc>
                  <a:txBody>
                    <a:bodyPr/>
                    <a:lstStyle/>
                    <a:p>
                      <a:pPr marL="0" marR="0" lvl="0" indent="0" algn="l" rtl="0">
                        <a:spcBef>
                          <a:spcPts val="0"/>
                        </a:spcBef>
                        <a:spcAft>
                          <a:spcPts val="0"/>
                        </a:spcAft>
                        <a:buNone/>
                      </a:pPr>
                      <a:r>
                        <a:rPr lang="en-IN" sz="900" u="none" strike="noStrike" cap="none"/>
                        <a:t>1</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Punctuation marks: https://pixabay.com/illustrations/punctuation-marks-word-language-2999583/</a:t>
                      </a:r>
                      <a:endParaRPr sz="900" dirty="0"/>
                    </a:p>
                  </a:txBody>
                  <a:tcPr marL="91450" marR="91450" marT="45725" marB="45725"/>
                </a:tc>
                <a:extLst>
                  <a:ext uri="{0D108BD9-81ED-4DB2-BD59-A6C34878D82A}">
                    <a16:rowId xmlns:a16="http://schemas.microsoft.com/office/drawing/2014/main" val="10001"/>
                  </a:ext>
                </a:extLst>
              </a:tr>
              <a:tr h="200300">
                <a:tc>
                  <a:txBody>
                    <a:bodyPr/>
                    <a:lstStyle/>
                    <a:p>
                      <a:pPr marL="0" marR="0" lvl="0" indent="0" algn="l" rtl="0">
                        <a:spcBef>
                          <a:spcPts val="0"/>
                        </a:spcBef>
                        <a:spcAft>
                          <a:spcPts val="0"/>
                        </a:spcAft>
                        <a:buNone/>
                      </a:pPr>
                      <a:r>
                        <a:rPr lang="en-IN" sz="900"/>
                        <a:t>2</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Coffee: https://pixabay.com/photos/cookies-coffee-dessert-espresso-933050/</a:t>
                      </a:r>
                      <a:endParaRPr sz="900" dirty="0"/>
                    </a:p>
                  </a:txBody>
                  <a:tcPr marL="91450" marR="91450" marT="45725" marB="45725"/>
                </a:tc>
                <a:extLst>
                  <a:ext uri="{0D108BD9-81ED-4DB2-BD59-A6C34878D82A}">
                    <a16:rowId xmlns:a16="http://schemas.microsoft.com/office/drawing/2014/main" val="10002"/>
                  </a:ext>
                </a:extLst>
              </a:tr>
              <a:tr h="259725">
                <a:tc>
                  <a:txBody>
                    <a:bodyPr/>
                    <a:lstStyle/>
                    <a:p>
                      <a:pPr marL="0" marR="0" lvl="0" indent="0" algn="l" rtl="0">
                        <a:spcBef>
                          <a:spcPts val="0"/>
                        </a:spcBef>
                        <a:spcAft>
                          <a:spcPts val="0"/>
                        </a:spcAft>
                        <a:buNone/>
                      </a:pPr>
                      <a:r>
                        <a:rPr lang="en-IN" sz="900"/>
                        <a:t>2</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dirty="0"/>
                        <a:t>Market: SSSVV: Search Keyword “market”</a:t>
                      </a:r>
                      <a:endParaRPr sz="900" dirty="0"/>
                    </a:p>
                  </a:txBody>
                  <a:tcPr marL="91450" marR="91450" marT="45725" marB="45725"/>
                </a:tc>
                <a:extLst>
                  <a:ext uri="{0D108BD9-81ED-4DB2-BD59-A6C34878D82A}">
                    <a16:rowId xmlns:a16="http://schemas.microsoft.com/office/drawing/2014/main" val="10003"/>
                  </a:ext>
                </a:extLst>
              </a:tr>
              <a:tr h="288025">
                <a:tc>
                  <a:txBody>
                    <a:bodyPr/>
                    <a:lstStyle/>
                    <a:p>
                      <a:pPr marL="0" marR="0" lvl="0" indent="0" algn="l" rtl="0">
                        <a:spcBef>
                          <a:spcPts val="0"/>
                        </a:spcBef>
                        <a:spcAft>
                          <a:spcPts val="0"/>
                        </a:spcAft>
                        <a:buNone/>
                      </a:pPr>
                      <a:r>
                        <a:rPr lang="en-IN" sz="900"/>
                        <a:t>3</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Heat: https://pixabay.com/illustrations/heat-sweat-summer-hot-sun-warmth-4270426/</a:t>
                      </a:r>
                      <a:endParaRPr sz="900" dirty="0"/>
                    </a:p>
                  </a:txBody>
                  <a:tcPr marL="91450" marR="91450" marT="45725" marB="45725"/>
                </a:tc>
                <a:extLst>
                  <a:ext uri="{0D108BD9-81ED-4DB2-BD59-A6C34878D82A}">
                    <a16:rowId xmlns:a16="http://schemas.microsoft.com/office/drawing/2014/main" val="10004"/>
                  </a:ext>
                </a:extLst>
              </a:tr>
              <a:tr h="197725">
                <a:tc>
                  <a:txBody>
                    <a:bodyPr/>
                    <a:lstStyle/>
                    <a:p>
                      <a:pPr marL="0" marR="0" lvl="0" indent="0" algn="l" rtl="0">
                        <a:spcBef>
                          <a:spcPts val="0"/>
                        </a:spcBef>
                        <a:spcAft>
                          <a:spcPts val="0"/>
                        </a:spcAft>
                        <a:buNone/>
                      </a:pPr>
                      <a:r>
                        <a:rPr lang="en-IN" sz="900"/>
                        <a:t>3</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Game: https://pixabay.com/vectors/cricket-ground-pitch-sports-sketch-32265/</a:t>
                      </a:r>
                      <a:endParaRPr sz="900" dirty="0"/>
                    </a:p>
                    <a:p>
                      <a:pPr marL="0" marR="0" lvl="0" indent="0" algn="l" rtl="0">
                        <a:lnSpc>
                          <a:spcPct val="100000"/>
                        </a:lnSpc>
                        <a:spcBef>
                          <a:spcPts val="0"/>
                        </a:spcBef>
                        <a:spcAft>
                          <a:spcPts val="0"/>
                        </a:spcAft>
                        <a:buClr>
                          <a:schemeClr val="dk1"/>
                        </a:buClr>
                        <a:buSzPts val="900"/>
                        <a:buFont typeface="Calibri"/>
                        <a:buNone/>
                      </a:pPr>
                      <a:endParaRPr sz="900" dirty="0"/>
                    </a:p>
                  </a:txBody>
                  <a:tcPr marL="91450" marR="91450" marT="45725" marB="45725"/>
                </a:tc>
                <a:extLst>
                  <a:ext uri="{0D108BD9-81ED-4DB2-BD59-A6C34878D82A}">
                    <a16:rowId xmlns:a16="http://schemas.microsoft.com/office/drawing/2014/main" val="10005"/>
                  </a:ext>
                </a:extLst>
              </a:tr>
              <a:tr h="275450">
                <a:tc>
                  <a:txBody>
                    <a:bodyPr/>
                    <a:lstStyle/>
                    <a:p>
                      <a:pPr marL="0" marR="0" lvl="0" indent="0" algn="l" rtl="0">
                        <a:spcBef>
                          <a:spcPts val="0"/>
                        </a:spcBef>
                        <a:spcAft>
                          <a:spcPts val="0"/>
                        </a:spcAft>
                        <a:buNone/>
                      </a:pPr>
                      <a:r>
                        <a:rPr lang="en-IN" sz="900"/>
                        <a:t>3</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Garden: https://pixabay.com/vectors/flowers-garden-summer-sun-colorful-5181243/</a:t>
                      </a:r>
                      <a:endParaRPr sz="900" dirty="0"/>
                    </a:p>
                  </a:txBody>
                  <a:tcPr marL="91450" marR="91450" marT="45725" marB="45725"/>
                </a:tc>
                <a:extLst>
                  <a:ext uri="{0D108BD9-81ED-4DB2-BD59-A6C34878D82A}">
                    <a16:rowId xmlns:a16="http://schemas.microsoft.com/office/drawing/2014/main" val="10006"/>
                  </a:ext>
                </a:extLst>
              </a:tr>
              <a:tr h="389325">
                <a:tc>
                  <a:txBody>
                    <a:bodyPr/>
                    <a:lstStyle/>
                    <a:p>
                      <a:pPr marL="0" marR="0" lvl="0" indent="0" algn="l" rtl="0">
                        <a:spcBef>
                          <a:spcPts val="0"/>
                        </a:spcBef>
                        <a:spcAft>
                          <a:spcPts val="0"/>
                        </a:spcAft>
                        <a:buNone/>
                      </a:pPr>
                      <a:r>
                        <a:rPr lang="en-IN" sz="900" dirty="0"/>
                        <a:t>4,5</a:t>
                      </a:r>
                      <a:endParaRPr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lvl="0" indent="0" algn="l" rtl="0">
                        <a:spcBef>
                          <a:spcPts val="0"/>
                        </a:spcBef>
                        <a:spcAft>
                          <a:spcPts val="0"/>
                        </a:spcAft>
                        <a:buNone/>
                      </a:pPr>
                      <a:r>
                        <a:rPr lang="en-IN" sz="900" dirty="0"/>
                        <a:t>Forest: https://pixabay.com/vectors/evergreen-forest-landscape-2025158/</a:t>
                      </a:r>
                    </a:p>
                    <a:p>
                      <a:pPr marL="0" lvl="0" indent="0" algn="l" rtl="0">
                        <a:spcBef>
                          <a:spcPts val="0"/>
                        </a:spcBef>
                        <a:spcAft>
                          <a:spcPts val="0"/>
                        </a:spcAft>
                        <a:buNone/>
                      </a:pPr>
                      <a:r>
                        <a:rPr lang="en-IN" sz="900" dirty="0"/>
                        <a:t>Deer: https://pixabay.com/vectors/deer-application-bambi-wild-animals-1157862/</a:t>
                      </a:r>
                    </a:p>
                    <a:p>
                      <a:pPr marL="0" lvl="0" indent="0" algn="l" rtl="0">
                        <a:spcBef>
                          <a:spcPts val="0"/>
                        </a:spcBef>
                        <a:spcAft>
                          <a:spcPts val="0"/>
                        </a:spcAft>
                        <a:buNone/>
                      </a:pPr>
                      <a:r>
                        <a:rPr lang="en-IN" sz="900" dirty="0"/>
                        <a:t>Crow: https://pixabay.com/vectors/raven-crow-grey-black-147530/</a:t>
                      </a:r>
                    </a:p>
                    <a:p>
                      <a:pPr marL="0" lvl="0" indent="0" algn="l" rtl="0">
                        <a:spcBef>
                          <a:spcPts val="0"/>
                        </a:spcBef>
                        <a:spcAft>
                          <a:spcPts val="0"/>
                        </a:spcAft>
                        <a:buNone/>
                      </a:pPr>
                      <a:r>
                        <a:rPr lang="en-IN" sz="900" dirty="0"/>
                        <a:t>Tortoise: https://pixabay.com/vectors/animals-cartoon-green-happy-1298747/</a:t>
                      </a:r>
                    </a:p>
                    <a:p>
                      <a:pPr marL="0" lvl="0" indent="0" algn="l" rtl="0">
                        <a:spcBef>
                          <a:spcPts val="0"/>
                        </a:spcBef>
                        <a:spcAft>
                          <a:spcPts val="0"/>
                        </a:spcAft>
                        <a:buNone/>
                      </a:pPr>
                      <a:r>
                        <a:rPr lang="en-IN" sz="900" dirty="0"/>
                        <a:t>Mouse: https://pixabay.com/vectors/lab-mouse-mouse-science-lab-animal-1471870/</a:t>
                      </a:r>
                    </a:p>
                  </a:txBody>
                  <a:tcPr marL="91450" marR="91450" marT="45725" marB="45725"/>
                </a:tc>
                <a:extLst>
                  <a:ext uri="{0D108BD9-81ED-4DB2-BD59-A6C34878D82A}">
                    <a16:rowId xmlns:a16="http://schemas.microsoft.com/office/drawing/2014/main" val="10007"/>
                  </a:ext>
                </a:extLst>
              </a:tr>
              <a:tr h="389325">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11"/>
                  </a:ext>
                </a:extLst>
              </a:tr>
              <a:tr h="389325">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12"/>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13"/>
                  </a:ext>
                </a:extLst>
              </a:tr>
            </a:tbl>
          </a:graphicData>
        </a:graphic>
      </p:graphicFrame>
      <p:pic>
        <p:nvPicPr>
          <p:cNvPr id="98" name="Google Shape;98;p6" descr="A picture containing LEGO, toy&#10;&#10;Description automatically generated"/>
          <p:cNvPicPr preferRelativeResize="0"/>
          <p:nvPr/>
        </p:nvPicPr>
        <p:blipFill rotWithShape="1">
          <a:blip r:embed="rId3">
            <a:alphaModFix/>
          </a:blip>
          <a:srcRect/>
          <a:stretch/>
        </p:blipFill>
        <p:spPr>
          <a:xfrm>
            <a:off x="2639616" y="1567146"/>
            <a:ext cx="149250" cy="149250"/>
          </a:xfrm>
          <a:prstGeom prst="rect">
            <a:avLst/>
          </a:prstGeom>
          <a:noFill/>
          <a:ln>
            <a:noFill/>
          </a:ln>
        </p:spPr>
      </p:pic>
      <p:pic>
        <p:nvPicPr>
          <p:cNvPr id="99" name="Google Shape;99;p6" descr="A cup of coffee next to some cookies&#10;&#10;Description automatically generated with medium confidence"/>
          <p:cNvPicPr preferRelativeResize="0"/>
          <p:nvPr/>
        </p:nvPicPr>
        <p:blipFill rotWithShape="1">
          <a:blip r:embed="rId4">
            <a:alphaModFix/>
          </a:blip>
          <a:srcRect/>
          <a:stretch/>
        </p:blipFill>
        <p:spPr>
          <a:xfrm>
            <a:off x="2610935" y="1795505"/>
            <a:ext cx="206611" cy="136557"/>
          </a:xfrm>
          <a:prstGeom prst="rect">
            <a:avLst/>
          </a:prstGeom>
          <a:noFill/>
          <a:ln>
            <a:noFill/>
          </a:ln>
        </p:spPr>
      </p:pic>
      <p:pic>
        <p:nvPicPr>
          <p:cNvPr id="100" name="Google Shape;100;p6" descr="A picture containing text&#10;&#10;Description automatically generated"/>
          <p:cNvPicPr preferRelativeResize="0"/>
          <p:nvPr/>
        </p:nvPicPr>
        <p:blipFill rotWithShape="1">
          <a:blip r:embed="rId5">
            <a:alphaModFix/>
          </a:blip>
          <a:srcRect/>
          <a:stretch/>
        </p:blipFill>
        <p:spPr>
          <a:xfrm>
            <a:off x="2646820" y="2011171"/>
            <a:ext cx="134839" cy="169542"/>
          </a:xfrm>
          <a:prstGeom prst="rect">
            <a:avLst/>
          </a:prstGeom>
          <a:noFill/>
          <a:ln>
            <a:noFill/>
          </a:ln>
        </p:spPr>
      </p:pic>
      <p:pic>
        <p:nvPicPr>
          <p:cNvPr id="101" name="Google Shape;101;p6"/>
          <p:cNvPicPr preferRelativeResize="0"/>
          <p:nvPr/>
        </p:nvPicPr>
        <p:blipFill rotWithShape="1">
          <a:blip r:embed="rId6">
            <a:alphaModFix/>
          </a:blip>
          <a:srcRect/>
          <a:stretch/>
        </p:blipFill>
        <p:spPr>
          <a:xfrm>
            <a:off x="2538468" y="2935260"/>
            <a:ext cx="351542" cy="211475"/>
          </a:xfrm>
          <a:prstGeom prst="rect">
            <a:avLst/>
          </a:prstGeom>
          <a:noFill/>
          <a:ln>
            <a:noFill/>
          </a:ln>
        </p:spPr>
      </p:pic>
      <p:pic>
        <p:nvPicPr>
          <p:cNvPr id="102" name="Google Shape;102;p6" descr="Shape&#10;&#10;Description automatically generated with medium confidence"/>
          <p:cNvPicPr preferRelativeResize="0"/>
          <p:nvPr/>
        </p:nvPicPr>
        <p:blipFill rotWithShape="1">
          <a:blip r:embed="rId7">
            <a:alphaModFix/>
          </a:blip>
          <a:srcRect/>
          <a:stretch/>
        </p:blipFill>
        <p:spPr>
          <a:xfrm>
            <a:off x="2486884" y="2609063"/>
            <a:ext cx="413982" cy="143385"/>
          </a:xfrm>
          <a:prstGeom prst="rect">
            <a:avLst/>
          </a:prstGeom>
          <a:noFill/>
          <a:ln>
            <a:noFill/>
          </a:ln>
        </p:spPr>
      </p:pic>
      <p:pic>
        <p:nvPicPr>
          <p:cNvPr id="103" name="Google Shape;103;p6" descr="Logo&#10;&#10;Description automatically generated"/>
          <p:cNvPicPr preferRelativeResize="0"/>
          <p:nvPr/>
        </p:nvPicPr>
        <p:blipFill rotWithShape="1">
          <a:blip r:embed="rId8">
            <a:alphaModFix/>
          </a:blip>
          <a:srcRect/>
          <a:stretch/>
        </p:blipFill>
        <p:spPr>
          <a:xfrm>
            <a:off x="2606091" y="2281541"/>
            <a:ext cx="205780" cy="228644"/>
          </a:xfrm>
          <a:prstGeom prst="rect">
            <a:avLst/>
          </a:prstGeom>
          <a:noFill/>
          <a:ln>
            <a:noFill/>
          </a:ln>
        </p:spPr>
      </p:pic>
      <p:pic>
        <p:nvPicPr>
          <p:cNvPr id="11" name="Picture 10" descr="A group of trees in front of a mountain&#10;&#10;Description automatically generated with medium confidence">
            <a:extLst>
              <a:ext uri="{FF2B5EF4-FFF2-40B4-BE49-F238E27FC236}">
                <a16:creationId xmlns:a16="http://schemas.microsoft.com/office/drawing/2014/main" id="{389BCD49-2C95-42FA-9683-EE935F5DE655}"/>
              </a:ext>
            </a:extLst>
          </p:cNvPr>
          <p:cNvPicPr>
            <a:picLocks noChangeAspect="1"/>
          </p:cNvPicPr>
          <p:nvPr/>
        </p:nvPicPr>
        <p:blipFill>
          <a:blip r:embed="rId9"/>
          <a:stretch>
            <a:fillRect/>
          </a:stretch>
        </p:blipFill>
        <p:spPr>
          <a:xfrm>
            <a:off x="2097756" y="3224793"/>
            <a:ext cx="974343" cy="295939"/>
          </a:xfrm>
          <a:prstGeom prst="rect">
            <a:avLst/>
          </a:prstGeom>
        </p:spPr>
      </p:pic>
      <p:pic>
        <p:nvPicPr>
          <p:cNvPr id="12" name="Picture 11" descr="A picture containing text, bird&#10;&#10;Description automatically generated">
            <a:extLst>
              <a:ext uri="{FF2B5EF4-FFF2-40B4-BE49-F238E27FC236}">
                <a16:creationId xmlns:a16="http://schemas.microsoft.com/office/drawing/2014/main" id="{1DDCB288-5CD8-4708-B9D3-047E16936724}"/>
              </a:ext>
            </a:extLst>
          </p:cNvPr>
          <p:cNvPicPr>
            <a:picLocks noChangeAspect="1"/>
          </p:cNvPicPr>
          <p:nvPr/>
        </p:nvPicPr>
        <p:blipFill>
          <a:blip r:embed="rId10"/>
          <a:stretch>
            <a:fillRect/>
          </a:stretch>
        </p:blipFill>
        <p:spPr>
          <a:xfrm>
            <a:off x="2118789" y="3568653"/>
            <a:ext cx="333904" cy="246775"/>
          </a:xfrm>
          <a:prstGeom prst="rect">
            <a:avLst/>
          </a:prstGeom>
        </p:spPr>
      </p:pic>
      <p:pic>
        <p:nvPicPr>
          <p:cNvPr id="13" name="Picture 12">
            <a:extLst>
              <a:ext uri="{FF2B5EF4-FFF2-40B4-BE49-F238E27FC236}">
                <a16:creationId xmlns:a16="http://schemas.microsoft.com/office/drawing/2014/main" id="{BD92DFD6-58E6-41C9-A722-B2CAC85A35BC}"/>
              </a:ext>
            </a:extLst>
          </p:cNvPr>
          <p:cNvPicPr>
            <a:picLocks noChangeAspect="1"/>
          </p:cNvPicPr>
          <p:nvPr/>
        </p:nvPicPr>
        <p:blipFill rotWithShape="1">
          <a:blip r:embed="rId11"/>
          <a:srcRect r="51817"/>
          <a:stretch/>
        </p:blipFill>
        <p:spPr>
          <a:xfrm>
            <a:off x="3101044" y="3190160"/>
            <a:ext cx="367556" cy="477953"/>
          </a:xfrm>
          <a:prstGeom prst="rect">
            <a:avLst/>
          </a:prstGeom>
        </p:spPr>
      </p:pic>
      <p:pic>
        <p:nvPicPr>
          <p:cNvPr id="14" name="Picture 13">
            <a:extLst>
              <a:ext uri="{FF2B5EF4-FFF2-40B4-BE49-F238E27FC236}">
                <a16:creationId xmlns:a16="http://schemas.microsoft.com/office/drawing/2014/main" id="{7861478A-BEE8-4A3F-AA17-F2288B7DBE28}"/>
              </a:ext>
            </a:extLst>
          </p:cNvPr>
          <p:cNvPicPr>
            <a:picLocks noChangeAspect="1"/>
          </p:cNvPicPr>
          <p:nvPr/>
        </p:nvPicPr>
        <p:blipFill>
          <a:blip r:embed="rId12"/>
          <a:stretch>
            <a:fillRect/>
          </a:stretch>
        </p:blipFill>
        <p:spPr>
          <a:xfrm>
            <a:off x="2501063" y="3584936"/>
            <a:ext cx="317593" cy="211398"/>
          </a:xfrm>
          <a:prstGeom prst="rect">
            <a:avLst/>
          </a:prstGeom>
        </p:spPr>
      </p:pic>
      <p:pic>
        <p:nvPicPr>
          <p:cNvPr id="15" name="Picture 14" descr="A picture containing helmet, vector graphics&#10;&#10;Description automatically generated">
            <a:extLst>
              <a:ext uri="{FF2B5EF4-FFF2-40B4-BE49-F238E27FC236}">
                <a16:creationId xmlns:a16="http://schemas.microsoft.com/office/drawing/2014/main" id="{5B68F625-B657-4395-A782-1B3DC6957A50}"/>
              </a:ext>
            </a:extLst>
          </p:cNvPr>
          <p:cNvPicPr>
            <a:picLocks noChangeAspect="1"/>
          </p:cNvPicPr>
          <p:nvPr/>
        </p:nvPicPr>
        <p:blipFill>
          <a:blip r:embed="rId13"/>
          <a:stretch>
            <a:fillRect/>
          </a:stretch>
        </p:blipFill>
        <p:spPr>
          <a:xfrm>
            <a:off x="2814476" y="3624755"/>
            <a:ext cx="349352" cy="214530"/>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973</Words>
  <Application>Microsoft Office PowerPoint</Application>
  <PresentationFormat>Widescreen</PresentationFormat>
  <Paragraphs>106</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Noto Sans Symbols</vt:lpstr>
      <vt:lpstr>Arial</vt:lpstr>
      <vt:lpstr>Calibri</vt:lpstr>
      <vt:lpstr>DD</vt:lpstr>
      <vt:lpstr>Identification Of Punctuation</vt:lpstr>
      <vt:lpstr>Exercise 1</vt:lpstr>
      <vt:lpstr>Exercise 2</vt:lpstr>
      <vt:lpstr>Exercise 3</vt:lpstr>
      <vt:lpstr>Exercise 3 - Answer</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Of Punctuation</dc:title>
  <dc:creator>sssvv</dc:creator>
  <cp:lastModifiedBy>Mahesh Mahadevan</cp:lastModifiedBy>
  <cp:revision>9</cp:revision>
  <dcterms:created xsi:type="dcterms:W3CDTF">2020-08-28T09:38:22Z</dcterms:created>
  <dcterms:modified xsi:type="dcterms:W3CDTF">2021-11-16T12:46:07Z</dcterms:modified>
</cp:coreProperties>
</file>