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9" r:id="rId3"/>
    <p:sldId id="260" r:id="rId4"/>
    <p:sldId id="261" r:id="rId5"/>
    <p:sldId id="262" r:id="rId6"/>
    <p:sldId id="263" r:id="rId7"/>
    <p:sldId id="25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4F"/>
    <a:srgbClr val="B8B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0958" autoAdjust="0"/>
  </p:normalViewPr>
  <p:slideViewPr>
    <p:cSldViewPr>
      <p:cViewPr varScale="1">
        <p:scale>
          <a:sx n="57" d="100"/>
          <a:sy n="57" d="100"/>
        </p:scale>
        <p:origin x="924" y="5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pesh Dora" userId="0e896bcec0321206" providerId="LiveId" clId="{A7E22D0D-79EE-4692-88CC-569409D39F32}"/>
    <pc:docChg chg="undo custSel modSld">
      <pc:chgData name="Rupesh Dora" userId="0e896bcec0321206" providerId="LiveId" clId="{A7E22D0D-79EE-4692-88CC-569409D39F32}" dt="2021-12-09T10:51:27.826" v="3" actId="6549"/>
      <pc:docMkLst>
        <pc:docMk/>
      </pc:docMkLst>
      <pc:sldChg chg="modSp mod">
        <pc:chgData name="Rupesh Dora" userId="0e896bcec0321206" providerId="LiveId" clId="{A7E22D0D-79EE-4692-88CC-569409D39F32}" dt="2021-12-09T10:51:27.826" v="3" actId="6549"/>
        <pc:sldMkLst>
          <pc:docMk/>
          <pc:sldMk cId="0" sldId="259"/>
        </pc:sldMkLst>
        <pc:spChg chg="mod">
          <ac:chgData name="Rupesh Dora" userId="0e896bcec0321206" providerId="LiveId" clId="{A7E22D0D-79EE-4692-88CC-569409D39F32}" dt="2021-12-09T09:23:27.756" v="0" actId="14100"/>
          <ac:spMkLst>
            <pc:docMk/>
            <pc:sldMk cId="0" sldId="259"/>
            <ac:spMk id="17" creationId="{A23243F7-F4A0-594F-9F38-D7BD5688F11C}"/>
          </ac:spMkLst>
        </pc:spChg>
        <pc:spChg chg="mod">
          <ac:chgData name="Rupesh Dora" userId="0e896bcec0321206" providerId="LiveId" clId="{A7E22D0D-79EE-4692-88CC-569409D39F32}" dt="2021-12-09T10:51:27.826" v="3" actId="6549"/>
          <ac:spMkLst>
            <pc:docMk/>
            <pc:sldMk cId="0" sldId="259"/>
            <ac:spMk id="18" creationId="{CE090A16-D2FD-ED49-A005-1D20A1C2D0A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038C4-BF72-4988-81DB-5A7A33E682F0}" type="datetimeFigureOut">
              <a:rPr lang="en-US" smtClean="0"/>
              <a:pPr/>
              <a:t>12/13/2021</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5EF6-E28C-49A7-8AAB-FE1184C01F9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&lt;Teacher&gt; &lt;SSSVV Image Gallery: Search Keyword “teacher”&gt;</a:t>
            </a:r>
          </a:p>
        </p:txBody>
      </p:sp>
      <p:sp>
        <p:nvSpPr>
          <p:cNvPr id="4" name="Slide Number Placeholder 3"/>
          <p:cNvSpPr>
            <a:spLocks noGrp="1"/>
          </p:cNvSpPr>
          <p:nvPr>
            <p:ph type="sldNum" sz="quarter" idx="10"/>
          </p:nvPr>
        </p:nvSpPr>
        <p:spPr/>
        <p:txBody>
          <a:bodyPr/>
          <a:lstStyle/>
          <a:p>
            <a:fld id="{D7B85EF6-E28C-49A7-8AAB-FE1184C01F95}"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&lt;cat&gt; &lt;https://</a:t>
            </a:r>
            <a:r>
              <a:rPr lang="en-IN" dirty="0" err="1"/>
              <a:t>pixabay.com</a:t>
            </a:r>
            <a:r>
              <a:rPr lang="en-IN" dirty="0"/>
              <a:t>/vectors/kitten-cute-cat-animals-furry-4794761/&gt;</a:t>
            </a:r>
          </a:p>
          <a:p>
            <a:r>
              <a:rPr lang="en-IN" dirty="0"/>
              <a:t>&lt;table&gt; &lt;https://</a:t>
            </a:r>
            <a:r>
              <a:rPr lang="en-IN" dirty="0" err="1"/>
              <a:t>pixabay.com</a:t>
            </a:r>
            <a:r>
              <a:rPr lang="en-IN" dirty="0"/>
              <a:t>/vectors/table-furniture-wooden-1300555/&gt;</a:t>
            </a:r>
          </a:p>
          <a:p>
            <a:r>
              <a:rPr lang="en-IN" dirty="0"/>
              <a:t>&lt;woman&gt; &lt;https://</a:t>
            </a:r>
            <a:r>
              <a:rPr lang="en-IN" dirty="0" err="1"/>
              <a:t>pixabay.com</a:t>
            </a:r>
            <a:r>
              <a:rPr lang="en-IN" dirty="0"/>
              <a:t>/vectors/woman-saree-indian-young-fashion-5546375/&gt;</a:t>
            </a:r>
          </a:p>
          <a:p>
            <a:r>
              <a:rPr lang="en-IN" dirty="0"/>
              <a:t>&lt;apple&gt; &lt;https://</a:t>
            </a:r>
            <a:r>
              <a:rPr lang="en-IN" dirty="0" err="1"/>
              <a:t>pixabay.com</a:t>
            </a:r>
            <a:r>
              <a:rPr lang="en-IN" dirty="0"/>
              <a:t>/vectors/apple-red-fruit-fresh-ripe-juicy-25236/&gt;</a:t>
            </a:r>
          </a:p>
          <a:p>
            <a:r>
              <a:rPr lang="en-IN" dirty="0"/>
              <a:t>&lt;dog&gt; &lt;https://pixabay.com/illustrations/dog-puppy-cute-cartoon-animal-3431913/&gt;</a:t>
            </a:r>
          </a:p>
        </p:txBody>
      </p:sp>
      <p:sp>
        <p:nvSpPr>
          <p:cNvPr id="4" name="Slide Number Placeholder 3"/>
          <p:cNvSpPr>
            <a:spLocks noGrp="1"/>
          </p:cNvSpPr>
          <p:nvPr>
            <p:ph type="sldNum" sz="quarter" idx="10"/>
          </p:nvPr>
        </p:nvSpPr>
        <p:spPr/>
        <p:txBody>
          <a:bodyPr/>
          <a:lstStyle/>
          <a:p>
            <a:fld id="{D7B85EF6-E28C-49A7-8AAB-FE1184C01F95}" type="slidenum">
              <a:rPr lang="en-IN" smtClean="0"/>
              <a:pPr/>
              <a:t>3</a:t>
            </a:fld>
            <a:endParaRPr lang="en-IN"/>
          </a:p>
        </p:txBody>
      </p:sp>
    </p:spTree>
    <p:extLst>
      <p:ext uri="{BB962C8B-B14F-4D97-AF65-F5344CB8AC3E}">
        <p14:creationId xmlns:p14="http://schemas.microsoft.com/office/powerpoint/2010/main" val="3370877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&lt;cat&gt; &lt;https://</a:t>
            </a:r>
            <a:r>
              <a:rPr lang="en-IN" dirty="0" err="1"/>
              <a:t>pixabay.com</a:t>
            </a:r>
            <a:r>
              <a:rPr lang="en-IN" dirty="0"/>
              <a:t>/vectors/kitten-cute-cat-animals-furry-4794761/&gt;</a:t>
            </a:r>
          </a:p>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&lt;apple&gt; &lt;https://</a:t>
            </a:r>
            <a:r>
              <a:rPr lang="en-IN" dirty="0" err="1"/>
              <a:t>pixabay.com</a:t>
            </a:r>
            <a:r>
              <a:rPr lang="en-IN" dirty="0"/>
              <a:t>/vectors/apple-red-fruit-fresh-ripe-juicy-25236/&gt;</a:t>
            </a:r>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4</a:t>
            </a:fld>
            <a:endParaRPr lang="en-IN"/>
          </a:p>
        </p:txBody>
      </p:sp>
    </p:spTree>
    <p:extLst>
      <p:ext uri="{BB962C8B-B14F-4D97-AF65-F5344CB8AC3E}">
        <p14:creationId xmlns:p14="http://schemas.microsoft.com/office/powerpoint/2010/main" val="2054645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&lt;uniform&gt; &lt;https://</a:t>
            </a:r>
            <a:r>
              <a:rPr lang="en-IN" dirty="0" err="1"/>
              <a:t>pixabay.com</a:t>
            </a:r>
            <a:r>
              <a:rPr lang="en-IN" dirty="0"/>
              <a:t>/vectors/asian-cartoon-child-kids-mural-1294104/&gt;</a:t>
            </a:r>
          </a:p>
          <a:p>
            <a:r>
              <a:rPr lang="en-IN" dirty="0"/>
              <a:t>&lt;utensil&gt; &lt;https://</a:t>
            </a:r>
            <a:r>
              <a:rPr lang="en-IN" dirty="0" err="1"/>
              <a:t>pixabay.com</a:t>
            </a:r>
            <a:r>
              <a:rPr lang="en-IN" dirty="0"/>
              <a:t>/vectors/pan-pot-cooking-food-kitchen-156154/&gt;</a:t>
            </a:r>
          </a:p>
          <a:p>
            <a:r>
              <a:rPr lang="en-IN" dirty="0"/>
              <a:t>&lt;university&gt; &lt;https://</a:t>
            </a:r>
            <a:r>
              <a:rPr lang="en-IN" dirty="0" err="1"/>
              <a:t>pixabay.com</a:t>
            </a:r>
            <a:r>
              <a:rPr lang="en-IN" dirty="0"/>
              <a:t>/vectors/building-education-university-48570/&gt;</a:t>
            </a:r>
          </a:p>
          <a:p>
            <a:r>
              <a:rPr lang="en-IN" dirty="0"/>
              <a:t>&lt;honest man&gt; &lt;https://</a:t>
            </a:r>
            <a:r>
              <a:rPr lang="en-IN" dirty="0" err="1"/>
              <a:t>pixabay.com</a:t>
            </a:r>
            <a:r>
              <a:rPr lang="en-IN" dirty="0"/>
              <a:t>/vectors/repairman-worker-man-repair-staff-6177431/&gt;</a:t>
            </a:r>
          </a:p>
          <a:p>
            <a:r>
              <a:rPr lang="en-IN" dirty="0"/>
              <a:t>&lt;time&gt; &lt;https://</a:t>
            </a:r>
            <a:r>
              <a:rPr lang="en-IN" dirty="0" err="1"/>
              <a:t>pixabay.com</a:t>
            </a:r>
            <a:r>
              <a:rPr lang="en-IN" dirty="0"/>
              <a:t>/illustrations/clock-watch-time-hour-minute-2936333/&gt;</a:t>
            </a:r>
          </a:p>
        </p:txBody>
      </p:sp>
      <p:sp>
        <p:nvSpPr>
          <p:cNvPr id="4" name="Slide Number Placeholder 3"/>
          <p:cNvSpPr>
            <a:spLocks noGrp="1"/>
          </p:cNvSpPr>
          <p:nvPr>
            <p:ph type="sldNum" sz="quarter" idx="10"/>
          </p:nvPr>
        </p:nvSpPr>
        <p:spPr/>
        <p:txBody>
          <a:bodyPr/>
          <a:lstStyle/>
          <a:p>
            <a:fld id="{D7B85EF6-E28C-49A7-8AAB-FE1184C01F95}" type="slidenum">
              <a:rPr lang="en-IN" smtClean="0"/>
              <a:pPr/>
              <a:t>5</a:t>
            </a:fld>
            <a:endParaRPr lang="en-IN"/>
          </a:p>
        </p:txBody>
      </p:sp>
    </p:spTree>
    <p:extLst>
      <p:ext uri="{BB962C8B-B14F-4D97-AF65-F5344CB8AC3E}">
        <p14:creationId xmlns:p14="http://schemas.microsoft.com/office/powerpoint/2010/main" val="2038754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&lt;pile of books&gt; &lt;https://</a:t>
            </a:r>
            <a:r>
              <a:rPr lang="en-IN" dirty="0" err="1"/>
              <a:t>pixabay.com</a:t>
            </a:r>
            <a:r>
              <a:rPr lang="en-IN" dirty="0"/>
              <a:t>/vectors/books-pile-icon-textbook-6395239/&gt;</a:t>
            </a:r>
          </a:p>
          <a:p>
            <a:r>
              <a:rPr lang="en-IN" dirty="0"/>
              <a:t>&lt;picture&gt; &lt;https://</a:t>
            </a:r>
            <a:r>
              <a:rPr lang="en-IN" dirty="0" err="1"/>
              <a:t>pixabay.com</a:t>
            </a:r>
            <a:r>
              <a:rPr lang="en-IN" dirty="0"/>
              <a:t>/photos/painting-lady-india-840164/&gt;</a:t>
            </a:r>
          </a:p>
          <a:p>
            <a:r>
              <a:rPr lang="en-IN" dirty="0"/>
              <a:t>&lt;table&gt; &lt;https://</a:t>
            </a:r>
            <a:r>
              <a:rPr lang="en-IN" dirty="0" err="1"/>
              <a:t>pixabay.com</a:t>
            </a:r>
            <a:r>
              <a:rPr lang="en-IN" dirty="0"/>
              <a:t>/vectors/table-furniture-wooden-1300555/&gt;</a:t>
            </a:r>
          </a:p>
        </p:txBody>
      </p:sp>
      <p:sp>
        <p:nvSpPr>
          <p:cNvPr id="4" name="Slide Number Placeholder 3"/>
          <p:cNvSpPr>
            <a:spLocks noGrp="1"/>
          </p:cNvSpPr>
          <p:nvPr>
            <p:ph type="sldNum" sz="quarter" idx="10"/>
          </p:nvPr>
        </p:nvSpPr>
        <p:spPr/>
        <p:txBody>
          <a:bodyPr/>
          <a:lstStyle/>
          <a:p>
            <a:fld id="{D7B85EF6-E28C-49A7-8AAB-FE1184C01F95}" type="slidenum">
              <a:rPr lang="en-IN" smtClean="0"/>
              <a:pPr/>
              <a:t>6</a:t>
            </a:fld>
            <a:endParaRPr lang="en-IN"/>
          </a:p>
        </p:txBody>
      </p:sp>
    </p:spTree>
    <p:extLst>
      <p:ext uri="{BB962C8B-B14F-4D97-AF65-F5344CB8AC3E}">
        <p14:creationId xmlns:p14="http://schemas.microsoft.com/office/powerpoint/2010/main" val="2558051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7</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428BD76F-BD24-44AD-BEDE-7058FCE9136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539" y="47740"/>
            <a:ext cx="902286" cy="957155"/>
          </a:xfrm>
          <a:prstGeom prst="rect">
            <a:avLst/>
          </a:prstGeom>
        </p:spPr>
      </p:pic>
      <p:pic>
        <p:nvPicPr>
          <p:cNvPr id="19" name="Picture 18" descr="A picture containing text, light&#10;&#10;Description automatically generated">
            <a:extLst>
              <a:ext uri="{FF2B5EF4-FFF2-40B4-BE49-F238E27FC236}">
                <a16:creationId xmlns:a16="http://schemas.microsoft.com/office/drawing/2014/main" id="{D3D53DF3-BD88-4C6D-9E85-C8E61E5F24E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9CE2D3C8-E81A-4774-AE86-696A10FEE4E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
        <p:nvSpPr>
          <p:cNvPr id="9" name="TextBox 8">
            <a:extLst>
              <a:ext uri="{FF2B5EF4-FFF2-40B4-BE49-F238E27FC236}">
                <a16:creationId xmlns:a16="http://schemas.microsoft.com/office/drawing/2014/main" id="{26886058-AB27-4E28-9B3E-0249FA73FA1D}"/>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light&#10;&#10;Description automatically generated">
            <a:extLst>
              <a:ext uri="{FF2B5EF4-FFF2-40B4-BE49-F238E27FC236}">
                <a16:creationId xmlns:a16="http://schemas.microsoft.com/office/drawing/2014/main" id="{406F829A-A9AE-454A-A57B-45B44CE3B3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3DB01AB4-72FA-43A4-A513-AF85E70626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52464" y="-24"/>
            <a:ext cx="1036320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ight&#10;&#10;Description automatically generated">
            <a:extLst>
              <a:ext uri="{FF2B5EF4-FFF2-40B4-BE49-F238E27FC236}">
                <a16:creationId xmlns:a16="http://schemas.microsoft.com/office/drawing/2014/main" id="{A295D194-953C-4C7A-B9AB-5EAC619F66A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D60BDD97-0EE4-4885-8842-96419DB7F58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8" Type="http://schemas.openxmlformats.org/officeDocument/2006/relationships/hyperlink" Target="https://pixabay.com/vectors/asian-cartoon-child-kids-mural-1294104/" TargetMode="External"/><Relationship Id="rId13" Type="http://schemas.openxmlformats.org/officeDocument/2006/relationships/hyperlink" Target="https://pixabay.com/vectors/books-pile-icon-textbook-6395239/" TargetMode="External"/><Relationship Id="rId18" Type="http://schemas.openxmlformats.org/officeDocument/2006/relationships/image" Target="../media/image21.png"/><Relationship Id="rId26" Type="http://schemas.openxmlformats.org/officeDocument/2006/relationships/image" Target="../media/image29.png"/><Relationship Id="rId3" Type="http://schemas.openxmlformats.org/officeDocument/2006/relationships/hyperlink" Target="https://pixabay.com/vectors/kitten-cute-cat-animals-furry-4794761/" TargetMode="External"/><Relationship Id="rId21" Type="http://schemas.openxmlformats.org/officeDocument/2006/relationships/image" Target="../media/image24.png"/><Relationship Id="rId7" Type="http://schemas.openxmlformats.org/officeDocument/2006/relationships/hyperlink" Target="https://pixabay.com/vectors/apple-red-fruit-fresh-ripe-juicy-25236/" TargetMode="External"/><Relationship Id="rId12" Type="http://schemas.openxmlformats.org/officeDocument/2006/relationships/hyperlink" Target="https://pixabay.com/illustrations/clock-watch-time-hour-minute-2936333/" TargetMode="External"/><Relationship Id="rId17" Type="http://schemas.openxmlformats.org/officeDocument/2006/relationships/image" Target="../media/image20.png"/><Relationship Id="rId25" Type="http://schemas.openxmlformats.org/officeDocument/2006/relationships/image" Target="../media/image28.png"/><Relationship Id="rId2" Type="http://schemas.openxmlformats.org/officeDocument/2006/relationships/notesSlide" Target="../notesSlides/notesSlide7.xml"/><Relationship Id="rId16" Type="http://schemas.openxmlformats.org/officeDocument/2006/relationships/image" Target="../media/image19.png"/><Relationship Id="rId20" Type="http://schemas.openxmlformats.org/officeDocument/2006/relationships/image" Target="../media/image23.png"/><Relationship Id="rId1" Type="http://schemas.openxmlformats.org/officeDocument/2006/relationships/slideLayout" Target="../slideLayouts/slideLayout3.xml"/><Relationship Id="rId6" Type="http://schemas.openxmlformats.org/officeDocument/2006/relationships/hyperlink" Target="https://pixabay.com/illustrations/dog-puppy-cute-cartoon-animal-3431913/" TargetMode="External"/><Relationship Id="rId11" Type="http://schemas.openxmlformats.org/officeDocument/2006/relationships/hyperlink" Target="https://pixabay.com/vectors/repairman-worker-man-repair-staff-6177431/" TargetMode="External"/><Relationship Id="rId24" Type="http://schemas.openxmlformats.org/officeDocument/2006/relationships/image" Target="../media/image27.png"/><Relationship Id="rId5" Type="http://schemas.openxmlformats.org/officeDocument/2006/relationships/hyperlink" Target="https://pixabay.com/vectors/woman-saree-indian-young-fashion-5546375/" TargetMode="External"/><Relationship Id="rId15" Type="http://schemas.openxmlformats.org/officeDocument/2006/relationships/image" Target="../media/image18.png"/><Relationship Id="rId23" Type="http://schemas.openxmlformats.org/officeDocument/2006/relationships/image" Target="../media/image26.png"/><Relationship Id="rId28" Type="http://schemas.openxmlformats.org/officeDocument/2006/relationships/image" Target="../media/image31.jpeg"/><Relationship Id="rId10" Type="http://schemas.openxmlformats.org/officeDocument/2006/relationships/hyperlink" Target="https://pixabay.com/vectors/building-education-university-48570/" TargetMode="External"/><Relationship Id="rId19" Type="http://schemas.openxmlformats.org/officeDocument/2006/relationships/image" Target="../media/image22.png"/><Relationship Id="rId4" Type="http://schemas.openxmlformats.org/officeDocument/2006/relationships/hyperlink" Target="https://pixabay.com/vectors/table-furniture-wooden-1300555/" TargetMode="External"/><Relationship Id="rId9" Type="http://schemas.openxmlformats.org/officeDocument/2006/relationships/hyperlink" Target="https://pixabay.com/vectors/pan-pot-cooking-food-kitchen-156154/" TargetMode="External"/><Relationship Id="rId14" Type="http://schemas.openxmlformats.org/officeDocument/2006/relationships/hyperlink" Target="https://pixabay.com/photos/painting-lady-india-840164/" TargetMode="External"/><Relationship Id="rId22" Type="http://schemas.openxmlformats.org/officeDocument/2006/relationships/image" Target="../media/image25.png"/><Relationship Id="rId27" Type="http://schemas.openxmlformats.org/officeDocument/2006/relationships/image" Target="../media/image3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 y="1340768"/>
            <a:ext cx="12191999" cy="916465"/>
          </a:xfrm>
          <a:solidFill>
            <a:srgbClr val="FFD54F"/>
          </a:solidFill>
          <a:ln>
            <a:solidFill>
              <a:schemeClr val="tx1"/>
            </a:solidFill>
          </a:ln>
        </p:spPr>
        <p:txBody>
          <a:bodyPr/>
          <a:lstStyle/>
          <a:p>
            <a:r>
              <a:rPr lang="en-IN" sz="5400" b="1" dirty="0"/>
              <a:t>Use of A, AN and THE</a:t>
            </a:r>
          </a:p>
        </p:txBody>
      </p:sp>
      <p:pic>
        <p:nvPicPr>
          <p:cNvPr id="5" name="Picture 4" descr="A picture containing vector graphics&#10;&#10;Description automatically generated">
            <a:extLst>
              <a:ext uri="{FF2B5EF4-FFF2-40B4-BE49-F238E27FC236}">
                <a16:creationId xmlns:a16="http://schemas.microsoft.com/office/drawing/2014/main" id="{D525E352-EA5A-A144-803E-D5C796A5A0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0066" y="1629062"/>
            <a:ext cx="2699590" cy="360373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3571" y="71414"/>
            <a:ext cx="7682997" cy="654032"/>
          </a:xfrm>
          <a:solidFill>
            <a:srgbClr val="FFD54F"/>
          </a:solidFill>
        </p:spPr>
        <p:txBody>
          <a:bodyPr/>
          <a:lstStyle/>
          <a:p>
            <a:r>
              <a:rPr lang="en-IN" b="1" u="sng" dirty="0"/>
              <a:t>Vowels and Consonants</a:t>
            </a:r>
            <a:r>
              <a:rPr lang="en-IN" b="1" dirty="0"/>
              <a:t> </a:t>
            </a:r>
          </a:p>
        </p:txBody>
      </p:sp>
      <p:sp>
        <p:nvSpPr>
          <p:cNvPr id="3" name="Text Placeholder 2"/>
          <p:cNvSpPr>
            <a:spLocks noGrp="1"/>
          </p:cNvSpPr>
          <p:nvPr>
            <p:ph type="body" sz="quarter" idx="10"/>
          </p:nvPr>
        </p:nvSpPr>
        <p:spPr>
          <a:xfrm>
            <a:off x="6708068" y="952403"/>
            <a:ext cx="1620180" cy="558378"/>
          </a:xfrm>
          <a:ln/>
        </p:spPr>
        <p:style>
          <a:lnRef idx="0">
            <a:schemeClr val="accent4"/>
          </a:lnRef>
          <a:fillRef idx="3">
            <a:schemeClr val="accent4"/>
          </a:fillRef>
          <a:effectRef idx="3">
            <a:schemeClr val="accent4"/>
          </a:effectRef>
          <a:fontRef idx="minor">
            <a:schemeClr val="lt1"/>
          </a:fontRef>
        </p:style>
        <p:txBody>
          <a:bodyPr/>
          <a:lstStyle/>
          <a:p>
            <a:pPr marL="0" indent="0">
              <a:buNone/>
            </a:pPr>
            <a:r>
              <a:rPr lang="en-IN" dirty="0"/>
              <a:t>a e </a:t>
            </a:r>
            <a:r>
              <a:rPr lang="en-IN" dirty="0" err="1"/>
              <a:t>i</a:t>
            </a:r>
            <a:r>
              <a:rPr lang="en-IN" dirty="0"/>
              <a:t> o u</a:t>
            </a:r>
          </a:p>
        </p:txBody>
      </p:sp>
      <p:sp>
        <p:nvSpPr>
          <p:cNvPr id="5" name="Text Placeholder 2">
            <a:extLst>
              <a:ext uri="{FF2B5EF4-FFF2-40B4-BE49-F238E27FC236}">
                <a16:creationId xmlns:a16="http://schemas.microsoft.com/office/drawing/2014/main" id="{A8D23F61-95A9-8744-BD84-CBAAB6F7AF46}"/>
              </a:ext>
            </a:extLst>
          </p:cNvPr>
          <p:cNvSpPr txBox="1">
            <a:spLocks/>
          </p:cNvSpPr>
          <p:nvPr/>
        </p:nvSpPr>
        <p:spPr>
          <a:xfrm>
            <a:off x="4035570" y="952403"/>
            <a:ext cx="1422158" cy="558378"/>
          </a:xfrm>
          <a:prstGeom prst="rect">
            <a:avLst/>
          </a:prstGeom>
          <a:ln/>
        </p:spPr>
        <p:style>
          <a:lnRef idx="0">
            <a:schemeClr val="accent4"/>
          </a:lnRef>
          <a:fillRef idx="3">
            <a:schemeClr val="accent4"/>
          </a:fillRef>
          <a:effectRef idx="3">
            <a:schemeClr val="accent4"/>
          </a:effectRef>
          <a:fontRef idx="minor">
            <a:schemeClr val="lt1"/>
          </a:fontRef>
        </p:style>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IN" dirty="0">
                <a:solidFill>
                  <a:schemeClr val="bg1"/>
                </a:solidFill>
              </a:rPr>
              <a:t>Vowels</a:t>
            </a:r>
          </a:p>
        </p:txBody>
      </p:sp>
      <p:sp>
        <p:nvSpPr>
          <p:cNvPr id="9" name="TextBox 8">
            <a:extLst>
              <a:ext uri="{FF2B5EF4-FFF2-40B4-BE49-F238E27FC236}">
                <a16:creationId xmlns:a16="http://schemas.microsoft.com/office/drawing/2014/main" id="{2F7994DB-D856-8D48-A8D2-6AC84AA3B9F2}"/>
              </a:ext>
            </a:extLst>
          </p:cNvPr>
          <p:cNvSpPr txBox="1"/>
          <p:nvPr/>
        </p:nvSpPr>
        <p:spPr>
          <a:xfrm>
            <a:off x="6708068" y="1910079"/>
            <a:ext cx="3204356" cy="1077218"/>
          </a:xfrm>
          <a:prstGeom prst="rect">
            <a:avLst/>
          </a:prstGeom>
          <a:ln/>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3200" dirty="0"/>
              <a:t>b c d f g h j k l m n p q r s t v w x y z</a:t>
            </a:r>
          </a:p>
        </p:txBody>
      </p:sp>
      <p:sp>
        <p:nvSpPr>
          <p:cNvPr id="12" name="Right Arrow 11">
            <a:extLst>
              <a:ext uri="{FF2B5EF4-FFF2-40B4-BE49-F238E27FC236}">
                <a16:creationId xmlns:a16="http://schemas.microsoft.com/office/drawing/2014/main" id="{1E704975-46E5-A146-9CC6-634DD9DB9782}"/>
              </a:ext>
            </a:extLst>
          </p:cNvPr>
          <p:cNvSpPr/>
          <p:nvPr/>
        </p:nvSpPr>
        <p:spPr>
          <a:xfrm>
            <a:off x="5627948" y="1180164"/>
            <a:ext cx="864096" cy="106848"/>
          </a:xfrm>
          <a:prstGeom prst="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13" name="Text Placeholder 2">
            <a:extLst>
              <a:ext uri="{FF2B5EF4-FFF2-40B4-BE49-F238E27FC236}">
                <a16:creationId xmlns:a16="http://schemas.microsoft.com/office/drawing/2014/main" id="{C2448D18-EA5D-F44A-A14E-880DA806E88F}"/>
              </a:ext>
            </a:extLst>
          </p:cNvPr>
          <p:cNvSpPr txBox="1">
            <a:spLocks/>
          </p:cNvSpPr>
          <p:nvPr/>
        </p:nvSpPr>
        <p:spPr>
          <a:xfrm>
            <a:off x="3305690" y="2169499"/>
            <a:ext cx="2134036" cy="558378"/>
          </a:xfrm>
          <a:prstGeom prst="rect">
            <a:avLst/>
          </a:prstGeom>
          <a:ln/>
        </p:spPr>
        <p:style>
          <a:lnRef idx="0">
            <a:schemeClr val="accent2"/>
          </a:lnRef>
          <a:fillRef idx="3">
            <a:schemeClr val="accent2"/>
          </a:fillRef>
          <a:effectRef idx="3">
            <a:schemeClr val="accent2"/>
          </a:effectRef>
          <a:fontRef idx="minor">
            <a:schemeClr val="lt1"/>
          </a:fontRef>
        </p:style>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IN" dirty="0">
                <a:solidFill>
                  <a:schemeClr val="bg1"/>
                </a:solidFill>
              </a:rPr>
              <a:t>Consonants</a:t>
            </a:r>
          </a:p>
        </p:txBody>
      </p:sp>
      <p:sp>
        <p:nvSpPr>
          <p:cNvPr id="14" name="Right Arrow 13">
            <a:extLst>
              <a:ext uri="{FF2B5EF4-FFF2-40B4-BE49-F238E27FC236}">
                <a16:creationId xmlns:a16="http://schemas.microsoft.com/office/drawing/2014/main" id="{03FA9EBD-4C5F-224F-AE91-3C692F7DA907}"/>
              </a:ext>
            </a:extLst>
          </p:cNvPr>
          <p:cNvSpPr/>
          <p:nvPr/>
        </p:nvSpPr>
        <p:spPr>
          <a:xfrm>
            <a:off x="5650414" y="2409119"/>
            <a:ext cx="864096" cy="106848"/>
          </a:xfrm>
          <a:prstGeom prst="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15" name="Text Placeholder 2">
            <a:extLst>
              <a:ext uri="{FF2B5EF4-FFF2-40B4-BE49-F238E27FC236}">
                <a16:creationId xmlns:a16="http://schemas.microsoft.com/office/drawing/2014/main" id="{BAAE515B-A1C6-3341-92E9-24D9C20278EC}"/>
              </a:ext>
            </a:extLst>
          </p:cNvPr>
          <p:cNvSpPr txBox="1">
            <a:spLocks/>
          </p:cNvSpPr>
          <p:nvPr/>
        </p:nvSpPr>
        <p:spPr>
          <a:xfrm>
            <a:off x="3251684" y="3688421"/>
            <a:ext cx="5688632" cy="558378"/>
          </a:xfrm>
          <a:prstGeom prst="rect">
            <a:avLst/>
          </a:prstGeom>
          <a:ln>
            <a:solidFill>
              <a:schemeClr val="tx1"/>
            </a:solidFill>
          </a:ln>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IN" dirty="0"/>
              <a:t>Articles are used before nouns.</a:t>
            </a:r>
          </a:p>
        </p:txBody>
      </p:sp>
      <p:sp>
        <p:nvSpPr>
          <p:cNvPr id="16" name="Left-right-up Arrow 15">
            <a:extLst>
              <a:ext uri="{FF2B5EF4-FFF2-40B4-BE49-F238E27FC236}">
                <a16:creationId xmlns:a16="http://schemas.microsoft.com/office/drawing/2014/main" id="{C43B918B-993A-FC42-8864-0E970E22AA7E}"/>
              </a:ext>
            </a:extLst>
          </p:cNvPr>
          <p:cNvSpPr/>
          <p:nvPr/>
        </p:nvSpPr>
        <p:spPr>
          <a:xfrm>
            <a:off x="4314869" y="4270001"/>
            <a:ext cx="3600400" cy="792088"/>
          </a:xfrm>
          <a:prstGeom prst="leftRightUp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17" name="Text Placeholder 2">
            <a:extLst>
              <a:ext uri="{FF2B5EF4-FFF2-40B4-BE49-F238E27FC236}">
                <a16:creationId xmlns:a16="http://schemas.microsoft.com/office/drawing/2014/main" id="{A23243F7-F4A0-594F-9F38-D7BD5688F11C}"/>
              </a:ext>
            </a:extLst>
          </p:cNvPr>
          <p:cNvSpPr txBox="1">
            <a:spLocks/>
          </p:cNvSpPr>
          <p:nvPr/>
        </p:nvSpPr>
        <p:spPr>
          <a:xfrm>
            <a:off x="1055440" y="4553412"/>
            <a:ext cx="2980130" cy="603780"/>
          </a:xfrm>
          <a:prstGeom prst="rect">
            <a:avLst/>
          </a:prstGeom>
          <a:ln/>
        </p:spPr>
        <p:style>
          <a:lnRef idx="0">
            <a:schemeClr val="accent4"/>
          </a:lnRef>
          <a:fillRef idx="3">
            <a:schemeClr val="accent4"/>
          </a:fillRef>
          <a:effectRef idx="3">
            <a:schemeClr val="accent4"/>
          </a:effectRef>
          <a:fontRef idx="minor">
            <a:schemeClr val="lt1"/>
          </a:fontRef>
        </p:style>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IN" dirty="0">
                <a:solidFill>
                  <a:schemeClr val="bg1"/>
                </a:solidFill>
              </a:rPr>
              <a:t> ‘An’ for Vowels</a:t>
            </a:r>
          </a:p>
        </p:txBody>
      </p:sp>
      <p:sp>
        <p:nvSpPr>
          <p:cNvPr id="18" name="Text Placeholder 2">
            <a:extLst>
              <a:ext uri="{FF2B5EF4-FFF2-40B4-BE49-F238E27FC236}">
                <a16:creationId xmlns:a16="http://schemas.microsoft.com/office/drawing/2014/main" id="{CE090A16-D2FD-ED49-A005-1D20A1C2D0A4}"/>
              </a:ext>
            </a:extLst>
          </p:cNvPr>
          <p:cNvSpPr txBox="1">
            <a:spLocks/>
          </p:cNvSpPr>
          <p:nvPr/>
        </p:nvSpPr>
        <p:spPr>
          <a:xfrm>
            <a:off x="8156432" y="4525506"/>
            <a:ext cx="2836112" cy="1077218"/>
          </a:xfrm>
          <a:prstGeom prst="rect">
            <a:avLst/>
          </a:prstGeom>
          <a:ln/>
        </p:spPr>
        <p:style>
          <a:lnRef idx="0">
            <a:schemeClr val="accent2"/>
          </a:lnRef>
          <a:fillRef idx="3">
            <a:schemeClr val="accent2"/>
          </a:fillRef>
          <a:effectRef idx="3">
            <a:schemeClr val="accent2"/>
          </a:effectRef>
          <a:fontRef idx="minor">
            <a:schemeClr val="lt1"/>
          </a:fontRef>
        </p:style>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IN" dirty="0">
                <a:solidFill>
                  <a:schemeClr val="bg1"/>
                </a:solidFill>
              </a:rPr>
              <a:t> ‘A’, ‘The’ for Consonants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p:tgtEl>
                                          <p:spTgt spid="16"/>
                                        </p:tgtEl>
                                        <p:attrNameLst>
                                          <p:attrName>ppt_y</p:attrName>
                                        </p:attrNameLst>
                                      </p:cBhvr>
                                      <p:tavLst>
                                        <p:tav tm="0">
                                          <p:val>
                                            <p:strVal val="#ppt_y-#ppt_h*1.125000"/>
                                          </p:val>
                                        </p:tav>
                                        <p:tav tm="100000">
                                          <p:val>
                                            <p:strVal val="#ppt_y"/>
                                          </p:val>
                                        </p:tav>
                                      </p:tavLst>
                                    </p:anim>
                                    <p:animEffect transition="in" filter="wipe(down)">
                                      <p:cBhvr>
                                        <p:cTn id="12" dur="500"/>
                                        <p:tgtEl>
                                          <p:spTgt spid="16"/>
                                        </p:tgtEl>
                                      </p:cBhvr>
                                    </p:animEffect>
                                  </p:childTnLst>
                                </p:cTn>
                              </p:par>
                            </p:childTnLst>
                          </p:cTn>
                        </p:par>
                        <p:par>
                          <p:cTn id="13" fill="hold">
                            <p:stCondLst>
                              <p:cond delay="1000"/>
                            </p:stCondLst>
                            <p:childTnLst>
                              <p:par>
                                <p:cTn id="14" presetID="12" presetClass="entr" presetSubtype="2"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p:tgtEl>
                                          <p:spTgt spid="17"/>
                                        </p:tgtEl>
                                        <p:attrNameLst>
                                          <p:attrName>ppt_x</p:attrName>
                                        </p:attrNameLst>
                                      </p:cBhvr>
                                      <p:tavLst>
                                        <p:tav tm="0">
                                          <p:val>
                                            <p:strVal val="#ppt_x+#ppt_w*1.125000"/>
                                          </p:val>
                                        </p:tav>
                                        <p:tav tm="100000">
                                          <p:val>
                                            <p:strVal val="#ppt_x"/>
                                          </p:val>
                                        </p:tav>
                                      </p:tavLst>
                                    </p:anim>
                                    <p:animEffect transition="in" filter="wipe(left)">
                                      <p:cBhvr>
                                        <p:cTn id="17" dur="500"/>
                                        <p:tgtEl>
                                          <p:spTgt spid="17"/>
                                        </p:tgtEl>
                                      </p:cBhvr>
                                    </p:animEffect>
                                  </p:childTnLst>
                                </p:cTn>
                              </p:par>
                            </p:childTnLst>
                          </p:cTn>
                        </p:par>
                        <p:par>
                          <p:cTn id="18" fill="hold">
                            <p:stCondLst>
                              <p:cond delay="1500"/>
                            </p:stCondLst>
                            <p:childTnLst>
                              <p:par>
                                <p:cTn id="19" presetID="12" presetClass="entr" presetSubtype="8" fill="hold" grpId="0" nodeType="after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p:tgtEl>
                                          <p:spTgt spid="18"/>
                                        </p:tgtEl>
                                        <p:attrNameLst>
                                          <p:attrName>ppt_x</p:attrName>
                                        </p:attrNameLst>
                                      </p:cBhvr>
                                      <p:tavLst>
                                        <p:tav tm="0">
                                          <p:val>
                                            <p:strVal val="#ppt_x-#ppt_w*1.125000"/>
                                          </p:val>
                                        </p:tav>
                                        <p:tav tm="100000">
                                          <p:val>
                                            <p:strVal val="#ppt_x"/>
                                          </p:val>
                                        </p:tav>
                                      </p:tavLst>
                                    </p:anim>
                                    <p:animEffect transition="in" filter="wipe(right)">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3571" y="118080"/>
            <a:ext cx="7682997" cy="719435"/>
          </a:xfrm>
          <a:solidFill>
            <a:srgbClr val="FFD54F"/>
          </a:solidFill>
        </p:spPr>
        <p:txBody>
          <a:bodyPr/>
          <a:lstStyle/>
          <a:p>
            <a:r>
              <a:rPr lang="en-IN" b="1" u="sng" dirty="0"/>
              <a:t>Articles - ‘A’ and ‘An’</a:t>
            </a:r>
          </a:p>
        </p:txBody>
      </p:sp>
      <p:pic>
        <p:nvPicPr>
          <p:cNvPr id="6" name="Picture 5" descr="A picture containing shape&#10;&#10;Description automatically generated">
            <a:extLst>
              <a:ext uri="{FF2B5EF4-FFF2-40B4-BE49-F238E27FC236}">
                <a16:creationId xmlns:a16="http://schemas.microsoft.com/office/drawing/2014/main" id="{DD095B3E-98A6-9444-9FAE-256B616046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8566" y="3022780"/>
            <a:ext cx="1488068" cy="1863725"/>
          </a:xfrm>
          <a:prstGeom prst="rect">
            <a:avLst/>
          </a:prstGeom>
        </p:spPr>
      </p:pic>
      <p:sp>
        <p:nvSpPr>
          <p:cNvPr id="7" name="Text Placeholder 2">
            <a:extLst>
              <a:ext uri="{FF2B5EF4-FFF2-40B4-BE49-F238E27FC236}">
                <a16:creationId xmlns:a16="http://schemas.microsoft.com/office/drawing/2014/main" id="{B713D2E5-9224-E34F-A202-AB89C40C6490}"/>
              </a:ext>
            </a:extLst>
          </p:cNvPr>
          <p:cNvSpPr txBox="1">
            <a:spLocks/>
          </p:cNvSpPr>
          <p:nvPr/>
        </p:nvSpPr>
        <p:spPr>
          <a:xfrm>
            <a:off x="5303912" y="4917387"/>
            <a:ext cx="1554480" cy="1005840"/>
          </a:xfrm>
          <a:prstGeom prst="rect">
            <a:avLst/>
          </a:prstGeom>
          <a:ln>
            <a:solidFill>
              <a:schemeClr val="tx1"/>
            </a:solidFill>
          </a:ln>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IN" sz="2800" dirty="0"/>
              <a:t>a woman</a:t>
            </a:r>
          </a:p>
          <a:p>
            <a:pPr marL="0" indent="0" algn="ctr">
              <a:buNone/>
            </a:pPr>
            <a:r>
              <a:rPr lang="en-IN" sz="2800" dirty="0"/>
              <a:t>(person)</a:t>
            </a:r>
          </a:p>
          <a:p>
            <a:pPr marL="0" indent="0" algn="ctr">
              <a:buNone/>
            </a:pPr>
            <a:endParaRPr lang="en-IN" sz="2800" dirty="0"/>
          </a:p>
        </p:txBody>
      </p:sp>
      <p:sp>
        <p:nvSpPr>
          <p:cNvPr id="8" name="Text Placeholder 2">
            <a:extLst>
              <a:ext uri="{FF2B5EF4-FFF2-40B4-BE49-F238E27FC236}">
                <a16:creationId xmlns:a16="http://schemas.microsoft.com/office/drawing/2014/main" id="{BFCE8003-E182-A646-888C-F1BC4F9DD699}"/>
              </a:ext>
            </a:extLst>
          </p:cNvPr>
          <p:cNvSpPr txBox="1">
            <a:spLocks/>
          </p:cNvSpPr>
          <p:nvPr/>
        </p:nvSpPr>
        <p:spPr>
          <a:xfrm>
            <a:off x="3229889" y="4917387"/>
            <a:ext cx="1177863" cy="1005840"/>
          </a:xfrm>
          <a:prstGeom prst="rect">
            <a:avLst/>
          </a:prstGeom>
          <a:ln>
            <a:solidFill>
              <a:schemeClr val="tx1"/>
            </a:solidFill>
          </a:ln>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IN" sz="2800" dirty="0"/>
              <a:t>a table</a:t>
            </a:r>
          </a:p>
          <a:p>
            <a:pPr marL="0" indent="0">
              <a:buNone/>
            </a:pPr>
            <a:r>
              <a:rPr lang="en-IN" sz="2800" dirty="0"/>
              <a:t>(thing)</a:t>
            </a:r>
          </a:p>
        </p:txBody>
      </p:sp>
      <p:sp>
        <p:nvSpPr>
          <p:cNvPr id="9" name="Text Placeholder 2">
            <a:extLst>
              <a:ext uri="{FF2B5EF4-FFF2-40B4-BE49-F238E27FC236}">
                <a16:creationId xmlns:a16="http://schemas.microsoft.com/office/drawing/2014/main" id="{61FDA9BB-23AC-D64E-996C-046D902DFA74}"/>
              </a:ext>
            </a:extLst>
          </p:cNvPr>
          <p:cNvSpPr txBox="1">
            <a:spLocks/>
          </p:cNvSpPr>
          <p:nvPr/>
        </p:nvSpPr>
        <p:spPr>
          <a:xfrm>
            <a:off x="335360" y="4917387"/>
            <a:ext cx="1554480" cy="1005840"/>
          </a:xfrm>
          <a:prstGeom prst="rect">
            <a:avLst/>
          </a:prstGeom>
          <a:ln>
            <a:solidFill>
              <a:schemeClr val="tx1"/>
            </a:solidFill>
          </a:ln>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IN" sz="2800" dirty="0"/>
              <a:t>a cat</a:t>
            </a:r>
          </a:p>
          <a:p>
            <a:pPr marL="0" indent="0" algn="ctr">
              <a:buNone/>
            </a:pPr>
            <a:r>
              <a:rPr lang="en-IN" sz="2800" dirty="0"/>
              <a:t>(animal)</a:t>
            </a:r>
          </a:p>
        </p:txBody>
      </p:sp>
      <p:pic>
        <p:nvPicPr>
          <p:cNvPr id="11" name="Picture 10" descr="A picture containing text, table, furniture, worktable&#10;&#10;Description automatically generated">
            <a:extLst>
              <a:ext uri="{FF2B5EF4-FFF2-40B4-BE49-F238E27FC236}">
                <a16:creationId xmlns:a16="http://schemas.microsoft.com/office/drawing/2014/main" id="{48B73983-9209-F744-97D8-6E4F86D51FF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17265" y="3200760"/>
            <a:ext cx="2003110" cy="1668216"/>
          </a:xfrm>
          <a:prstGeom prst="rect">
            <a:avLst/>
          </a:prstGeom>
        </p:spPr>
      </p:pic>
      <p:sp>
        <p:nvSpPr>
          <p:cNvPr id="12" name="Text Placeholder 2">
            <a:extLst>
              <a:ext uri="{FF2B5EF4-FFF2-40B4-BE49-F238E27FC236}">
                <a16:creationId xmlns:a16="http://schemas.microsoft.com/office/drawing/2014/main" id="{2D479AA7-D41B-C246-8B66-67D28D0F6DDF}"/>
              </a:ext>
            </a:extLst>
          </p:cNvPr>
          <p:cNvSpPr txBox="1">
            <a:spLocks/>
          </p:cNvSpPr>
          <p:nvPr/>
        </p:nvSpPr>
        <p:spPr>
          <a:xfrm>
            <a:off x="7624089" y="4917387"/>
            <a:ext cx="1554480" cy="1005840"/>
          </a:xfrm>
          <a:prstGeom prst="rect">
            <a:avLst/>
          </a:prstGeom>
          <a:ln>
            <a:solidFill>
              <a:schemeClr val="tx1"/>
            </a:solidFill>
          </a:ln>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IN" sz="2800" dirty="0"/>
              <a:t>an apple</a:t>
            </a:r>
          </a:p>
          <a:p>
            <a:pPr marL="0" indent="0" algn="ctr">
              <a:buNone/>
            </a:pPr>
            <a:r>
              <a:rPr lang="en-IN" sz="2800" dirty="0"/>
              <a:t>(thing)</a:t>
            </a:r>
          </a:p>
          <a:p>
            <a:pPr marL="0" indent="0" algn="ctr">
              <a:buNone/>
            </a:pPr>
            <a:endParaRPr lang="en-IN" sz="2800" dirty="0"/>
          </a:p>
        </p:txBody>
      </p:sp>
      <p:sp>
        <p:nvSpPr>
          <p:cNvPr id="13" name="Text Placeholder 2">
            <a:extLst>
              <a:ext uri="{FF2B5EF4-FFF2-40B4-BE49-F238E27FC236}">
                <a16:creationId xmlns:a16="http://schemas.microsoft.com/office/drawing/2014/main" id="{7E704939-6385-8B44-A19D-6CCB19BFA7DE}"/>
              </a:ext>
            </a:extLst>
          </p:cNvPr>
          <p:cNvSpPr txBox="1">
            <a:spLocks/>
          </p:cNvSpPr>
          <p:nvPr/>
        </p:nvSpPr>
        <p:spPr>
          <a:xfrm>
            <a:off x="10260116" y="4917387"/>
            <a:ext cx="1554480" cy="1005840"/>
          </a:xfrm>
          <a:prstGeom prst="rect">
            <a:avLst/>
          </a:prstGeom>
          <a:ln>
            <a:solidFill>
              <a:schemeClr val="tx1"/>
            </a:solidFill>
          </a:ln>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IN" sz="2800" dirty="0"/>
              <a:t>a dog</a:t>
            </a:r>
          </a:p>
          <a:p>
            <a:pPr marL="0" indent="0" algn="ctr">
              <a:buNone/>
            </a:pPr>
            <a:r>
              <a:rPr lang="en-IN" sz="2800" dirty="0"/>
              <a:t>(animal)</a:t>
            </a:r>
          </a:p>
          <a:p>
            <a:pPr marL="0" indent="0" algn="ctr">
              <a:buNone/>
            </a:pPr>
            <a:endParaRPr lang="en-IN" sz="2800" dirty="0"/>
          </a:p>
        </p:txBody>
      </p:sp>
      <p:pic>
        <p:nvPicPr>
          <p:cNvPr id="15" name="Picture 14" descr="A person in a red dress&#10;&#10;Description automatically generated with low confidence">
            <a:extLst>
              <a:ext uri="{FF2B5EF4-FFF2-40B4-BE49-F238E27FC236}">
                <a16:creationId xmlns:a16="http://schemas.microsoft.com/office/drawing/2014/main" id="{7F928A97-ACB4-9A42-A9A0-6AF5837F0E9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22685" y="3078119"/>
            <a:ext cx="916935" cy="1833867"/>
          </a:xfrm>
          <a:prstGeom prst="rect">
            <a:avLst/>
          </a:prstGeom>
        </p:spPr>
      </p:pic>
      <p:pic>
        <p:nvPicPr>
          <p:cNvPr id="17" name="Picture 16" descr="Shape, icon&#10;&#10;Description automatically generated">
            <a:extLst>
              <a:ext uri="{FF2B5EF4-FFF2-40B4-BE49-F238E27FC236}">
                <a16:creationId xmlns:a16="http://schemas.microsoft.com/office/drawing/2014/main" id="{2118E600-B23F-FD46-8A04-B1E1FE6F530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14393" y="3078119"/>
            <a:ext cx="1573872" cy="1779643"/>
          </a:xfrm>
          <a:prstGeom prst="rect">
            <a:avLst/>
          </a:prstGeom>
        </p:spPr>
      </p:pic>
      <p:pic>
        <p:nvPicPr>
          <p:cNvPr id="19" name="Picture 18">
            <a:extLst>
              <a:ext uri="{FF2B5EF4-FFF2-40B4-BE49-F238E27FC236}">
                <a16:creationId xmlns:a16="http://schemas.microsoft.com/office/drawing/2014/main" id="{D54D5D7A-6ACF-A549-B95D-163D3A1CC60B}"/>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10136144" y="3078119"/>
            <a:ext cx="1802424" cy="1802424"/>
          </a:xfrm>
          <a:prstGeom prst="rect">
            <a:avLst/>
          </a:prstGeom>
        </p:spPr>
      </p:pic>
      <p:sp>
        <p:nvSpPr>
          <p:cNvPr id="20" name="Rounded Rectangle 19">
            <a:extLst>
              <a:ext uri="{FF2B5EF4-FFF2-40B4-BE49-F238E27FC236}">
                <a16:creationId xmlns:a16="http://schemas.microsoft.com/office/drawing/2014/main" id="{934D9EF4-577A-4FDA-96D7-7B0709D0965F}"/>
              </a:ext>
            </a:extLst>
          </p:cNvPr>
          <p:cNvSpPr/>
          <p:nvPr/>
        </p:nvSpPr>
        <p:spPr>
          <a:xfrm>
            <a:off x="1391420" y="847925"/>
            <a:ext cx="9482208" cy="2131586"/>
          </a:xfrm>
          <a:prstGeom prst="roundRect">
            <a:avLst>
              <a:gd name="adj" fmla="val 9879"/>
            </a:avLst>
          </a:prstGeom>
          <a:solidFill>
            <a:schemeClr val="bg1">
              <a:lumMod val="95000"/>
            </a:schemeClr>
          </a:solidFill>
          <a:ln>
            <a:solidFill>
              <a:schemeClr val="bg1">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6">
            <a:extLst>
              <a:ext uri="{FF2B5EF4-FFF2-40B4-BE49-F238E27FC236}">
                <a16:creationId xmlns:a16="http://schemas.microsoft.com/office/drawing/2014/main" id="{B87185FA-CB13-4BB7-8AAE-4FB0894BE886}"/>
              </a:ext>
            </a:extLst>
          </p:cNvPr>
          <p:cNvSpPr/>
          <p:nvPr/>
        </p:nvSpPr>
        <p:spPr>
          <a:xfrm>
            <a:off x="1631504" y="1962504"/>
            <a:ext cx="9046255" cy="932688"/>
          </a:xfrm>
          <a:custGeom>
            <a:avLst/>
            <a:gdLst>
              <a:gd name="connsiteX0" fmla="*/ 235951 w 3942794"/>
              <a:gd name="connsiteY0" fmla="*/ 0 h 793539"/>
              <a:gd name="connsiteX1" fmla="*/ 3706843 w 3942794"/>
              <a:gd name="connsiteY1" fmla="*/ 0 h 793539"/>
              <a:gd name="connsiteX2" fmla="*/ 3942794 w 3942794"/>
              <a:gd name="connsiteY2" fmla="*/ 235951 h 793539"/>
              <a:gd name="connsiteX3" fmla="*/ 3942794 w 3942794"/>
              <a:gd name="connsiteY3" fmla="*/ 557588 h 793539"/>
              <a:gd name="connsiteX4" fmla="*/ 3706843 w 3942794"/>
              <a:gd name="connsiteY4" fmla="*/ 793539 h 793539"/>
              <a:gd name="connsiteX5" fmla="*/ 235951 w 3942794"/>
              <a:gd name="connsiteY5" fmla="*/ 793539 h 793539"/>
              <a:gd name="connsiteX6" fmla="*/ 0 w 3942794"/>
              <a:gd name="connsiteY6" fmla="*/ 557588 h 793539"/>
              <a:gd name="connsiteX7" fmla="*/ 0 w 3942794"/>
              <a:gd name="connsiteY7" fmla="*/ 504781 h 793539"/>
              <a:gd name="connsiteX8" fmla="*/ 288032 w 3942794"/>
              <a:gd name="connsiteY8" fmla="*/ 504781 h 793539"/>
              <a:gd name="connsiteX9" fmla="*/ 288032 w 3942794"/>
              <a:gd name="connsiteY9" fmla="*/ 612793 h 793539"/>
              <a:gd name="connsiteX10" fmla="*/ 504056 w 3942794"/>
              <a:gd name="connsiteY10" fmla="*/ 396769 h 793539"/>
              <a:gd name="connsiteX11" fmla="*/ 288032 w 3942794"/>
              <a:gd name="connsiteY11" fmla="*/ 180745 h 793539"/>
              <a:gd name="connsiteX12" fmla="*/ 288032 w 3942794"/>
              <a:gd name="connsiteY12" fmla="*/ 288757 h 793539"/>
              <a:gd name="connsiteX13" fmla="*/ 0 w 3942794"/>
              <a:gd name="connsiteY13" fmla="*/ 288757 h 793539"/>
              <a:gd name="connsiteX14" fmla="*/ 0 w 3942794"/>
              <a:gd name="connsiteY14" fmla="*/ 235951 h 793539"/>
              <a:gd name="connsiteX15" fmla="*/ 235951 w 3942794"/>
              <a:gd name="connsiteY15" fmla="*/ 0 h 79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942794" h="793539">
                <a:moveTo>
                  <a:pt x="235951" y="0"/>
                </a:moveTo>
                <a:lnTo>
                  <a:pt x="3706843" y="0"/>
                </a:lnTo>
                <a:cubicBezTo>
                  <a:pt x="3837155" y="0"/>
                  <a:pt x="3942794" y="105639"/>
                  <a:pt x="3942794" y="235951"/>
                </a:cubicBezTo>
                <a:lnTo>
                  <a:pt x="3942794" y="557588"/>
                </a:lnTo>
                <a:cubicBezTo>
                  <a:pt x="3942794" y="687900"/>
                  <a:pt x="3837155" y="793539"/>
                  <a:pt x="3706843" y="793539"/>
                </a:cubicBezTo>
                <a:lnTo>
                  <a:pt x="235951" y="793539"/>
                </a:lnTo>
                <a:cubicBezTo>
                  <a:pt x="105639" y="793539"/>
                  <a:pt x="0" y="687900"/>
                  <a:pt x="0" y="557588"/>
                </a:cubicBezTo>
                <a:lnTo>
                  <a:pt x="0" y="504781"/>
                </a:lnTo>
                <a:lnTo>
                  <a:pt x="288032" y="504781"/>
                </a:lnTo>
                <a:lnTo>
                  <a:pt x="288032" y="612793"/>
                </a:lnTo>
                <a:lnTo>
                  <a:pt x="504056" y="396769"/>
                </a:lnTo>
                <a:lnTo>
                  <a:pt x="288032" y="180745"/>
                </a:lnTo>
                <a:lnTo>
                  <a:pt x="288032" y="288757"/>
                </a:lnTo>
                <a:lnTo>
                  <a:pt x="0" y="288757"/>
                </a:lnTo>
                <a:lnTo>
                  <a:pt x="0" y="235951"/>
                </a:lnTo>
                <a:cubicBezTo>
                  <a:pt x="0" y="105639"/>
                  <a:pt x="105639" y="0"/>
                  <a:pt x="235951" y="0"/>
                </a:cubicBezTo>
                <a:close/>
              </a:path>
            </a:pathLst>
          </a:custGeom>
          <a:solidFill>
            <a:schemeClr val="accent1">
              <a:lumMod val="60000"/>
              <a:lumOff val="4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0" indent="0" algn="ctr" defTabSz="666750">
              <a:lnSpc>
                <a:spcPct val="90000"/>
              </a:lnSpc>
              <a:spcBef>
                <a:spcPct val="0"/>
              </a:spcBef>
              <a:spcAft>
                <a:spcPct val="35000"/>
              </a:spcAft>
              <a:buNone/>
            </a:pPr>
            <a:r>
              <a:rPr lang="en-GB" sz="2800" dirty="0">
                <a:solidFill>
                  <a:schemeClr val="tx1"/>
                </a:solidFill>
              </a:rPr>
              <a:t>      Used to talk about one person, animal or thing</a:t>
            </a:r>
            <a:endParaRPr lang="en-GB" sz="2800" kern="1200" dirty="0">
              <a:solidFill>
                <a:schemeClr val="tx1"/>
              </a:solidFill>
            </a:endParaRPr>
          </a:p>
        </p:txBody>
      </p:sp>
      <p:sp>
        <p:nvSpPr>
          <p:cNvPr id="22" name="Freeform 26">
            <a:extLst>
              <a:ext uri="{FF2B5EF4-FFF2-40B4-BE49-F238E27FC236}">
                <a16:creationId xmlns:a16="http://schemas.microsoft.com/office/drawing/2014/main" id="{4B79B1A1-C1F2-4E7A-8FCF-770C5333309A}"/>
              </a:ext>
            </a:extLst>
          </p:cNvPr>
          <p:cNvSpPr/>
          <p:nvPr/>
        </p:nvSpPr>
        <p:spPr>
          <a:xfrm>
            <a:off x="1609400" y="924409"/>
            <a:ext cx="9046255" cy="928388"/>
          </a:xfrm>
          <a:custGeom>
            <a:avLst/>
            <a:gdLst>
              <a:gd name="connsiteX0" fmla="*/ 235951 w 3942794"/>
              <a:gd name="connsiteY0" fmla="*/ 0 h 793539"/>
              <a:gd name="connsiteX1" fmla="*/ 3706843 w 3942794"/>
              <a:gd name="connsiteY1" fmla="*/ 0 h 793539"/>
              <a:gd name="connsiteX2" fmla="*/ 3942794 w 3942794"/>
              <a:gd name="connsiteY2" fmla="*/ 235951 h 793539"/>
              <a:gd name="connsiteX3" fmla="*/ 3942794 w 3942794"/>
              <a:gd name="connsiteY3" fmla="*/ 557588 h 793539"/>
              <a:gd name="connsiteX4" fmla="*/ 3706843 w 3942794"/>
              <a:gd name="connsiteY4" fmla="*/ 793539 h 793539"/>
              <a:gd name="connsiteX5" fmla="*/ 235951 w 3942794"/>
              <a:gd name="connsiteY5" fmla="*/ 793539 h 793539"/>
              <a:gd name="connsiteX6" fmla="*/ 0 w 3942794"/>
              <a:gd name="connsiteY6" fmla="*/ 557588 h 793539"/>
              <a:gd name="connsiteX7" fmla="*/ 0 w 3942794"/>
              <a:gd name="connsiteY7" fmla="*/ 504781 h 793539"/>
              <a:gd name="connsiteX8" fmla="*/ 288032 w 3942794"/>
              <a:gd name="connsiteY8" fmla="*/ 504781 h 793539"/>
              <a:gd name="connsiteX9" fmla="*/ 288032 w 3942794"/>
              <a:gd name="connsiteY9" fmla="*/ 612793 h 793539"/>
              <a:gd name="connsiteX10" fmla="*/ 504056 w 3942794"/>
              <a:gd name="connsiteY10" fmla="*/ 396769 h 793539"/>
              <a:gd name="connsiteX11" fmla="*/ 288032 w 3942794"/>
              <a:gd name="connsiteY11" fmla="*/ 180745 h 793539"/>
              <a:gd name="connsiteX12" fmla="*/ 288032 w 3942794"/>
              <a:gd name="connsiteY12" fmla="*/ 288757 h 793539"/>
              <a:gd name="connsiteX13" fmla="*/ 0 w 3942794"/>
              <a:gd name="connsiteY13" fmla="*/ 288757 h 793539"/>
              <a:gd name="connsiteX14" fmla="*/ 0 w 3942794"/>
              <a:gd name="connsiteY14" fmla="*/ 235951 h 793539"/>
              <a:gd name="connsiteX15" fmla="*/ 235951 w 3942794"/>
              <a:gd name="connsiteY15" fmla="*/ 0 h 79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942794" h="793539">
                <a:moveTo>
                  <a:pt x="235951" y="0"/>
                </a:moveTo>
                <a:lnTo>
                  <a:pt x="3706843" y="0"/>
                </a:lnTo>
                <a:cubicBezTo>
                  <a:pt x="3837155" y="0"/>
                  <a:pt x="3942794" y="105639"/>
                  <a:pt x="3942794" y="235951"/>
                </a:cubicBezTo>
                <a:lnTo>
                  <a:pt x="3942794" y="557588"/>
                </a:lnTo>
                <a:cubicBezTo>
                  <a:pt x="3942794" y="687900"/>
                  <a:pt x="3837155" y="793539"/>
                  <a:pt x="3706843" y="793539"/>
                </a:cubicBezTo>
                <a:lnTo>
                  <a:pt x="235951" y="793539"/>
                </a:lnTo>
                <a:cubicBezTo>
                  <a:pt x="105639" y="793539"/>
                  <a:pt x="0" y="687900"/>
                  <a:pt x="0" y="557588"/>
                </a:cubicBezTo>
                <a:lnTo>
                  <a:pt x="0" y="504781"/>
                </a:lnTo>
                <a:lnTo>
                  <a:pt x="288032" y="504781"/>
                </a:lnTo>
                <a:lnTo>
                  <a:pt x="288032" y="612793"/>
                </a:lnTo>
                <a:lnTo>
                  <a:pt x="504056" y="396769"/>
                </a:lnTo>
                <a:lnTo>
                  <a:pt x="288032" y="180745"/>
                </a:lnTo>
                <a:lnTo>
                  <a:pt x="288032" y="288757"/>
                </a:lnTo>
                <a:lnTo>
                  <a:pt x="0" y="288757"/>
                </a:lnTo>
                <a:lnTo>
                  <a:pt x="0" y="235951"/>
                </a:lnTo>
                <a:cubicBezTo>
                  <a:pt x="0" y="105639"/>
                  <a:pt x="105639" y="0"/>
                  <a:pt x="235951" y="0"/>
                </a:cubicBezTo>
                <a:close/>
              </a:path>
            </a:pathLst>
          </a:custGeom>
          <a:solidFill>
            <a:schemeClr val="accent5">
              <a:lumMod val="60000"/>
              <a:lumOff val="4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0" indent="0" algn="ctr" defTabSz="1066800">
              <a:lnSpc>
                <a:spcPct val="90000"/>
              </a:lnSpc>
              <a:spcBef>
                <a:spcPct val="0"/>
              </a:spcBef>
              <a:spcAft>
                <a:spcPct val="35000"/>
              </a:spcAft>
              <a:buNone/>
            </a:pPr>
            <a:r>
              <a:rPr lang="en-GB" sz="2800" kern="1200" dirty="0">
                <a:solidFill>
                  <a:schemeClr val="tx1"/>
                </a:solidFill>
              </a:rPr>
              <a:t>Used to introduce a naming word</a:t>
            </a:r>
          </a:p>
        </p:txBody>
      </p:sp>
    </p:spTree>
    <p:extLst>
      <p:ext uri="{BB962C8B-B14F-4D97-AF65-F5344CB8AC3E}">
        <p14:creationId xmlns:p14="http://schemas.microsoft.com/office/powerpoint/2010/main" val="537778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53" presetClass="entr" presetSubtype="16"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fltVal val="0"/>
                                          </p:val>
                                        </p:tav>
                                        <p:tav tm="100000">
                                          <p:val>
                                            <p:strVal val="#ppt_w"/>
                                          </p:val>
                                        </p:tav>
                                      </p:tavLst>
                                    </p:anim>
                                    <p:anim calcmode="lin" valueType="num">
                                      <p:cBhvr>
                                        <p:cTn id="8" dur="1000" fill="hold"/>
                                        <p:tgtEl>
                                          <p:spTgt spid="20"/>
                                        </p:tgtEl>
                                        <p:attrNameLst>
                                          <p:attrName>ppt_h</p:attrName>
                                        </p:attrNameLst>
                                      </p:cBhvr>
                                      <p:tavLst>
                                        <p:tav tm="0">
                                          <p:val>
                                            <p:fltVal val="0"/>
                                          </p:val>
                                        </p:tav>
                                        <p:tav tm="100000">
                                          <p:val>
                                            <p:strVal val="#ppt_h"/>
                                          </p:val>
                                        </p:tav>
                                      </p:tavLst>
                                    </p:anim>
                                    <p:animEffect transition="in" filter="fade">
                                      <p:cBhvr>
                                        <p:cTn id="9" dur="1000"/>
                                        <p:tgtEl>
                                          <p:spTgt spid="20"/>
                                        </p:tgtEl>
                                      </p:cBhvr>
                                    </p:animEffect>
                                  </p:childTnLst>
                                </p:cTn>
                              </p:par>
                            </p:childTnLst>
                          </p:cTn>
                        </p:par>
                        <p:par>
                          <p:cTn id="10" fill="hold">
                            <p:stCondLst>
                              <p:cond delay="1500"/>
                            </p:stCondLst>
                            <p:childTnLst>
                              <p:par>
                                <p:cTn id="11" presetID="22" presetClass="entr" presetSubtype="8" fill="hold" grpId="0"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wipe(left)">
                                      <p:cBhvr>
                                        <p:cTn id="13" dur="1000"/>
                                        <p:tgtEl>
                                          <p:spTgt spid="22"/>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wipe(left)">
                                      <p:cBhvr>
                                        <p:cTn id="18" dur="10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checkerboard(across)">
                                      <p:cBhvr>
                                        <p:cTn id="23" dur="500"/>
                                        <p:tgtEl>
                                          <p:spTgt spid="6"/>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checkerboard(across)">
                                      <p:cBhvr>
                                        <p:cTn id="26" dur="500"/>
                                        <p:tgtEl>
                                          <p:spTgt spid="9"/>
                                        </p:tgtEl>
                                      </p:cBhvr>
                                    </p:animEffect>
                                  </p:childTnLst>
                                </p:cTn>
                              </p:par>
                              <p:par>
                                <p:cTn id="27" presetID="5" presetClass="entr" presetSubtype="10"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checkerboard(across)">
                                      <p:cBhvr>
                                        <p:cTn id="29" dur="500"/>
                                        <p:tgtEl>
                                          <p:spTgt spid="11"/>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heckerboard(across)">
                                      <p:cBhvr>
                                        <p:cTn id="32" dur="500"/>
                                        <p:tgtEl>
                                          <p:spTgt spid="8"/>
                                        </p:tgtEl>
                                      </p:cBhvr>
                                    </p:animEffect>
                                  </p:childTnLst>
                                </p:cTn>
                              </p:par>
                              <p:par>
                                <p:cTn id="33" presetID="5" presetClass="entr" presetSubtype="10"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checkerboard(across)">
                                      <p:cBhvr>
                                        <p:cTn id="35" dur="500"/>
                                        <p:tgtEl>
                                          <p:spTgt spid="15"/>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checkerboard(across)">
                                      <p:cBhvr>
                                        <p:cTn id="38" dur="500"/>
                                        <p:tgtEl>
                                          <p:spTgt spid="7"/>
                                        </p:tgtEl>
                                      </p:cBhvr>
                                    </p:animEffect>
                                  </p:childTnLst>
                                </p:cTn>
                              </p:par>
                              <p:par>
                                <p:cTn id="39" presetID="5" presetClass="entr" presetSubtype="10" fill="hold"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checkerboard(across)">
                                      <p:cBhvr>
                                        <p:cTn id="41" dur="500"/>
                                        <p:tgtEl>
                                          <p:spTgt spid="17"/>
                                        </p:tgtEl>
                                      </p:cBhvr>
                                    </p:animEffect>
                                  </p:childTnLst>
                                </p:cTn>
                              </p:par>
                              <p:par>
                                <p:cTn id="42" presetID="5" presetClass="entr" presetSubtype="10"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checkerboard(across)">
                                      <p:cBhvr>
                                        <p:cTn id="44" dur="500"/>
                                        <p:tgtEl>
                                          <p:spTgt spid="12"/>
                                        </p:tgtEl>
                                      </p:cBhvr>
                                    </p:animEffect>
                                  </p:childTnLst>
                                </p:cTn>
                              </p:par>
                              <p:par>
                                <p:cTn id="45" presetID="5" presetClass="entr" presetSubtype="10" fill="hold"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checkerboard(across)">
                                      <p:cBhvr>
                                        <p:cTn id="47" dur="500"/>
                                        <p:tgtEl>
                                          <p:spTgt spid="19"/>
                                        </p:tgtEl>
                                      </p:cBhvr>
                                    </p:animEffect>
                                  </p:childTnLst>
                                </p:cTn>
                              </p:par>
                              <p:par>
                                <p:cTn id="48" presetID="5" presetClass="entr" presetSubtype="10" fill="hold" grpId="0" nodeType="with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checkerboard(across)">
                                      <p:cBhvr>
                                        <p:cTn id="5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2" grpId="0" animBg="1"/>
      <p:bldP spid="13" grpId="0" animBg="1"/>
      <p:bldP spid="20" grpId="0" animBg="1"/>
      <p:bldP spid="21" grpId="0" animBg="1"/>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3571" y="110672"/>
            <a:ext cx="7682997" cy="654032"/>
          </a:xfrm>
          <a:solidFill>
            <a:srgbClr val="FFD54F"/>
          </a:solidFill>
        </p:spPr>
        <p:txBody>
          <a:bodyPr/>
          <a:lstStyle/>
          <a:p>
            <a:r>
              <a:rPr lang="en-IN" b="1" u="sng" dirty="0"/>
              <a:t>Use of Articles - ‘A’ and ‘An’</a:t>
            </a:r>
            <a:endParaRPr lang="en-IN" u="sng" dirty="0"/>
          </a:p>
        </p:txBody>
      </p:sp>
      <p:pic>
        <p:nvPicPr>
          <p:cNvPr id="5" name="Picture 4" descr="A picture containing shape&#10;&#10;Description automatically generated">
            <a:extLst>
              <a:ext uri="{FF2B5EF4-FFF2-40B4-BE49-F238E27FC236}">
                <a16:creationId xmlns:a16="http://schemas.microsoft.com/office/drawing/2014/main" id="{3B99EA29-26B1-C748-B4D6-E658C987962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9659" y="3284984"/>
            <a:ext cx="1488068" cy="1863725"/>
          </a:xfrm>
          <a:prstGeom prst="rect">
            <a:avLst/>
          </a:prstGeom>
        </p:spPr>
      </p:pic>
      <p:pic>
        <p:nvPicPr>
          <p:cNvPr id="8" name="Picture 7" descr="Shape, icon&#10;&#10;Description automatically generated">
            <a:extLst>
              <a:ext uri="{FF2B5EF4-FFF2-40B4-BE49-F238E27FC236}">
                <a16:creationId xmlns:a16="http://schemas.microsoft.com/office/drawing/2014/main" id="{4C6B2C5E-0ACB-CE4C-BBE8-EB1D4F1430B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82930" y="3400518"/>
            <a:ext cx="1573872" cy="1779643"/>
          </a:xfrm>
          <a:prstGeom prst="rect">
            <a:avLst/>
          </a:prstGeom>
        </p:spPr>
      </p:pic>
      <p:sp>
        <p:nvSpPr>
          <p:cNvPr id="9" name="Text Placeholder 2">
            <a:extLst>
              <a:ext uri="{FF2B5EF4-FFF2-40B4-BE49-F238E27FC236}">
                <a16:creationId xmlns:a16="http://schemas.microsoft.com/office/drawing/2014/main" id="{9DB9B092-262F-DA47-9244-32CF1DDA485C}"/>
              </a:ext>
            </a:extLst>
          </p:cNvPr>
          <p:cNvSpPr txBox="1">
            <a:spLocks/>
          </p:cNvSpPr>
          <p:nvPr/>
        </p:nvSpPr>
        <p:spPr>
          <a:xfrm>
            <a:off x="615561" y="5267791"/>
            <a:ext cx="3896264" cy="997527"/>
          </a:xfrm>
          <a:prstGeom prst="rect">
            <a:avLst/>
          </a:prstGeom>
          <a:ln>
            <a:solidFill>
              <a:schemeClr val="tx1"/>
            </a:solidFill>
          </a:ln>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IN" sz="2800" dirty="0"/>
              <a:t>a cat</a:t>
            </a:r>
          </a:p>
          <a:p>
            <a:pPr marL="0" indent="0" algn="ctr">
              <a:buNone/>
            </a:pPr>
            <a:r>
              <a:rPr lang="en-IN" sz="2800" dirty="0"/>
              <a:t>(starts with a consonant)</a:t>
            </a:r>
          </a:p>
        </p:txBody>
      </p:sp>
      <p:sp>
        <p:nvSpPr>
          <p:cNvPr id="10" name="Text Placeholder 2">
            <a:extLst>
              <a:ext uri="{FF2B5EF4-FFF2-40B4-BE49-F238E27FC236}">
                <a16:creationId xmlns:a16="http://schemas.microsoft.com/office/drawing/2014/main" id="{DFE57C9C-1DC6-BF4C-9977-B67191337500}"/>
              </a:ext>
            </a:extLst>
          </p:cNvPr>
          <p:cNvSpPr txBox="1">
            <a:spLocks/>
          </p:cNvSpPr>
          <p:nvPr/>
        </p:nvSpPr>
        <p:spPr>
          <a:xfrm>
            <a:off x="7346787" y="5267791"/>
            <a:ext cx="3246159" cy="997527"/>
          </a:xfrm>
          <a:prstGeom prst="rect">
            <a:avLst/>
          </a:prstGeom>
          <a:ln>
            <a:solidFill>
              <a:schemeClr val="tx1"/>
            </a:solidFill>
          </a:ln>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IN" sz="2800" dirty="0"/>
              <a:t>an apple</a:t>
            </a:r>
          </a:p>
          <a:p>
            <a:pPr marL="0" indent="0" algn="ctr">
              <a:buNone/>
            </a:pPr>
            <a:r>
              <a:rPr lang="en-IN" sz="2800" dirty="0"/>
              <a:t>(starts with a vowel)</a:t>
            </a:r>
          </a:p>
        </p:txBody>
      </p:sp>
      <p:sp>
        <p:nvSpPr>
          <p:cNvPr id="11" name="Rounded Rectangle 19">
            <a:extLst>
              <a:ext uri="{FF2B5EF4-FFF2-40B4-BE49-F238E27FC236}">
                <a16:creationId xmlns:a16="http://schemas.microsoft.com/office/drawing/2014/main" id="{C5844286-0950-413A-A031-BB9B8A54D18D}"/>
              </a:ext>
            </a:extLst>
          </p:cNvPr>
          <p:cNvSpPr/>
          <p:nvPr/>
        </p:nvSpPr>
        <p:spPr>
          <a:xfrm>
            <a:off x="1391420" y="890208"/>
            <a:ext cx="9482208" cy="2344745"/>
          </a:xfrm>
          <a:prstGeom prst="roundRect">
            <a:avLst>
              <a:gd name="adj" fmla="val 9879"/>
            </a:avLst>
          </a:prstGeom>
          <a:solidFill>
            <a:schemeClr val="bg1">
              <a:lumMod val="95000"/>
            </a:schemeClr>
          </a:solidFill>
          <a:ln>
            <a:solidFill>
              <a:schemeClr val="bg1">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26">
            <a:extLst>
              <a:ext uri="{FF2B5EF4-FFF2-40B4-BE49-F238E27FC236}">
                <a16:creationId xmlns:a16="http://schemas.microsoft.com/office/drawing/2014/main" id="{A1560ACD-EDE2-4B73-AE04-ABBC12857482}"/>
              </a:ext>
            </a:extLst>
          </p:cNvPr>
          <p:cNvSpPr/>
          <p:nvPr/>
        </p:nvSpPr>
        <p:spPr>
          <a:xfrm>
            <a:off x="1631504" y="2143489"/>
            <a:ext cx="9046255" cy="1025957"/>
          </a:xfrm>
          <a:custGeom>
            <a:avLst/>
            <a:gdLst>
              <a:gd name="connsiteX0" fmla="*/ 235951 w 3942794"/>
              <a:gd name="connsiteY0" fmla="*/ 0 h 793539"/>
              <a:gd name="connsiteX1" fmla="*/ 3706843 w 3942794"/>
              <a:gd name="connsiteY1" fmla="*/ 0 h 793539"/>
              <a:gd name="connsiteX2" fmla="*/ 3942794 w 3942794"/>
              <a:gd name="connsiteY2" fmla="*/ 235951 h 793539"/>
              <a:gd name="connsiteX3" fmla="*/ 3942794 w 3942794"/>
              <a:gd name="connsiteY3" fmla="*/ 557588 h 793539"/>
              <a:gd name="connsiteX4" fmla="*/ 3706843 w 3942794"/>
              <a:gd name="connsiteY4" fmla="*/ 793539 h 793539"/>
              <a:gd name="connsiteX5" fmla="*/ 235951 w 3942794"/>
              <a:gd name="connsiteY5" fmla="*/ 793539 h 793539"/>
              <a:gd name="connsiteX6" fmla="*/ 0 w 3942794"/>
              <a:gd name="connsiteY6" fmla="*/ 557588 h 793539"/>
              <a:gd name="connsiteX7" fmla="*/ 0 w 3942794"/>
              <a:gd name="connsiteY7" fmla="*/ 504781 h 793539"/>
              <a:gd name="connsiteX8" fmla="*/ 288032 w 3942794"/>
              <a:gd name="connsiteY8" fmla="*/ 504781 h 793539"/>
              <a:gd name="connsiteX9" fmla="*/ 288032 w 3942794"/>
              <a:gd name="connsiteY9" fmla="*/ 612793 h 793539"/>
              <a:gd name="connsiteX10" fmla="*/ 504056 w 3942794"/>
              <a:gd name="connsiteY10" fmla="*/ 396769 h 793539"/>
              <a:gd name="connsiteX11" fmla="*/ 288032 w 3942794"/>
              <a:gd name="connsiteY11" fmla="*/ 180745 h 793539"/>
              <a:gd name="connsiteX12" fmla="*/ 288032 w 3942794"/>
              <a:gd name="connsiteY12" fmla="*/ 288757 h 793539"/>
              <a:gd name="connsiteX13" fmla="*/ 0 w 3942794"/>
              <a:gd name="connsiteY13" fmla="*/ 288757 h 793539"/>
              <a:gd name="connsiteX14" fmla="*/ 0 w 3942794"/>
              <a:gd name="connsiteY14" fmla="*/ 235951 h 793539"/>
              <a:gd name="connsiteX15" fmla="*/ 235951 w 3942794"/>
              <a:gd name="connsiteY15" fmla="*/ 0 h 79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942794" h="793539">
                <a:moveTo>
                  <a:pt x="235951" y="0"/>
                </a:moveTo>
                <a:lnTo>
                  <a:pt x="3706843" y="0"/>
                </a:lnTo>
                <a:cubicBezTo>
                  <a:pt x="3837155" y="0"/>
                  <a:pt x="3942794" y="105639"/>
                  <a:pt x="3942794" y="235951"/>
                </a:cubicBezTo>
                <a:lnTo>
                  <a:pt x="3942794" y="557588"/>
                </a:lnTo>
                <a:cubicBezTo>
                  <a:pt x="3942794" y="687900"/>
                  <a:pt x="3837155" y="793539"/>
                  <a:pt x="3706843" y="793539"/>
                </a:cubicBezTo>
                <a:lnTo>
                  <a:pt x="235951" y="793539"/>
                </a:lnTo>
                <a:cubicBezTo>
                  <a:pt x="105639" y="793539"/>
                  <a:pt x="0" y="687900"/>
                  <a:pt x="0" y="557588"/>
                </a:cubicBezTo>
                <a:lnTo>
                  <a:pt x="0" y="504781"/>
                </a:lnTo>
                <a:lnTo>
                  <a:pt x="288032" y="504781"/>
                </a:lnTo>
                <a:lnTo>
                  <a:pt x="288032" y="612793"/>
                </a:lnTo>
                <a:lnTo>
                  <a:pt x="504056" y="396769"/>
                </a:lnTo>
                <a:lnTo>
                  <a:pt x="288032" y="180745"/>
                </a:lnTo>
                <a:lnTo>
                  <a:pt x="288032" y="288757"/>
                </a:lnTo>
                <a:lnTo>
                  <a:pt x="0" y="288757"/>
                </a:lnTo>
                <a:lnTo>
                  <a:pt x="0" y="235951"/>
                </a:lnTo>
                <a:cubicBezTo>
                  <a:pt x="0" y="105639"/>
                  <a:pt x="105639" y="0"/>
                  <a:pt x="235951" y="0"/>
                </a:cubicBezTo>
                <a:close/>
              </a:path>
            </a:pathLst>
          </a:custGeom>
          <a:solidFill>
            <a:schemeClr val="accent1">
              <a:lumMod val="60000"/>
              <a:lumOff val="4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0" indent="0" algn="ctr" defTabSz="666750">
              <a:lnSpc>
                <a:spcPct val="90000"/>
              </a:lnSpc>
              <a:spcBef>
                <a:spcPct val="0"/>
              </a:spcBef>
              <a:spcAft>
                <a:spcPct val="35000"/>
              </a:spcAft>
              <a:buNone/>
            </a:pPr>
            <a:r>
              <a:rPr lang="en-GB" sz="2800" dirty="0">
                <a:solidFill>
                  <a:schemeClr val="tx1"/>
                </a:solidFill>
              </a:rPr>
              <a:t>Use ‘An’ when the first letter of the </a:t>
            </a:r>
          </a:p>
          <a:p>
            <a:pPr marL="0" lvl="0" indent="0" algn="ctr" defTabSz="666750">
              <a:lnSpc>
                <a:spcPct val="90000"/>
              </a:lnSpc>
              <a:spcBef>
                <a:spcPct val="0"/>
              </a:spcBef>
              <a:spcAft>
                <a:spcPct val="35000"/>
              </a:spcAft>
              <a:buNone/>
            </a:pPr>
            <a:r>
              <a:rPr lang="en-GB" sz="2800" dirty="0">
                <a:solidFill>
                  <a:schemeClr val="tx1"/>
                </a:solidFill>
              </a:rPr>
              <a:t>naming word is a vowel</a:t>
            </a:r>
            <a:endParaRPr lang="en-GB" sz="2800" kern="1200" dirty="0">
              <a:solidFill>
                <a:schemeClr val="tx1"/>
              </a:solidFill>
            </a:endParaRPr>
          </a:p>
        </p:txBody>
      </p:sp>
      <p:sp>
        <p:nvSpPr>
          <p:cNvPr id="13" name="Freeform 26">
            <a:extLst>
              <a:ext uri="{FF2B5EF4-FFF2-40B4-BE49-F238E27FC236}">
                <a16:creationId xmlns:a16="http://schemas.microsoft.com/office/drawing/2014/main" id="{35023749-DCCC-4C50-A9FC-C49F3251CDD8}"/>
              </a:ext>
            </a:extLst>
          </p:cNvPr>
          <p:cNvSpPr/>
          <p:nvPr/>
        </p:nvSpPr>
        <p:spPr>
          <a:xfrm>
            <a:off x="1609400" y="1005586"/>
            <a:ext cx="9046255" cy="1021227"/>
          </a:xfrm>
          <a:custGeom>
            <a:avLst/>
            <a:gdLst>
              <a:gd name="connsiteX0" fmla="*/ 235951 w 3942794"/>
              <a:gd name="connsiteY0" fmla="*/ 0 h 793539"/>
              <a:gd name="connsiteX1" fmla="*/ 3706843 w 3942794"/>
              <a:gd name="connsiteY1" fmla="*/ 0 h 793539"/>
              <a:gd name="connsiteX2" fmla="*/ 3942794 w 3942794"/>
              <a:gd name="connsiteY2" fmla="*/ 235951 h 793539"/>
              <a:gd name="connsiteX3" fmla="*/ 3942794 w 3942794"/>
              <a:gd name="connsiteY3" fmla="*/ 557588 h 793539"/>
              <a:gd name="connsiteX4" fmla="*/ 3706843 w 3942794"/>
              <a:gd name="connsiteY4" fmla="*/ 793539 h 793539"/>
              <a:gd name="connsiteX5" fmla="*/ 235951 w 3942794"/>
              <a:gd name="connsiteY5" fmla="*/ 793539 h 793539"/>
              <a:gd name="connsiteX6" fmla="*/ 0 w 3942794"/>
              <a:gd name="connsiteY6" fmla="*/ 557588 h 793539"/>
              <a:gd name="connsiteX7" fmla="*/ 0 w 3942794"/>
              <a:gd name="connsiteY7" fmla="*/ 504781 h 793539"/>
              <a:gd name="connsiteX8" fmla="*/ 288032 w 3942794"/>
              <a:gd name="connsiteY8" fmla="*/ 504781 h 793539"/>
              <a:gd name="connsiteX9" fmla="*/ 288032 w 3942794"/>
              <a:gd name="connsiteY9" fmla="*/ 612793 h 793539"/>
              <a:gd name="connsiteX10" fmla="*/ 504056 w 3942794"/>
              <a:gd name="connsiteY10" fmla="*/ 396769 h 793539"/>
              <a:gd name="connsiteX11" fmla="*/ 288032 w 3942794"/>
              <a:gd name="connsiteY11" fmla="*/ 180745 h 793539"/>
              <a:gd name="connsiteX12" fmla="*/ 288032 w 3942794"/>
              <a:gd name="connsiteY12" fmla="*/ 288757 h 793539"/>
              <a:gd name="connsiteX13" fmla="*/ 0 w 3942794"/>
              <a:gd name="connsiteY13" fmla="*/ 288757 h 793539"/>
              <a:gd name="connsiteX14" fmla="*/ 0 w 3942794"/>
              <a:gd name="connsiteY14" fmla="*/ 235951 h 793539"/>
              <a:gd name="connsiteX15" fmla="*/ 235951 w 3942794"/>
              <a:gd name="connsiteY15" fmla="*/ 0 h 79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942794" h="793539">
                <a:moveTo>
                  <a:pt x="235951" y="0"/>
                </a:moveTo>
                <a:lnTo>
                  <a:pt x="3706843" y="0"/>
                </a:lnTo>
                <a:cubicBezTo>
                  <a:pt x="3837155" y="0"/>
                  <a:pt x="3942794" y="105639"/>
                  <a:pt x="3942794" y="235951"/>
                </a:cubicBezTo>
                <a:lnTo>
                  <a:pt x="3942794" y="557588"/>
                </a:lnTo>
                <a:cubicBezTo>
                  <a:pt x="3942794" y="687900"/>
                  <a:pt x="3837155" y="793539"/>
                  <a:pt x="3706843" y="793539"/>
                </a:cubicBezTo>
                <a:lnTo>
                  <a:pt x="235951" y="793539"/>
                </a:lnTo>
                <a:cubicBezTo>
                  <a:pt x="105639" y="793539"/>
                  <a:pt x="0" y="687900"/>
                  <a:pt x="0" y="557588"/>
                </a:cubicBezTo>
                <a:lnTo>
                  <a:pt x="0" y="504781"/>
                </a:lnTo>
                <a:lnTo>
                  <a:pt x="288032" y="504781"/>
                </a:lnTo>
                <a:lnTo>
                  <a:pt x="288032" y="612793"/>
                </a:lnTo>
                <a:lnTo>
                  <a:pt x="504056" y="396769"/>
                </a:lnTo>
                <a:lnTo>
                  <a:pt x="288032" y="180745"/>
                </a:lnTo>
                <a:lnTo>
                  <a:pt x="288032" y="288757"/>
                </a:lnTo>
                <a:lnTo>
                  <a:pt x="0" y="288757"/>
                </a:lnTo>
                <a:lnTo>
                  <a:pt x="0" y="235951"/>
                </a:lnTo>
                <a:cubicBezTo>
                  <a:pt x="0" y="105639"/>
                  <a:pt x="105639" y="0"/>
                  <a:pt x="235951" y="0"/>
                </a:cubicBezTo>
                <a:close/>
              </a:path>
            </a:pathLst>
          </a:custGeom>
          <a:solidFill>
            <a:schemeClr val="accent5">
              <a:lumMod val="60000"/>
              <a:lumOff val="4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0" indent="0" algn="ctr" defTabSz="1066800">
              <a:lnSpc>
                <a:spcPct val="90000"/>
              </a:lnSpc>
              <a:spcBef>
                <a:spcPct val="0"/>
              </a:spcBef>
              <a:spcAft>
                <a:spcPct val="35000"/>
              </a:spcAft>
              <a:buNone/>
            </a:pPr>
            <a:r>
              <a:rPr lang="en-GB" sz="2800" kern="1200" dirty="0">
                <a:solidFill>
                  <a:schemeClr val="tx1"/>
                </a:solidFill>
              </a:rPr>
              <a:t>Use ‘A’ when the first letter of the </a:t>
            </a:r>
          </a:p>
          <a:p>
            <a:pPr marL="0" lvl="0" indent="0" algn="ctr" defTabSz="1066800">
              <a:lnSpc>
                <a:spcPct val="90000"/>
              </a:lnSpc>
              <a:spcBef>
                <a:spcPct val="0"/>
              </a:spcBef>
              <a:spcAft>
                <a:spcPct val="35000"/>
              </a:spcAft>
              <a:buNone/>
            </a:pPr>
            <a:r>
              <a:rPr lang="en-GB" sz="2800" kern="1200" dirty="0">
                <a:solidFill>
                  <a:schemeClr val="tx1"/>
                </a:solidFill>
              </a:rPr>
              <a:t>naming word is a consonant</a:t>
            </a:r>
          </a:p>
        </p:txBody>
      </p:sp>
    </p:spTree>
    <p:extLst>
      <p:ext uri="{BB962C8B-B14F-4D97-AF65-F5344CB8AC3E}">
        <p14:creationId xmlns:p14="http://schemas.microsoft.com/office/powerpoint/2010/main" val="2968976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53"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Effect transition="in" filter="fade">
                                      <p:cBhvr>
                                        <p:cTn id="9" dur="1000"/>
                                        <p:tgtEl>
                                          <p:spTgt spid="11"/>
                                        </p:tgtEl>
                                      </p:cBhvr>
                                    </p:animEffect>
                                  </p:childTnLst>
                                </p:cTn>
                              </p:par>
                            </p:childTnLst>
                          </p:cTn>
                        </p:par>
                        <p:par>
                          <p:cTn id="10" fill="hold">
                            <p:stCondLst>
                              <p:cond delay="1500"/>
                            </p:stCondLst>
                            <p:childTnLst>
                              <p:par>
                                <p:cTn id="11" presetID="22" presetClass="entr" presetSubtype="8" fill="hold" grpId="0"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left)">
                                      <p:cBhvr>
                                        <p:cTn id="13" dur="10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left)">
                                      <p:cBhvr>
                                        <p:cTn id="18" dur="10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checkerboard(across)">
                                      <p:cBhvr>
                                        <p:cTn id="23" dur="500"/>
                                        <p:tgtEl>
                                          <p:spTgt spid="5"/>
                                        </p:tgtEl>
                                      </p:cBhvr>
                                    </p:animEffect>
                                  </p:childTnLst>
                                </p:cTn>
                              </p:par>
                              <p:par>
                                <p:cTn id="24" presetID="5" presetClass="entr" presetSubtype="1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checkerboard(across)">
                                      <p:cBhvr>
                                        <p:cTn id="26" dur="500"/>
                                        <p:tgtEl>
                                          <p:spTgt spid="8"/>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checkerboard(across)">
                                      <p:cBhvr>
                                        <p:cTn id="29" dur="500"/>
                                        <p:tgtEl>
                                          <p:spTgt spid="9"/>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checkerboard(across)">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3571" y="71414"/>
            <a:ext cx="7682997" cy="654032"/>
          </a:xfrm>
          <a:solidFill>
            <a:srgbClr val="FFD54F"/>
          </a:solidFill>
        </p:spPr>
        <p:txBody>
          <a:bodyPr>
            <a:normAutofit/>
          </a:bodyPr>
          <a:lstStyle/>
          <a:p>
            <a:r>
              <a:rPr lang="en-IN" b="1" u="sng" dirty="0"/>
              <a:t>Exceptions to Use of ‘A’ and ‘An’</a:t>
            </a:r>
          </a:p>
        </p:txBody>
      </p:sp>
      <p:pic>
        <p:nvPicPr>
          <p:cNvPr id="5" name="Picture 4" descr="A couple of girls posing for the camera&#10;&#10;Description automatically generated with medium confidence">
            <a:extLst>
              <a:ext uri="{FF2B5EF4-FFF2-40B4-BE49-F238E27FC236}">
                <a16:creationId xmlns:a16="http://schemas.microsoft.com/office/drawing/2014/main" id="{EDD3FA74-DCB0-7C40-903D-8391356AB3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234" y="3371222"/>
            <a:ext cx="1780771" cy="1446877"/>
          </a:xfrm>
          <a:prstGeom prst="rect">
            <a:avLst/>
          </a:prstGeom>
        </p:spPr>
      </p:pic>
      <p:sp>
        <p:nvSpPr>
          <p:cNvPr id="6" name="TextBox 5">
            <a:extLst>
              <a:ext uri="{FF2B5EF4-FFF2-40B4-BE49-F238E27FC236}">
                <a16:creationId xmlns:a16="http://schemas.microsoft.com/office/drawing/2014/main" id="{46F74C66-E6A3-2548-9A5C-667BC033DED9}"/>
              </a:ext>
            </a:extLst>
          </p:cNvPr>
          <p:cNvSpPr txBox="1"/>
          <p:nvPr/>
        </p:nvSpPr>
        <p:spPr>
          <a:xfrm>
            <a:off x="371336" y="4912542"/>
            <a:ext cx="1600566" cy="523220"/>
          </a:xfrm>
          <a:prstGeom prst="rect">
            <a:avLst/>
          </a:prstGeom>
          <a:noFill/>
          <a:ln>
            <a:solidFill>
              <a:schemeClr val="tx1"/>
            </a:solidFill>
          </a:ln>
        </p:spPr>
        <p:txBody>
          <a:bodyPr wrap="none" rtlCol="0">
            <a:spAutoFit/>
          </a:bodyPr>
          <a:lstStyle/>
          <a:p>
            <a:r>
              <a:rPr lang="en-IN" sz="2800" dirty="0"/>
              <a:t>a uniform</a:t>
            </a:r>
            <a:endParaRPr lang="en-US" sz="2800" dirty="0"/>
          </a:p>
        </p:txBody>
      </p:sp>
      <p:pic>
        <p:nvPicPr>
          <p:cNvPr id="10" name="Picture 9" descr="A picture containing cup, indoor, keyboard, mouse&#10;&#10;Description automatically generated">
            <a:extLst>
              <a:ext uri="{FF2B5EF4-FFF2-40B4-BE49-F238E27FC236}">
                <a16:creationId xmlns:a16="http://schemas.microsoft.com/office/drawing/2014/main" id="{B000FE6D-229D-204F-AF1E-28AD3543486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3017" y="3538734"/>
            <a:ext cx="1955031" cy="1130252"/>
          </a:xfrm>
          <a:prstGeom prst="rect">
            <a:avLst/>
          </a:prstGeom>
        </p:spPr>
      </p:pic>
      <p:sp>
        <p:nvSpPr>
          <p:cNvPr id="11" name="TextBox 10">
            <a:extLst>
              <a:ext uri="{FF2B5EF4-FFF2-40B4-BE49-F238E27FC236}">
                <a16:creationId xmlns:a16="http://schemas.microsoft.com/office/drawing/2014/main" id="{C75CB281-F1DE-4D4B-85E3-21E84B1777C4}"/>
              </a:ext>
            </a:extLst>
          </p:cNvPr>
          <p:cNvSpPr txBox="1"/>
          <p:nvPr/>
        </p:nvSpPr>
        <p:spPr>
          <a:xfrm>
            <a:off x="4842967" y="4838111"/>
            <a:ext cx="1415131" cy="523220"/>
          </a:xfrm>
          <a:prstGeom prst="rect">
            <a:avLst/>
          </a:prstGeom>
          <a:noFill/>
          <a:ln>
            <a:solidFill>
              <a:schemeClr val="tx1"/>
            </a:solidFill>
          </a:ln>
        </p:spPr>
        <p:txBody>
          <a:bodyPr wrap="none" rtlCol="0">
            <a:spAutoFit/>
          </a:bodyPr>
          <a:lstStyle/>
          <a:p>
            <a:r>
              <a:rPr lang="en-IN" sz="2800" dirty="0"/>
              <a:t>a utensil</a:t>
            </a:r>
            <a:endParaRPr lang="en-US" sz="2800" dirty="0"/>
          </a:p>
        </p:txBody>
      </p:sp>
      <p:pic>
        <p:nvPicPr>
          <p:cNvPr id="13" name="Picture 12" descr="A black and white image of a city at night&#10;&#10;Description automatically generated with low confidence">
            <a:extLst>
              <a:ext uri="{FF2B5EF4-FFF2-40B4-BE49-F238E27FC236}">
                <a16:creationId xmlns:a16="http://schemas.microsoft.com/office/drawing/2014/main" id="{B60DF63C-D1EA-2C41-BFEE-0570FD28AF5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115479" y="3608781"/>
            <a:ext cx="2014927" cy="1158583"/>
          </a:xfrm>
          <a:prstGeom prst="rect">
            <a:avLst/>
          </a:prstGeom>
        </p:spPr>
      </p:pic>
      <p:sp>
        <p:nvSpPr>
          <p:cNvPr id="14" name="TextBox 13">
            <a:extLst>
              <a:ext uri="{FF2B5EF4-FFF2-40B4-BE49-F238E27FC236}">
                <a16:creationId xmlns:a16="http://schemas.microsoft.com/office/drawing/2014/main" id="{A9B1C741-AA51-7E42-BEB7-BA448290DEAF}"/>
              </a:ext>
            </a:extLst>
          </p:cNvPr>
          <p:cNvSpPr txBox="1"/>
          <p:nvPr/>
        </p:nvSpPr>
        <p:spPr>
          <a:xfrm>
            <a:off x="9193874" y="4838111"/>
            <a:ext cx="1858137" cy="523220"/>
          </a:xfrm>
          <a:prstGeom prst="rect">
            <a:avLst/>
          </a:prstGeom>
          <a:noFill/>
          <a:ln>
            <a:solidFill>
              <a:schemeClr val="tx1"/>
            </a:solidFill>
          </a:ln>
        </p:spPr>
        <p:txBody>
          <a:bodyPr wrap="none" rtlCol="0">
            <a:spAutoFit/>
          </a:bodyPr>
          <a:lstStyle/>
          <a:p>
            <a:r>
              <a:rPr lang="en-IN" sz="2800" dirty="0"/>
              <a:t>a university</a:t>
            </a:r>
            <a:endParaRPr lang="en-US" sz="2800" dirty="0"/>
          </a:p>
        </p:txBody>
      </p:sp>
      <p:sp>
        <p:nvSpPr>
          <p:cNvPr id="16" name="TextBox 15">
            <a:extLst>
              <a:ext uri="{FF2B5EF4-FFF2-40B4-BE49-F238E27FC236}">
                <a16:creationId xmlns:a16="http://schemas.microsoft.com/office/drawing/2014/main" id="{466F45EA-4D6C-5449-A2EF-1C0F9839844A}"/>
              </a:ext>
            </a:extLst>
          </p:cNvPr>
          <p:cNvSpPr txBox="1"/>
          <p:nvPr/>
        </p:nvSpPr>
        <p:spPr>
          <a:xfrm>
            <a:off x="2112812" y="5997596"/>
            <a:ext cx="2359107" cy="523220"/>
          </a:xfrm>
          <a:prstGeom prst="rect">
            <a:avLst/>
          </a:prstGeom>
          <a:noFill/>
          <a:ln>
            <a:solidFill>
              <a:schemeClr val="tx1"/>
            </a:solidFill>
          </a:ln>
        </p:spPr>
        <p:txBody>
          <a:bodyPr wrap="none" rtlCol="0">
            <a:spAutoFit/>
          </a:bodyPr>
          <a:lstStyle/>
          <a:p>
            <a:r>
              <a:rPr lang="en-IN" sz="2800" dirty="0"/>
              <a:t>an honest man</a:t>
            </a:r>
            <a:endParaRPr lang="en-US" sz="2800" dirty="0"/>
          </a:p>
        </p:txBody>
      </p:sp>
      <p:sp>
        <p:nvSpPr>
          <p:cNvPr id="17" name="TextBox 16">
            <a:extLst>
              <a:ext uri="{FF2B5EF4-FFF2-40B4-BE49-F238E27FC236}">
                <a16:creationId xmlns:a16="http://schemas.microsoft.com/office/drawing/2014/main" id="{321182E1-FC9C-FA45-A837-62177065FD47}"/>
              </a:ext>
            </a:extLst>
          </p:cNvPr>
          <p:cNvSpPr txBox="1"/>
          <p:nvPr/>
        </p:nvSpPr>
        <p:spPr>
          <a:xfrm>
            <a:off x="7118340" y="5997596"/>
            <a:ext cx="1319592" cy="523220"/>
          </a:xfrm>
          <a:prstGeom prst="rect">
            <a:avLst/>
          </a:prstGeom>
          <a:noFill/>
          <a:ln>
            <a:solidFill>
              <a:schemeClr val="tx1"/>
            </a:solidFill>
          </a:ln>
        </p:spPr>
        <p:txBody>
          <a:bodyPr wrap="none" rtlCol="0">
            <a:spAutoFit/>
          </a:bodyPr>
          <a:lstStyle/>
          <a:p>
            <a:r>
              <a:rPr lang="en-IN" sz="2800" dirty="0"/>
              <a:t>an hour</a:t>
            </a:r>
            <a:endParaRPr lang="en-US" sz="2800" dirty="0"/>
          </a:p>
        </p:txBody>
      </p:sp>
      <p:pic>
        <p:nvPicPr>
          <p:cNvPr id="19" name="Picture 18">
            <a:extLst>
              <a:ext uri="{FF2B5EF4-FFF2-40B4-BE49-F238E27FC236}">
                <a16:creationId xmlns:a16="http://schemas.microsoft.com/office/drawing/2014/main" id="{4F250653-215B-4848-939C-7379BE0F110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936662" y="4530386"/>
            <a:ext cx="711407" cy="1422815"/>
          </a:xfrm>
          <a:prstGeom prst="rect">
            <a:avLst/>
          </a:prstGeom>
        </p:spPr>
      </p:pic>
      <p:pic>
        <p:nvPicPr>
          <p:cNvPr id="21" name="Picture 20" descr="A picture containing clock&#10;&#10;Description automatically generated">
            <a:extLst>
              <a:ext uri="{FF2B5EF4-FFF2-40B4-BE49-F238E27FC236}">
                <a16:creationId xmlns:a16="http://schemas.microsoft.com/office/drawing/2014/main" id="{751A5E08-938A-E24D-A9E2-530E1D048B31}"/>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4308" t="14218" r="25194" b="14800"/>
          <a:stretch/>
        </p:blipFill>
        <p:spPr>
          <a:xfrm>
            <a:off x="7081099" y="4598273"/>
            <a:ext cx="1394075" cy="1380927"/>
          </a:xfrm>
          <a:prstGeom prst="rect">
            <a:avLst/>
          </a:prstGeom>
        </p:spPr>
      </p:pic>
      <p:sp>
        <p:nvSpPr>
          <p:cNvPr id="20" name="Rounded Rectangle 19">
            <a:extLst>
              <a:ext uri="{FF2B5EF4-FFF2-40B4-BE49-F238E27FC236}">
                <a16:creationId xmlns:a16="http://schemas.microsoft.com/office/drawing/2014/main" id="{208BEA5D-4E26-4658-AF68-FF624562EB2B}"/>
              </a:ext>
            </a:extLst>
          </p:cNvPr>
          <p:cNvSpPr/>
          <p:nvPr/>
        </p:nvSpPr>
        <p:spPr>
          <a:xfrm>
            <a:off x="1391420" y="890208"/>
            <a:ext cx="9482208" cy="2344745"/>
          </a:xfrm>
          <a:prstGeom prst="roundRect">
            <a:avLst>
              <a:gd name="adj" fmla="val 9879"/>
            </a:avLst>
          </a:prstGeom>
          <a:solidFill>
            <a:schemeClr val="bg1">
              <a:lumMod val="95000"/>
            </a:schemeClr>
          </a:solidFill>
          <a:ln>
            <a:solidFill>
              <a:schemeClr val="bg1">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6">
            <a:extLst>
              <a:ext uri="{FF2B5EF4-FFF2-40B4-BE49-F238E27FC236}">
                <a16:creationId xmlns:a16="http://schemas.microsoft.com/office/drawing/2014/main" id="{7C6FF69F-4E62-48BE-A2CD-34E7D7A27969}"/>
              </a:ext>
            </a:extLst>
          </p:cNvPr>
          <p:cNvSpPr/>
          <p:nvPr/>
        </p:nvSpPr>
        <p:spPr>
          <a:xfrm>
            <a:off x="1631504" y="2143489"/>
            <a:ext cx="9046255" cy="1025957"/>
          </a:xfrm>
          <a:custGeom>
            <a:avLst/>
            <a:gdLst>
              <a:gd name="connsiteX0" fmla="*/ 235951 w 3942794"/>
              <a:gd name="connsiteY0" fmla="*/ 0 h 793539"/>
              <a:gd name="connsiteX1" fmla="*/ 3706843 w 3942794"/>
              <a:gd name="connsiteY1" fmla="*/ 0 h 793539"/>
              <a:gd name="connsiteX2" fmla="*/ 3942794 w 3942794"/>
              <a:gd name="connsiteY2" fmla="*/ 235951 h 793539"/>
              <a:gd name="connsiteX3" fmla="*/ 3942794 w 3942794"/>
              <a:gd name="connsiteY3" fmla="*/ 557588 h 793539"/>
              <a:gd name="connsiteX4" fmla="*/ 3706843 w 3942794"/>
              <a:gd name="connsiteY4" fmla="*/ 793539 h 793539"/>
              <a:gd name="connsiteX5" fmla="*/ 235951 w 3942794"/>
              <a:gd name="connsiteY5" fmla="*/ 793539 h 793539"/>
              <a:gd name="connsiteX6" fmla="*/ 0 w 3942794"/>
              <a:gd name="connsiteY6" fmla="*/ 557588 h 793539"/>
              <a:gd name="connsiteX7" fmla="*/ 0 w 3942794"/>
              <a:gd name="connsiteY7" fmla="*/ 504781 h 793539"/>
              <a:gd name="connsiteX8" fmla="*/ 288032 w 3942794"/>
              <a:gd name="connsiteY8" fmla="*/ 504781 h 793539"/>
              <a:gd name="connsiteX9" fmla="*/ 288032 w 3942794"/>
              <a:gd name="connsiteY9" fmla="*/ 612793 h 793539"/>
              <a:gd name="connsiteX10" fmla="*/ 504056 w 3942794"/>
              <a:gd name="connsiteY10" fmla="*/ 396769 h 793539"/>
              <a:gd name="connsiteX11" fmla="*/ 288032 w 3942794"/>
              <a:gd name="connsiteY11" fmla="*/ 180745 h 793539"/>
              <a:gd name="connsiteX12" fmla="*/ 288032 w 3942794"/>
              <a:gd name="connsiteY12" fmla="*/ 288757 h 793539"/>
              <a:gd name="connsiteX13" fmla="*/ 0 w 3942794"/>
              <a:gd name="connsiteY13" fmla="*/ 288757 h 793539"/>
              <a:gd name="connsiteX14" fmla="*/ 0 w 3942794"/>
              <a:gd name="connsiteY14" fmla="*/ 235951 h 793539"/>
              <a:gd name="connsiteX15" fmla="*/ 235951 w 3942794"/>
              <a:gd name="connsiteY15" fmla="*/ 0 h 79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942794" h="793539">
                <a:moveTo>
                  <a:pt x="235951" y="0"/>
                </a:moveTo>
                <a:lnTo>
                  <a:pt x="3706843" y="0"/>
                </a:lnTo>
                <a:cubicBezTo>
                  <a:pt x="3837155" y="0"/>
                  <a:pt x="3942794" y="105639"/>
                  <a:pt x="3942794" y="235951"/>
                </a:cubicBezTo>
                <a:lnTo>
                  <a:pt x="3942794" y="557588"/>
                </a:lnTo>
                <a:cubicBezTo>
                  <a:pt x="3942794" y="687900"/>
                  <a:pt x="3837155" y="793539"/>
                  <a:pt x="3706843" y="793539"/>
                </a:cubicBezTo>
                <a:lnTo>
                  <a:pt x="235951" y="793539"/>
                </a:lnTo>
                <a:cubicBezTo>
                  <a:pt x="105639" y="793539"/>
                  <a:pt x="0" y="687900"/>
                  <a:pt x="0" y="557588"/>
                </a:cubicBezTo>
                <a:lnTo>
                  <a:pt x="0" y="504781"/>
                </a:lnTo>
                <a:lnTo>
                  <a:pt x="288032" y="504781"/>
                </a:lnTo>
                <a:lnTo>
                  <a:pt x="288032" y="612793"/>
                </a:lnTo>
                <a:lnTo>
                  <a:pt x="504056" y="396769"/>
                </a:lnTo>
                <a:lnTo>
                  <a:pt x="288032" y="180745"/>
                </a:lnTo>
                <a:lnTo>
                  <a:pt x="288032" y="288757"/>
                </a:lnTo>
                <a:lnTo>
                  <a:pt x="0" y="288757"/>
                </a:lnTo>
                <a:lnTo>
                  <a:pt x="0" y="235951"/>
                </a:lnTo>
                <a:cubicBezTo>
                  <a:pt x="0" y="105639"/>
                  <a:pt x="105639" y="0"/>
                  <a:pt x="235951" y="0"/>
                </a:cubicBezTo>
                <a:close/>
              </a:path>
            </a:pathLst>
          </a:custGeom>
          <a:solidFill>
            <a:schemeClr val="accent1">
              <a:lumMod val="60000"/>
              <a:lumOff val="4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0" indent="0" algn="ctr" defTabSz="666750">
              <a:lnSpc>
                <a:spcPct val="90000"/>
              </a:lnSpc>
              <a:spcBef>
                <a:spcPct val="0"/>
              </a:spcBef>
              <a:spcAft>
                <a:spcPct val="35000"/>
              </a:spcAft>
              <a:buNone/>
            </a:pPr>
            <a:r>
              <a:rPr lang="en-GB" sz="2800" dirty="0">
                <a:solidFill>
                  <a:schemeClr val="tx1"/>
                </a:solidFill>
              </a:rPr>
              <a:t>Use ‘An’ when the naming word starts with </a:t>
            </a:r>
          </a:p>
          <a:p>
            <a:pPr marL="0" lvl="0" indent="0" algn="ctr" defTabSz="666750">
              <a:lnSpc>
                <a:spcPct val="90000"/>
              </a:lnSpc>
              <a:spcBef>
                <a:spcPct val="0"/>
              </a:spcBef>
              <a:spcAft>
                <a:spcPct val="35000"/>
              </a:spcAft>
              <a:buNone/>
            </a:pPr>
            <a:r>
              <a:rPr lang="en-GB" sz="2800" dirty="0">
                <a:solidFill>
                  <a:schemeClr val="tx1"/>
                </a:solidFill>
              </a:rPr>
              <a:t>the c</a:t>
            </a:r>
            <a:r>
              <a:rPr lang="en-GB" sz="2800" kern="1200" dirty="0">
                <a:solidFill>
                  <a:schemeClr val="tx1"/>
                </a:solidFill>
              </a:rPr>
              <a:t>onsonant ‘h’ and the ‘h’ is silent</a:t>
            </a:r>
          </a:p>
        </p:txBody>
      </p:sp>
      <p:sp>
        <p:nvSpPr>
          <p:cNvPr id="23" name="Freeform 26">
            <a:extLst>
              <a:ext uri="{FF2B5EF4-FFF2-40B4-BE49-F238E27FC236}">
                <a16:creationId xmlns:a16="http://schemas.microsoft.com/office/drawing/2014/main" id="{336A37A7-A72B-4A90-A059-8AFD08362201}"/>
              </a:ext>
            </a:extLst>
          </p:cNvPr>
          <p:cNvSpPr/>
          <p:nvPr/>
        </p:nvSpPr>
        <p:spPr>
          <a:xfrm>
            <a:off x="1609400" y="1005586"/>
            <a:ext cx="9046255" cy="1021227"/>
          </a:xfrm>
          <a:custGeom>
            <a:avLst/>
            <a:gdLst>
              <a:gd name="connsiteX0" fmla="*/ 235951 w 3942794"/>
              <a:gd name="connsiteY0" fmla="*/ 0 h 793539"/>
              <a:gd name="connsiteX1" fmla="*/ 3706843 w 3942794"/>
              <a:gd name="connsiteY1" fmla="*/ 0 h 793539"/>
              <a:gd name="connsiteX2" fmla="*/ 3942794 w 3942794"/>
              <a:gd name="connsiteY2" fmla="*/ 235951 h 793539"/>
              <a:gd name="connsiteX3" fmla="*/ 3942794 w 3942794"/>
              <a:gd name="connsiteY3" fmla="*/ 557588 h 793539"/>
              <a:gd name="connsiteX4" fmla="*/ 3706843 w 3942794"/>
              <a:gd name="connsiteY4" fmla="*/ 793539 h 793539"/>
              <a:gd name="connsiteX5" fmla="*/ 235951 w 3942794"/>
              <a:gd name="connsiteY5" fmla="*/ 793539 h 793539"/>
              <a:gd name="connsiteX6" fmla="*/ 0 w 3942794"/>
              <a:gd name="connsiteY6" fmla="*/ 557588 h 793539"/>
              <a:gd name="connsiteX7" fmla="*/ 0 w 3942794"/>
              <a:gd name="connsiteY7" fmla="*/ 504781 h 793539"/>
              <a:gd name="connsiteX8" fmla="*/ 288032 w 3942794"/>
              <a:gd name="connsiteY8" fmla="*/ 504781 h 793539"/>
              <a:gd name="connsiteX9" fmla="*/ 288032 w 3942794"/>
              <a:gd name="connsiteY9" fmla="*/ 612793 h 793539"/>
              <a:gd name="connsiteX10" fmla="*/ 504056 w 3942794"/>
              <a:gd name="connsiteY10" fmla="*/ 396769 h 793539"/>
              <a:gd name="connsiteX11" fmla="*/ 288032 w 3942794"/>
              <a:gd name="connsiteY11" fmla="*/ 180745 h 793539"/>
              <a:gd name="connsiteX12" fmla="*/ 288032 w 3942794"/>
              <a:gd name="connsiteY12" fmla="*/ 288757 h 793539"/>
              <a:gd name="connsiteX13" fmla="*/ 0 w 3942794"/>
              <a:gd name="connsiteY13" fmla="*/ 288757 h 793539"/>
              <a:gd name="connsiteX14" fmla="*/ 0 w 3942794"/>
              <a:gd name="connsiteY14" fmla="*/ 235951 h 793539"/>
              <a:gd name="connsiteX15" fmla="*/ 235951 w 3942794"/>
              <a:gd name="connsiteY15" fmla="*/ 0 h 79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942794" h="793539">
                <a:moveTo>
                  <a:pt x="235951" y="0"/>
                </a:moveTo>
                <a:lnTo>
                  <a:pt x="3706843" y="0"/>
                </a:lnTo>
                <a:cubicBezTo>
                  <a:pt x="3837155" y="0"/>
                  <a:pt x="3942794" y="105639"/>
                  <a:pt x="3942794" y="235951"/>
                </a:cubicBezTo>
                <a:lnTo>
                  <a:pt x="3942794" y="557588"/>
                </a:lnTo>
                <a:cubicBezTo>
                  <a:pt x="3942794" y="687900"/>
                  <a:pt x="3837155" y="793539"/>
                  <a:pt x="3706843" y="793539"/>
                </a:cubicBezTo>
                <a:lnTo>
                  <a:pt x="235951" y="793539"/>
                </a:lnTo>
                <a:cubicBezTo>
                  <a:pt x="105639" y="793539"/>
                  <a:pt x="0" y="687900"/>
                  <a:pt x="0" y="557588"/>
                </a:cubicBezTo>
                <a:lnTo>
                  <a:pt x="0" y="504781"/>
                </a:lnTo>
                <a:lnTo>
                  <a:pt x="288032" y="504781"/>
                </a:lnTo>
                <a:lnTo>
                  <a:pt x="288032" y="612793"/>
                </a:lnTo>
                <a:lnTo>
                  <a:pt x="504056" y="396769"/>
                </a:lnTo>
                <a:lnTo>
                  <a:pt x="288032" y="180745"/>
                </a:lnTo>
                <a:lnTo>
                  <a:pt x="288032" y="288757"/>
                </a:lnTo>
                <a:lnTo>
                  <a:pt x="0" y="288757"/>
                </a:lnTo>
                <a:lnTo>
                  <a:pt x="0" y="235951"/>
                </a:lnTo>
                <a:cubicBezTo>
                  <a:pt x="0" y="105639"/>
                  <a:pt x="105639" y="0"/>
                  <a:pt x="235951" y="0"/>
                </a:cubicBezTo>
                <a:close/>
              </a:path>
            </a:pathLst>
          </a:custGeom>
          <a:solidFill>
            <a:schemeClr val="accent5">
              <a:lumMod val="60000"/>
              <a:lumOff val="4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0" indent="0" algn="ctr" defTabSz="1066800">
              <a:lnSpc>
                <a:spcPct val="90000"/>
              </a:lnSpc>
              <a:spcBef>
                <a:spcPct val="0"/>
              </a:spcBef>
              <a:spcAft>
                <a:spcPct val="35000"/>
              </a:spcAft>
              <a:buNone/>
            </a:pPr>
            <a:r>
              <a:rPr lang="en-GB" sz="2800" kern="1200" dirty="0">
                <a:solidFill>
                  <a:schemeClr val="tx1"/>
                </a:solidFill>
              </a:rPr>
              <a:t>Use ‘A’ when the naming word starts with </a:t>
            </a:r>
          </a:p>
          <a:p>
            <a:pPr marL="0" lvl="0" indent="0" algn="ctr" defTabSz="1066800">
              <a:lnSpc>
                <a:spcPct val="90000"/>
              </a:lnSpc>
              <a:spcBef>
                <a:spcPct val="0"/>
              </a:spcBef>
              <a:spcAft>
                <a:spcPct val="35000"/>
              </a:spcAft>
              <a:buNone/>
            </a:pPr>
            <a:r>
              <a:rPr lang="en-GB" sz="2800" dirty="0">
                <a:solidFill>
                  <a:schemeClr val="tx1"/>
                </a:solidFill>
              </a:rPr>
              <a:t>t</a:t>
            </a:r>
            <a:r>
              <a:rPr lang="en-GB" sz="2800" kern="1200" dirty="0">
                <a:solidFill>
                  <a:schemeClr val="tx1"/>
                </a:solidFill>
              </a:rPr>
              <a:t>he vowel ‘u’ and the ‘u’ sounds like ‘you’</a:t>
            </a:r>
          </a:p>
        </p:txBody>
      </p:sp>
    </p:spTree>
    <p:extLst>
      <p:ext uri="{BB962C8B-B14F-4D97-AF65-F5344CB8AC3E}">
        <p14:creationId xmlns:p14="http://schemas.microsoft.com/office/powerpoint/2010/main" val="144288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53" presetClass="entr" presetSubtype="16"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fltVal val="0"/>
                                          </p:val>
                                        </p:tav>
                                        <p:tav tm="100000">
                                          <p:val>
                                            <p:strVal val="#ppt_w"/>
                                          </p:val>
                                        </p:tav>
                                      </p:tavLst>
                                    </p:anim>
                                    <p:anim calcmode="lin" valueType="num">
                                      <p:cBhvr>
                                        <p:cTn id="8" dur="1000" fill="hold"/>
                                        <p:tgtEl>
                                          <p:spTgt spid="20"/>
                                        </p:tgtEl>
                                        <p:attrNameLst>
                                          <p:attrName>ppt_h</p:attrName>
                                        </p:attrNameLst>
                                      </p:cBhvr>
                                      <p:tavLst>
                                        <p:tav tm="0">
                                          <p:val>
                                            <p:fltVal val="0"/>
                                          </p:val>
                                        </p:tav>
                                        <p:tav tm="100000">
                                          <p:val>
                                            <p:strVal val="#ppt_h"/>
                                          </p:val>
                                        </p:tav>
                                      </p:tavLst>
                                    </p:anim>
                                    <p:animEffect transition="in" filter="fade">
                                      <p:cBhvr>
                                        <p:cTn id="9" dur="1000"/>
                                        <p:tgtEl>
                                          <p:spTgt spid="20"/>
                                        </p:tgtEl>
                                      </p:cBhvr>
                                    </p:animEffect>
                                  </p:childTnLst>
                                </p:cTn>
                              </p:par>
                            </p:childTnLst>
                          </p:cTn>
                        </p:par>
                        <p:par>
                          <p:cTn id="10" fill="hold">
                            <p:stCondLst>
                              <p:cond delay="1500"/>
                            </p:stCondLst>
                            <p:childTnLst>
                              <p:par>
                                <p:cTn id="11" presetID="22" presetClass="entr" presetSubtype="8" fill="hold" grpId="0" nodeType="after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wipe(left)">
                                      <p:cBhvr>
                                        <p:cTn id="13" dur="1000"/>
                                        <p:tgtEl>
                                          <p:spTgt spid="23"/>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heckerboard(across)">
                                      <p:cBhvr>
                                        <p:cTn id="18" dur="500"/>
                                        <p:tgtEl>
                                          <p:spTgt spid="5"/>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checkerboard(across)">
                                      <p:cBhvr>
                                        <p:cTn id="21" dur="500"/>
                                        <p:tgtEl>
                                          <p:spTgt spid="6"/>
                                        </p:tgtEl>
                                      </p:cBhvr>
                                    </p:animEffect>
                                  </p:childTnLst>
                                </p:cTn>
                              </p:par>
                              <p:par>
                                <p:cTn id="22" presetID="5" presetClass="entr" presetSubtype="10"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checkerboard(across)">
                                      <p:cBhvr>
                                        <p:cTn id="24" dur="500"/>
                                        <p:tgtEl>
                                          <p:spTgt spid="10"/>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heckerboard(across)">
                                      <p:cBhvr>
                                        <p:cTn id="27" dur="500"/>
                                        <p:tgtEl>
                                          <p:spTgt spid="11"/>
                                        </p:tgtEl>
                                      </p:cBhvr>
                                    </p:animEffect>
                                  </p:childTnLst>
                                </p:cTn>
                              </p:par>
                              <p:par>
                                <p:cTn id="28" presetID="5" presetClass="entr" presetSubtype="10" fill="hold"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checkerboard(across)">
                                      <p:cBhvr>
                                        <p:cTn id="30" dur="500"/>
                                        <p:tgtEl>
                                          <p:spTgt spid="13"/>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checkerboard(across)">
                                      <p:cBhvr>
                                        <p:cTn id="33" dur="5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wipe(left)">
                                      <p:cBhvr>
                                        <p:cTn id="38" dur="1000"/>
                                        <p:tgtEl>
                                          <p:spTgt spid="22"/>
                                        </p:tgtEl>
                                      </p:cBhvr>
                                    </p:animEffect>
                                  </p:childTnLst>
                                </p:cTn>
                              </p:par>
                            </p:childTnLst>
                          </p:cTn>
                        </p:par>
                        <p:par>
                          <p:cTn id="39" fill="hold">
                            <p:stCondLst>
                              <p:cond delay="1000"/>
                            </p:stCondLst>
                            <p:childTnLst>
                              <p:par>
                                <p:cTn id="40" presetID="9" presetClass="entr" presetSubtype="0" fill="hold" nodeType="after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dissolve">
                                      <p:cBhvr>
                                        <p:cTn id="42" dur="500"/>
                                        <p:tgtEl>
                                          <p:spTgt spid="19"/>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dissolve">
                                      <p:cBhvr>
                                        <p:cTn id="45" dur="500"/>
                                        <p:tgtEl>
                                          <p:spTgt spid="16"/>
                                        </p:tgtEl>
                                      </p:cBhvr>
                                    </p:animEffect>
                                  </p:childTnLst>
                                </p:cTn>
                              </p:par>
                              <p:par>
                                <p:cTn id="46" presetID="9" presetClass="entr" presetSubtype="0" fill="hold" nodeType="with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dissolve">
                                      <p:cBhvr>
                                        <p:cTn id="48" dur="500"/>
                                        <p:tgtEl>
                                          <p:spTgt spid="21"/>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dissolve">
                                      <p:cBhvr>
                                        <p:cTn id="5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14" grpId="0" animBg="1"/>
      <p:bldP spid="16" grpId="0" animBg="1"/>
      <p:bldP spid="17" grpId="0" animBg="1"/>
      <p:bldP spid="20" grpId="0" animBg="1"/>
      <p:bldP spid="22" grpId="0" animBg="1"/>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3571" y="71414"/>
            <a:ext cx="7682997" cy="654032"/>
          </a:xfrm>
          <a:solidFill>
            <a:srgbClr val="FFD54F"/>
          </a:solidFill>
        </p:spPr>
        <p:txBody>
          <a:bodyPr/>
          <a:lstStyle/>
          <a:p>
            <a:r>
              <a:rPr lang="en-IN" b="1" u="sng" dirty="0"/>
              <a:t>Article – ‘The’</a:t>
            </a:r>
            <a:endParaRPr lang="en-IN" u="sng" dirty="0"/>
          </a:p>
        </p:txBody>
      </p:sp>
      <p:sp>
        <p:nvSpPr>
          <p:cNvPr id="5" name="Rectangle 4">
            <a:extLst>
              <a:ext uri="{FF2B5EF4-FFF2-40B4-BE49-F238E27FC236}">
                <a16:creationId xmlns:a16="http://schemas.microsoft.com/office/drawing/2014/main" id="{ACE29B1B-69B6-0142-9E6E-139F0033B1BB}"/>
              </a:ext>
            </a:extLst>
          </p:cNvPr>
          <p:cNvSpPr/>
          <p:nvPr/>
        </p:nvSpPr>
        <p:spPr>
          <a:xfrm>
            <a:off x="7032104" y="5608424"/>
            <a:ext cx="4255018" cy="658835"/>
          </a:xfrm>
          <a:prstGeom prst="rect">
            <a:avLst/>
          </a:prstGeom>
          <a:ln>
            <a:solidFill>
              <a:schemeClr val="tx1"/>
            </a:solidFill>
          </a:ln>
        </p:spPr>
        <p:txBody>
          <a:bodyPr wrap="square" anchor="ctr">
            <a:spAutoFit/>
          </a:bodyPr>
          <a:lstStyle/>
          <a:p>
            <a:pPr algn="ctr">
              <a:lnSpc>
                <a:spcPct val="150000"/>
              </a:lnSpc>
            </a:pPr>
            <a:r>
              <a:rPr lang="en-IN" sz="2800" b="1" dirty="0">
                <a:latin typeface="Arial" panose="020B0604020202020204" pitchFamily="34" charset="0"/>
                <a:ea typeface="Arial" panose="020B0604020202020204" pitchFamily="34" charset="0"/>
              </a:rPr>
              <a:t>The picture</a:t>
            </a:r>
            <a:r>
              <a:rPr lang="en-IN" sz="2800" dirty="0">
                <a:latin typeface="Arial" panose="020B0604020202020204" pitchFamily="34" charset="0"/>
                <a:ea typeface="Arial" panose="020B0604020202020204" pitchFamily="34" charset="0"/>
              </a:rPr>
              <a:t> is very nice.</a:t>
            </a:r>
          </a:p>
        </p:txBody>
      </p:sp>
      <p:sp>
        <p:nvSpPr>
          <p:cNvPr id="6" name="Rectangle 5">
            <a:extLst>
              <a:ext uri="{FF2B5EF4-FFF2-40B4-BE49-F238E27FC236}">
                <a16:creationId xmlns:a16="http://schemas.microsoft.com/office/drawing/2014/main" id="{B103D7AF-6D2D-B245-B61E-451EB09B02A2}"/>
              </a:ext>
            </a:extLst>
          </p:cNvPr>
          <p:cNvSpPr/>
          <p:nvPr/>
        </p:nvSpPr>
        <p:spPr>
          <a:xfrm>
            <a:off x="914222" y="5598632"/>
            <a:ext cx="5541818" cy="669094"/>
          </a:xfrm>
          <a:prstGeom prst="rect">
            <a:avLst/>
          </a:prstGeom>
          <a:ln>
            <a:solidFill>
              <a:schemeClr val="tx1"/>
            </a:solidFill>
          </a:ln>
        </p:spPr>
        <p:txBody>
          <a:bodyPr anchor="ctr">
            <a:spAutoFit/>
          </a:bodyPr>
          <a:lstStyle/>
          <a:p>
            <a:pPr algn="ctr">
              <a:lnSpc>
                <a:spcPct val="150000"/>
              </a:lnSpc>
            </a:pPr>
            <a:r>
              <a:rPr lang="en-IN" sz="2800" dirty="0">
                <a:ea typeface="Arial" panose="020B0604020202020204" pitchFamily="34" charset="0"/>
              </a:rPr>
              <a:t>Give</a:t>
            </a:r>
            <a:r>
              <a:rPr lang="en-IN" sz="2800" dirty="0">
                <a:latin typeface="Arial" panose="020B0604020202020204" pitchFamily="34" charset="0"/>
                <a:ea typeface="Arial" panose="020B0604020202020204" pitchFamily="34" charset="0"/>
              </a:rPr>
              <a:t> me </a:t>
            </a:r>
            <a:r>
              <a:rPr lang="en-IN" sz="2800" b="1" dirty="0">
                <a:latin typeface="Arial" panose="020B0604020202020204" pitchFamily="34" charset="0"/>
                <a:ea typeface="Arial" panose="020B0604020202020204" pitchFamily="34" charset="0"/>
              </a:rPr>
              <a:t>the books </a:t>
            </a:r>
            <a:r>
              <a:rPr lang="en-IN" sz="2800" dirty="0">
                <a:latin typeface="Arial" panose="020B0604020202020204" pitchFamily="34" charset="0"/>
                <a:ea typeface="Arial" panose="020B0604020202020204" pitchFamily="34" charset="0"/>
              </a:rPr>
              <a:t>on the table.</a:t>
            </a:r>
          </a:p>
        </p:txBody>
      </p:sp>
      <p:pic>
        <p:nvPicPr>
          <p:cNvPr id="8" name="Picture 7" descr="A picture containing text, table, furniture, worktable&#10;&#10;Description automatically generated">
            <a:extLst>
              <a:ext uri="{FF2B5EF4-FFF2-40B4-BE49-F238E27FC236}">
                <a16:creationId xmlns:a16="http://schemas.microsoft.com/office/drawing/2014/main" id="{6AD5AFD9-FDE3-9B4B-9660-4D7081520C6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74847" y="3955208"/>
            <a:ext cx="3020569" cy="1638498"/>
          </a:xfrm>
          <a:prstGeom prst="rect">
            <a:avLst/>
          </a:prstGeom>
        </p:spPr>
      </p:pic>
      <p:pic>
        <p:nvPicPr>
          <p:cNvPr id="10" name="Picture 9" descr="A picture containing text&#10;&#10;Description automatically generated">
            <a:extLst>
              <a:ext uri="{FF2B5EF4-FFF2-40B4-BE49-F238E27FC236}">
                <a16:creationId xmlns:a16="http://schemas.microsoft.com/office/drawing/2014/main" id="{E084969E-EBFB-0442-B5C6-196A3AD0C4F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13004" y="3424142"/>
            <a:ext cx="744255" cy="846045"/>
          </a:xfrm>
          <a:prstGeom prst="rect">
            <a:avLst/>
          </a:prstGeom>
        </p:spPr>
      </p:pic>
      <p:pic>
        <p:nvPicPr>
          <p:cNvPr id="12" name="Picture 11" descr="A person wearing a garment&#10;&#10;Description automatically generated with low confidence">
            <a:extLst>
              <a:ext uri="{FF2B5EF4-FFF2-40B4-BE49-F238E27FC236}">
                <a16:creationId xmlns:a16="http://schemas.microsoft.com/office/drawing/2014/main" id="{DD9B4211-AD02-7A44-A7C7-B0E8EF5A61E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471023" y="3287322"/>
            <a:ext cx="1377181" cy="2331735"/>
          </a:xfrm>
          <a:prstGeom prst="rect">
            <a:avLst/>
          </a:prstGeom>
        </p:spPr>
      </p:pic>
      <p:sp>
        <p:nvSpPr>
          <p:cNvPr id="11" name="Rounded Rectangle 19">
            <a:extLst>
              <a:ext uri="{FF2B5EF4-FFF2-40B4-BE49-F238E27FC236}">
                <a16:creationId xmlns:a16="http://schemas.microsoft.com/office/drawing/2014/main" id="{29DBBBB3-A4B7-4DAE-87AC-701F15B93377}"/>
              </a:ext>
            </a:extLst>
          </p:cNvPr>
          <p:cNvSpPr/>
          <p:nvPr/>
        </p:nvSpPr>
        <p:spPr>
          <a:xfrm>
            <a:off x="1391420" y="764704"/>
            <a:ext cx="9482208" cy="2344745"/>
          </a:xfrm>
          <a:prstGeom prst="roundRect">
            <a:avLst>
              <a:gd name="adj" fmla="val 9879"/>
            </a:avLst>
          </a:prstGeom>
          <a:solidFill>
            <a:schemeClr val="bg1">
              <a:lumMod val="95000"/>
            </a:schemeClr>
          </a:solidFill>
          <a:ln>
            <a:solidFill>
              <a:schemeClr val="bg1">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6">
            <a:extLst>
              <a:ext uri="{FF2B5EF4-FFF2-40B4-BE49-F238E27FC236}">
                <a16:creationId xmlns:a16="http://schemas.microsoft.com/office/drawing/2014/main" id="{B26FE0CF-1016-42FB-909C-1B5F306F9CE2}"/>
              </a:ext>
            </a:extLst>
          </p:cNvPr>
          <p:cNvSpPr/>
          <p:nvPr/>
        </p:nvSpPr>
        <p:spPr>
          <a:xfrm>
            <a:off x="1631504" y="2017985"/>
            <a:ext cx="9046255" cy="1025957"/>
          </a:xfrm>
          <a:custGeom>
            <a:avLst/>
            <a:gdLst>
              <a:gd name="connsiteX0" fmla="*/ 235951 w 3942794"/>
              <a:gd name="connsiteY0" fmla="*/ 0 h 793539"/>
              <a:gd name="connsiteX1" fmla="*/ 3706843 w 3942794"/>
              <a:gd name="connsiteY1" fmla="*/ 0 h 793539"/>
              <a:gd name="connsiteX2" fmla="*/ 3942794 w 3942794"/>
              <a:gd name="connsiteY2" fmla="*/ 235951 h 793539"/>
              <a:gd name="connsiteX3" fmla="*/ 3942794 w 3942794"/>
              <a:gd name="connsiteY3" fmla="*/ 557588 h 793539"/>
              <a:gd name="connsiteX4" fmla="*/ 3706843 w 3942794"/>
              <a:gd name="connsiteY4" fmla="*/ 793539 h 793539"/>
              <a:gd name="connsiteX5" fmla="*/ 235951 w 3942794"/>
              <a:gd name="connsiteY5" fmla="*/ 793539 h 793539"/>
              <a:gd name="connsiteX6" fmla="*/ 0 w 3942794"/>
              <a:gd name="connsiteY6" fmla="*/ 557588 h 793539"/>
              <a:gd name="connsiteX7" fmla="*/ 0 w 3942794"/>
              <a:gd name="connsiteY7" fmla="*/ 504781 h 793539"/>
              <a:gd name="connsiteX8" fmla="*/ 288032 w 3942794"/>
              <a:gd name="connsiteY8" fmla="*/ 504781 h 793539"/>
              <a:gd name="connsiteX9" fmla="*/ 288032 w 3942794"/>
              <a:gd name="connsiteY9" fmla="*/ 612793 h 793539"/>
              <a:gd name="connsiteX10" fmla="*/ 504056 w 3942794"/>
              <a:gd name="connsiteY10" fmla="*/ 396769 h 793539"/>
              <a:gd name="connsiteX11" fmla="*/ 288032 w 3942794"/>
              <a:gd name="connsiteY11" fmla="*/ 180745 h 793539"/>
              <a:gd name="connsiteX12" fmla="*/ 288032 w 3942794"/>
              <a:gd name="connsiteY12" fmla="*/ 288757 h 793539"/>
              <a:gd name="connsiteX13" fmla="*/ 0 w 3942794"/>
              <a:gd name="connsiteY13" fmla="*/ 288757 h 793539"/>
              <a:gd name="connsiteX14" fmla="*/ 0 w 3942794"/>
              <a:gd name="connsiteY14" fmla="*/ 235951 h 793539"/>
              <a:gd name="connsiteX15" fmla="*/ 235951 w 3942794"/>
              <a:gd name="connsiteY15" fmla="*/ 0 h 79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942794" h="793539">
                <a:moveTo>
                  <a:pt x="235951" y="0"/>
                </a:moveTo>
                <a:lnTo>
                  <a:pt x="3706843" y="0"/>
                </a:lnTo>
                <a:cubicBezTo>
                  <a:pt x="3837155" y="0"/>
                  <a:pt x="3942794" y="105639"/>
                  <a:pt x="3942794" y="235951"/>
                </a:cubicBezTo>
                <a:lnTo>
                  <a:pt x="3942794" y="557588"/>
                </a:lnTo>
                <a:cubicBezTo>
                  <a:pt x="3942794" y="687900"/>
                  <a:pt x="3837155" y="793539"/>
                  <a:pt x="3706843" y="793539"/>
                </a:cubicBezTo>
                <a:lnTo>
                  <a:pt x="235951" y="793539"/>
                </a:lnTo>
                <a:cubicBezTo>
                  <a:pt x="105639" y="793539"/>
                  <a:pt x="0" y="687900"/>
                  <a:pt x="0" y="557588"/>
                </a:cubicBezTo>
                <a:lnTo>
                  <a:pt x="0" y="504781"/>
                </a:lnTo>
                <a:lnTo>
                  <a:pt x="288032" y="504781"/>
                </a:lnTo>
                <a:lnTo>
                  <a:pt x="288032" y="612793"/>
                </a:lnTo>
                <a:lnTo>
                  <a:pt x="504056" y="396769"/>
                </a:lnTo>
                <a:lnTo>
                  <a:pt x="288032" y="180745"/>
                </a:lnTo>
                <a:lnTo>
                  <a:pt x="288032" y="288757"/>
                </a:lnTo>
                <a:lnTo>
                  <a:pt x="0" y="288757"/>
                </a:lnTo>
                <a:lnTo>
                  <a:pt x="0" y="235951"/>
                </a:lnTo>
                <a:cubicBezTo>
                  <a:pt x="0" y="105639"/>
                  <a:pt x="105639" y="0"/>
                  <a:pt x="235951" y="0"/>
                </a:cubicBezTo>
                <a:close/>
              </a:path>
            </a:pathLst>
          </a:custGeom>
          <a:solidFill>
            <a:schemeClr val="accent1">
              <a:lumMod val="60000"/>
              <a:lumOff val="4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0" indent="0" algn="ctr" defTabSz="666750">
              <a:lnSpc>
                <a:spcPct val="90000"/>
              </a:lnSpc>
              <a:spcBef>
                <a:spcPct val="0"/>
              </a:spcBef>
              <a:spcAft>
                <a:spcPct val="35000"/>
              </a:spcAft>
              <a:buNone/>
            </a:pPr>
            <a:r>
              <a:rPr lang="en-GB" sz="2800" dirty="0">
                <a:solidFill>
                  <a:schemeClr val="tx1"/>
                </a:solidFill>
              </a:rPr>
              <a:t>Used for specific objects which are known to </a:t>
            </a:r>
          </a:p>
          <a:p>
            <a:pPr marL="0" lvl="0" indent="0" algn="ctr" defTabSz="666750">
              <a:lnSpc>
                <a:spcPct val="90000"/>
              </a:lnSpc>
              <a:spcBef>
                <a:spcPct val="0"/>
              </a:spcBef>
              <a:spcAft>
                <a:spcPct val="35000"/>
              </a:spcAft>
              <a:buNone/>
            </a:pPr>
            <a:r>
              <a:rPr lang="en-GB" sz="2800" dirty="0">
                <a:solidFill>
                  <a:schemeClr val="tx1"/>
                </a:solidFill>
              </a:rPr>
              <a:t>t</a:t>
            </a:r>
            <a:r>
              <a:rPr lang="en-GB" sz="2800" kern="1200" dirty="0">
                <a:solidFill>
                  <a:schemeClr val="tx1"/>
                </a:solidFill>
              </a:rPr>
              <a:t>he person speakin</a:t>
            </a:r>
            <a:r>
              <a:rPr lang="en-GB" sz="2800" dirty="0">
                <a:solidFill>
                  <a:schemeClr val="tx1"/>
                </a:solidFill>
              </a:rPr>
              <a:t>g and the person listening</a:t>
            </a:r>
            <a:r>
              <a:rPr lang="en-GB" sz="2800" kern="1200" dirty="0">
                <a:solidFill>
                  <a:schemeClr val="tx1"/>
                </a:solidFill>
              </a:rPr>
              <a:t> </a:t>
            </a:r>
          </a:p>
        </p:txBody>
      </p:sp>
      <p:sp>
        <p:nvSpPr>
          <p:cNvPr id="14" name="Freeform 26">
            <a:extLst>
              <a:ext uri="{FF2B5EF4-FFF2-40B4-BE49-F238E27FC236}">
                <a16:creationId xmlns:a16="http://schemas.microsoft.com/office/drawing/2014/main" id="{7B1A41F5-1FC7-40F9-BE51-F401A87E33B1}"/>
              </a:ext>
            </a:extLst>
          </p:cNvPr>
          <p:cNvSpPr/>
          <p:nvPr/>
        </p:nvSpPr>
        <p:spPr>
          <a:xfrm>
            <a:off x="1609400" y="880082"/>
            <a:ext cx="9046255" cy="1021227"/>
          </a:xfrm>
          <a:custGeom>
            <a:avLst/>
            <a:gdLst>
              <a:gd name="connsiteX0" fmla="*/ 235951 w 3942794"/>
              <a:gd name="connsiteY0" fmla="*/ 0 h 793539"/>
              <a:gd name="connsiteX1" fmla="*/ 3706843 w 3942794"/>
              <a:gd name="connsiteY1" fmla="*/ 0 h 793539"/>
              <a:gd name="connsiteX2" fmla="*/ 3942794 w 3942794"/>
              <a:gd name="connsiteY2" fmla="*/ 235951 h 793539"/>
              <a:gd name="connsiteX3" fmla="*/ 3942794 w 3942794"/>
              <a:gd name="connsiteY3" fmla="*/ 557588 h 793539"/>
              <a:gd name="connsiteX4" fmla="*/ 3706843 w 3942794"/>
              <a:gd name="connsiteY4" fmla="*/ 793539 h 793539"/>
              <a:gd name="connsiteX5" fmla="*/ 235951 w 3942794"/>
              <a:gd name="connsiteY5" fmla="*/ 793539 h 793539"/>
              <a:gd name="connsiteX6" fmla="*/ 0 w 3942794"/>
              <a:gd name="connsiteY6" fmla="*/ 557588 h 793539"/>
              <a:gd name="connsiteX7" fmla="*/ 0 w 3942794"/>
              <a:gd name="connsiteY7" fmla="*/ 504781 h 793539"/>
              <a:gd name="connsiteX8" fmla="*/ 288032 w 3942794"/>
              <a:gd name="connsiteY8" fmla="*/ 504781 h 793539"/>
              <a:gd name="connsiteX9" fmla="*/ 288032 w 3942794"/>
              <a:gd name="connsiteY9" fmla="*/ 612793 h 793539"/>
              <a:gd name="connsiteX10" fmla="*/ 504056 w 3942794"/>
              <a:gd name="connsiteY10" fmla="*/ 396769 h 793539"/>
              <a:gd name="connsiteX11" fmla="*/ 288032 w 3942794"/>
              <a:gd name="connsiteY11" fmla="*/ 180745 h 793539"/>
              <a:gd name="connsiteX12" fmla="*/ 288032 w 3942794"/>
              <a:gd name="connsiteY12" fmla="*/ 288757 h 793539"/>
              <a:gd name="connsiteX13" fmla="*/ 0 w 3942794"/>
              <a:gd name="connsiteY13" fmla="*/ 288757 h 793539"/>
              <a:gd name="connsiteX14" fmla="*/ 0 w 3942794"/>
              <a:gd name="connsiteY14" fmla="*/ 235951 h 793539"/>
              <a:gd name="connsiteX15" fmla="*/ 235951 w 3942794"/>
              <a:gd name="connsiteY15" fmla="*/ 0 h 79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942794" h="793539">
                <a:moveTo>
                  <a:pt x="235951" y="0"/>
                </a:moveTo>
                <a:lnTo>
                  <a:pt x="3706843" y="0"/>
                </a:lnTo>
                <a:cubicBezTo>
                  <a:pt x="3837155" y="0"/>
                  <a:pt x="3942794" y="105639"/>
                  <a:pt x="3942794" y="235951"/>
                </a:cubicBezTo>
                <a:lnTo>
                  <a:pt x="3942794" y="557588"/>
                </a:lnTo>
                <a:cubicBezTo>
                  <a:pt x="3942794" y="687900"/>
                  <a:pt x="3837155" y="793539"/>
                  <a:pt x="3706843" y="793539"/>
                </a:cubicBezTo>
                <a:lnTo>
                  <a:pt x="235951" y="793539"/>
                </a:lnTo>
                <a:cubicBezTo>
                  <a:pt x="105639" y="793539"/>
                  <a:pt x="0" y="687900"/>
                  <a:pt x="0" y="557588"/>
                </a:cubicBezTo>
                <a:lnTo>
                  <a:pt x="0" y="504781"/>
                </a:lnTo>
                <a:lnTo>
                  <a:pt x="288032" y="504781"/>
                </a:lnTo>
                <a:lnTo>
                  <a:pt x="288032" y="612793"/>
                </a:lnTo>
                <a:lnTo>
                  <a:pt x="504056" y="396769"/>
                </a:lnTo>
                <a:lnTo>
                  <a:pt x="288032" y="180745"/>
                </a:lnTo>
                <a:lnTo>
                  <a:pt x="288032" y="288757"/>
                </a:lnTo>
                <a:lnTo>
                  <a:pt x="0" y="288757"/>
                </a:lnTo>
                <a:lnTo>
                  <a:pt x="0" y="235951"/>
                </a:lnTo>
                <a:cubicBezTo>
                  <a:pt x="0" y="105639"/>
                  <a:pt x="105639" y="0"/>
                  <a:pt x="235951" y="0"/>
                </a:cubicBezTo>
                <a:close/>
              </a:path>
            </a:pathLst>
          </a:custGeom>
          <a:solidFill>
            <a:schemeClr val="accent5">
              <a:lumMod val="60000"/>
              <a:lumOff val="4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0" indent="0" algn="ctr" defTabSz="1066800">
              <a:lnSpc>
                <a:spcPct val="90000"/>
              </a:lnSpc>
              <a:spcBef>
                <a:spcPct val="0"/>
              </a:spcBef>
              <a:spcAft>
                <a:spcPct val="35000"/>
              </a:spcAft>
              <a:buNone/>
            </a:pPr>
            <a:r>
              <a:rPr lang="en-GB" sz="2800" kern="1200" dirty="0">
                <a:solidFill>
                  <a:schemeClr val="tx1"/>
                </a:solidFill>
              </a:rPr>
              <a:t>Used for special names</a:t>
            </a:r>
          </a:p>
        </p:txBody>
      </p:sp>
    </p:spTree>
    <p:extLst>
      <p:ext uri="{BB962C8B-B14F-4D97-AF65-F5344CB8AC3E}">
        <p14:creationId xmlns:p14="http://schemas.microsoft.com/office/powerpoint/2010/main" val="1756879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53"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Effect transition="in" filter="fade">
                                      <p:cBhvr>
                                        <p:cTn id="9" dur="1000"/>
                                        <p:tgtEl>
                                          <p:spTgt spid="11"/>
                                        </p:tgtEl>
                                      </p:cBhvr>
                                    </p:animEffect>
                                  </p:childTnLst>
                                </p:cTn>
                              </p:par>
                            </p:childTnLst>
                          </p:cTn>
                        </p:par>
                        <p:par>
                          <p:cTn id="10" fill="hold">
                            <p:stCondLst>
                              <p:cond delay="1500"/>
                            </p:stCondLst>
                            <p:childTnLst>
                              <p:par>
                                <p:cTn id="11" presetID="22" presetClass="entr" presetSubtype="8"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left)">
                                      <p:cBhvr>
                                        <p:cTn id="13" dur="10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left)">
                                      <p:cBhvr>
                                        <p:cTn id="18" dur="10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dissolve">
                                      <p:cBhvr>
                                        <p:cTn id="23" dur="500"/>
                                        <p:tgtEl>
                                          <p:spTgt spid="8"/>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dissolve">
                                      <p:cBhvr>
                                        <p:cTn id="26" dur="500"/>
                                        <p:tgtEl>
                                          <p:spTgt spid="6"/>
                                        </p:tgtEl>
                                      </p:cBhvr>
                                    </p:animEffect>
                                  </p:childTnLst>
                                </p:cTn>
                              </p:par>
                              <p:par>
                                <p:cTn id="27" presetID="9" presetClass="entr" presetSubtype="0"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dissolve">
                                      <p:cBhvr>
                                        <p:cTn id="29" dur="500"/>
                                        <p:tgtEl>
                                          <p:spTgt spid="12"/>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dissolve">
                                      <p:cBhvr>
                                        <p:cTn id="32" dur="500"/>
                                        <p:tgtEl>
                                          <p:spTgt spid="5"/>
                                        </p:tgtEl>
                                      </p:cBhvr>
                                    </p:animEffect>
                                  </p:childTnLst>
                                </p:cTn>
                              </p:par>
                              <p:par>
                                <p:cTn id="33" presetID="9" presetClass="entr" presetSubtype="0"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dissolve">
                                      <p:cBhvr>
                                        <p:cTn id="3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1"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6582EEB0-1FE4-49B4-BD65-584833C40CF9}"/>
              </a:ext>
            </a:extLst>
          </p:cNvPr>
          <p:cNvGraphicFramePr>
            <a:graphicFrameLocks noGrp="1"/>
          </p:cNvGraphicFramePr>
          <p:nvPr>
            <p:extLst>
              <p:ext uri="{D42A27DB-BD31-4B8C-83A1-F6EECF244321}">
                <p14:modId xmlns:p14="http://schemas.microsoft.com/office/powerpoint/2010/main" val="3719006779"/>
              </p:ext>
            </p:extLst>
          </p:nvPr>
        </p:nvGraphicFramePr>
        <p:xfrm>
          <a:off x="1127448" y="1059209"/>
          <a:ext cx="9937104" cy="3089871"/>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16191">
                <a:tc>
                  <a:txBody>
                    <a:bodyPr/>
                    <a:lstStyle/>
                    <a:p>
                      <a:r>
                        <a:rPr lang="en-IN" sz="900" dirty="0"/>
                        <a:t>1</a:t>
                      </a:r>
                    </a:p>
                  </a:txBody>
                  <a:tcPr/>
                </a:tc>
                <a:tc>
                  <a:txBody>
                    <a:bodyPr/>
                    <a:lstStyle/>
                    <a:p>
                      <a:endParaRPr lang="en-IN" sz="900" dirty="0"/>
                    </a:p>
                  </a:txBody>
                  <a:tcPr/>
                </a:tc>
                <a:tc>
                  <a:txBody>
                    <a:bodyPr/>
                    <a:lstStyle/>
                    <a:p>
                      <a:r>
                        <a:rPr lang="en-IN" sz="900" dirty="0"/>
                        <a:t>SSSVV Image Gallery Search Keyword “teacher” </a:t>
                      </a:r>
                    </a:p>
                  </a:txBody>
                  <a:tcPr/>
                </a:tc>
                <a:extLst>
                  <a:ext uri="{0D108BD9-81ED-4DB2-BD59-A6C34878D82A}">
                    <a16:rowId xmlns:a16="http://schemas.microsoft.com/office/drawing/2014/main" val="10001"/>
                  </a:ext>
                </a:extLst>
              </a:tr>
              <a:tr h="136068">
                <a:tc>
                  <a:txBody>
                    <a:bodyPr/>
                    <a:lstStyle/>
                    <a:p>
                      <a:r>
                        <a:rPr lang="en-IN" sz="900" dirty="0"/>
                        <a:t>3,4</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&lt;cat&gt; </a:t>
                      </a:r>
                      <a:r>
                        <a:rPr lang="en-IN" sz="900" dirty="0">
                          <a:hlinkClick r:id="rId3"/>
                        </a:rPr>
                        <a:t>https://pixabay.com/vectors/kitten-cute-cat-animals-furry-4794761/</a:t>
                      </a:r>
                      <a:endParaRPr lang="en-IN" sz="900" dirty="0"/>
                    </a:p>
                  </a:txBody>
                  <a:tcPr/>
                </a:tc>
                <a:extLst>
                  <a:ext uri="{0D108BD9-81ED-4DB2-BD59-A6C34878D82A}">
                    <a16:rowId xmlns:a16="http://schemas.microsoft.com/office/drawing/2014/main" val="10002"/>
                  </a:ext>
                </a:extLst>
              </a:tr>
              <a:tr h="275456">
                <a:tc>
                  <a:txBody>
                    <a:bodyPr/>
                    <a:lstStyle/>
                    <a:p>
                      <a:r>
                        <a:rPr lang="en-IN" sz="900" dirty="0"/>
                        <a:t>3</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&lt;table&gt; </a:t>
                      </a:r>
                      <a:r>
                        <a:rPr lang="en-IN" sz="900" dirty="0">
                          <a:hlinkClick r:id="rId4"/>
                        </a:rPr>
                        <a:t>https://pixabay.com/vectors/table-furniture-wooden-1300555/</a:t>
                      </a:r>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&lt;woman&gt; </a:t>
                      </a:r>
                      <a:r>
                        <a:rPr lang="en-IN" sz="900" dirty="0">
                          <a:hlinkClick r:id="rId5"/>
                        </a:rPr>
                        <a:t>https://pixabay.com/vectors/woman-saree-indian-young-fashion-5546375/</a:t>
                      </a:r>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&lt;dog&gt; </a:t>
                      </a:r>
                      <a:r>
                        <a:rPr lang="en-IN" sz="900" dirty="0">
                          <a:hlinkClick r:id="rId6"/>
                        </a:rPr>
                        <a:t>https://pixabay.com/illustrations/dog-puppy-cute-cartoon-animal-3431913/</a:t>
                      </a:r>
                      <a:endParaRPr lang="en-IN" sz="900" dirty="0"/>
                    </a:p>
                  </a:txBody>
                  <a:tcPr/>
                </a:tc>
                <a:extLst>
                  <a:ext uri="{0D108BD9-81ED-4DB2-BD59-A6C34878D82A}">
                    <a16:rowId xmlns:a16="http://schemas.microsoft.com/office/drawing/2014/main" val="10003"/>
                  </a:ext>
                </a:extLst>
              </a:tr>
              <a:tr h="360040">
                <a:tc>
                  <a:txBody>
                    <a:bodyPr/>
                    <a:lstStyle/>
                    <a:p>
                      <a:r>
                        <a:rPr lang="en-IN" sz="900" dirty="0"/>
                        <a:t>3, 4</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&lt;apple&gt; </a:t>
                      </a:r>
                      <a:r>
                        <a:rPr lang="en-IN" sz="900" dirty="0">
                          <a:hlinkClick r:id="rId7"/>
                        </a:rPr>
                        <a:t>https://pixabay.com/vectors/apple-red-fruit-fresh-ripe-juicy-25236/</a:t>
                      </a:r>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900" dirty="0"/>
                    </a:p>
                  </a:txBody>
                  <a:tcPr/>
                </a:tc>
                <a:extLst>
                  <a:ext uri="{0D108BD9-81ED-4DB2-BD59-A6C34878D82A}">
                    <a16:rowId xmlns:a16="http://schemas.microsoft.com/office/drawing/2014/main" val="10004"/>
                  </a:ext>
                </a:extLst>
              </a:tr>
              <a:tr h="288032">
                <a:tc>
                  <a:txBody>
                    <a:bodyPr/>
                    <a:lstStyle/>
                    <a:p>
                      <a:r>
                        <a:rPr lang="en-IN" sz="900" dirty="0"/>
                        <a:t>5</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&lt;uniform&gt; </a:t>
                      </a:r>
                      <a:r>
                        <a:rPr lang="en-IN" sz="900" dirty="0">
                          <a:hlinkClick r:id="rId8"/>
                        </a:rPr>
                        <a:t>https://pixabay.com/vectors/asian-cartoon-child-kids-mural-1294104/</a:t>
                      </a:r>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&lt;utensil&gt; </a:t>
                      </a:r>
                      <a:r>
                        <a:rPr lang="en-IN" sz="900" dirty="0">
                          <a:hlinkClick r:id="rId9"/>
                        </a:rPr>
                        <a:t>https://pixabay.com/vectors/pan-pot-cooking-food-kitchen-156154/</a:t>
                      </a:r>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&lt;university&gt; </a:t>
                      </a:r>
                      <a:r>
                        <a:rPr lang="en-IN" sz="900" dirty="0">
                          <a:hlinkClick r:id="rId10"/>
                        </a:rPr>
                        <a:t>https://pixabay.com/vectors/building-education-university-48570/</a:t>
                      </a:r>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&lt;honest man&gt; </a:t>
                      </a:r>
                      <a:r>
                        <a:rPr lang="en-IN" sz="900" dirty="0">
                          <a:hlinkClick r:id="rId11"/>
                        </a:rPr>
                        <a:t>https://pixabay.com/vectors/repairman-worker-man-repair-staff-6177431/</a:t>
                      </a:r>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&lt;time&gt; </a:t>
                      </a:r>
                      <a:r>
                        <a:rPr lang="en-IN" sz="900" dirty="0">
                          <a:hlinkClick r:id="rId12"/>
                        </a:rPr>
                        <a:t>https://pixabay.com/illustrations/clock-watch-time-hour-minute-2936333/</a:t>
                      </a:r>
                      <a:endParaRPr lang="en-IN" sz="900" dirty="0"/>
                    </a:p>
                  </a:txBody>
                  <a:tcPr/>
                </a:tc>
                <a:extLst>
                  <a:ext uri="{0D108BD9-81ED-4DB2-BD59-A6C34878D82A}">
                    <a16:rowId xmlns:a16="http://schemas.microsoft.com/office/drawing/2014/main" val="10007"/>
                  </a:ext>
                </a:extLst>
              </a:tr>
              <a:tr h="275456">
                <a:tc>
                  <a:txBody>
                    <a:bodyPr/>
                    <a:lstStyle/>
                    <a:p>
                      <a:r>
                        <a:rPr lang="en-IN" sz="900" dirty="0"/>
                        <a:t>6</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&lt;table&gt; </a:t>
                      </a:r>
                      <a:r>
                        <a:rPr lang="en-IN" sz="900" dirty="0">
                          <a:hlinkClick r:id="rId4"/>
                        </a:rPr>
                        <a:t>https://pixabay.com/vectors/table-furniture-wooden-1300555/</a:t>
                      </a:r>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&lt;pile of books&gt; </a:t>
                      </a:r>
                      <a:r>
                        <a:rPr lang="en-IN" sz="900" dirty="0">
                          <a:hlinkClick r:id="rId13"/>
                        </a:rPr>
                        <a:t>https://pixabay.com/vectors/books-pile-icon-textbook-6395239/</a:t>
                      </a:r>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&lt;picture&gt; </a:t>
                      </a:r>
                      <a:r>
                        <a:rPr lang="en-IN" sz="900" dirty="0">
                          <a:hlinkClick r:id="rId14"/>
                        </a:rPr>
                        <a:t>https://pixabay.com/photos/painting-lady-india-840164/</a:t>
                      </a:r>
                      <a:endParaRPr lang="en-IN" sz="900" dirty="0"/>
                    </a:p>
                  </a:txBody>
                  <a:tcPr/>
                </a:tc>
                <a:extLst>
                  <a:ext uri="{0D108BD9-81ED-4DB2-BD59-A6C34878D82A}">
                    <a16:rowId xmlns:a16="http://schemas.microsoft.com/office/drawing/2014/main" val="10012"/>
                  </a:ext>
                </a:extLst>
              </a:tr>
            </a:tbl>
          </a:graphicData>
        </a:graphic>
      </p:graphicFrame>
      <p:pic>
        <p:nvPicPr>
          <p:cNvPr id="5" name="Picture 4" descr="A picture containing vector graphics&#10;&#10;Description automatically generated">
            <a:extLst>
              <a:ext uri="{FF2B5EF4-FFF2-40B4-BE49-F238E27FC236}">
                <a16:creationId xmlns:a16="http://schemas.microsoft.com/office/drawing/2014/main" id="{676E4477-6A04-7E4A-8A58-FA9535A38EEB}"/>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2617251" y="1493983"/>
            <a:ext cx="179862" cy="240101"/>
          </a:xfrm>
          <a:prstGeom prst="rect">
            <a:avLst/>
          </a:prstGeom>
        </p:spPr>
      </p:pic>
      <p:pic>
        <p:nvPicPr>
          <p:cNvPr id="6" name="Picture 5" descr="A picture containing shape&#10;&#10;Description automatically generated">
            <a:extLst>
              <a:ext uri="{FF2B5EF4-FFF2-40B4-BE49-F238E27FC236}">
                <a16:creationId xmlns:a16="http://schemas.microsoft.com/office/drawing/2014/main" id="{DB4019C3-93BC-9145-918C-C7851D14CEC1}"/>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2650787" y="1798097"/>
            <a:ext cx="150616" cy="188639"/>
          </a:xfrm>
          <a:prstGeom prst="rect">
            <a:avLst/>
          </a:prstGeom>
        </p:spPr>
      </p:pic>
      <p:pic>
        <p:nvPicPr>
          <p:cNvPr id="8" name="Picture 7" descr="A picture containing text, table, furniture, worktable&#10;&#10;Description automatically generated">
            <a:extLst>
              <a:ext uri="{FF2B5EF4-FFF2-40B4-BE49-F238E27FC236}">
                <a16:creationId xmlns:a16="http://schemas.microsoft.com/office/drawing/2014/main" id="{B78F71F9-49A7-EF4B-9F7B-4F14E7A8D8DF}"/>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2544609" y="2160683"/>
            <a:ext cx="311031" cy="259029"/>
          </a:xfrm>
          <a:prstGeom prst="rect">
            <a:avLst/>
          </a:prstGeom>
        </p:spPr>
      </p:pic>
      <p:pic>
        <p:nvPicPr>
          <p:cNvPr id="10" name="Picture 9" descr="A person in a red dress&#10;&#10;Description automatically generated with low confidence">
            <a:extLst>
              <a:ext uri="{FF2B5EF4-FFF2-40B4-BE49-F238E27FC236}">
                <a16:creationId xmlns:a16="http://schemas.microsoft.com/office/drawing/2014/main" id="{5896FAB1-B1B1-A04C-B368-9B0539A2AB69}"/>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2153662" y="2049371"/>
            <a:ext cx="209888" cy="419775"/>
          </a:xfrm>
          <a:prstGeom prst="rect">
            <a:avLst/>
          </a:prstGeom>
        </p:spPr>
      </p:pic>
      <p:pic>
        <p:nvPicPr>
          <p:cNvPr id="12" name="Picture 11" descr="Shape, icon&#10;&#10;Description automatically generated">
            <a:extLst>
              <a:ext uri="{FF2B5EF4-FFF2-40B4-BE49-F238E27FC236}">
                <a16:creationId xmlns:a16="http://schemas.microsoft.com/office/drawing/2014/main" id="{4C6F6613-FD54-8848-9AB2-08F491C9112A}"/>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2515498" y="2523535"/>
            <a:ext cx="233682" cy="264232"/>
          </a:xfrm>
          <a:prstGeom prst="rect">
            <a:avLst/>
          </a:prstGeom>
        </p:spPr>
      </p:pic>
      <p:pic>
        <p:nvPicPr>
          <p:cNvPr id="16" name="Picture 15" descr="A couple of girls posing for the camera&#10;&#10;Description automatically generated with medium confidence">
            <a:extLst>
              <a:ext uri="{FF2B5EF4-FFF2-40B4-BE49-F238E27FC236}">
                <a16:creationId xmlns:a16="http://schemas.microsoft.com/office/drawing/2014/main" id="{F805B735-F5EB-0742-ADB7-8DB1D9E2D8F5}"/>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2082882" y="2899308"/>
            <a:ext cx="407646" cy="331211"/>
          </a:xfrm>
          <a:prstGeom prst="rect">
            <a:avLst/>
          </a:prstGeom>
        </p:spPr>
      </p:pic>
      <p:pic>
        <p:nvPicPr>
          <p:cNvPr id="20" name="Picture 19" descr="A picture containing cup, indoor, keyboard, mouse&#10;&#10;Description automatically generated">
            <a:extLst>
              <a:ext uri="{FF2B5EF4-FFF2-40B4-BE49-F238E27FC236}">
                <a16:creationId xmlns:a16="http://schemas.microsoft.com/office/drawing/2014/main" id="{33B7AD9B-EB48-8E48-8FE7-7CF43DF5742A}"/>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2508572" y="2928370"/>
            <a:ext cx="438596" cy="253564"/>
          </a:xfrm>
          <a:prstGeom prst="rect">
            <a:avLst/>
          </a:prstGeom>
        </p:spPr>
      </p:pic>
      <p:pic>
        <p:nvPicPr>
          <p:cNvPr id="22" name="Picture 21" descr="A black and white image of a city at night&#10;&#10;Description automatically generated with low confidence">
            <a:extLst>
              <a:ext uri="{FF2B5EF4-FFF2-40B4-BE49-F238E27FC236}">
                <a16:creationId xmlns:a16="http://schemas.microsoft.com/office/drawing/2014/main" id="{2833A275-ADC3-AC46-B3FB-1C40FFED97AA}"/>
              </a:ext>
            </a:extLst>
          </p:cNvPr>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2984308" y="2913141"/>
            <a:ext cx="530702" cy="305153"/>
          </a:xfrm>
          <a:prstGeom prst="rect">
            <a:avLst/>
          </a:prstGeom>
        </p:spPr>
      </p:pic>
      <p:pic>
        <p:nvPicPr>
          <p:cNvPr id="24" name="Picture 23">
            <a:extLst>
              <a:ext uri="{FF2B5EF4-FFF2-40B4-BE49-F238E27FC236}">
                <a16:creationId xmlns:a16="http://schemas.microsoft.com/office/drawing/2014/main" id="{5F583273-CD6B-F74A-A73F-87B0BF6B6F28}"/>
              </a:ext>
            </a:extLst>
          </p:cNvPr>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2144233" y="3258928"/>
            <a:ext cx="173461" cy="346922"/>
          </a:xfrm>
          <a:prstGeom prst="rect">
            <a:avLst/>
          </a:prstGeom>
        </p:spPr>
      </p:pic>
      <p:pic>
        <p:nvPicPr>
          <p:cNvPr id="26" name="Picture 25" descr="A picture containing clock&#10;&#10;Description automatically generated">
            <a:extLst>
              <a:ext uri="{FF2B5EF4-FFF2-40B4-BE49-F238E27FC236}">
                <a16:creationId xmlns:a16="http://schemas.microsoft.com/office/drawing/2014/main" id="{BA6579BD-7767-9E4E-9F73-25FF48D4C0AA}"/>
              </a:ext>
            </a:extLst>
          </p:cNvPr>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2679626" y="3283808"/>
            <a:ext cx="452375" cy="318787"/>
          </a:xfrm>
          <a:prstGeom prst="rect">
            <a:avLst/>
          </a:prstGeom>
        </p:spPr>
      </p:pic>
      <p:pic>
        <p:nvPicPr>
          <p:cNvPr id="28" name="Picture 27" descr="A picture containing text, table, furniture, worktable&#10;&#10;Description automatically generated">
            <a:extLst>
              <a:ext uri="{FF2B5EF4-FFF2-40B4-BE49-F238E27FC236}">
                <a16:creationId xmlns:a16="http://schemas.microsoft.com/office/drawing/2014/main" id="{3616A0C4-7F03-F949-AEBC-A37C5AAD6939}"/>
              </a:ext>
            </a:extLst>
          </p:cNvPr>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2108263" y="3666642"/>
            <a:ext cx="481219" cy="400765"/>
          </a:xfrm>
          <a:prstGeom prst="rect">
            <a:avLst/>
          </a:prstGeom>
        </p:spPr>
      </p:pic>
      <p:pic>
        <p:nvPicPr>
          <p:cNvPr id="30" name="Picture 29" descr="A picture containing text&#10;&#10;Description automatically generated">
            <a:extLst>
              <a:ext uri="{FF2B5EF4-FFF2-40B4-BE49-F238E27FC236}">
                <a16:creationId xmlns:a16="http://schemas.microsoft.com/office/drawing/2014/main" id="{6EF9EB18-BF4B-CD4E-9ADE-C718717D0F80}"/>
              </a:ext>
            </a:extLst>
          </p:cNvPr>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2731996" y="3665557"/>
            <a:ext cx="355843" cy="404514"/>
          </a:xfrm>
          <a:prstGeom prst="rect">
            <a:avLst/>
          </a:prstGeom>
        </p:spPr>
      </p:pic>
      <p:pic>
        <p:nvPicPr>
          <p:cNvPr id="32" name="Picture 31" descr="A person wearing a garment&#10;&#10;Description automatically generated with low confidence">
            <a:extLst>
              <a:ext uri="{FF2B5EF4-FFF2-40B4-BE49-F238E27FC236}">
                <a16:creationId xmlns:a16="http://schemas.microsoft.com/office/drawing/2014/main" id="{FB857CDE-92AA-0146-8BD9-F36130D21876}"/>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3208998" y="3656918"/>
            <a:ext cx="254330" cy="430613"/>
          </a:xfrm>
          <a:prstGeom prst="rect">
            <a:avLst/>
          </a:prstGeom>
        </p:spPr>
      </p:pic>
      <p:pic>
        <p:nvPicPr>
          <p:cNvPr id="18" name="Picture 17">
            <a:extLst>
              <a:ext uri="{FF2B5EF4-FFF2-40B4-BE49-F238E27FC236}">
                <a16:creationId xmlns:a16="http://schemas.microsoft.com/office/drawing/2014/main" id="{F278F47C-D9F1-4A1E-8778-00027B1F9351}"/>
              </a:ext>
            </a:extLst>
          </p:cNvPr>
          <p:cNvPicPr>
            <a:picLocks noChangeAspect="1"/>
          </p:cNvPicPr>
          <p:nvPr/>
        </p:nvPicPr>
        <p:blipFill>
          <a:blip r:embed="rId28" cstate="print">
            <a:extLst>
              <a:ext uri="{28A0092B-C50C-407E-A947-70E740481C1C}">
                <a14:useLocalDpi xmlns:a14="http://schemas.microsoft.com/office/drawing/2010/main" val="0"/>
              </a:ext>
            </a:extLst>
          </a:blip>
          <a:srcRect/>
          <a:stretch/>
        </p:blipFill>
        <p:spPr>
          <a:xfrm>
            <a:off x="3071664" y="2036909"/>
            <a:ext cx="431486" cy="431486"/>
          </a:xfrm>
          <a:prstGeom prst="rect">
            <a:avLst/>
          </a:prstGeom>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0</TotalTime>
  <Words>1096</Words>
  <Application>Microsoft Office PowerPoint</Application>
  <PresentationFormat>Widescreen</PresentationFormat>
  <Paragraphs>115</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Wingdings</vt:lpstr>
      <vt:lpstr>DD</vt:lpstr>
      <vt:lpstr>PowerPoint Presentation</vt:lpstr>
      <vt:lpstr>Vowels and Consonants </vt:lpstr>
      <vt:lpstr>Articles - ‘A’ and ‘An’</vt:lpstr>
      <vt:lpstr>Use of Articles - ‘A’ and ‘An’</vt:lpstr>
      <vt:lpstr>Exceptions to Use of ‘A’ and ‘An’</vt:lpstr>
      <vt:lpstr>Article – ‘The’</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70</cp:revision>
  <dcterms:created xsi:type="dcterms:W3CDTF">2020-08-28T09:38:22Z</dcterms:created>
  <dcterms:modified xsi:type="dcterms:W3CDTF">2021-12-13T13:22:13Z</dcterms:modified>
</cp:coreProperties>
</file>