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 roundtripDataSignature="AMtx7mglYd+/GOq0MnHMsZ+OJmARJLaWn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7A7"/>
    <a:srgbClr val="FF7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820876-FFF4-4895-9E0A-B2B7E02B9770}">
  <a:tblStyle styleId="{D1820876-FFF4-4895-9E0A-B2B7E02B977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732" y="-3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&lt;pair activity&gt; &lt;https://pixabay.com/vectors/classroom-comic-characters-1297775/&gt;</a:t>
            </a:r>
            <a:endParaRPr/>
          </a:p>
        </p:txBody>
      </p:sp>
      <p:sp>
        <p:nvSpPr>
          <p:cNvPr id="33" name="Google Shape;3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&lt;pile of plates&gt; &lt;https://pixabay.com/photos/plates-spoons-silverware-stack-598366/&gt;</a:t>
            </a:r>
            <a:endParaRPr/>
          </a:p>
          <a:p>
            <a:pPr marL="0" lvl="0" indent="0" algn="l" rtl="0">
              <a:spcBef>
                <a:spcPts val="0"/>
              </a:spcBef>
              <a:spcAft>
                <a:spcPts val="0"/>
              </a:spcAft>
              <a:buNone/>
            </a:pPr>
            <a:r>
              <a:rPr lang="en-IN"/>
              <a:t>&lt;burger&gt; &lt;https://pixabay.com/illustrations/burger-hamburger-cheeseburger-6166191/&gt;</a:t>
            </a:r>
            <a:endParaRPr/>
          </a:p>
          <a:p>
            <a:pPr marL="0" lvl="0" indent="0" algn="l" rtl="0">
              <a:spcBef>
                <a:spcPts val="0"/>
              </a:spcBef>
              <a:spcAft>
                <a:spcPts val="0"/>
              </a:spcAft>
              <a:buNone/>
            </a:pPr>
            <a:r>
              <a:rPr lang="en-IN"/>
              <a:t>&lt;fruit basket&gt; &lt;https://pixabay.com/vectors/fruits-basket-fruits-basket-apple-5429751/&gt;</a:t>
            </a:r>
            <a:endParaRPr/>
          </a:p>
          <a:p>
            <a:pPr marL="0" lvl="0" indent="0" algn="l" rtl="0">
              <a:spcBef>
                <a:spcPts val="0"/>
              </a:spcBef>
              <a:spcAft>
                <a:spcPts val="0"/>
              </a:spcAft>
              <a:buNone/>
            </a:pPr>
            <a:r>
              <a:rPr lang="en-IN"/>
              <a:t>&lt;playing&gt; &lt;https://pixabay.com/vectors/playing-ball-kids-boy-girl-31339/&gt;</a:t>
            </a:r>
            <a:endParaRPr/>
          </a:p>
          <a:p>
            <a:pPr marL="0" lvl="0" indent="0" algn="l" rtl="0">
              <a:spcBef>
                <a:spcPts val="0"/>
              </a:spcBef>
              <a:spcAft>
                <a:spcPts val="0"/>
              </a:spcAft>
              <a:buNone/>
            </a:pPr>
            <a:r>
              <a:rPr lang="en-IN"/>
              <a:t>&lt;singing&gt; &lt;https://pixabay.com/vectors/singer-female-silhouette-woman-4753813/&gt;</a:t>
            </a:r>
            <a:endParaRPr/>
          </a:p>
        </p:txBody>
      </p:sp>
      <p:sp>
        <p:nvSpPr>
          <p:cNvPr id="40" name="Google Shape;4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&lt;fountain pen&gt; &lt;https://pixabay.com/vectors/draw-drawing-fountain-ink-pen-1293329/&gt;</a:t>
            </a:r>
            <a:endParaRPr/>
          </a:p>
          <a:p>
            <a:pPr marL="0" lvl="0" indent="0" algn="l" rtl="0">
              <a:spcBef>
                <a:spcPts val="0"/>
              </a:spcBef>
              <a:spcAft>
                <a:spcPts val="0"/>
              </a:spcAft>
              <a:buNone/>
            </a:pPr>
            <a:r>
              <a:rPr lang="en-IN"/>
              <a:t>&lt;man in a hurry&gt; &lt;https://pixabay.com/vectors/boy-guy-happy-jump-male-man-1299541/&gt;</a:t>
            </a:r>
            <a:endParaRPr/>
          </a:p>
          <a:p>
            <a:pPr marL="0" lvl="0" indent="0" algn="l" rtl="0">
              <a:spcBef>
                <a:spcPts val="0"/>
              </a:spcBef>
              <a:spcAft>
                <a:spcPts val="0"/>
              </a:spcAft>
              <a:buNone/>
            </a:pPr>
            <a:r>
              <a:rPr lang="en-IN"/>
              <a:t>&lt;teacher&gt; &lt;SSSVV&gt;</a:t>
            </a:r>
            <a:endParaRPr/>
          </a:p>
          <a:p>
            <a:pPr marL="0" lvl="0" indent="0" algn="l" rtl="0">
              <a:spcBef>
                <a:spcPts val="0"/>
              </a:spcBef>
              <a:spcAft>
                <a:spcPts val="0"/>
              </a:spcAft>
              <a:buNone/>
            </a:pPr>
            <a:r>
              <a:rPr lang="en-IN"/>
              <a:t>&lt;best boy&gt; &lt;https://pixabay.com/vectors/boy-happy-gesture-celebrating-6204403/&gt;</a:t>
            </a:r>
            <a:endParaRPr/>
          </a:p>
          <a:p>
            <a:pPr marL="0" lvl="0" indent="0" algn="l" rtl="0">
              <a:spcBef>
                <a:spcPts val="0"/>
              </a:spcBef>
              <a:spcAft>
                <a:spcPts val="0"/>
              </a:spcAft>
              <a:buNone/>
            </a:pPr>
            <a:r>
              <a:rPr lang="en-IN"/>
              <a:t>&lt;owl&gt; &lt;https://pixabay.com/illustrations/owl-tree-wise-animal-limb-owlet-4491495/&gt;</a:t>
            </a:r>
            <a:endParaRPr/>
          </a:p>
        </p:txBody>
      </p:sp>
      <p:sp>
        <p:nvSpPr>
          <p:cNvPr id="57" name="Google Shape;5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74" name="Google Shape;7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6"/>
          <p:cNvSpPr txBox="1">
            <a:spLocks noGrp="1"/>
          </p:cNvSpPr>
          <p:nvPr>
            <p:ph type="ctrTitle"/>
          </p:nvPr>
        </p:nvSpPr>
        <p:spPr>
          <a:xfrm>
            <a:off x="914400" y="885575"/>
            <a:ext cx="10363200" cy="1607322"/>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6"/>
          <p:cNvSpPr txBox="1">
            <a:spLocks noGrp="1"/>
          </p:cNvSpPr>
          <p:nvPr>
            <p:ph type="subTitle" idx="1"/>
          </p:nvPr>
        </p:nvSpPr>
        <p:spPr>
          <a:xfrm>
            <a:off x="1828800" y="2612504"/>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6">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4" name="Google Shape;14;p6"/>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6" descr="A picture containing text, clock&#10;&#10;Description automatically generated"/>
          <p:cNvPicPr preferRelativeResize="0"/>
          <p:nvPr/>
        </p:nvPicPr>
        <p:blipFill rotWithShape="1">
          <a:blip r:embed="rId3">
            <a:alphaModFix/>
          </a:blip>
          <a:srcRect/>
          <a:stretch/>
        </p:blipFill>
        <p:spPr>
          <a:xfrm>
            <a:off x="89057" y="114396"/>
            <a:ext cx="902286" cy="957155"/>
          </a:xfrm>
          <a:prstGeom prst="rect">
            <a:avLst/>
          </a:prstGeom>
          <a:noFill/>
          <a:ln>
            <a:noFill/>
          </a:ln>
        </p:spPr>
      </p:pic>
      <p:pic>
        <p:nvPicPr>
          <p:cNvPr id="16" name="Google Shape;16;p6" descr="A picture containing text, lamp&#10;&#10;Description automatically generated"/>
          <p:cNvPicPr preferRelativeResize="0"/>
          <p:nvPr/>
        </p:nvPicPr>
        <p:blipFill rotWithShape="1">
          <a:blip r:embed="rId4">
            <a:alphaModFix/>
          </a:blip>
          <a:srcRect/>
          <a:stretch/>
        </p:blipFill>
        <p:spPr>
          <a:xfrm>
            <a:off x="11164077" y="5837009"/>
            <a:ext cx="914479" cy="914479"/>
          </a:xfrm>
          <a:prstGeom prst="rect">
            <a:avLst/>
          </a:prstGeom>
          <a:noFill/>
          <a:ln>
            <a:noFill/>
          </a:ln>
        </p:spPr>
      </p:pic>
      <p:pic>
        <p:nvPicPr>
          <p:cNvPr id="17" name="Google Shape;17;p6" descr="Calendar&#10;&#10;Description automatically generated with low confidence"/>
          <p:cNvPicPr preferRelativeResize="0"/>
          <p:nvPr/>
        </p:nvPicPr>
        <p:blipFill rotWithShape="1">
          <a:blip r:embed="rId5">
            <a:alphaModFix/>
          </a:blip>
          <a:srcRect/>
          <a:stretch/>
        </p:blipFill>
        <p:spPr>
          <a:xfrm>
            <a:off x="11139692" y="132686"/>
            <a:ext cx="963251" cy="938865"/>
          </a:xfrm>
          <a:prstGeom prst="rect">
            <a:avLst/>
          </a:prstGeom>
          <a:noFill/>
          <a:ln>
            <a:noFill/>
          </a:ln>
        </p:spPr>
      </p:pic>
      <p:sp>
        <p:nvSpPr>
          <p:cNvPr id="18" name="Google Shape;18;p6"/>
          <p:cNvSpPr txBox="1"/>
          <p:nvPr/>
        </p:nvSpPr>
        <p:spPr>
          <a:xfrm>
            <a:off x="1550132" y="5293602"/>
            <a:ext cx="9091736" cy="121571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800" b="0" i="0" u="sng" strike="noStrike" cap="none">
                <a:solidFill>
                  <a:schemeClr val="dk1"/>
                </a:solidFill>
                <a:latin typeface="Calibri"/>
                <a:ea typeface="Calibri"/>
                <a:cs typeface="Calibri"/>
                <a:sym typeface="Calibri"/>
              </a:rPr>
              <a:t>COPYRIGHT NOTICE</a:t>
            </a:r>
            <a:endParaRPr sz="800" b="0" i="0" u="none" strike="noStrike" cap="none">
              <a:solidFill>
                <a:schemeClr val="dk1"/>
              </a:solidFill>
              <a:latin typeface="Calibri"/>
              <a:ea typeface="Calibri"/>
              <a:cs typeface="Calibri"/>
              <a:sym typeface="Calibri"/>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Strictly not for Commercial use.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Provided on ‘as is’ basis with no warranties of any kind.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that falls in Public Domain or common Knowledge facts can be used freely.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Some of the contents are owned by the Third parties and are used in compliance with their licensing conditions. Any one infringing the Copyright of such Third parties will be doing so at their own risks and costs.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can be downloaded and used for Personal, educational and informational purposes only.  Any attempt to remove, alter, circumvent or  distort  the data that is accessed Is Illegal and strictly prohibited.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7">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22" name="Google Shape;22;p7"/>
          <p:cNvSpPr txBox="1">
            <a:spLocks noGrp="1"/>
          </p:cNvSpPr>
          <p:nvPr>
            <p:ph type="body" idx="1"/>
          </p:nvPr>
        </p:nvSpPr>
        <p:spPr>
          <a:xfrm>
            <a:off x="954779" y="1243798"/>
            <a:ext cx="10282441" cy="444681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7" descr="A picture containing text, lamp&#10;&#10;Description automatically generated"/>
          <p:cNvPicPr preferRelativeResize="0"/>
          <p:nvPr/>
        </p:nvPicPr>
        <p:blipFill rotWithShape="1">
          <a:blip r:embed="rId3">
            <a:alphaModFix/>
          </a:blip>
          <a:srcRect/>
          <a:stretch/>
        </p:blipFill>
        <p:spPr>
          <a:xfrm>
            <a:off x="11164077" y="5837009"/>
            <a:ext cx="914479" cy="914479"/>
          </a:xfrm>
          <a:prstGeom prst="rect">
            <a:avLst/>
          </a:prstGeom>
          <a:noFill/>
          <a:ln>
            <a:noFill/>
          </a:ln>
        </p:spPr>
      </p:pic>
      <p:pic>
        <p:nvPicPr>
          <p:cNvPr id="24" name="Google Shape;24;p7" descr="Calendar&#10;&#10;Description automatically generated with low confidence"/>
          <p:cNvPicPr preferRelativeResize="0"/>
          <p:nvPr/>
        </p:nvPicPr>
        <p:blipFill rotWithShape="1">
          <a:blip r:embed="rId4">
            <a:alphaModFix/>
          </a:blip>
          <a:srcRect/>
          <a:stretch/>
        </p:blipFill>
        <p:spPr>
          <a:xfrm>
            <a:off x="11139692" y="132686"/>
            <a:ext cx="963251" cy="9388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604352" y="102076"/>
            <a:ext cx="2983296" cy="50004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8">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28" name="Google Shape;28;p8" descr="A picture containing text, lamp&#10;&#10;Description automatically generated"/>
          <p:cNvPicPr preferRelativeResize="0"/>
          <p:nvPr/>
        </p:nvPicPr>
        <p:blipFill rotWithShape="1">
          <a:blip r:embed="rId3">
            <a:alphaModFix/>
          </a:blip>
          <a:srcRect/>
          <a:stretch/>
        </p:blipFill>
        <p:spPr>
          <a:xfrm>
            <a:off x="11164077" y="5837009"/>
            <a:ext cx="914479" cy="914479"/>
          </a:xfrm>
          <a:prstGeom prst="rect">
            <a:avLst/>
          </a:prstGeom>
          <a:noFill/>
          <a:ln>
            <a:noFill/>
          </a:ln>
        </p:spPr>
      </p:pic>
      <p:pic>
        <p:nvPicPr>
          <p:cNvPr id="29" name="Google Shape;29;p8" descr="Calendar&#10;&#10;Description automatically generated with low confidence"/>
          <p:cNvPicPr preferRelativeResize="0"/>
          <p:nvPr/>
        </p:nvPicPr>
        <p:blipFill rotWithShape="1">
          <a:blip r:embed="rId4">
            <a:alphaModFix/>
          </a:blip>
          <a:srcRect/>
          <a:stretch/>
        </p:blipFill>
        <p:spPr>
          <a:xfrm>
            <a:off x="11139692" y="132686"/>
            <a:ext cx="963251" cy="9388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hyperlink" Target="https://pixabay.com/vectors/singer-female-silhouette-woman-4753813/" TargetMode="External"/><Relationship Id="rId13" Type="http://schemas.openxmlformats.org/officeDocument/2006/relationships/image" Target="../media/image4.png"/><Relationship Id="rId18" Type="http://schemas.openxmlformats.org/officeDocument/2006/relationships/image" Target="../media/image10.png"/><Relationship Id="rId3" Type="http://schemas.openxmlformats.org/officeDocument/2006/relationships/hyperlink" Target="https://pixabay.com/vectors/classroom-comic-characters-1297775/" TargetMode="External"/><Relationship Id="rId21" Type="http://schemas.openxmlformats.org/officeDocument/2006/relationships/image" Target="../media/image7.png"/><Relationship Id="rId7" Type="http://schemas.openxmlformats.org/officeDocument/2006/relationships/hyperlink" Target="https://pixabay.com/vectors/playing-ball-kids-boy-girl-31339/" TargetMode="External"/><Relationship Id="rId12" Type="http://schemas.openxmlformats.org/officeDocument/2006/relationships/hyperlink" Target="https://pixabay.com/illustrations/owl-tree-wise-animal-limb-owlet-4491495/" TargetMode="External"/><Relationship Id="rId17" Type="http://schemas.openxmlformats.org/officeDocument/2006/relationships/image" Target="../media/image11.png"/><Relationship Id="rId2" Type="http://schemas.openxmlformats.org/officeDocument/2006/relationships/notesSlide" Target="../notesSlides/notesSlide4.xml"/><Relationship Id="rId16" Type="http://schemas.openxmlformats.org/officeDocument/2006/relationships/image" Target="../media/image12.png"/><Relationship Id="rId20"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hyperlink" Target="https://pixabay.com/vectors/fruits-basket-fruits-basket-apple-5429751/" TargetMode="External"/><Relationship Id="rId11" Type="http://schemas.openxmlformats.org/officeDocument/2006/relationships/hyperlink" Target="https://pixabay.com/vectors/boy-happy-gesture-celebrating-6204403/" TargetMode="External"/><Relationship Id="rId5" Type="http://schemas.openxmlformats.org/officeDocument/2006/relationships/hyperlink" Target="https://pixabay.com/illustrations/burger-hamburger-cheeseburger-6166191/" TargetMode="External"/><Relationship Id="rId15" Type="http://schemas.openxmlformats.org/officeDocument/2006/relationships/image" Target="../media/image13.png"/><Relationship Id="rId23" Type="http://schemas.openxmlformats.org/officeDocument/2006/relationships/image" Target="../media/image5.jpg"/><Relationship Id="rId10" Type="http://schemas.openxmlformats.org/officeDocument/2006/relationships/hyperlink" Target="https://pixabay.com/vectors/boy-guy-happy-jump-male-man-1299541/" TargetMode="External"/><Relationship Id="rId19" Type="http://schemas.openxmlformats.org/officeDocument/2006/relationships/image" Target="../media/image9.png"/><Relationship Id="rId4" Type="http://schemas.openxmlformats.org/officeDocument/2006/relationships/hyperlink" Target="https://pixabay.com/photos/plates-spoons-silverware-stack-598366/" TargetMode="External"/><Relationship Id="rId9" Type="http://schemas.openxmlformats.org/officeDocument/2006/relationships/hyperlink" Target="https://pixabay.com/vectors/draw-drawing-fountain-ink-pen-1293329/" TargetMode="External"/><Relationship Id="rId14" Type="http://schemas.openxmlformats.org/officeDocument/2006/relationships/image" Target="../media/image14.jpg"/><Relationship Id="rId2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ctrTitle"/>
          </p:nvPr>
        </p:nvSpPr>
        <p:spPr>
          <a:xfrm>
            <a:off x="0" y="1451093"/>
            <a:ext cx="12191999" cy="998021"/>
          </a:xfrm>
          <a:prstGeom prst="rect">
            <a:avLst/>
          </a:prstGeom>
          <a:solidFill>
            <a:srgbClr val="FFA7A7"/>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IN" b="1" dirty="0"/>
              <a:t>Pair Activity for Filling the Correct Article</a:t>
            </a:r>
            <a:endParaRPr dirty="0"/>
          </a:p>
        </p:txBody>
      </p:sp>
      <p:pic>
        <p:nvPicPr>
          <p:cNvPr id="36" name="Google Shape;36;p1" descr="A picture containing icon&#10;&#10;Description automatically generated"/>
          <p:cNvPicPr preferRelativeResize="0"/>
          <p:nvPr/>
        </p:nvPicPr>
        <p:blipFill rotWithShape="1">
          <a:blip r:embed="rId3">
            <a:alphaModFix/>
          </a:blip>
          <a:srcRect/>
          <a:stretch/>
        </p:blipFill>
        <p:spPr>
          <a:xfrm>
            <a:off x="4496048" y="2580305"/>
            <a:ext cx="3199904" cy="26149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3" name="Google Shape;43;p2"/>
          <p:cNvSpPr txBox="1">
            <a:spLocks noGrp="1"/>
          </p:cNvSpPr>
          <p:nvPr>
            <p:ph type="body" idx="1"/>
          </p:nvPr>
        </p:nvSpPr>
        <p:spPr>
          <a:xfrm>
            <a:off x="3115792" y="1432799"/>
            <a:ext cx="5941124" cy="3014994"/>
          </a:xfrm>
          <a:prstGeom prst="rect">
            <a:avLst/>
          </a:prstGeom>
          <a:noFill/>
          <a:ln w="9525" cap="flat" cmpd="sng">
            <a:solidFill>
              <a:schemeClr val="dk1"/>
            </a:solidFill>
            <a:prstDash val="solid"/>
            <a:round/>
            <a:headEnd type="none" w="sm" len="sm"/>
            <a:tailEnd type="none" w="sm" len="sm"/>
          </a:ln>
        </p:spPr>
        <p:txBody>
          <a:bodyPr spcFirstLastPara="1" wrap="square" lIns="91425" tIns="182880" rIns="91425" bIns="45700" anchor="t" anchorCtr="0">
            <a:noAutofit/>
          </a:bodyPr>
          <a:lstStyle/>
          <a:p>
            <a:pPr marL="514350" lvl="0" indent="-514350" algn="l" rtl="0">
              <a:lnSpc>
                <a:spcPct val="100000"/>
              </a:lnSpc>
              <a:spcBef>
                <a:spcPts val="0"/>
              </a:spcBef>
              <a:spcAft>
                <a:spcPts val="0"/>
              </a:spcAft>
              <a:buClr>
                <a:schemeClr val="dk1"/>
              </a:buClr>
              <a:buSzPts val="3200"/>
              <a:buFont typeface="Calibri"/>
              <a:buAutoNum type="arabicPeriod"/>
            </a:pPr>
            <a:r>
              <a:rPr lang="en-IN" sz="2800" dirty="0"/>
              <a:t>_____ plates are on the dining table</a:t>
            </a:r>
            <a:endParaRPr sz="2800" dirty="0"/>
          </a:p>
          <a:p>
            <a:pPr marL="514350" lvl="0" indent="-514350" algn="l" rtl="0">
              <a:lnSpc>
                <a:spcPct val="100000"/>
              </a:lnSpc>
              <a:spcBef>
                <a:spcPts val="640"/>
              </a:spcBef>
              <a:spcAft>
                <a:spcPts val="0"/>
              </a:spcAft>
              <a:buClr>
                <a:schemeClr val="dk1"/>
              </a:buClr>
              <a:buSzPts val="3200"/>
              <a:buFont typeface="Calibri"/>
              <a:buAutoNum type="arabicPeriod"/>
            </a:pPr>
            <a:r>
              <a:rPr lang="en-IN" sz="2800" dirty="0"/>
              <a:t>I want ___ burger.</a:t>
            </a:r>
            <a:endParaRPr sz="2800" dirty="0"/>
          </a:p>
          <a:p>
            <a:pPr marL="514350" lvl="0" indent="-514350" algn="l" rtl="0">
              <a:lnSpc>
                <a:spcPct val="100000"/>
              </a:lnSpc>
              <a:spcBef>
                <a:spcPts val="640"/>
              </a:spcBef>
              <a:spcAft>
                <a:spcPts val="0"/>
              </a:spcAft>
              <a:buClr>
                <a:schemeClr val="dk1"/>
              </a:buClr>
              <a:buSzPts val="3200"/>
              <a:buFont typeface="Calibri"/>
              <a:buAutoNum type="arabicPeriod"/>
            </a:pPr>
            <a:r>
              <a:rPr lang="en-IN" sz="2800" dirty="0"/>
              <a:t>There is ___ orange in the basket.</a:t>
            </a:r>
            <a:endParaRPr sz="2800" dirty="0"/>
          </a:p>
          <a:p>
            <a:pPr marL="514350" lvl="0" indent="-514350" algn="l" rtl="0">
              <a:lnSpc>
                <a:spcPct val="100000"/>
              </a:lnSpc>
              <a:spcBef>
                <a:spcPts val="640"/>
              </a:spcBef>
              <a:spcAft>
                <a:spcPts val="0"/>
              </a:spcAft>
              <a:buClr>
                <a:schemeClr val="dk1"/>
              </a:buClr>
              <a:buSzPts val="3200"/>
              <a:buFont typeface="Calibri"/>
              <a:buAutoNum type="arabicPeriod"/>
            </a:pPr>
            <a:r>
              <a:rPr lang="en-IN" sz="2800" dirty="0"/>
              <a:t>____ students are playing.</a:t>
            </a:r>
            <a:endParaRPr sz="2800" dirty="0"/>
          </a:p>
          <a:p>
            <a:pPr marL="514350" lvl="0" indent="-514350" algn="l" rtl="0">
              <a:lnSpc>
                <a:spcPct val="100000"/>
              </a:lnSpc>
              <a:spcBef>
                <a:spcPts val="640"/>
              </a:spcBef>
              <a:spcAft>
                <a:spcPts val="0"/>
              </a:spcAft>
              <a:buClr>
                <a:schemeClr val="dk1"/>
              </a:buClr>
              <a:buSzPts val="3200"/>
              <a:buFont typeface="Calibri"/>
              <a:buAutoNum type="arabicPeriod"/>
            </a:pPr>
            <a:r>
              <a:rPr lang="en-IN" sz="2800" dirty="0"/>
              <a:t>She is ___ good singer.</a:t>
            </a:r>
            <a:endParaRPr sz="2800" dirty="0"/>
          </a:p>
          <a:p>
            <a:pPr marL="514350" lvl="0" indent="-311150" algn="l" rtl="0">
              <a:lnSpc>
                <a:spcPct val="100000"/>
              </a:lnSpc>
              <a:spcBef>
                <a:spcPts val="640"/>
              </a:spcBef>
              <a:spcAft>
                <a:spcPts val="0"/>
              </a:spcAft>
              <a:buClr>
                <a:schemeClr val="dk1"/>
              </a:buClr>
              <a:buSzPts val="3200"/>
              <a:buFont typeface="Calibri"/>
              <a:buNone/>
            </a:pPr>
            <a:endParaRPr dirty="0"/>
          </a:p>
        </p:txBody>
      </p:sp>
      <p:sp>
        <p:nvSpPr>
          <p:cNvPr id="44" name="Google Shape;44;p2"/>
          <p:cNvSpPr txBox="1"/>
          <p:nvPr/>
        </p:nvSpPr>
        <p:spPr>
          <a:xfrm>
            <a:off x="3723117" y="1500785"/>
            <a:ext cx="80502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b="0" i="0" u="none" strike="noStrike" cap="none" dirty="0">
                <a:solidFill>
                  <a:srgbClr val="FF0000"/>
                </a:solidFill>
                <a:latin typeface="Calibri"/>
                <a:ea typeface="Calibri"/>
                <a:cs typeface="Calibri"/>
                <a:sym typeface="Calibri"/>
              </a:rPr>
              <a:t>The</a:t>
            </a:r>
            <a:endParaRPr dirty="0">
              <a:solidFill>
                <a:srgbClr val="FF0000"/>
              </a:solidFill>
            </a:endParaRPr>
          </a:p>
        </p:txBody>
      </p:sp>
      <p:sp>
        <p:nvSpPr>
          <p:cNvPr id="45" name="Google Shape;45;p2"/>
          <p:cNvSpPr txBox="1"/>
          <p:nvPr/>
        </p:nvSpPr>
        <p:spPr>
          <a:xfrm>
            <a:off x="4824808" y="1987580"/>
            <a:ext cx="3818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dirty="0">
                <a:solidFill>
                  <a:srgbClr val="FF0000"/>
                </a:solidFill>
                <a:latin typeface="Calibri"/>
                <a:ea typeface="Calibri"/>
                <a:cs typeface="Calibri"/>
                <a:sym typeface="Calibri"/>
              </a:rPr>
              <a:t>a</a:t>
            </a:r>
            <a:endParaRPr dirty="0">
              <a:solidFill>
                <a:srgbClr val="FF0000"/>
              </a:solidFill>
            </a:endParaRPr>
          </a:p>
        </p:txBody>
      </p:sp>
      <p:sp>
        <p:nvSpPr>
          <p:cNvPr id="46" name="Google Shape;46;p2"/>
          <p:cNvSpPr txBox="1"/>
          <p:nvPr/>
        </p:nvSpPr>
        <p:spPr>
          <a:xfrm>
            <a:off x="4917756" y="2507047"/>
            <a:ext cx="598241"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dirty="0">
                <a:solidFill>
                  <a:srgbClr val="FF0000"/>
                </a:solidFill>
                <a:latin typeface="Calibri"/>
                <a:ea typeface="Calibri"/>
                <a:cs typeface="Calibri"/>
                <a:sym typeface="Calibri"/>
              </a:rPr>
              <a:t>an</a:t>
            </a:r>
            <a:endParaRPr dirty="0">
              <a:solidFill>
                <a:srgbClr val="FF0000"/>
              </a:solidFill>
            </a:endParaRPr>
          </a:p>
        </p:txBody>
      </p:sp>
      <p:sp>
        <p:nvSpPr>
          <p:cNvPr id="47" name="Google Shape;47;p2"/>
          <p:cNvSpPr txBox="1"/>
          <p:nvPr/>
        </p:nvSpPr>
        <p:spPr>
          <a:xfrm>
            <a:off x="3690458" y="2993852"/>
            <a:ext cx="80502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dirty="0">
                <a:solidFill>
                  <a:srgbClr val="FF0000"/>
                </a:solidFill>
                <a:latin typeface="Calibri"/>
                <a:ea typeface="Calibri"/>
                <a:cs typeface="Calibri"/>
                <a:sym typeface="Calibri"/>
              </a:rPr>
              <a:t>The</a:t>
            </a:r>
            <a:endParaRPr dirty="0">
              <a:solidFill>
                <a:srgbClr val="FF0000"/>
              </a:solidFill>
            </a:endParaRPr>
          </a:p>
        </p:txBody>
      </p:sp>
      <p:sp>
        <p:nvSpPr>
          <p:cNvPr id="48" name="Google Shape;48;p2"/>
          <p:cNvSpPr txBox="1"/>
          <p:nvPr/>
        </p:nvSpPr>
        <p:spPr>
          <a:xfrm>
            <a:off x="4715949" y="3515944"/>
            <a:ext cx="3818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dirty="0">
                <a:solidFill>
                  <a:srgbClr val="FF0000"/>
                </a:solidFill>
                <a:latin typeface="Calibri"/>
                <a:ea typeface="Calibri"/>
                <a:cs typeface="Calibri"/>
                <a:sym typeface="Calibri"/>
              </a:rPr>
              <a:t>a</a:t>
            </a:r>
            <a:endParaRPr dirty="0">
              <a:solidFill>
                <a:srgbClr val="FF0000"/>
              </a:solidFill>
            </a:endParaRPr>
          </a:p>
        </p:txBody>
      </p:sp>
      <p:pic>
        <p:nvPicPr>
          <p:cNvPr id="49" name="Google Shape;49;p2" descr="A picture containing table, indoor, plate, dishware&#10;&#10;Description automatically generated"/>
          <p:cNvPicPr preferRelativeResize="0"/>
          <p:nvPr/>
        </p:nvPicPr>
        <p:blipFill rotWithShape="1">
          <a:blip r:embed="rId3">
            <a:alphaModFix/>
          </a:blip>
          <a:srcRect/>
          <a:stretch/>
        </p:blipFill>
        <p:spPr>
          <a:xfrm>
            <a:off x="181205" y="1439276"/>
            <a:ext cx="2479661" cy="1726077"/>
          </a:xfrm>
          <a:prstGeom prst="rect">
            <a:avLst/>
          </a:prstGeom>
          <a:noFill/>
          <a:ln>
            <a:noFill/>
          </a:ln>
        </p:spPr>
      </p:pic>
      <p:pic>
        <p:nvPicPr>
          <p:cNvPr id="50" name="Google Shape;50;p2" descr="Icon&#10;&#10;Description automatically generated with medium confidence"/>
          <p:cNvPicPr preferRelativeResize="0"/>
          <p:nvPr/>
        </p:nvPicPr>
        <p:blipFill rotWithShape="1">
          <a:blip r:embed="rId4">
            <a:alphaModFix/>
          </a:blip>
          <a:srcRect/>
          <a:stretch/>
        </p:blipFill>
        <p:spPr>
          <a:xfrm>
            <a:off x="9729426" y="1433220"/>
            <a:ext cx="2262455" cy="1491806"/>
          </a:xfrm>
          <a:prstGeom prst="rect">
            <a:avLst/>
          </a:prstGeom>
          <a:noFill/>
          <a:ln>
            <a:noFill/>
          </a:ln>
        </p:spPr>
      </p:pic>
      <p:pic>
        <p:nvPicPr>
          <p:cNvPr id="51" name="Google Shape;51;p2" descr="A picture containing pinwheel, vector graphics&#10;&#10;Description automatically generated"/>
          <p:cNvPicPr preferRelativeResize="0"/>
          <p:nvPr/>
        </p:nvPicPr>
        <p:blipFill rotWithShape="1">
          <a:blip r:embed="rId5">
            <a:alphaModFix/>
          </a:blip>
          <a:srcRect/>
          <a:stretch/>
        </p:blipFill>
        <p:spPr>
          <a:xfrm>
            <a:off x="399952" y="3789782"/>
            <a:ext cx="2042161" cy="1455582"/>
          </a:xfrm>
          <a:prstGeom prst="rect">
            <a:avLst/>
          </a:prstGeom>
          <a:noFill/>
          <a:ln>
            <a:noFill/>
          </a:ln>
        </p:spPr>
      </p:pic>
      <p:pic>
        <p:nvPicPr>
          <p:cNvPr id="52" name="Google Shape;52;p2" descr="A person singing into a microphone&#10;&#10;Description automatically generated with medium confidence"/>
          <p:cNvPicPr preferRelativeResize="0"/>
          <p:nvPr/>
        </p:nvPicPr>
        <p:blipFill rotWithShape="1">
          <a:blip r:embed="rId6">
            <a:alphaModFix/>
          </a:blip>
          <a:srcRect/>
          <a:stretch/>
        </p:blipFill>
        <p:spPr>
          <a:xfrm>
            <a:off x="9775723" y="3264885"/>
            <a:ext cx="2140236" cy="1842609"/>
          </a:xfrm>
          <a:prstGeom prst="rect">
            <a:avLst/>
          </a:prstGeom>
          <a:noFill/>
          <a:ln>
            <a:noFill/>
          </a:ln>
        </p:spPr>
      </p:pic>
      <p:pic>
        <p:nvPicPr>
          <p:cNvPr id="53" name="Google Shape;53;p2" descr="Shape&#10;&#10;Description automatically generated with medium confidence"/>
          <p:cNvPicPr preferRelativeResize="0"/>
          <p:nvPr/>
        </p:nvPicPr>
        <p:blipFill rotWithShape="1">
          <a:blip r:embed="rId7">
            <a:alphaModFix/>
          </a:blip>
          <a:srcRect/>
          <a:stretch/>
        </p:blipFill>
        <p:spPr>
          <a:xfrm>
            <a:off x="5043126" y="4523696"/>
            <a:ext cx="2127519" cy="2189087"/>
          </a:xfrm>
          <a:prstGeom prst="rect">
            <a:avLst/>
          </a:prstGeom>
          <a:noFill/>
          <a:ln>
            <a:noFill/>
          </a:ln>
        </p:spPr>
      </p:pic>
      <p:sp>
        <p:nvSpPr>
          <p:cNvPr id="3" name="Title 2">
            <a:extLst>
              <a:ext uri="{FF2B5EF4-FFF2-40B4-BE49-F238E27FC236}">
                <a16:creationId xmlns:a16="http://schemas.microsoft.com/office/drawing/2014/main" id="{CD37F195-78CB-4EF3-A7C0-CC284BA16A8A}"/>
              </a:ext>
            </a:extLst>
          </p:cNvPr>
          <p:cNvSpPr>
            <a:spLocks noGrp="1"/>
          </p:cNvSpPr>
          <p:nvPr>
            <p:ph type="title"/>
          </p:nvPr>
        </p:nvSpPr>
        <p:spPr>
          <a:xfrm>
            <a:off x="2622798" y="71414"/>
            <a:ext cx="6984543" cy="654032"/>
          </a:xfrm>
          <a:solidFill>
            <a:srgbClr val="FFA7A7"/>
          </a:solidFill>
        </p:spPr>
        <p:txBody>
          <a:bodyPr/>
          <a:lstStyle/>
          <a:p>
            <a:r>
              <a:rPr lang="en-US" u="sng" dirty="0"/>
              <a:t>Set A</a:t>
            </a:r>
          </a:p>
        </p:txBody>
      </p:sp>
      <p:sp>
        <p:nvSpPr>
          <p:cNvPr id="16" name="Google Shape;42;p2">
            <a:extLst>
              <a:ext uri="{FF2B5EF4-FFF2-40B4-BE49-F238E27FC236}">
                <a16:creationId xmlns:a16="http://schemas.microsoft.com/office/drawing/2014/main" id="{FD85DDC7-910E-4ED6-A803-835921C1B427}"/>
              </a:ext>
            </a:extLst>
          </p:cNvPr>
          <p:cNvSpPr txBox="1">
            <a:spLocks/>
          </p:cNvSpPr>
          <p:nvPr/>
        </p:nvSpPr>
        <p:spPr>
          <a:xfrm>
            <a:off x="2622795" y="781314"/>
            <a:ext cx="6984544" cy="54052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i="1" dirty="0"/>
              <a:t>Fill in the blanks with ‘A’, ‘AN’ and ‘THE’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0" name="Google Shape;60;p3"/>
          <p:cNvSpPr txBox="1">
            <a:spLocks noGrp="1"/>
          </p:cNvSpPr>
          <p:nvPr>
            <p:ph type="body" idx="1"/>
          </p:nvPr>
        </p:nvSpPr>
        <p:spPr>
          <a:xfrm>
            <a:off x="3022112" y="1562678"/>
            <a:ext cx="6181831" cy="3024336"/>
          </a:xfrm>
          <a:prstGeom prst="rect">
            <a:avLst/>
          </a:prstGeom>
          <a:noFill/>
          <a:ln w="9525" cap="flat" cmpd="sng">
            <a:solidFill>
              <a:schemeClr val="dk1"/>
            </a:solidFill>
            <a:prstDash val="solid"/>
            <a:round/>
            <a:headEnd type="none" w="sm" len="sm"/>
            <a:tailEnd type="none" w="sm" len="sm"/>
          </a:ln>
        </p:spPr>
        <p:txBody>
          <a:bodyPr spcFirstLastPara="1" wrap="square" lIns="91425" tIns="182880" rIns="91425" bIns="45700" anchor="t" anchorCtr="0">
            <a:noAutofit/>
          </a:bodyPr>
          <a:lstStyle/>
          <a:p>
            <a:pPr marL="514350" lvl="0" indent="-514350" algn="l" rtl="0">
              <a:lnSpc>
                <a:spcPct val="100000"/>
              </a:lnSpc>
              <a:spcBef>
                <a:spcPts val="0"/>
              </a:spcBef>
              <a:spcAft>
                <a:spcPts val="0"/>
              </a:spcAft>
              <a:buClr>
                <a:schemeClr val="dk1"/>
              </a:buClr>
              <a:buSzPts val="3200"/>
              <a:buFont typeface="Calibri"/>
              <a:buAutoNum type="arabicPeriod" startAt="6"/>
            </a:pPr>
            <a:r>
              <a:rPr lang="en-IN" sz="2800" dirty="0"/>
              <a:t>I have got ____beautiful pen.</a:t>
            </a:r>
            <a:endParaRPr sz="2800" dirty="0"/>
          </a:p>
          <a:p>
            <a:pPr marL="514350" lvl="0" indent="-514350" algn="l" rtl="0">
              <a:lnSpc>
                <a:spcPct val="100000"/>
              </a:lnSpc>
              <a:spcBef>
                <a:spcPts val="640"/>
              </a:spcBef>
              <a:spcAft>
                <a:spcPts val="0"/>
              </a:spcAft>
              <a:buClr>
                <a:schemeClr val="dk1"/>
              </a:buClr>
              <a:buSzPts val="3200"/>
              <a:buFont typeface="Calibri"/>
              <a:buAutoNum type="arabicPeriod" startAt="6"/>
            </a:pPr>
            <a:r>
              <a:rPr lang="en-IN" sz="2800" dirty="0"/>
              <a:t>He is in __rush.</a:t>
            </a:r>
            <a:endParaRPr sz="2800" dirty="0"/>
          </a:p>
          <a:p>
            <a:pPr marL="514350" lvl="0" indent="-514350" algn="l" rtl="0">
              <a:lnSpc>
                <a:spcPct val="100000"/>
              </a:lnSpc>
              <a:spcBef>
                <a:spcPts val="640"/>
              </a:spcBef>
              <a:spcAft>
                <a:spcPts val="0"/>
              </a:spcAft>
              <a:buClr>
                <a:schemeClr val="dk1"/>
              </a:buClr>
              <a:buSzPts val="3200"/>
              <a:buFont typeface="Calibri"/>
              <a:buAutoNum type="arabicPeriod" startAt="6"/>
            </a:pPr>
            <a:r>
              <a:rPr lang="en-IN" sz="2800" dirty="0"/>
              <a:t>A teacher is ___important person.</a:t>
            </a:r>
            <a:endParaRPr sz="2800" dirty="0"/>
          </a:p>
          <a:p>
            <a:pPr marL="514350" lvl="0" indent="-514350" algn="l" rtl="0">
              <a:lnSpc>
                <a:spcPct val="100000"/>
              </a:lnSpc>
              <a:spcBef>
                <a:spcPts val="640"/>
              </a:spcBef>
              <a:spcAft>
                <a:spcPts val="0"/>
              </a:spcAft>
              <a:buClr>
                <a:schemeClr val="dk1"/>
              </a:buClr>
              <a:buSzPts val="3200"/>
              <a:buFont typeface="Calibri"/>
              <a:buAutoNum type="arabicPeriod" startAt="6"/>
            </a:pPr>
            <a:r>
              <a:rPr lang="en-IN" sz="2800" dirty="0"/>
              <a:t>He is ___ best in our class.</a:t>
            </a:r>
            <a:endParaRPr sz="2800" dirty="0"/>
          </a:p>
          <a:p>
            <a:pPr marL="514350" lvl="0" indent="-514350" algn="l" rtl="0">
              <a:lnSpc>
                <a:spcPct val="100000"/>
              </a:lnSpc>
              <a:spcBef>
                <a:spcPts val="640"/>
              </a:spcBef>
              <a:spcAft>
                <a:spcPts val="0"/>
              </a:spcAft>
              <a:buClr>
                <a:schemeClr val="dk1"/>
              </a:buClr>
              <a:buSzPts val="3200"/>
              <a:buFont typeface="Calibri"/>
              <a:buAutoNum type="arabicPeriod" startAt="6"/>
            </a:pPr>
            <a:r>
              <a:rPr lang="en-IN" sz="2800" dirty="0"/>
              <a:t>I saw ___owl in the garden.</a:t>
            </a:r>
            <a:endParaRPr sz="2800" dirty="0"/>
          </a:p>
        </p:txBody>
      </p:sp>
      <p:sp>
        <p:nvSpPr>
          <p:cNvPr id="61" name="Google Shape;61;p3"/>
          <p:cNvSpPr txBox="1"/>
          <p:nvPr/>
        </p:nvSpPr>
        <p:spPr>
          <a:xfrm>
            <a:off x="5265398" y="1620012"/>
            <a:ext cx="38183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dirty="0">
                <a:solidFill>
                  <a:srgbClr val="FF0000"/>
                </a:solidFill>
                <a:latin typeface="Calibri"/>
                <a:ea typeface="Calibri"/>
                <a:cs typeface="Calibri"/>
                <a:sym typeface="Calibri"/>
              </a:rPr>
              <a:t>a</a:t>
            </a:r>
            <a:endParaRPr dirty="0">
              <a:solidFill>
                <a:srgbClr val="FF0000"/>
              </a:solidFill>
            </a:endParaRPr>
          </a:p>
        </p:txBody>
      </p:sp>
      <p:sp>
        <p:nvSpPr>
          <p:cNvPr id="62" name="Google Shape;62;p3"/>
          <p:cNvSpPr txBox="1"/>
          <p:nvPr/>
        </p:nvSpPr>
        <p:spPr>
          <a:xfrm>
            <a:off x="4737721" y="2147453"/>
            <a:ext cx="38183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dirty="0">
                <a:solidFill>
                  <a:srgbClr val="FF0000"/>
                </a:solidFill>
                <a:latin typeface="Calibri"/>
                <a:ea typeface="Calibri"/>
                <a:cs typeface="Calibri"/>
                <a:sym typeface="Calibri"/>
              </a:rPr>
              <a:t>a</a:t>
            </a:r>
            <a:endParaRPr dirty="0">
              <a:solidFill>
                <a:srgbClr val="FF0000"/>
              </a:solidFill>
            </a:endParaRPr>
          </a:p>
        </p:txBody>
      </p:sp>
      <p:sp>
        <p:nvSpPr>
          <p:cNvPr id="63" name="Google Shape;63;p3"/>
          <p:cNvSpPr txBox="1"/>
          <p:nvPr/>
        </p:nvSpPr>
        <p:spPr>
          <a:xfrm>
            <a:off x="5369228" y="2635815"/>
            <a:ext cx="59824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dirty="0">
                <a:solidFill>
                  <a:srgbClr val="FF0000"/>
                </a:solidFill>
                <a:latin typeface="Calibri"/>
                <a:ea typeface="Calibri"/>
                <a:cs typeface="Calibri"/>
                <a:sym typeface="Calibri"/>
              </a:rPr>
              <a:t>an</a:t>
            </a:r>
            <a:endParaRPr dirty="0">
              <a:solidFill>
                <a:srgbClr val="FF0000"/>
              </a:solidFill>
            </a:endParaRPr>
          </a:p>
        </p:txBody>
      </p:sp>
      <p:sp>
        <p:nvSpPr>
          <p:cNvPr id="64" name="Google Shape;64;p3"/>
          <p:cNvSpPr txBox="1"/>
          <p:nvPr/>
        </p:nvSpPr>
        <p:spPr>
          <a:xfrm>
            <a:off x="4333808" y="3130784"/>
            <a:ext cx="7425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dirty="0">
                <a:solidFill>
                  <a:srgbClr val="FF0000"/>
                </a:solidFill>
                <a:latin typeface="Calibri"/>
                <a:ea typeface="Calibri"/>
                <a:cs typeface="Calibri"/>
                <a:sym typeface="Calibri"/>
              </a:rPr>
              <a:t>the</a:t>
            </a:r>
            <a:endParaRPr dirty="0">
              <a:solidFill>
                <a:srgbClr val="FF0000"/>
              </a:solidFill>
            </a:endParaRPr>
          </a:p>
        </p:txBody>
      </p:sp>
      <p:sp>
        <p:nvSpPr>
          <p:cNvPr id="65" name="Google Shape;65;p3"/>
          <p:cNvSpPr txBox="1"/>
          <p:nvPr/>
        </p:nvSpPr>
        <p:spPr>
          <a:xfrm>
            <a:off x="4430626" y="3628565"/>
            <a:ext cx="59824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dirty="0">
                <a:solidFill>
                  <a:srgbClr val="FF0000"/>
                </a:solidFill>
                <a:latin typeface="Calibri"/>
                <a:ea typeface="Calibri"/>
                <a:cs typeface="Calibri"/>
                <a:sym typeface="Calibri"/>
              </a:rPr>
              <a:t>an</a:t>
            </a:r>
            <a:endParaRPr dirty="0">
              <a:solidFill>
                <a:srgbClr val="FF0000"/>
              </a:solidFill>
            </a:endParaRPr>
          </a:p>
        </p:txBody>
      </p:sp>
      <p:pic>
        <p:nvPicPr>
          <p:cNvPr id="66" name="Google Shape;66;p3" descr="A close-up of a sword&#10;&#10;Description automatically generated with medium confidence"/>
          <p:cNvPicPr preferRelativeResize="0"/>
          <p:nvPr/>
        </p:nvPicPr>
        <p:blipFill rotWithShape="1">
          <a:blip r:embed="rId3">
            <a:alphaModFix/>
          </a:blip>
          <a:srcRect/>
          <a:stretch/>
        </p:blipFill>
        <p:spPr>
          <a:xfrm>
            <a:off x="682756" y="1542307"/>
            <a:ext cx="1809675" cy="1657831"/>
          </a:xfrm>
          <a:prstGeom prst="rect">
            <a:avLst/>
          </a:prstGeom>
          <a:noFill/>
          <a:ln>
            <a:noFill/>
          </a:ln>
        </p:spPr>
      </p:pic>
      <p:pic>
        <p:nvPicPr>
          <p:cNvPr id="67" name="Google Shape;67;p3" descr="Shape&#10;&#10;Description automatically generated with low confidence"/>
          <p:cNvPicPr preferRelativeResize="0"/>
          <p:nvPr/>
        </p:nvPicPr>
        <p:blipFill rotWithShape="1">
          <a:blip r:embed="rId4">
            <a:alphaModFix/>
          </a:blip>
          <a:srcRect/>
          <a:stretch/>
        </p:blipFill>
        <p:spPr>
          <a:xfrm>
            <a:off x="9906124" y="1339324"/>
            <a:ext cx="1402735" cy="1890000"/>
          </a:xfrm>
          <a:prstGeom prst="rect">
            <a:avLst/>
          </a:prstGeom>
          <a:noFill/>
          <a:ln>
            <a:noFill/>
          </a:ln>
        </p:spPr>
      </p:pic>
      <p:pic>
        <p:nvPicPr>
          <p:cNvPr id="68" name="Google Shape;68;p3" descr="A picture containing vector graphics&#10;&#10;Description automatically generated"/>
          <p:cNvPicPr preferRelativeResize="0"/>
          <p:nvPr/>
        </p:nvPicPr>
        <p:blipFill rotWithShape="1">
          <a:blip r:embed="rId5">
            <a:alphaModFix/>
          </a:blip>
          <a:srcRect/>
          <a:stretch/>
        </p:blipFill>
        <p:spPr>
          <a:xfrm>
            <a:off x="744221" y="3614776"/>
            <a:ext cx="1879412" cy="2759753"/>
          </a:xfrm>
          <a:prstGeom prst="rect">
            <a:avLst/>
          </a:prstGeom>
          <a:noFill/>
          <a:ln>
            <a:noFill/>
          </a:ln>
        </p:spPr>
      </p:pic>
      <p:pic>
        <p:nvPicPr>
          <p:cNvPr id="69" name="Google Shape;69;p3" descr="A person holding a guitar&#10;&#10;Description automatically generated with low confidence"/>
          <p:cNvPicPr preferRelativeResize="0"/>
          <p:nvPr/>
        </p:nvPicPr>
        <p:blipFill rotWithShape="1">
          <a:blip r:embed="rId6">
            <a:alphaModFix/>
          </a:blip>
          <a:srcRect/>
          <a:stretch/>
        </p:blipFill>
        <p:spPr>
          <a:xfrm>
            <a:off x="10022163" y="3551446"/>
            <a:ext cx="1295886" cy="2356158"/>
          </a:xfrm>
          <a:prstGeom prst="rect">
            <a:avLst/>
          </a:prstGeom>
          <a:noFill/>
          <a:ln>
            <a:noFill/>
          </a:ln>
        </p:spPr>
      </p:pic>
      <p:pic>
        <p:nvPicPr>
          <p:cNvPr id="70" name="Google Shape;70;p3" descr="A picture containing icon&#10;&#10;Description automatically generated"/>
          <p:cNvPicPr preferRelativeResize="0"/>
          <p:nvPr/>
        </p:nvPicPr>
        <p:blipFill rotWithShape="1">
          <a:blip r:embed="rId7">
            <a:alphaModFix/>
          </a:blip>
          <a:srcRect/>
          <a:stretch/>
        </p:blipFill>
        <p:spPr>
          <a:xfrm>
            <a:off x="4640064" y="4706124"/>
            <a:ext cx="2911872" cy="1851769"/>
          </a:xfrm>
          <a:prstGeom prst="rect">
            <a:avLst/>
          </a:prstGeom>
          <a:noFill/>
          <a:ln>
            <a:noFill/>
          </a:ln>
        </p:spPr>
      </p:pic>
      <p:sp>
        <p:nvSpPr>
          <p:cNvPr id="16" name="Title 2">
            <a:extLst>
              <a:ext uri="{FF2B5EF4-FFF2-40B4-BE49-F238E27FC236}">
                <a16:creationId xmlns:a16="http://schemas.microsoft.com/office/drawing/2014/main" id="{BCF86CC3-B88B-4D63-A3D1-3762A1AAEA98}"/>
              </a:ext>
            </a:extLst>
          </p:cNvPr>
          <p:cNvSpPr>
            <a:spLocks noGrp="1"/>
          </p:cNvSpPr>
          <p:nvPr>
            <p:ph type="title"/>
          </p:nvPr>
        </p:nvSpPr>
        <p:spPr>
          <a:xfrm>
            <a:off x="2622798" y="71414"/>
            <a:ext cx="6984543" cy="654032"/>
          </a:xfrm>
          <a:solidFill>
            <a:srgbClr val="FFA7A7"/>
          </a:solidFill>
        </p:spPr>
        <p:txBody>
          <a:bodyPr/>
          <a:lstStyle/>
          <a:p>
            <a:r>
              <a:rPr lang="en-US" u="sng" dirty="0"/>
              <a:t>Set B</a:t>
            </a:r>
          </a:p>
        </p:txBody>
      </p:sp>
      <p:sp>
        <p:nvSpPr>
          <p:cNvPr id="17" name="Google Shape;42;p2">
            <a:extLst>
              <a:ext uri="{FF2B5EF4-FFF2-40B4-BE49-F238E27FC236}">
                <a16:creationId xmlns:a16="http://schemas.microsoft.com/office/drawing/2014/main" id="{8452D090-A023-4E1F-A205-AF2F26420049}"/>
              </a:ext>
            </a:extLst>
          </p:cNvPr>
          <p:cNvSpPr txBox="1">
            <a:spLocks/>
          </p:cNvSpPr>
          <p:nvPr/>
        </p:nvSpPr>
        <p:spPr>
          <a:xfrm>
            <a:off x="2622795" y="781314"/>
            <a:ext cx="6984544" cy="54052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i="1" dirty="0"/>
              <a:t>Fill in the blanks with ‘A’, ‘AN’ and ‘THE’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ntr" presetSubtype="0" fill="hold"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par>
                                <p:cTn id="17" presetID="10"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4"/>
          <p:cNvSpPr txBox="1">
            <a:spLocks noGrp="1"/>
          </p:cNvSpPr>
          <p:nvPr>
            <p:ph type="title"/>
          </p:nvPr>
        </p:nvSpPr>
        <p:spPr>
          <a:xfrm>
            <a:off x="4604352" y="102076"/>
            <a:ext cx="2983296" cy="500042"/>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r>
              <a:rPr lang="en-IN"/>
              <a:t>MM INDEX</a:t>
            </a:r>
            <a:endParaRPr/>
          </a:p>
        </p:txBody>
      </p:sp>
      <p:graphicFrame>
        <p:nvGraphicFramePr>
          <p:cNvPr id="77" name="Google Shape;77;p4"/>
          <p:cNvGraphicFramePr/>
          <p:nvPr>
            <p:extLst>
              <p:ext uri="{D42A27DB-BD31-4B8C-83A1-F6EECF244321}">
                <p14:modId xmlns:p14="http://schemas.microsoft.com/office/powerpoint/2010/main" val="210978153"/>
              </p:ext>
            </p:extLst>
          </p:nvPr>
        </p:nvGraphicFramePr>
        <p:xfrm>
          <a:off x="1127448" y="1234600"/>
          <a:ext cx="9937100" cy="2682605"/>
        </p:xfrm>
        <a:graphic>
          <a:graphicData uri="http://schemas.openxmlformats.org/drawingml/2006/table">
            <a:tbl>
              <a:tblPr firstRow="1" bandRow="1">
                <a:noFill/>
                <a:tableStyleId>{D1820876-FFF4-4895-9E0A-B2B7E02B9770}</a:tableStyleId>
              </a:tblPr>
              <a:tblGrid>
                <a:gridCol w="928700">
                  <a:extLst>
                    <a:ext uri="{9D8B030D-6E8A-4147-A177-3AD203B41FA5}">
                      <a16:colId xmlns:a16="http://schemas.microsoft.com/office/drawing/2014/main" val="20000"/>
                    </a:ext>
                  </a:extLst>
                </a:gridCol>
                <a:gridCol w="1485925">
                  <a:extLst>
                    <a:ext uri="{9D8B030D-6E8A-4147-A177-3AD203B41FA5}">
                      <a16:colId xmlns:a16="http://schemas.microsoft.com/office/drawing/2014/main" val="20001"/>
                    </a:ext>
                  </a:extLst>
                </a:gridCol>
                <a:gridCol w="7522475">
                  <a:extLst>
                    <a:ext uri="{9D8B030D-6E8A-4147-A177-3AD203B41FA5}">
                      <a16:colId xmlns:a16="http://schemas.microsoft.com/office/drawing/2014/main" val="20002"/>
                    </a:ext>
                  </a:extLst>
                </a:gridCol>
              </a:tblGrid>
              <a:tr h="389325">
                <a:tc>
                  <a:txBody>
                    <a:bodyPr/>
                    <a:lstStyle/>
                    <a:p>
                      <a:pPr marL="0" marR="0" lvl="0" indent="0" algn="ctr" rtl="0">
                        <a:spcBef>
                          <a:spcPts val="0"/>
                        </a:spcBef>
                        <a:spcAft>
                          <a:spcPts val="0"/>
                        </a:spcAft>
                        <a:buNone/>
                      </a:pPr>
                      <a:r>
                        <a:rPr lang="en-IN" sz="2000" u="none" strike="noStrike" cap="none"/>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 and Attribution</a:t>
                      </a:r>
                      <a:endParaRPr/>
                    </a:p>
                  </a:txBody>
                  <a:tcPr marL="91450" marR="91450" marT="45725" marB="45725"/>
                </a:tc>
                <a:extLst>
                  <a:ext uri="{0D108BD9-81ED-4DB2-BD59-A6C34878D82A}">
                    <a16:rowId xmlns:a16="http://schemas.microsoft.com/office/drawing/2014/main" val="10000"/>
                  </a:ext>
                </a:extLst>
              </a:tr>
              <a:tr h="244175">
                <a:tc>
                  <a:txBody>
                    <a:bodyPr/>
                    <a:lstStyle/>
                    <a:p>
                      <a:pPr marL="0" marR="0" lvl="0" indent="0" algn="l" rtl="0">
                        <a:spcBef>
                          <a:spcPts val="0"/>
                        </a:spcBef>
                        <a:spcAft>
                          <a:spcPts val="0"/>
                        </a:spcAft>
                        <a:buNone/>
                      </a:pPr>
                      <a:r>
                        <a:rPr lang="en-IN" sz="900" u="none" strike="noStrike" cap="none"/>
                        <a:t>1</a:t>
                      </a:r>
                      <a:endParaRPr/>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&lt;pair activity&gt; </a:t>
                      </a:r>
                      <a:r>
                        <a:rPr lang="en-IN" sz="900" dirty="0">
                          <a:hlinkClick r:id="rId3"/>
                        </a:rPr>
                        <a:t>https://pixabay.com/vectors/classroom-comic-characters-1297775/</a:t>
                      </a:r>
                      <a:endParaRPr dirty="0"/>
                    </a:p>
                  </a:txBody>
                  <a:tcPr marL="91450" marR="91450" marT="45725" marB="45725"/>
                </a:tc>
                <a:extLst>
                  <a:ext uri="{0D108BD9-81ED-4DB2-BD59-A6C34878D82A}">
                    <a16:rowId xmlns:a16="http://schemas.microsoft.com/office/drawing/2014/main" val="10001"/>
                  </a:ext>
                </a:extLst>
              </a:tr>
              <a:tr h="389325">
                <a:tc>
                  <a:txBody>
                    <a:bodyPr/>
                    <a:lstStyle/>
                    <a:p>
                      <a:pPr marL="0" marR="0" lvl="0" indent="0" algn="l" rtl="0">
                        <a:spcBef>
                          <a:spcPts val="0"/>
                        </a:spcBef>
                        <a:spcAft>
                          <a:spcPts val="0"/>
                        </a:spcAft>
                        <a:buNone/>
                      </a:pPr>
                      <a:r>
                        <a:rPr lang="en-IN" sz="900"/>
                        <a:t>2</a:t>
                      </a:r>
                      <a:endParaRPr/>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IN" sz="900" dirty="0"/>
                        <a:t>&lt;pile of plates&gt; </a:t>
                      </a:r>
                      <a:r>
                        <a:rPr lang="en-IN" sz="900" dirty="0">
                          <a:hlinkClick r:id="rId4"/>
                        </a:rPr>
                        <a:t>https://pixabay.com/photos/plates-spoons-silverware-stack-598366/</a:t>
                      </a:r>
                      <a:endParaRPr lang="en-IN"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t>&lt;burger&gt; </a:t>
                      </a:r>
                      <a:r>
                        <a:rPr lang="en-IN" sz="900" dirty="0">
                          <a:hlinkClick r:id="rId5"/>
                        </a:rPr>
                        <a:t>https://pixabay.com/illustrations/burger-hamburger-cheeseburger-6166191/</a:t>
                      </a:r>
                      <a:endParaRPr lang="en-IN"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&lt;fruit basket&gt; </a:t>
                      </a:r>
                      <a:r>
                        <a:rPr lang="en-US" sz="900" dirty="0">
                          <a:hlinkClick r:id="rId6"/>
                        </a:rPr>
                        <a:t>https://pixabay.com/vectors/fruits-basket-fruits-basket-apple-5429751/</a:t>
                      </a: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&lt;playing&gt; </a:t>
                      </a:r>
                      <a:r>
                        <a:rPr lang="en-US" sz="900" dirty="0">
                          <a:hlinkClick r:id="rId7"/>
                        </a:rPr>
                        <a:t>https://pixabay.com/vectors/playing-ball-kids-boy-girl-31339/</a:t>
                      </a: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&lt;singing&gt; </a:t>
                      </a:r>
                      <a:r>
                        <a:rPr lang="en-US" sz="900" dirty="0">
                          <a:hlinkClick r:id="rId8"/>
                        </a:rPr>
                        <a:t>https://pixabay.com/vectors/singer-female-silhouette-woman-4753813/</a:t>
                      </a:r>
                      <a:endParaRPr lang="en-US" sz="900" dirty="0"/>
                    </a:p>
                    <a:p>
                      <a:pPr marL="0" marR="0" lvl="0" indent="0" algn="l" rtl="0">
                        <a:spcBef>
                          <a:spcPts val="0"/>
                        </a:spcBef>
                        <a:spcAft>
                          <a:spcPts val="0"/>
                        </a:spcAft>
                        <a:buNone/>
                      </a:pPr>
                      <a:endParaRPr lang="en-IN" sz="900" dirty="0"/>
                    </a:p>
                    <a:p>
                      <a:pPr marL="0" marR="0" lvl="0" indent="0" algn="l" rtl="0">
                        <a:spcBef>
                          <a:spcPts val="0"/>
                        </a:spcBef>
                        <a:spcAft>
                          <a:spcPts val="0"/>
                        </a:spcAft>
                        <a:buNone/>
                      </a:pPr>
                      <a:endParaRPr dirty="0"/>
                    </a:p>
                  </a:txBody>
                  <a:tcPr marL="91450" marR="91450" marT="45725" marB="45725"/>
                </a:tc>
                <a:extLst>
                  <a:ext uri="{0D108BD9-81ED-4DB2-BD59-A6C34878D82A}">
                    <a16:rowId xmlns:a16="http://schemas.microsoft.com/office/drawing/2014/main" val="10002"/>
                  </a:ext>
                </a:extLst>
              </a:tr>
              <a:tr h="389325">
                <a:tc>
                  <a:txBody>
                    <a:bodyPr/>
                    <a:lstStyle/>
                    <a:p>
                      <a:pPr marL="0" marR="0" lvl="0" indent="0" algn="l" rtl="0">
                        <a:spcBef>
                          <a:spcPts val="0"/>
                        </a:spcBef>
                        <a:spcAft>
                          <a:spcPts val="0"/>
                        </a:spcAft>
                        <a:buNone/>
                      </a:pPr>
                      <a:r>
                        <a:rPr lang="en-IN" sz="900"/>
                        <a:t>3</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&lt;fountain pen&gt; </a:t>
                      </a:r>
                      <a:r>
                        <a:rPr lang="en-IN" sz="900" dirty="0">
                          <a:hlinkClick r:id="rId9"/>
                        </a:rPr>
                        <a:t>https://pixabay.com/vectors/draw-drawing-fountain-ink-pen-1293329/</a:t>
                      </a:r>
                      <a:endParaRPr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&lt;man in a hurry&gt; </a:t>
                      </a:r>
                      <a:r>
                        <a:rPr lang="en-US" sz="900" dirty="0">
                          <a:hlinkClick r:id="rId10"/>
                        </a:rPr>
                        <a:t>https://pixabay.com/vectors/boy-guy-happy-jump-male-man-1299541/</a:t>
                      </a: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&lt;teacher&gt; &lt;SSSVV Image Gallery: Search Keyword “teacher”&gt;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&lt;best boy&gt; </a:t>
                      </a:r>
                      <a:r>
                        <a:rPr lang="en-US" sz="900" dirty="0">
                          <a:hlinkClick r:id="rId11"/>
                        </a:rPr>
                        <a:t>https://pixabay.com/vectors/boy-happy-gesture-celebrating-6204403/</a:t>
                      </a: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t>&lt;owl&gt; </a:t>
                      </a:r>
                      <a:r>
                        <a:rPr lang="en-IN" sz="900" dirty="0">
                          <a:hlinkClick r:id="rId12"/>
                        </a:rPr>
                        <a:t>https://pixabay.com/illustrations/owl-tree-wise-animal-limb-owlet-4491495/</a:t>
                      </a:r>
                      <a:endParaRPr lang="en-IN" sz="900" dirty="0"/>
                    </a:p>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7"/>
                  </a:ext>
                </a:extLst>
              </a:tr>
            </a:tbl>
          </a:graphicData>
        </a:graphic>
      </p:graphicFrame>
      <p:pic>
        <p:nvPicPr>
          <p:cNvPr id="78" name="Google Shape;78;p4" descr="A picture containing icon&#10;&#10;Description automatically generated"/>
          <p:cNvPicPr preferRelativeResize="0"/>
          <p:nvPr/>
        </p:nvPicPr>
        <p:blipFill rotWithShape="1">
          <a:blip r:embed="rId13">
            <a:alphaModFix/>
          </a:blip>
          <a:srcRect/>
          <a:stretch/>
        </p:blipFill>
        <p:spPr>
          <a:xfrm>
            <a:off x="2584057" y="1673013"/>
            <a:ext cx="255135" cy="172307"/>
          </a:xfrm>
          <a:prstGeom prst="rect">
            <a:avLst/>
          </a:prstGeom>
          <a:noFill/>
          <a:ln>
            <a:noFill/>
          </a:ln>
        </p:spPr>
      </p:pic>
      <p:pic>
        <p:nvPicPr>
          <p:cNvPr id="79" name="Google Shape;79;p4" descr="A picture containing icon&#10;&#10;Description automatically generated"/>
          <p:cNvPicPr preferRelativeResize="0"/>
          <p:nvPr/>
        </p:nvPicPr>
        <p:blipFill rotWithShape="1">
          <a:blip r:embed="rId14">
            <a:alphaModFix/>
          </a:blip>
          <a:srcRect/>
          <a:stretch/>
        </p:blipFill>
        <p:spPr>
          <a:xfrm>
            <a:off x="2761163" y="3469498"/>
            <a:ext cx="514693" cy="360045"/>
          </a:xfrm>
          <a:prstGeom prst="rect">
            <a:avLst/>
          </a:prstGeom>
          <a:noFill/>
          <a:ln>
            <a:noFill/>
          </a:ln>
        </p:spPr>
      </p:pic>
      <p:pic>
        <p:nvPicPr>
          <p:cNvPr id="80" name="Google Shape;80;p4" descr="A person holding a guitar&#10;&#10;Description automatically generated with low confidence"/>
          <p:cNvPicPr preferRelativeResize="0"/>
          <p:nvPr/>
        </p:nvPicPr>
        <p:blipFill rotWithShape="1">
          <a:blip r:embed="rId15">
            <a:alphaModFix/>
          </a:blip>
          <a:srcRect/>
          <a:stretch/>
        </p:blipFill>
        <p:spPr>
          <a:xfrm>
            <a:off x="2095257" y="3399577"/>
            <a:ext cx="253965" cy="419775"/>
          </a:xfrm>
          <a:prstGeom prst="rect">
            <a:avLst/>
          </a:prstGeom>
          <a:noFill/>
          <a:ln>
            <a:noFill/>
          </a:ln>
        </p:spPr>
      </p:pic>
      <p:pic>
        <p:nvPicPr>
          <p:cNvPr id="81" name="Google Shape;81;p4" descr="A picture containing vector graphics&#10;&#10;Description automatically generated"/>
          <p:cNvPicPr preferRelativeResize="0"/>
          <p:nvPr/>
        </p:nvPicPr>
        <p:blipFill rotWithShape="1">
          <a:blip r:embed="rId16">
            <a:alphaModFix/>
          </a:blip>
          <a:srcRect/>
          <a:stretch/>
        </p:blipFill>
        <p:spPr>
          <a:xfrm>
            <a:off x="3110074" y="3039987"/>
            <a:ext cx="296683" cy="396050"/>
          </a:xfrm>
          <a:prstGeom prst="rect">
            <a:avLst/>
          </a:prstGeom>
          <a:noFill/>
          <a:ln>
            <a:noFill/>
          </a:ln>
        </p:spPr>
      </p:pic>
      <p:pic>
        <p:nvPicPr>
          <p:cNvPr id="82" name="Google Shape;82;p4" descr="Shape&#10;&#10;Description automatically generated with low confidence"/>
          <p:cNvPicPr preferRelativeResize="0"/>
          <p:nvPr/>
        </p:nvPicPr>
        <p:blipFill rotWithShape="1">
          <a:blip r:embed="rId17">
            <a:alphaModFix/>
          </a:blip>
          <a:srcRect/>
          <a:stretch/>
        </p:blipFill>
        <p:spPr>
          <a:xfrm>
            <a:off x="2703470" y="3055649"/>
            <a:ext cx="246990" cy="366065"/>
          </a:xfrm>
          <a:prstGeom prst="rect">
            <a:avLst/>
          </a:prstGeom>
          <a:noFill/>
          <a:ln>
            <a:noFill/>
          </a:ln>
        </p:spPr>
      </p:pic>
      <p:pic>
        <p:nvPicPr>
          <p:cNvPr id="83" name="Google Shape;83;p4" descr="A close-up of a sword&#10;&#10;Description automatically generated with medium confidence"/>
          <p:cNvPicPr preferRelativeResize="0"/>
          <p:nvPr/>
        </p:nvPicPr>
        <p:blipFill rotWithShape="1">
          <a:blip r:embed="rId18">
            <a:alphaModFix/>
          </a:blip>
          <a:srcRect/>
          <a:stretch/>
        </p:blipFill>
        <p:spPr>
          <a:xfrm>
            <a:off x="2284650" y="3078115"/>
            <a:ext cx="345528" cy="287760"/>
          </a:xfrm>
          <a:prstGeom prst="rect">
            <a:avLst/>
          </a:prstGeom>
          <a:noFill/>
          <a:ln>
            <a:noFill/>
          </a:ln>
        </p:spPr>
      </p:pic>
      <p:pic>
        <p:nvPicPr>
          <p:cNvPr id="84" name="Google Shape;84;p4" descr="Shape&#10;&#10;Description automatically generated with medium confidence"/>
          <p:cNvPicPr preferRelativeResize="0"/>
          <p:nvPr/>
        </p:nvPicPr>
        <p:blipFill rotWithShape="1">
          <a:blip r:embed="rId19">
            <a:alphaModFix/>
          </a:blip>
          <a:srcRect/>
          <a:stretch/>
        </p:blipFill>
        <p:spPr>
          <a:xfrm>
            <a:off x="2181013" y="2470804"/>
            <a:ext cx="433200" cy="445737"/>
          </a:xfrm>
          <a:prstGeom prst="rect">
            <a:avLst/>
          </a:prstGeom>
          <a:noFill/>
          <a:ln>
            <a:noFill/>
          </a:ln>
        </p:spPr>
      </p:pic>
      <p:pic>
        <p:nvPicPr>
          <p:cNvPr id="85" name="Google Shape;85;p4" descr="A person singing into a microphone&#10;&#10;Description automatically generated with medium confidence"/>
          <p:cNvPicPr preferRelativeResize="0"/>
          <p:nvPr/>
        </p:nvPicPr>
        <p:blipFill rotWithShape="1">
          <a:blip r:embed="rId20">
            <a:alphaModFix/>
          </a:blip>
          <a:srcRect/>
          <a:stretch/>
        </p:blipFill>
        <p:spPr>
          <a:xfrm>
            <a:off x="2960448" y="2544685"/>
            <a:ext cx="433200" cy="339053"/>
          </a:xfrm>
          <a:prstGeom prst="rect">
            <a:avLst/>
          </a:prstGeom>
          <a:noFill/>
          <a:ln>
            <a:noFill/>
          </a:ln>
        </p:spPr>
      </p:pic>
      <p:pic>
        <p:nvPicPr>
          <p:cNvPr id="86" name="Google Shape;86;p4" descr="A picture containing pinwheel, vector graphics&#10;&#10;Description automatically generated"/>
          <p:cNvPicPr preferRelativeResize="0"/>
          <p:nvPr/>
        </p:nvPicPr>
        <p:blipFill rotWithShape="1">
          <a:blip r:embed="rId21">
            <a:alphaModFix/>
          </a:blip>
          <a:srcRect/>
          <a:stretch/>
        </p:blipFill>
        <p:spPr>
          <a:xfrm>
            <a:off x="2099430" y="1891444"/>
            <a:ext cx="467903" cy="250568"/>
          </a:xfrm>
          <a:prstGeom prst="rect">
            <a:avLst/>
          </a:prstGeom>
          <a:noFill/>
          <a:ln>
            <a:noFill/>
          </a:ln>
        </p:spPr>
      </p:pic>
      <p:pic>
        <p:nvPicPr>
          <p:cNvPr id="87" name="Google Shape;87;p4" descr="Icon&#10;&#10;Description automatically generated with medium confidence"/>
          <p:cNvPicPr preferRelativeResize="0"/>
          <p:nvPr/>
        </p:nvPicPr>
        <p:blipFill rotWithShape="1">
          <a:blip r:embed="rId22">
            <a:alphaModFix/>
          </a:blip>
          <a:srcRect/>
          <a:stretch/>
        </p:blipFill>
        <p:spPr>
          <a:xfrm>
            <a:off x="3050146" y="1925716"/>
            <a:ext cx="425366" cy="373316"/>
          </a:xfrm>
          <a:prstGeom prst="rect">
            <a:avLst/>
          </a:prstGeom>
          <a:noFill/>
          <a:ln>
            <a:noFill/>
          </a:ln>
        </p:spPr>
      </p:pic>
      <p:pic>
        <p:nvPicPr>
          <p:cNvPr id="88" name="Google Shape;88;p4" descr="A picture containing table, indoor, plate, dishware&#10;&#10;Description automatically generated"/>
          <p:cNvPicPr preferRelativeResize="0"/>
          <p:nvPr/>
        </p:nvPicPr>
        <p:blipFill rotWithShape="1">
          <a:blip r:embed="rId23">
            <a:alphaModFix/>
          </a:blip>
          <a:srcRect/>
          <a:stretch/>
        </p:blipFill>
        <p:spPr>
          <a:xfrm>
            <a:off x="2528474" y="2160781"/>
            <a:ext cx="467903" cy="296096"/>
          </a:xfrm>
          <a:prstGeom prst="rect">
            <a:avLst/>
          </a:prstGeom>
          <a:noFill/>
          <a:ln>
            <a:noFill/>
          </a:ln>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665</Words>
  <Application>Microsoft Office PowerPoint</Application>
  <PresentationFormat>Widescreen</PresentationFormat>
  <Paragraphs>70</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Noto Sans Symbols</vt:lpstr>
      <vt:lpstr>Arial</vt:lpstr>
      <vt:lpstr>Calibri</vt:lpstr>
      <vt:lpstr>DD</vt:lpstr>
      <vt:lpstr>Pair Activity for Filling the Correct Article</vt:lpstr>
      <vt:lpstr>Set A</vt:lpstr>
      <vt:lpstr>Set B</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PAIR ACTIVITY ARTICLES</dc:title>
  <dc:creator>sssvv</dc:creator>
  <cp:lastModifiedBy>Mahesh Mahadevan</cp:lastModifiedBy>
  <cp:revision>10</cp:revision>
  <dcterms:created xsi:type="dcterms:W3CDTF">2020-08-28T09:38:22Z</dcterms:created>
  <dcterms:modified xsi:type="dcterms:W3CDTF">2021-12-03T16:29:52Z</dcterms:modified>
</cp:coreProperties>
</file>