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i1NSIffM4s+4DeM32e8+Vw0zQz2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18A393B-0370-4E83-B49A-CBFDD0A40DA2}">
  <a:tblStyle styleId="{F18A393B-0370-4E83-B49A-CBFDD0A40DA2}" styleName="Table_0">
    <a:wholeTbl>
      <a:tcTxStyle b="off" i="off">
        <a:font>
          <a:latin typeface="Calibri"/>
          <a:ea typeface="Calibri"/>
          <a:cs typeface="Calibri"/>
        </a:font>
        <a:schemeClr val="dk1"/>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insideH>
            <a:ln w="9525" cap="flat" cmpd="sng">
              <a:solidFill>
                <a:schemeClr val="accent2"/>
              </a:solidFill>
              <a:prstDash val="solid"/>
              <a:round/>
              <a:headEnd type="none" w="sm" len="sm"/>
              <a:tailEnd type="none" w="sm" len="sm"/>
            </a:ln>
          </a:insideH>
          <a:insideV>
            <a:ln w="9525" cap="flat" cmpd="sng">
              <a:solidFill>
                <a:schemeClr val="accent2"/>
              </a:solidFill>
              <a:prstDash val="solid"/>
              <a:round/>
              <a:headEnd type="none" w="sm" len="sm"/>
              <a:tailEnd type="none" w="sm" len="sm"/>
            </a:ln>
          </a:insideV>
        </a:tcBdr>
        <a:fill>
          <a:solidFill>
            <a:srgbClr val="FFFFFF">
              <a:alpha val="0"/>
            </a:srgbClr>
          </a:solidFill>
        </a:fill>
      </a:tcStyle>
    </a:wholeTbl>
    <a:band1H>
      <a:tcTxStyle/>
      <a:tcStyle>
        <a:tcBdr/>
        <a:fill>
          <a:solidFill>
            <a:schemeClr val="accent2">
              <a:alpha val="40000"/>
            </a:schemeClr>
          </a:solidFill>
        </a:fill>
      </a:tcStyle>
    </a:band1H>
    <a:band2H>
      <a:tcTxStyle/>
      <a:tcStyle>
        <a:tcBdr/>
      </a:tcStyle>
    </a:band2H>
    <a:band1V>
      <a:tcTxStyle/>
      <a:tcStyle>
        <a:tcBdr>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tcBdr>
        <a:fill>
          <a:solidFill>
            <a:schemeClr val="accent2">
              <a:alpha val="40000"/>
            </a:schemeClr>
          </a:solidFill>
        </a:fill>
      </a:tcStyle>
    </a:band1V>
    <a:band2V>
      <a:tcTxStyle/>
      <a:tcStyle>
        <a:tcBdr/>
      </a:tcStyle>
    </a:band2V>
    <a:lastCol>
      <a:tcTxStyle b="on" i="off"/>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insideH>
            <a:ln w="9525" cap="flat" cmpd="sng">
              <a:solidFill>
                <a:schemeClr val="accent2"/>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lastCol>
    <a:firstCol>
      <a:tcTxStyle b="on" i="off"/>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insideH>
            <a:ln w="9525" cap="flat" cmpd="sng">
              <a:solidFill>
                <a:schemeClr val="accent2"/>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firstCol>
    <a:lastRow>
      <a:tcTxStyle b="on" i="off"/>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op>
            <a:ln w="9525" cap="flat" cmpd="sng">
              <a:solidFill>
                <a:schemeClr val="accent2"/>
              </a:solidFill>
              <a:prstDash val="solid"/>
              <a:round/>
              <a:headEnd type="none" w="sm" len="sm"/>
              <a:tailEnd type="none" w="sm" len="sm"/>
            </a:ln>
          </a:top>
          <a:bottom>
            <a:ln w="9525" cap="flat" cmpd="sng">
              <a:solidFill>
                <a:schemeClr val="l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accent2"/>
          </a:solidFill>
        </a:fill>
      </a:tcStyle>
    </a:firstRow>
    <a:neCell>
      <a:tcTxStyle/>
      <a:tcStyle>
        <a:tcBdr/>
      </a:tcStyle>
    </a:neCell>
    <a:nwCell>
      <a:tcTxStyle/>
      <a:tcStyle>
        <a:tcBdr/>
      </a:tcStyle>
    </a:nwCell>
  </a:tblStyle>
  <a:tblStyle styleId="{8A569E21-8938-4BE1-A9A4-EEDBC3D30535}"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7" d="100"/>
          <a:sy n="47" d="100"/>
        </p:scale>
        <p:origin x="1324" y="3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r>
              <a:rPr lang="en-IN"/>
              <a:t>&lt;classroom&gt; &lt;SSSVV&gt;</a:t>
            </a:r>
            <a:endParaRPr/>
          </a:p>
        </p:txBody>
      </p:sp>
      <p:sp>
        <p:nvSpPr>
          <p:cNvPr id="33" name="Google Shape;3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 name="Google Shape;3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r>
              <a:rPr lang="en-IN"/>
              <a:t>&lt;birthday party&gt; &lt;SSSVV&gt;</a:t>
            </a:r>
            <a:endParaRPr/>
          </a:p>
        </p:txBody>
      </p:sp>
      <p:sp>
        <p:nvSpPr>
          <p:cNvPr id="40" name="Google Shape;40;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 name="Google Shape;4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marR="0" lvl="0" indent="0" algn="l" rtl="0">
              <a:lnSpc>
                <a:spcPct val="100000"/>
              </a:lnSpc>
              <a:spcBef>
                <a:spcPts val="0"/>
              </a:spcBef>
              <a:spcAft>
                <a:spcPts val="0"/>
              </a:spcAft>
              <a:buClr>
                <a:schemeClr val="dk1"/>
              </a:buClr>
              <a:buSzPts val="1200"/>
              <a:buFont typeface="Calibri"/>
              <a:buNone/>
            </a:pPr>
            <a:r>
              <a:rPr lang="en-IN"/>
              <a:t>&lt;birthday party&gt; &lt;SSSVV&gt;</a:t>
            </a:r>
            <a:endParaRPr/>
          </a:p>
          <a:p>
            <a:pPr marL="0" lvl="0" indent="0" algn="l" rtl="0">
              <a:spcBef>
                <a:spcPts val="0"/>
              </a:spcBef>
              <a:spcAft>
                <a:spcPts val="0"/>
              </a:spcAft>
              <a:buNone/>
            </a:pPr>
            <a:endParaRPr/>
          </a:p>
        </p:txBody>
      </p:sp>
      <p:sp>
        <p:nvSpPr>
          <p:cNvPr id="48" name="Google Shape;4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marR="0" lvl="0" indent="0" algn="l" rtl="0">
              <a:lnSpc>
                <a:spcPct val="100000"/>
              </a:lnSpc>
              <a:spcBef>
                <a:spcPts val="0"/>
              </a:spcBef>
              <a:spcAft>
                <a:spcPts val="0"/>
              </a:spcAft>
              <a:buClr>
                <a:schemeClr val="dk1"/>
              </a:buClr>
              <a:buSzPts val="1200"/>
              <a:buFont typeface="Calibri"/>
              <a:buNone/>
            </a:pPr>
            <a:r>
              <a:rPr lang="en-IN"/>
              <a:t>&lt;birthday party&gt; &lt;SSSVV&gt;</a:t>
            </a:r>
            <a:endParaRPr/>
          </a:p>
          <a:p>
            <a:pPr marL="0" lvl="0" indent="0" algn="l" rtl="0">
              <a:spcBef>
                <a:spcPts val="0"/>
              </a:spcBef>
              <a:spcAft>
                <a:spcPts val="0"/>
              </a:spcAft>
              <a:buNone/>
            </a:pPr>
            <a:endParaRPr/>
          </a:p>
        </p:txBody>
      </p:sp>
      <p:sp>
        <p:nvSpPr>
          <p:cNvPr id="62" name="Google Shape;62;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70" name="Google Shape;70;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about:blank"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7"/>
          <p:cNvSpPr txBox="1">
            <a:spLocks noGrp="1"/>
          </p:cNvSpPr>
          <p:nvPr>
            <p:ph type="ctrTitle"/>
          </p:nvPr>
        </p:nvSpPr>
        <p:spPr>
          <a:xfrm>
            <a:off x="914400" y="885575"/>
            <a:ext cx="10363200" cy="1607322"/>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7"/>
          <p:cNvSpPr txBox="1">
            <a:spLocks noGrp="1"/>
          </p:cNvSpPr>
          <p:nvPr>
            <p:ph type="subTitle" idx="1"/>
          </p:nvPr>
        </p:nvSpPr>
        <p:spPr>
          <a:xfrm>
            <a:off x="1828800" y="2612504"/>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3" name="Google Shape;13;p7">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4" name="Google Shape;14;p7"/>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7" descr="A picture containing text, clock&#10;&#10;Description automatically generated"/>
          <p:cNvPicPr preferRelativeResize="0"/>
          <p:nvPr/>
        </p:nvPicPr>
        <p:blipFill rotWithShape="1">
          <a:blip r:embed="rId3">
            <a:alphaModFix/>
          </a:blip>
          <a:srcRect/>
          <a:stretch/>
        </p:blipFill>
        <p:spPr>
          <a:xfrm>
            <a:off x="89057" y="114396"/>
            <a:ext cx="902286" cy="957155"/>
          </a:xfrm>
          <a:prstGeom prst="rect">
            <a:avLst/>
          </a:prstGeom>
          <a:noFill/>
          <a:ln>
            <a:noFill/>
          </a:ln>
        </p:spPr>
      </p:pic>
      <p:pic>
        <p:nvPicPr>
          <p:cNvPr id="16" name="Google Shape;16;p7" descr="A picture containing text, lamp&#10;&#10;Description automatically generated"/>
          <p:cNvPicPr preferRelativeResize="0"/>
          <p:nvPr/>
        </p:nvPicPr>
        <p:blipFill rotWithShape="1">
          <a:blip r:embed="rId4">
            <a:alphaModFix/>
          </a:blip>
          <a:srcRect/>
          <a:stretch/>
        </p:blipFill>
        <p:spPr>
          <a:xfrm>
            <a:off x="11164077" y="5837009"/>
            <a:ext cx="914479" cy="914479"/>
          </a:xfrm>
          <a:prstGeom prst="rect">
            <a:avLst/>
          </a:prstGeom>
          <a:noFill/>
          <a:ln>
            <a:noFill/>
          </a:ln>
        </p:spPr>
      </p:pic>
      <p:pic>
        <p:nvPicPr>
          <p:cNvPr id="17" name="Google Shape;17;p7" descr="Calendar&#10;&#10;Description automatically generated with low confidence"/>
          <p:cNvPicPr preferRelativeResize="0"/>
          <p:nvPr/>
        </p:nvPicPr>
        <p:blipFill rotWithShape="1">
          <a:blip r:embed="rId5">
            <a:alphaModFix/>
          </a:blip>
          <a:srcRect/>
          <a:stretch/>
        </p:blipFill>
        <p:spPr>
          <a:xfrm>
            <a:off x="11139692" y="132686"/>
            <a:ext cx="963251" cy="938865"/>
          </a:xfrm>
          <a:prstGeom prst="rect">
            <a:avLst/>
          </a:prstGeom>
          <a:noFill/>
          <a:ln>
            <a:noFill/>
          </a:ln>
        </p:spPr>
      </p:pic>
      <p:sp>
        <p:nvSpPr>
          <p:cNvPr id="18" name="Google Shape;18;p7"/>
          <p:cNvSpPr txBox="1"/>
          <p:nvPr/>
        </p:nvSpPr>
        <p:spPr>
          <a:xfrm>
            <a:off x="1550132" y="5293602"/>
            <a:ext cx="9091736" cy="121571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800" b="0" i="0" u="sng" strike="noStrike" cap="none">
                <a:solidFill>
                  <a:schemeClr val="dk1"/>
                </a:solidFill>
                <a:latin typeface="Calibri"/>
                <a:ea typeface="Calibri"/>
                <a:cs typeface="Calibri"/>
                <a:sym typeface="Calibri"/>
              </a:rPr>
              <a:t>COPYRIGHT NOTICE</a:t>
            </a:r>
            <a:endParaRPr sz="800" b="0" i="0" u="none" strike="noStrike" cap="none">
              <a:solidFill>
                <a:schemeClr val="dk1"/>
              </a:solidFill>
              <a:latin typeface="Calibri"/>
              <a:ea typeface="Calibri"/>
              <a:cs typeface="Calibri"/>
              <a:sym typeface="Calibri"/>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Strictly not for Commercial use.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Provided on ‘as is’ basis with no warranties of any kind.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that falls in Public Domain or common Knowledge facts can be used freely.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Some of the contents are owned by the Third parties and are used in compliance with their licensing conditions. Any one infringing the Copyright of such Third parties will be doing so at their own risks and costs.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can be downloaded and used for Personal, educational and informational purposes only.  Any attempt to remove, alter, circumvent or  distort  the data that is accessed Is Illegal and strictly prohibited.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8"/>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8">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22" name="Google Shape;22;p8"/>
          <p:cNvSpPr txBox="1">
            <a:spLocks noGrp="1"/>
          </p:cNvSpPr>
          <p:nvPr>
            <p:ph type="body" idx="1"/>
          </p:nvPr>
        </p:nvSpPr>
        <p:spPr>
          <a:xfrm>
            <a:off x="954779" y="1243798"/>
            <a:ext cx="10282441" cy="444681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3" name="Google Shape;23;p8" descr="A picture containing text, lamp&#10;&#10;Description automatically generated"/>
          <p:cNvPicPr preferRelativeResize="0"/>
          <p:nvPr/>
        </p:nvPicPr>
        <p:blipFill rotWithShape="1">
          <a:blip r:embed="rId3">
            <a:alphaModFix/>
          </a:blip>
          <a:srcRect/>
          <a:stretch/>
        </p:blipFill>
        <p:spPr>
          <a:xfrm>
            <a:off x="11164077" y="5837009"/>
            <a:ext cx="914479" cy="914479"/>
          </a:xfrm>
          <a:prstGeom prst="rect">
            <a:avLst/>
          </a:prstGeom>
          <a:noFill/>
          <a:ln>
            <a:noFill/>
          </a:ln>
        </p:spPr>
      </p:pic>
      <p:pic>
        <p:nvPicPr>
          <p:cNvPr id="24" name="Google Shape;24;p8" descr="Calendar&#10;&#10;Description automatically generated with low confidence"/>
          <p:cNvPicPr preferRelativeResize="0"/>
          <p:nvPr/>
        </p:nvPicPr>
        <p:blipFill rotWithShape="1">
          <a:blip r:embed="rId4">
            <a:alphaModFix/>
          </a:blip>
          <a:srcRect/>
          <a:stretch/>
        </p:blipFill>
        <p:spPr>
          <a:xfrm>
            <a:off x="11139692" y="132686"/>
            <a:ext cx="963251" cy="93886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4604352" y="102076"/>
            <a:ext cx="2983296" cy="50004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9">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28" name="Google Shape;28;p9" descr="A picture containing text, lamp&#10;&#10;Description automatically generated"/>
          <p:cNvPicPr preferRelativeResize="0"/>
          <p:nvPr/>
        </p:nvPicPr>
        <p:blipFill rotWithShape="1">
          <a:blip r:embed="rId3">
            <a:alphaModFix/>
          </a:blip>
          <a:srcRect/>
          <a:stretch/>
        </p:blipFill>
        <p:spPr>
          <a:xfrm>
            <a:off x="11164077" y="5837009"/>
            <a:ext cx="914479" cy="914479"/>
          </a:xfrm>
          <a:prstGeom prst="rect">
            <a:avLst/>
          </a:prstGeom>
          <a:noFill/>
          <a:ln>
            <a:noFill/>
          </a:ln>
        </p:spPr>
      </p:pic>
      <p:pic>
        <p:nvPicPr>
          <p:cNvPr id="29" name="Google Shape;29;p9" descr="Calendar&#10;&#10;Description automatically generated with low confidence"/>
          <p:cNvPicPr preferRelativeResize="0"/>
          <p:nvPr/>
        </p:nvPicPr>
        <p:blipFill rotWithShape="1">
          <a:blip r:embed="rId4">
            <a:alphaModFix/>
          </a:blip>
          <a:srcRect/>
          <a:stretch/>
        </p:blipFill>
        <p:spPr>
          <a:xfrm>
            <a:off x="11139692" y="132686"/>
            <a:ext cx="963251" cy="93886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1"/>
          <p:cNvSpPr txBox="1">
            <a:spLocks noGrp="1"/>
          </p:cNvSpPr>
          <p:nvPr>
            <p:ph type="ctrTitle"/>
          </p:nvPr>
        </p:nvSpPr>
        <p:spPr>
          <a:xfrm>
            <a:off x="2749116" y="476672"/>
            <a:ext cx="6693768" cy="1656184"/>
          </a:xfrm>
          <a:prstGeom prst="rect">
            <a:avLst/>
          </a:prstGeom>
          <a:noFill/>
          <a:ln w="952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IN" b="1" dirty="0"/>
              <a:t>Paragraph Writing </a:t>
            </a:r>
            <a:br>
              <a:rPr lang="en-IN" b="1" dirty="0"/>
            </a:br>
            <a:r>
              <a:rPr lang="en-IN" b="1" dirty="0"/>
              <a:t>In Teams</a:t>
            </a:r>
            <a:endParaRPr dirty="0"/>
          </a:p>
        </p:txBody>
      </p:sp>
      <p:pic>
        <p:nvPicPr>
          <p:cNvPr id="36" name="Google Shape;36;p1" descr="A picture containing text&#10;&#10;Description automatically generated"/>
          <p:cNvPicPr preferRelativeResize="0"/>
          <p:nvPr/>
        </p:nvPicPr>
        <p:blipFill rotWithShape="1">
          <a:blip r:embed="rId3">
            <a:alphaModFix/>
          </a:blip>
          <a:srcRect/>
          <a:stretch/>
        </p:blipFill>
        <p:spPr>
          <a:xfrm>
            <a:off x="3700487" y="2038053"/>
            <a:ext cx="4791026" cy="331365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2"/>
          <p:cNvSpPr txBox="1">
            <a:spLocks noGrp="1"/>
          </p:cNvSpPr>
          <p:nvPr>
            <p:ph type="title"/>
          </p:nvPr>
        </p:nvSpPr>
        <p:spPr>
          <a:xfrm>
            <a:off x="1305374" y="71414"/>
            <a:ext cx="929642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Birthday Party </a:t>
            </a:r>
            <a:endParaRPr u="sng" dirty="0"/>
          </a:p>
        </p:txBody>
      </p:sp>
      <p:pic>
        <p:nvPicPr>
          <p:cNvPr id="43" name="Google Shape;43;p2"/>
          <p:cNvPicPr preferRelativeResize="0"/>
          <p:nvPr/>
        </p:nvPicPr>
        <p:blipFill rotWithShape="1">
          <a:blip r:embed="rId3">
            <a:alphaModFix/>
          </a:blip>
          <a:srcRect/>
          <a:stretch/>
        </p:blipFill>
        <p:spPr>
          <a:xfrm>
            <a:off x="3467708" y="836712"/>
            <a:ext cx="5256584" cy="4248472"/>
          </a:xfrm>
          <a:prstGeom prst="rect">
            <a:avLst/>
          </a:prstGeom>
          <a:noFill/>
          <a:ln>
            <a:noFill/>
          </a:ln>
        </p:spPr>
      </p:pic>
      <p:graphicFrame>
        <p:nvGraphicFramePr>
          <p:cNvPr id="44" name="Google Shape;44;p2"/>
          <p:cNvGraphicFramePr/>
          <p:nvPr>
            <p:extLst>
              <p:ext uri="{D42A27DB-BD31-4B8C-83A1-F6EECF244321}">
                <p14:modId xmlns:p14="http://schemas.microsoft.com/office/powerpoint/2010/main" val="2952296802"/>
              </p:ext>
            </p:extLst>
          </p:nvPr>
        </p:nvGraphicFramePr>
        <p:xfrm>
          <a:off x="947427" y="5300907"/>
          <a:ext cx="10297150" cy="1047774"/>
        </p:xfrm>
        <a:graphic>
          <a:graphicData uri="http://schemas.openxmlformats.org/drawingml/2006/table">
            <a:tbl>
              <a:tblPr>
                <a:gradFill>
                  <a:gsLst>
                    <a:gs pos="0">
                      <a:srgbClr val="FFA09D"/>
                    </a:gs>
                    <a:gs pos="35000">
                      <a:srgbClr val="FFBCBC"/>
                    </a:gs>
                    <a:gs pos="100000">
                      <a:srgbClr val="FFE2E2"/>
                    </a:gs>
                  </a:gsLst>
                  <a:lin ang="16200000" scaled="0"/>
                </a:gradFill>
                <a:tableStyleId>{F18A393B-0370-4E83-B49A-CBFDD0A40DA2}</a:tableStyleId>
              </a:tblPr>
              <a:tblGrid>
                <a:gridCol w="2664300">
                  <a:extLst>
                    <a:ext uri="{9D8B030D-6E8A-4147-A177-3AD203B41FA5}">
                      <a16:colId xmlns:a16="http://schemas.microsoft.com/office/drawing/2014/main" val="20000"/>
                    </a:ext>
                  </a:extLst>
                </a:gridCol>
                <a:gridCol w="3312375">
                  <a:extLst>
                    <a:ext uri="{9D8B030D-6E8A-4147-A177-3AD203B41FA5}">
                      <a16:colId xmlns:a16="http://schemas.microsoft.com/office/drawing/2014/main" val="20001"/>
                    </a:ext>
                  </a:extLst>
                </a:gridCol>
                <a:gridCol w="4320475">
                  <a:extLst>
                    <a:ext uri="{9D8B030D-6E8A-4147-A177-3AD203B41FA5}">
                      <a16:colId xmlns:a16="http://schemas.microsoft.com/office/drawing/2014/main" val="20002"/>
                    </a:ext>
                  </a:extLst>
                </a:gridCol>
              </a:tblGrid>
              <a:tr h="523887">
                <a:tc>
                  <a:txBody>
                    <a:bodyPr/>
                    <a:lstStyle/>
                    <a:p>
                      <a:pPr marL="0" marR="0" lvl="0" indent="0" algn="ctr" rtl="0">
                        <a:lnSpc>
                          <a:spcPct val="115000"/>
                        </a:lnSpc>
                        <a:spcBef>
                          <a:spcPts val="0"/>
                        </a:spcBef>
                        <a:spcAft>
                          <a:spcPts val="0"/>
                        </a:spcAft>
                        <a:buNone/>
                      </a:pPr>
                      <a:r>
                        <a:rPr lang="en-IN" sz="2400" u="none" strike="noStrike" cap="none" dirty="0"/>
                        <a:t>birthday party </a:t>
                      </a:r>
                      <a:endParaRPr sz="24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IN" sz="2400" u="none" strike="noStrike" cap="none"/>
                        <a:t>mother and her friends </a:t>
                      </a:r>
                      <a:endParaRPr sz="24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IN" sz="2400" u="none" strike="noStrike" cap="none" dirty="0"/>
                        <a:t>decorated with colourful balloons </a:t>
                      </a:r>
                      <a:endParaRPr sz="24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523887">
                <a:tc>
                  <a:txBody>
                    <a:bodyPr/>
                    <a:lstStyle/>
                    <a:p>
                      <a:pPr marL="0" marR="0" lvl="0" indent="0" algn="ctr" rtl="0">
                        <a:lnSpc>
                          <a:spcPct val="115000"/>
                        </a:lnSpc>
                        <a:spcBef>
                          <a:spcPts val="0"/>
                        </a:spcBef>
                        <a:spcAft>
                          <a:spcPts val="0"/>
                        </a:spcAft>
                        <a:buNone/>
                      </a:pPr>
                      <a:r>
                        <a:rPr lang="en-IN" sz="2400" u="none" strike="noStrike" cap="none" dirty="0"/>
                        <a:t>cakes with candles </a:t>
                      </a:r>
                      <a:endParaRPr sz="24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IN" sz="2400" u="none" strike="noStrike" cap="none"/>
                        <a:t> very happy </a:t>
                      </a:r>
                      <a:endParaRPr sz="24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IN" sz="2400" u="none" strike="noStrike" cap="none" dirty="0"/>
                        <a:t>on this special day</a:t>
                      </a:r>
                      <a:endParaRPr sz="24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3"/>
          <p:cNvSpPr txBox="1">
            <a:spLocks noGrp="1"/>
          </p:cNvSpPr>
          <p:nvPr>
            <p:ph type="title"/>
          </p:nvPr>
        </p:nvSpPr>
        <p:spPr>
          <a:xfrm>
            <a:off x="1889421" y="30470"/>
            <a:ext cx="845129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Birthday Party – Lead Questions</a:t>
            </a:r>
            <a:endParaRPr u="sng" dirty="0"/>
          </a:p>
        </p:txBody>
      </p:sp>
      <p:sp>
        <p:nvSpPr>
          <p:cNvPr id="51" name="Google Shape;51;p3"/>
          <p:cNvSpPr txBox="1">
            <a:spLocks noGrp="1"/>
          </p:cNvSpPr>
          <p:nvPr>
            <p:ph type="body" idx="1"/>
          </p:nvPr>
        </p:nvSpPr>
        <p:spPr>
          <a:xfrm>
            <a:off x="191344" y="2335293"/>
            <a:ext cx="5556313" cy="4261450"/>
          </a:xfrm>
          <a:prstGeom prst="rect">
            <a:avLst/>
          </a:prstGeom>
          <a:noFill/>
          <a:ln>
            <a:noFill/>
          </a:ln>
        </p:spPr>
        <p:txBody>
          <a:bodyPr spcFirstLastPara="1" wrap="square" lIns="91425" tIns="45700" rIns="91425" bIns="45700" anchor="t" anchorCtr="0">
            <a:noAutofit/>
          </a:bodyPr>
          <a:lstStyle/>
          <a:p>
            <a:pPr marL="514350" lvl="0" indent="-514350" algn="l" rtl="0">
              <a:lnSpc>
                <a:spcPct val="150000"/>
              </a:lnSpc>
              <a:spcBef>
                <a:spcPts val="0"/>
              </a:spcBef>
              <a:spcAft>
                <a:spcPts val="0"/>
              </a:spcAft>
              <a:buClr>
                <a:schemeClr val="dk1"/>
              </a:buClr>
              <a:buSzPts val="2800"/>
              <a:buFont typeface="Calibri"/>
              <a:buAutoNum type="arabicPeriod"/>
            </a:pPr>
            <a:r>
              <a:rPr lang="en-IN" sz="2800" dirty="0"/>
              <a:t>What scene is this?</a:t>
            </a:r>
            <a:endParaRPr sz="2800" dirty="0"/>
          </a:p>
          <a:p>
            <a:pPr marL="514350" lvl="0" indent="-514350" algn="l" rtl="0">
              <a:lnSpc>
                <a:spcPct val="150000"/>
              </a:lnSpc>
              <a:spcBef>
                <a:spcPts val="560"/>
              </a:spcBef>
              <a:spcAft>
                <a:spcPts val="0"/>
              </a:spcAft>
              <a:buClr>
                <a:schemeClr val="dk1"/>
              </a:buClr>
              <a:buSzPts val="2800"/>
              <a:buFont typeface="Calibri"/>
              <a:buAutoNum type="arabicPeriod"/>
            </a:pPr>
            <a:r>
              <a:rPr lang="en-IN" sz="2800" dirty="0"/>
              <a:t>Who do you see?</a:t>
            </a:r>
            <a:endParaRPr sz="2800" dirty="0"/>
          </a:p>
          <a:p>
            <a:pPr marL="514350" lvl="0" indent="-514350" algn="l" rtl="0">
              <a:lnSpc>
                <a:spcPct val="150000"/>
              </a:lnSpc>
              <a:spcBef>
                <a:spcPts val="560"/>
              </a:spcBef>
              <a:spcAft>
                <a:spcPts val="0"/>
              </a:spcAft>
              <a:buClr>
                <a:schemeClr val="dk1"/>
              </a:buClr>
              <a:buSzPts val="2800"/>
              <a:buFont typeface="Calibri"/>
              <a:buAutoNum type="arabicPeriod"/>
            </a:pPr>
            <a:r>
              <a:rPr lang="en-IN" sz="2800" dirty="0"/>
              <a:t>How does the room look?</a:t>
            </a:r>
            <a:endParaRPr sz="2800" dirty="0"/>
          </a:p>
          <a:p>
            <a:pPr marL="514350" lvl="0" indent="-514350" algn="l" rtl="0">
              <a:lnSpc>
                <a:spcPct val="150000"/>
              </a:lnSpc>
              <a:spcBef>
                <a:spcPts val="560"/>
              </a:spcBef>
              <a:spcAft>
                <a:spcPts val="0"/>
              </a:spcAft>
              <a:buClr>
                <a:schemeClr val="dk1"/>
              </a:buClr>
              <a:buSzPts val="2800"/>
              <a:buFont typeface="Calibri"/>
              <a:buAutoNum type="arabicPeriod"/>
            </a:pPr>
            <a:r>
              <a:rPr lang="en-IN" sz="2800" dirty="0"/>
              <a:t>What else do you see?</a:t>
            </a:r>
            <a:endParaRPr sz="2800" dirty="0"/>
          </a:p>
          <a:p>
            <a:pPr marL="514350" lvl="0" indent="-514350" algn="l" rtl="0">
              <a:lnSpc>
                <a:spcPct val="150000"/>
              </a:lnSpc>
              <a:spcBef>
                <a:spcPts val="560"/>
              </a:spcBef>
              <a:spcAft>
                <a:spcPts val="0"/>
              </a:spcAft>
              <a:buClr>
                <a:schemeClr val="dk1"/>
              </a:buClr>
              <a:buSzPts val="2800"/>
              <a:buFont typeface="Calibri"/>
              <a:buAutoNum type="arabicPeriod"/>
            </a:pPr>
            <a:r>
              <a:rPr lang="en-IN" sz="2800" dirty="0"/>
              <a:t>How do they all look?</a:t>
            </a:r>
            <a:endParaRPr sz="2800" dirty="0"/>
          </a:p>
          <a:p>
            <a:pPr marL="514350" lvl="0" indent="-514350" algn="l" rtl="0">
              <a:lnSpc>
                <a:spcPct val="150000"/>
              </a:lnSpc>
              <a:spcBef>
                <a:spcPts val="560"/>
              </a:spcBef>
              <a:spcAft>
                <a:spcPts val="0"/>
              </a:spcAft>
              <a:buClr>
                <a:schemeClr val="dk1"/>
              </a:buClr>
              <a:buSzPts val="2800"/>
              <a:buFont typeface="Calibri"/>
              <a:buAutoNum type="arabicPeriod"/>
            </a:pPr>
            <a:r>
              <a:rPr lang="en-IN" sz="2800" dirty="0"/>
              <a:t>Why is the birthday girl happy?</a:t>
            </a:r>
            <a:endParaRPr sz="2800" dirty="0"/>
          </a:p>
        </p:txBody>
      </p:sp>
      <p:pic>
        <p:nvPicPr>
          <p:cNvPr id="52" name="Google Shape;52;p3"/>
          <p:cNvPicPr preferRelativeResize="0"/>
          <p:nvPr/>
        </p:nvPicPr>
        <p:blipFill rotWithShape="1">
          <a:blip r:embed="rId3">
            <a:alphaModFix/>
          </a:blip>
          <a:srcRect/>
          <a:stretch/>
        </p:blipFill>
        <p:spPr>
          <a:xfrm>
            <a:off x="4944939" y="670854"/>
            <a:ext cx="2340260" cy="1800200"/>
          </a:xfrm>
          <a:prstGeom prst="rect">
            <a:avLst/>
          </a:prstGeom>
          <a:noFill/>
          <a:ln>
            <a:noFill/>
          </a:ln>
        </p:spPr>
      </p:pic>
      <p:sp>
        <p:nvSpPr>
          <p:cNvPr id="53" name="Google Shape;53;p3"/>
          <p:cNvSpPr txBox="1"/>
          <p:nvPr/>
        </p:nvSpPr>
        <p:spPr>
          <a:xfrm>
            <a:off x="4612907" y="2482078"/>
            <a:ext cx="3285479"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800" dirty="0">
                <a:solidFill>
                  <a:srgbClr val="0041D3"/>
                </a:solidFill>
                <a:latin typeface="Calibri"/>
                <a:ea typeface="Calibri"/>
                <a:cs typeface="Calibri"/>
                <a:sym typeface="Calibri"/>
              </a:rPr>
              <a:t>It is a </a:t>
            </a:r>
            <a:r>
              <a:rPr lang="en-IN" sz="2800" b="0" i="0" u="none" strike="noStrike" cap="none" dirty="0">
                <a:solidFill>
                  <a:srgbClr val="0041D3"/>
                </a:solidFill>
                <a:latin typeface="Calibri"/>
                <a:ea typeface="Calibri"/>
                <a:cs typeface="Calibri"/>
                <a:sym typeface="Calibri"/>
              </a:rPr>
              <a:t>birthday party. </a:t>
            </a:r>
            <a:endParaRPr sz="2800" dirty="0">
              <a:solidFill>
                <a:srgbClr val="0041D3"/>
              </a:solidFill>
              <a:latin typeface="Calibri"/>
              <a:ea typeface="Calibri"/>
              <a:cs typeface="Calibri"/>
              <a:sym typeface="Calibri"/>
            </a:endParaRPr>
          </a:p>
        </p:txBody>
      </p:sp>
      <p:sp>
        <p:nvSpPr>
          <p:cNvPr id="54" name="Google Shape;54;p3"/>
          <p:cNvSpPr txBox="1"/>
          <p:nvPr/>
        </p:nvSpPr>
        <p:spPr>
          <a:xfrm>
            <a:off x="4053612" y="3185069"/>
            <a:ext cx="7627495"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800" dirty="0">
                <a:solidFill>
                  <a:srgbClr val="0041D3"/>
                </a:solidFill>
                <a:latin typeface="Calibri"/>
                <a:ea typeface="Calibri"/>
                <a:cs typeface="Calibri"/>
                <a:sym typeface="Calibri"/>
              </a:rPr>
              <a:t>We see a birthday girl, her mother and her friends. </a:t>
            </a:r>
            <a:endParaRPr sz="2800" dirty="0">
              <a:solidFill>
                <a:srgbClr val="0041D3"/>
              </a:solidFill>
              <a:latin typeface="Calibri"/>
              <a:ea typeface="Calibri"/>
              <a:cs typeface="Calibri"/>
              <a:sym typeface="Calibri"/>
            </a:endParaRPr>
          </a:p>
        </p:txBody>
      </p:sp>
      <p:sp>
        <p:nvSpPr>
          <p:cNvPr id="55" name="Google Shape;55;p3"/>
          <p:cNvSpPr txBox="1"/>
          <p:nvPr/>
        </p:nvSpPr>
        <p:spPr>
          <a:xfrm>
            <a:off x="4603790" y="3900540"/>
            <a:ext cx="7025148" cy="52120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800" dirty="0">
                <a:solidFill>
                  <a:srgbClr val="0041D3"/>
                </a:solidFill>
                <a:latin typeface="Calibri"/>
                <a:ea typeface="Calibri"/>
                <a:cs typeface="Calibri"/>
                <a:sym typeface="Calibri"/>
              </a:rPr>
              <a:t>The room is decorated with colourful balloons.</a:t>
            </a:r>
            <a:endParaRPr sz="2800" dirty="0"/>
          </a:p>
        </p:txBody>
      </p:sp>
      <p:sp>
        <p:nvSpPr>
          <p:cNvPr id="56" name="Google Shape;56;p3"/>
          <p:cNvSpPr txBox="1"/>
          <p:nvPr/>
        </p:nvSpPr>
        <p:spPr>
          <a:xfrm>
            <a:off x="4603790" y="4632087"/>
            <a:ext cx="6928568"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800" dirty="0">
                <a:solidFill>
                  <a:srgbClr val="0041D3"/>
                </a:solidFill>
                <a:latin typeface="Calibri"/>
                <a:ea typeface="Calibri"/>
                <a:cs typeface="Calibri"/>
                <a:sym typeface="Calibri"/>
              </a:rPr>
              <a:t>The birthday cake with candles on it to be cut.</a:t>
            </a:r>
            <a:endParaRPr sz="2800" dirty="0"/>
          </a:p>
        </p:txBody>
      </p:sp>
      <p:sp>
        <p:nvSpPr>
          <p:cNvPr id="57" name="Google Shape;57;p3"/>
          <p:cNvSpPr txBox="1"/>
          <p:nvPr/>
        </p:nvSpPr>
        <p:spPr>
          <a:xfrm>
            <a:off x="4603789" y="5308035"/>
            <a:ext cx="4035243"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800" dirty="0">
                <a:solidFill>
                  <a:srgbClr val="0041D3"/>
                </a:solidFill>
                <a:latin typeface="Calibri"/>
                <a:ea typeface="Calibri"/>
                <a:cs typeface="Calibri"/>
                <a:sym typeface="Calibri"/>
              </a:rPr>
              <a:t>They all look very happy.</a:t>
            </a:r>
            <a:endParaRPr sz="2800" dirty="0"/>
          </a:p>
        </p:txBody>
      </p:sp>
      <p:sp>
        <p:nvSpPr>
          <p:cNvPr id="58" name="Google Shape;58;p3"/>
          <p:cNvSpPr txBox="1"/>
          <p:nvPr/>
        </p:nvSpPr>
        <p:spPr>
          <a:xfrm>
            <a:off x="5429234" y="5822382"/>
            <a:ext cx="5805907" cy="95406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800" dirty="0">
                <a:solidFill>
                  <a:srgbClr val="0041D3"/>
                </a:solidFill>
                <a:latin typeface="Calibri"/>
                <a:ea typeface="Calibri"/>
                <a:cs typeface="Calibri"/>
                <a:sym typeface="Calibri"/>
              </a:rPr>
              <a:t>She is happy because she is with her mother and friends on this special day.</a:t>
            </a:r>
            <a:endParaRP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xEl>
                                              <p:pRg st="1" end="1"/>
                                            </p:txEl>
                                          </p:spTgt>
                                        </p:tgtEl>
                                        <p:attrNameLst>
                                          <p:attrName>style.visibility</p:attrName>
                                        </p:attrNameLst>
                                      </p:cBhvr>
                                      <p:to>
                                        <p:strVal val="visible"/>
                                      </p:to>
                                    </p:set>
                                    <p:animEffect transition="in" filter="fade">
                                      <p:cBhvr>
                                        <p:cTn id="12" dur="500"/>
                                        <p:tgtEl>
                                          <p:spTgt spid="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fade">
                                      <p:cBhvr>
                                        <p:cTn id="17" dur="500"/>
                                        <p:tgtEl>
                                          <p:spTgt spid="5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
                                            <p:txEl>
                                              <p:pRg st="2" end="2"/>
                                            </p:txEl>
                                          </p:spTgt>
                                        </p:tgtEl>
                                        <p:attrNameLst>
                                          <p:attrName>style.visibility</p:attrName>
                                        </p:attrNameLst>
                                      </p:cBhvr>
                                      <p:to>
                                        <p:strVal val="visible"/>
                                      </p:to>
                                    </p:set>
                                    <p:animEffect transition="in" filter="fade">
                                      <p:cBhvr>
                                        <p:cTn id="22" dur="500"/>
                                        <p:tgtEl>
                                          <p:spTgt spid="5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fade">
                                      <p:cBhvr>
                                        <p:cTn id="27" dur="500"/>
                                        <p:tgtEl>
                                          <p:spTgt spid="5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
                                            <p:txEl>
                                              <p:pRg st="3" end="3"/>
                                            </p:txEl>
                                          </p:spTgt>
                                        </p:tgtEl>
                                        <p:attrNameLst>
                                          <p:attrName>style.visibility</p:attrName>
                                        </p:attrNameLst>
                                      </p:cBhvr>
                                      <p:to>
                                        <p:strVal val="visible"/>
                                      </p:to>
                                    </p:set>
                                    <p:animEffect transition="in" filter="fade">
                                      <p:cBhvr>
                                        <p:cTn id="32" dur="500"/>
                                        <p:tgtEl>
                                          <p:spTgt spid="51">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fade">
                                      <p:cBhvr>
                                        <p:cTn id="37" dur="500"/>
                                        <p:tgtEl>
                                          <p:spTgt spid="5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1">
                                            <p:txEl>
                                              <p:pRg st="4" end="4"/>
                                            </p:txEl>
                                          </p:spTgt>
                                        </p:tgtEl>
                                        <p:attrNameLst>
                                          <p:attrName>style.visibility</p:attrName>
                                        </p:attrNameLst>
                                      </p:cBhvr>
                                      <p:to>
                                        <p:strVal val="visible"/>
                                      </p:to>
                                    </p:set>
                                    <p:animEffect transition="in" filter="fade">
                                      <p:cBhvr>
                                        <p:cTn id="42" dur="500"/>
                                        <p:tgtEl>
                                          <p:spTgt spid="51">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fade">
                                      <p:cBhvr>
                                        <p:cTn id="47" dur="500"/>
                                        <p:tgtEl>
                                          <p:spTgt spid="5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1">
                                            <p:txEl>
                                              <p:pRg st="5" end="5"/>
                                            </p:txEl>
                                          </p:spTgt>
                                        </p:tgtEl>
                                        <p:attrNameLst>
                                          <p:attrName>style.visibility</p:attrName>
                                        </p:attrNameLst>
                                      </p:cBhvr>
                                      <p:to>
                                        <p:strVal val="visible"/>
                                      </p:to>
                                    </p:set>
                                    <p:animEffect transition="in" filter="fade">
                                      <p:cBhvr>
                                        <p:cTn id="52" dur="500"/>
                                        <p:tgtEl>
                                          <p:spTgt spid="51">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8"/>
                                        </p:tgtEl>
                                        <p:attrNameLst>
                                          <p:attrName>style.visibility</p:attrName>
                                        </p:attrNameLst>
                                      </p:cBhvr>
                                      <p:to>
                                        <p:strVal val="visible"/>
                                      </p:to>
                                    </p:set>
                                    <p:animEffect transition="in" filter="fade">
                                      <p:cBhvr>
                                        <p:cTn id="5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4"/>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Birthday Party – Paragraph Writing</a:t>
            </a:r>
            <a:endParaRPr u="sng" dirty="0"/>
          </a:p>
        </p:txBody>
      </p:sp>
      <p:sp>
        <p:nvSpPr>
          <p:cNvPr id="65" name="Google Shape;65;p4"/>
          <p:cNvSpPr txBox="1">
            <a:spLocks noGrp="1"/>
          </p:cNvSpPr>
          <p:nvPr>
            <p:ph type="body" idx="1"/>
          </p:nvPr>
        </p:nvSpPr>
        <p:spPr>
          <a:xfrm>
            <a:off x="430921" y="3457912"/>
            <a:ext cx="11401688" cy="2603700"/>
          </a:xfrm>
          <a:prstGeom prst="rect">
            <a:avLst/>
          </a:prstGeom>
          <a:noFill/>
          <a:ln>
            <a:noFill/>
          </a:ln>
          <a:effectLst>
            <a:outerShdw blurRad="40000" dist="20000" dir="5400000" rotWithShape="0">
              <a:srgbClr val="000000">
                <a:alpha val="37647"/>
              </a:srgbClr>
            </a:outerShdw>
          </a:effectLst>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3200"/>
              <a:buNone/>
            </a:pPr>
            <a:r>
              <a:rPr lang="en-IN" sz="2800" dirty="0">
                <a:solidFill>
                  <a:schemeClr val="dk1"/>
                </a:solidFill>
                <a:sym typeface="Calibri"/>
              </a:rPr>
              <a:t>This is a </a:t>
            </a:r>
            <a:r>
              <a:rPr lang="en-IN" sz="2800" dirty="0">
                <a:solidFill>
                  <a:srgbClr val="FF0000"/>
                </a:solidFill>
                <a:sym typeface="Calibri"/>
              </a:rPr>
              <a:t>birthday party</a:t>
            </a:r>
            <a:r>
              <a:rPr lang="en-IN" sz="2800" dirty="0">
                <a:solidFill>
                  <a:schemeClr val="dk1"/>
                </a:solidFill>
                <a:sym typeface="Calibri"/>
              </a:rPr>
              <a:t>. We can see the birthday girl along with her </a:t>
            </a:r>
            <a:r>
              <a:rPr lang="en-IN" sz="2800" dirty="0">
                <a:solidFill>
                  <a:srgbClr val="FF0000"/>
                </a:solidFill>
                <a:sym typeface="Calibri"/>
              </a:rPr>
              <a:t>mother and friends</a:t>
            </a:r>
            <a:r>
              <a:rPr lang="en-IN" sz="2800" dirty="0">
                <a:solidFill>
                  <a:schemeClr val="dk1"/>
                </a:solidFill>
                <a:sym typeface="Calibri"/>
              </a:rPr>
              <a:t>. The room is </a:t>
            </a:r>
            <a:r>
              <a:rPr lang="en-IN" sz="2800" dirty="0">
                <a:solidFill>
                  <a:srgbClr val="FF0000"/>
                </a:solidFill>
                <a:sym typeface="Calibri"/>
              </a:rPr>
              <a:t>decorated with colourful balloons</a:t>
            </a:r>
            <a:r>
              <a:rPr lang="en-IN" sz="2800" dirty="0">
                <a:solidFill>
                  <a:schemeClr val="dk1"/>
                </a:solidFill>
                <a:sym typeface="Calibri"/>
              </a:rPr>
              <a:t>. The birthday </a:t>
            </a:r>
            <a:r>
              <a:rPr lang="en-IN" sz="2800" dirty="0">
                <a:solidFill>
                  <a:srgbClr val="FF0000"/>
                </a:solidFill>
                <a:sym typeface="Calibri"/>
              </a:rPr>
              <a:t>cake with candles</a:t>
            </a:r>
            <a:r>
              <a:rPr lang="en-IN" sz="2800" dirty="0">
                <a:solidFill>
                  <a:schemeClr val="dk1"/>
                </a:solidFill>
                <a:sym typeface="Calibri"/>
              </a:rPr>
              <a:t> is ready to be cut. They all look </a:t>
            </a:r>
            <a:r>
              <a:rPr lang="en-IN" sz="2800" dirty="0">
                <a:solidFill>
                  <a:srgbClr val="FF0000"/>
                </a:solidFill>
                <a:sym typeface="Calibri"/>
              </a:rPr>
              <a:t>very happy</a:t>
            </a:r>
            <a:r>
              <a:rPr lang="en-IN" sz="2800" dirty="0">
                <a:solidFill>
                  <a:schemeClr val="dk1"/>
                </a:solidFill>
                <a:sym typeface="Calibri"/>
              </a:rPr>
              <a:t>. The birthday girl is very happy because she is with her mother and friends </a:t>
            </a:r>
            <a:r>
              <a:rPr lang="en-IN" sz="2800" dirty="0">
                <a:solidFill>
                  <a:srgbClr val="FF0000"/>
                </a:solidFill>
                <a:sym typeface="Calibri"/>
              </a:rPr>
              <a:t>on this special day</a:t>
            </a:r>
            <a:r>
              <a:rPr lang="en-IN" sz="2800" dirty="0">
                <a:solidFill>
                  <a:schemeClr val="dk1"/>
                </a:solidFill>
                <a:sym typeface="Calibri"/>
              </a:rPr>
              <a:t>.</a:t>
            </a:r>
            <a:endParaRPr sz="2800" dirty="0"/>
          </a:p>
          <a:p>
            <a:pPr marL="0" lvl="0" indent="0" algn="l" rtl="0">
              <a:lnSpc>
                <a:spcPct val="100000"/>
              </a:lnSpc>
              <a:spcBef>
                <a:spcPts val="640"/>
              </a:spcBef>
              <a:spcAft>
                <a:spcPts val="0"/>
              </a:spcAft>
              <a:buClr>
                <a:schemeClr val="dk1"/>
              </a:buClr>
              <a:buSzPts val="3200"/>
              <a:buNone/>
            </a:pPr>
            <a:endParaRPr dirty="0"/>
          </a:p>
        </p:txBody>
      </p:sp>
      <p:pic>
        <p:nvPicPr>
          <p:cNvPr id="66" name="Google Shape;66;p4"/>
          <p:cNvPicPr preferRelativeResize="0"/>
          <p:nvPr/>
        </p:nvPicPr>
        <p:blipFill rotWithShape="1">
          <a:blip r:embed="rId3">
            <a:alphaModFix/>
          </a:blip>
          <a:srcRect/>
          <a:stretch/>
        </p:blipFill>
        <p:spPr>
          <a:xfrm>
            <a:off x="4634582" y="717521"/>
            <a:ext cx="2936445" cy="2712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5"/>
          <p:cNvSpPr txBox="1">
            <a:spLocks noGrp="1"/>
          </p:cNvSpPr>
          <p:nvPr>
            <p:ph type="title"/>
          </p:nvPr>
        </p:nvSpPr>
        <p:spPr>
          <a:xfrm>
            <a:off x="4604352" y="102076"/>
            <a:ext cx="2983296" cy="500042"/>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Calibri"/>
              <a:buNone/>
            </a:pPr>
            <a:r>
              <a:rPr lang="en-IN" dirty="0"/>
              <a:t>MM INDEX</a:t>
            </a:r>
            <a:endParaRPr dirty="0"/>
          </a:p>
        </p:txBody>
      </p:sp>
      <p:graphicFrame>
        <p:nvGraphicFramePr>
          <p:cNvPr id="73" name="Google Shape;73;p5"/>
          <p:cNvGraphicFramePr/>
          <p:nvPr>
            <p:extLst>
              <p:ext uri="{D42A27DB-BD31-4B8C-83A1-F6EECF244321}">
                <p14:modId xmlns:p14="http://schemas.microsoft.com/office/powerpoint/2010/main" val="3836469671"/>
              </p:ext>
            </p:extLst>
          </p:nvPr>
        </p:nvGraphicFramePr>
        <p:xfrm>
          <a:off x="1127448" y="1288175"/>
          <a:ext cx="9937100" cy="1172710"/>
        </p:xfrm>
        <a:graphic>
          <a:graphicData uri="http://schemas.openxmlformats.org/drawingml/2006/table">
            <a:tbl>
              <a:tblPr firstRow="1" bandRow="1">
                <a:noFill/>
                <a:tableStyleId>{8A569E21-8938-4BE1-A9A4-EEDBC3D30535}</a:tableStyleId>
              </a:tblPr>
              <a:tblGrid>
                <a:gridCol w="928700">
                  <a:extLst>
                    <a:ext uri="{9D8B030D-6E8A-4147-A177-3AD203B41FA5}">
                      <a16:colId xmlns:a16="http://schemas.microsoft.com/office/drawing/2014/main" val="20000"/>
                    </a:ext>
                  </a:extLst>
                </a:gridCol>
                <a:gridCol w="1485925">
                  <a:extLst>
                    <a:ext uri="{9D8B030D-6E8A-4147-A177-3AD203B41FA5}">
                      <a16:colId xmlns:a16="http://schemas.microsoft.com/office/drawing/2014/main" val="20001"/>
                    </a:ext>
                  </a:extLst>
                </a:gridCol>
                <a:gridCol w="7522475">
                  <a:extLst>
                    <a:ext uri="{9D8B030D-6E8A-4147-A177-3AD203B41FA5}">
                      <a16:colId xmlns:a16="http://schemas.microsoft.com/office/drawing/2014/main" val="20002"/>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dirty="0"/>
                        <a:t>Source link and Attribution</a:t>
                      </a:r>
                      <a:endParaRPr dirty="0"/>
                    </a:p>
                  </a:txBody>
                  <a:tcPr marL="91450" marR="91450" marT="45725" marB="45725"/>
                </a:tc>
                <a:extLst>
                  <a:ext uri="{0D108BD9-81ED-4DB2-BD59-A6C34878D82A}">
                    <a16:rowId xmlns:a16="http://schemas.microsoft.com/office/drawing/2014/main" val="10000"/>
                  </a:ext>
                </a:extLst>
              </a:tr>
              <a:tr h="319250">
                <a:tc>
                  <a:txBody>
                    <a:bodyPr/>
                    <a:lstStyle/>
                    <a:p>
                      <a:pPr marL="0" marR="0" lvl="0" indent="0" algn="l" rtl="0">
                        <a:spcBef>
                          <a:spcPts val="0"/>
                        </a:spcBef>
                        <a:spcAft>
                          <a:spcPts val="0"/>
                        </a:spcAft>
                        <a:buNone/>
                      </a:pPr>
                      <a:r>
                        <a:rPr lang="en-IN" sz="1200" u="none" strike="noStrike" cap="none"/>
                        <a:t>1</a:t>
                      </a:r>
                      <a:endParaRPr sz="1200"/>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1200" dirty="0"/>
                        <a:t>&lt;classroom&gt; &lt;SSSVV Image Gallery: Search Keyword “class”&gt;</a:t>
                      </a:r>
                      <a:endParaRPr sz="1200" dirty="0"/>
                    </a:p>
                  </a:txBody>
                  <a:tcPr marL="91450" marR="91450" marT="45725" marB="45725"/>
                </a:tc>
                <a:extLst>
                  <a:ext uri="{0D108BD9-81ED-4DB2-BD59-A6C34878D82A}">
                    <a16:rowId xmlns:a16="http://schemas.microsoft.com/office/drawing/2014/main" val="10001"/>
                  </a:ext>
                </a:extLst>
              </a:tr>
              <a:tr h="389325">
                <a:tc>
                  <a:txBody>
                    <a:bodyPr/>
                    <a:lstStyle/>
                    <a:p>
                      <a:pPr marL="0" marR="0" lvl="0" indent="0" algn="l" rtl="0">
                        <a:spcBef>
                          <a:spcPts val="0"/>
                        </a:spcBef>
                        <a:spcAft>
                          <a:spcPts val="0"/>
                        </a:spcAft>
                        <a:buNone/>
                      </a:pPr>
                      <a:r>
                        <a:rPr lang="en-IN" sz="1200"/>
                        <a:t>2</a:t>
                      </a:r>
                      <a:endParaRPr sz="1200"/>
                    </a:p>
                  </a:txBody>
                  <a:tcPr marL="91450" marR="91450" marT="45725" marB="45725"/>
                </a:tc>
                <a:tc>
                  <a:txBody>
                    <a:bodyPr/>
                    <a:lstStyle/>
                    <a:p>
                      <a:pPr marL="0" marR="0" lvl="0" indent="0" algn="l" rtl="0">
                        <a:spcBef>
                          <a:spcPts val="0"/>
                        </a:spcBef>
                        <a:spcAft>
                          <a:spcPts val="0"/>
                        </a:spcAft>
                        <a:buNone/>
                      </a:pPr>
                      <a:endParaRPr sz="1200" dirty="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1200" dirty="0"/>
                        <a:t>&lt;birthday party&gt; &lt;SSSVV Image Gallery: Search Keyword “birthday”&gt;</a:t>
                      </a:r>
                      <a:endParaRPr sz="1200" dirty="0"/>
                    </a:p>
                    <a:p>
                      <a:pPr marL="0" marR="0" lvl="0" indent="0" algn="l" rtl="0">
                        <a:spcBef>
                          <a:spcPts val="0"/>
                        </a:spcBef>
                        <a:spcAft>
                          <a:spcPts val="0"/>
                        </a:spcAft>
                        <a:buNone/>
                      </a:pPr>
                      <a:endParaRPr sz="1200" dirty="0"/>
                    </a:p>
                  </a:txBody>
                  <a:tcPr marL="91450" marR="91450" marT="45725" marB="45725"/>
                </a:tc>
                <a:extLst>
                  <a:ext uri="{0D108BD9-81ED-4DB2-BD59-A6C34878D82A}">
                    <a16:rowId xmlns:a16="http://schemas.microsoft.com/office/drawing/2014/main" val="10002"/>
                  </a:ext>
                </a:extLst>
              </a:tr>
            </a:tbl>
          </a:graphicData>
        </a:graphic>
      </p:graphicFrame>
      <p:pic>
        <p:nvPicPr>
          <p:cNvPr id="74" name="Google Shape;74;p5" descr="A picture containing text&#10;&#10;Description automatically generated"/>
          <p:cNvPicPr preferRelativeResize="0"/>
          <p:nvPr/>
        </p:nvPicPr>
        <p:blipFill rotWithShape="1">
          <a:blip r:embed="rId3">
            <a:alphaModFix/>
          </a:blip>
          <a:srcRect/>
          <a:stretch/>
        </p:blipFill>
        <p:spPr>
          <a:xfrm>
            <a:off x="2482998" y="1715617"/>
            <a:ext cx="377928" cy="261389"/>
          </a:xfrm>
          <a:prstGeom prst="rect">
            <a:avLst/>
          </a:prstGeom>
          <a:noFill/>
          <a:ln>
            <a:noFill/>
          </a:ln>
        </p:spPr>
      </p:pic>
      <p:pic>
        <p:nvPicPr>
          <p:cNvPr id="75" name="Google Shape;75;p5"/>
          <p:cNvPicPr preferRelativeResize="0"/>
          <p:nvPr/>
        </p:nvPicPr>
        <p:blipFill rotWithShape="1">
          <a:blip r:embed="rId4">
            <a:alphaModFix/>
          </a:blip>
          <a:srcRect/>
          <a:stretch/>
        </p:blipFill>
        <p:spPr>
          <a:xfrm>
            <a:off x="2422614" y="2034830"/>
            <a:ext cx="506858" cy="397819"/>
          </a:xfrm>
          <a:prstGeom prst="rect">
            <a:avLst/>
          </a:prstGeom>
          <a:noFill/>
          <a:ln>
            <a:noFill/>
          </a:ln>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544</Words>
  <Application>Microsoft Office PowerPoint</Application>
  <PresentationFormat>Widescreen</PresentationFormat>
  <Paragraphs>55</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Noto Sans Symbols</vt:lpstr>
      <vt:lpstr>Arial</vt:lpstr>
      <vt:lpstr>Calibri</vt:lpstr>
      <vt:lpstr>DD</vt:lpstr>
      <vt:lpstr>Paragraph Writing  In Teams</vt:lpstr>
      <vt:lpstr>Birthday Party </vt:lpstr>
      <vt:lpstr>Birthday Party – Lead Questions</vt:lpstr>
      <vt:lpstr>Birthday Party – Paragraph Writing</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Writing  In Teams</dc:title>
  <dc:creator>sssvv</dc:creator>
  <cp:lastModifiedBy>Mahesh Mahadevan</cp:lastModifiedBy>
  <cp:revision>7</cp:revision>
  <dcterms:created xsi:type="dcterms:W3CDTF">2020-08-28T09:38:22Z</dcterms:created>
  <dcterms:modified xsi:type="dcterms:W3CDTF">2021-12-18T21:09:51Z</dcterms:modified>
</cp:coreProperties>
</file>