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36" userDrawn="1">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1" roundtripDataSignature="AMtx7mhbEbq8i1r0NQVXvHnLZOGieAPOI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B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1ECF4D-2571-43D3-8B68-2E8134F6E14E}">
  <a:tblStyle styleId="{691ECF4D-2571-43D3-8B68-2E8134F6E14E}" styleName="Table_0">
    <a:wholeTbl>
      <a:tcTxStyle b="off" i="off">
        <a:font>
          <a:latin typeface="Calibri"/>
          <a:ea typeface="Calibri"/>
          <a:cs typeface="Calibri"/>
        </a:font>
        <a:schemeClr val="dk1"/>
      </a:tcTxStyle>
      <a:tcStyle>
        <a:tcBdr>
          <a:left>
            <a:ln w="9525" cap="flat" cmpd="sng">
              <a:solidFill>
                <a:schemeClr val="accent6"/>
              </a:solidFill>
              <a:prstDash val="solid"/>
              <a:round/>
              <a:headEnd type="none" w="sm" len="sm"/>
              <a:tailEnd type="none" w="sm" len="sm"/>
            </a:ln>
          </a:left>
          <a:right>
            <a:ln w="9525" cap="flat" cmpd="sng">
              <a:solidFill>
                <a:schemeClr val="accent6"/>
              </a:solidFill>
              <a:prstDash val="solid"/>
              <a:round/>
              <a:headEnd type="none" w="sm" len="sm"/>
              <a:tailEnd type="none" w="sm" len="sm"/>
            </a:ln>
          </a:right>
          <a:top>
            <a:ln w="9525" cap="flat" cmpd="sng">
              <a:solidFill>
                <a:schemeClr val="accent6"/>
              </a:solidFill>
              <a:prstDash val="solid"/>
              <a:round/>
              <a:headEnd type="none" w="sm" len="sm"/>
              <a:tailEnd type="none" w="sm" len="sm"/>
            </a:ln>
          </a:top>
          <a:bottom>
            <a:ln w="9525" cap="flat" cmpd="sng">
              <a:solidFill>
                <a:schemeClr val="accent6"/>
              </a:solidFill>
              <a:prstDash val="solid"/>
              <a:round/>
              <a:headEnd type="none" w="sm" len="sm"/>
              <a:tailEnd type="none" w="sm" len="sm"/>
            </a:ln>
          </a:bottom>
          <a:insideH>
            <a:ln w="9525" cap="flat" cmpd="sng">
              <a:solidFill>
                <a:schemeClr val="accent6"/>
              </a:solidFill>
              <a:prstDash val="solid"/>
              <a:round/>
              <a:headEnd type="none" w="sm" len="sm"/>
              <a:tailEnd type="none" w="sm" len="sm"/>
            </a:ln>
          </a:insideH>
          <a:insideV>
            <a:ln w="9525" cap="flat" cmpd="sng">
              <a:solidFill>
                <a:schemeClr val="accent6"/>
              </a:solidFill>
              <a:prstDash val="solid"/>
              <a:round/>
              <a:headEnd type="none" w="sm" len="sm"/>
              <a:tailEnd type="none" w="sm" len="sm"/>
            </a:ln>
          </a:insideV>
        </a:tcBdr>
        <a:fill>
          <a:solidFill>
            <a:srgbClr val="FFFFFF">
              <a:alpha val="0"/>
            </a:srgbClr>
          </a:solidFill>
        </a:fill>
      </a:tcStyle>
    </a:wholeTbl>
    <a:band1H>
      <a:tcTxStyle/>
      <a:tcStyle>
        <a:tcBdr/>
        <a:fill>
          <a:solidFill>
            <a:schemeClr val="accent6">
              <a:alpha val="40000"/>
            </a:schemeClr>
          </a:solidFill>
        </a:fill>
      </a:tcStyle>
    </a:band1H>
    <a:band2H>
      <a:tcTxStyle/>
      <a:tcStyle>
        <a:tcBdr/>
      </a:tcStyle>
    </a:band2H>
    <a:band1V>
      <a:tcTxStyle/>
      <a:tcStyle>
        <a:tcBdr>
          <a:top>
            <a:ln w="9525" cap="flat" cmpd="sng">
              <a:solidFill>
                <a:schemeClr val="accent6"/>
              </a:solidFill>
              <a:prstDash val="solid"/>
              <a:round/>
              <a:headEnd type="none" w="sm" len="sm"/>
              <a:tailEnd type="none" w="sm" len="sm"/>
            </a:ln>
          </a:top>
          <a:bottom>
            <a:ln w="9525" cap="flat" cmpd="sng">
              <a:solidFill>
                <a:schemeClr val="accent6"/>
              </a:solidFill>
              <a:prstDash val="solid"/>
              <a:round/>
              <a:headEnd type="none" w="sm" len="sm"/>
              <a:tailEnd type="none" w="sm" len="sm"/>
            </a:ln>
          </a:bottom>
        </a:tcBdr>
        <a:fill>
          <a:solidFill>
            <a:schemeClr val="accent6">
              <a:alpha val="40000"/>
            </a:schemeClr>
          </a:solidFill>
        </a:fill>
      </a:tcStyle>
    </a:band1V>
    <a:band2V>
      <a:tcTxStyle/>
      <a:tcStyle>
        <a:tcBdr/>
      </a:tcStyle>
    </a:band2V>
    <a:lastCol>
      <a:tcTxStyle b="on" i="off"/>
      <a:tcStyle>
        <a:tcBdr>
          <a:left>
            <a:ln w="9525" cap="flat" cmpd="sng">
              <a:solidFill>
                <a:schemeClr val="accent6"/>
              </a:solidFill>
              <a:prstDash val="solid"/>
              <a:round/>
              <a:headEnd type="none" w="sm" len="sm"/>
              <a:tailEnd type="none" w="sm" len="sm"/>
            </a:ln>
          </a:left>
          <a:right>
            <a:ln w="9525" cap="flat" cmpd="sng">
              <a:solidFill>
                <a:schemeClr val="accent6"/>
              </a:solidFill>
              <a:prstDash val="solid"/>
              <a:round/>
              <a:headEnd type="none" w="sm" len="sm"/>
              <a:tailEnd type="none" w="sm" len="sm"/>
            </a:ln>
          </a:right>
          <a:top>
            <a:ln w="9525" cap="flat" cmpd="sng">
              <a:solidFill>
                <a:schemeClr val="accent6"/>
              </a:solidFill>
              <a:prstDash val="solid"/>
              <a:round/>
              <a:headEnd type="none" w="sm" len="sm"/>
              <a:tailEnd type="none" w="sm" len="sm"/>
            </a:ln>
          </a:top>
          <a:bottom>
            <a:ln w="9525" cap="flat" cmpd="sng">
              <a:solidFill>
                <a:schemeClr val="accent6"/>
              </a:solidFill>
              <a:prstDash val="solid"/>
              <a:round/>
              <a:headEnd type="none" w="sm" len="sm"/>
              <a:tailEnd type="none" w="sm" len="sm"/>
            </a:ln>
          </a:bottom>
          <a:insideH>
            <a:ln w="9525" cap="flat" cmpd="sng">
              <a:solidFill>
                <a:schemeClr val="accent6"/>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lastCol>
    <a:firstCol>
      <a:tcTxStyle b="on" i="off"/>
      <a:tcStyle>
        <a:tcBdr>
          <a:left>
            <a:ln w="9525" cap="flat" cmpd="sng">
              <a:solidFill>
                <a:schemeClr val="accent6"/>
              </a:solidFill>
              <a:prstDash val="solid"/>
              <a:round/>
              <a:headEnd type="none" w="sm" len="sm"/>
              <a:tailEnd type="none" w="sm" len="sm"/>
            </a:ln>
          </a:left>
          <a:right>
            <a:ln w="9525" cap="flat" cmpd="sng">
              <a:solidFill>
                <a:schemeClr val="accent6"/>
              </a:solidFill>
              <a:prstDash val="solid"/>
              <a:round/>
              <a:headEnd type="none" w="sm" len="sm"/>
              <a:tailEnd type="none" w="sm" len="sm"/>
            </a:ln>
          </a:right>
          <a:top>
            <a:ln w="9525" cap="flat" cmpd="sng">
              <a:solidFill>
                <a:schemeClr val="accent6"/>
              </a:solidFill>
              <a:prstDash val="solid"/>
              <a:round/>
              <a:headEnd type="none" w="sm" len="sm"/>
              <a:tailEnd type="none" w="sm" len="sm"/>
            </a:ln>
          </a:top>
          <a:bottom>
            <a:ln w="9525" cap="flat" cmpd="sng">
              <a:solidFill>
                <a:schemeClr val="accent6"/>
              </a:solidFill>
              <a:prstDash val="solid"/>
              <a:round/>
              <a:headEnd type="none" w="sm" len="sm"/>
              <a:tailEnd type="none" w="sm" len="sm"/>
            </a:ln>
          </a:bottom>
          <a:insideH>
            <a:ln w="9525" cap="flat" cmpd="sng">
              <a:solidFill>
                <a:schemeClr val="accent6"/>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tcStyle>
    </a:firstCol>
    <a:lastRow>
      <a:tcTxStyle b="on" i="off"/>
      <a:tcStyle>
        <a:tcBdr>
          <a:left>
            <a:ln w="9525" cap="flat" cmpd="sng">
              <a:solidFill>
                <a:schemeClr val="accent6"/>
              </a:solidFill>
              <a:prstDash val="solid"/>
              <a:round/>
              <a:headEnd type="none" w="sm" len="sm"/>
              <a:tailEnd type="none" w="sm" len="sm"/>
            </a:ln>
          </a:left>
          <a:right>
            <a:ln w="9525" cap="flat" cmpd="sng">
              <a:solidFill>
                <a:schemeClr val="accent6"/>
              </a:solidFill>
              <a:prstDash val="solid"/>
              <a:round/>
              <a:headEnd type="none" w="sm" len="sm"/>
              <a:tailEnd type="none" w="sm" len="sm"/>
            </a:ln>
          </a:right>
          <a:top>
            <a:ln w="9525" cap="flat" cmpd="sng">
              <a:solidFill>
                <a:schemeClr val="accent6"/>
              </a:solidFill>
              <a:prstDash val="solid"/>
              <a:round/>
              <a:headEnd type="none" w="sm" len="sm"/>
              <a:tailEnd type="none" w="sm" len="sm"/>
            </a:ln>
          </a:top>
          <a:bottom>
            <a:ln w="9525" cap="flat" cmpd="sng">
              <a:solidFill>
                <a:schemeClr val="accent6"/>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left>
            <a:ln w="9525" cap="flat" cmpd="sng">
              <a:solidFill>
                <a:schemeClr val="accent6"/>
              </a:solidFill>
              <a:prstDash val="solid"/>
              <a:round/>
              <a:headEnd type="none" w="sm" len="sm"/>
              <a:tailEnd type="none" w="sm" len="sm"/>
            </a:ln>
          </a:left>
          <a:right>
            <a:ln w="9525" cap="flat" cmpd="sng">
              <a:solidFill>
                <a:schemeClr val="accent6"/>
              </a:solidFill>
              <a:prstDash val="solid"/>
              <a:round/>
              <a:headEnd type="none" w="sm" len="sm"/>
              <a:tailEnd type="none" w="sm" len="sm"/>
            </a:ln>
          </a:right>
          <a:top>
            <a:ln w="9525" cap="flat" cmpd="sng">
              <a:solidFill>
                <a:schemeClr val="accent6"/>
              </a:solidFill>
              <a:prstDash val="solid"/>
              <a:round/>
              <a:headEnd type="none" w="sm" len="sm"/>
              <a:tailEnd type="none" w="sm" len="sm"/>
            </a:ln>
          </a:top>
          <a:bottom>
            <a:ln w="9525" cap="flat" cmpd="sng">
              <a:solidFill>
                <a:schemeClr val="lt1"/>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chemeClr val="accent6"/>
          </a:solidFill>
        </a:fill>
      </a:tcStyle>
    </a:firstRow>
    <a:neCell>
      <a:tcTxStyle/>
      <a:tcStyle>
        <a:tcBdr/>
      </a:tcStyle>
    </a:neCell>
    <a:nwCell>
      <a:tcTxStyle/>
      <a:tcStyle>
        <a:tcBdr/>
      </a:tcStyle>
    </a:nwCell>
  </a:tblStyle>
  <a:tblStyle styleId="{C016B021-B54A-4BC7-8A57-6FA34FFBA6B7}"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868" y="60"/>
      </p:cViewPr>
      <p:guideLst>
        <p:guide orient="horz" pos="2136"/>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r>
              <a:rPr lang="en-IN"/>
              <a:t>&lt;clock&gt; &lt;SSSVV&gt;</a:t>
            </a:r>
            <a:endParaRPr/>
          </a:p>
        </p:txBody>
      </p:sp>
      <p:sp>
        <p:nvSpPr>
          <p:cNvPr id="33" name="Google Shape;3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 name="Google Shape;39;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r>
              <a:rPr lang="en-IN"/>
              <a:t>&lt;marketplace&gt; &lt;SSSVV&gt;</a:t>
            </a:r>
            <a:endParaRPr/>
          </a:p>
        </p:txBody>
      </p:sp>
      <p:sp>
        <p:nvSpPr>
          <p:cNvPr id="40" name="Google Shape;40;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7" name="Google Shape;4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marR="0" lvl="0" indent="0" algn="l" rtl="0">
              <a:lnSpc>
                <a:spcPct val="100000"/>
              </a:lnSpc>
              <a:spcBef>
                <a:spcPts val="0"/>
              </a:spcBef>
              <a:spcAft>
                <a:spcPts val="0"/>
              </a:spcAft>
              <a:buClr>
                <a:schemeClr val="dk1"/>
              </a:buClr>
              <a:buSzPts val="1200"/>
              <a:buFont typeface="Calibri"/>
              <a:buNone/>
            </a:pPr>
            <a:r>
              <a:rPr lang="en-IN"/>
              <a:t>&lt;marketplace&gt; &lt;SSSVV&gt;</a:t>
            </a:r>
            <a:endParaRPr/>
          </a:p>
          <a:p>
            <a:pPr marL="0" lvl="0" indent="0" algn="l" rtl="0">
              <a:spcBef>
                <a:spcPts val="0"/>
              </a:spcBef>
              <a:spcAft>
                <a:spcPts val="0"/>
              </a:spcAft>
              <a:buNone/>
            </a:pPr>
            <a:endParaRPr/>
          </a:p>
        </p:txBody>
      </p:sp>
      <p:sp>
        <p:nvSpPr>
          <p:cNvPr id="48" name="Google Shape;4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5" name="Google Shape;5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56" name="Google Shape;56;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6"/>
          <p:cNvSpPr txBox="1">
            <a:spLocks noGrp="1"/>
          </p:cNvSpPr>
          <p:nvPr>
            <p:ph type="ctrTitle"/>
          </p:nvPr>
        </p:nvSpPr>
        <p:spPr>
          <a:xfrm>
            <a:off x="860701" y="899649"/>
            <a:ext cx="10363200" cy="17526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6"/>
          <p:cNvSpPr txBox="1">
            <a:spLocks noGrp="1"/>
          </p:cNvSpPr>
          <p:nvPr>
            <p:ph type="subTitle" idx="1"/>
          </p:nvPr>
        </p:nvSpPr>
        <p:spPr>
          <a:xfrm>
            <a:off x="1828800" y="3009900"/>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3" name="Google Shape;13;p6">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4" name="Google Shape;14;p6"/>
          <p:cNvSpPr/>
          <p:nvPr/>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6" descr="A picture containing text, clock&#10;&#10;Description automatically generated"/>
          <p:cNvPicPr preferRelativeResize="0"/>
          <p:nvPr/>
        </p:nvPicPr>
        <p:blipFill rotWithShape="1">
          <a:blip r:embed="rId3">
            <a:alphaModFix/>
          </a:blip>
          <a:srcRect/>
          <a:stretch/>
        </p:blipFill>
        <p:spPr>
          <a:xfrm>
            <a:off x="89055" y="57149"/>
            <a:ext cx="902286" cy="957155"/>
          </a:xfrm>
          <a:prstGeom prst="rect">
            <a:avLst/>
          </a:prstGeom>
          <a:noFill/>
          <a:ln>
            <a:noFill/>
          </a:ln>
        </p:spPr>
      </p:pic>
      <p:pic>
        <p:nvPicPr>
          <p:cNvPr id="16" name="Google Shape;16;p6" descr="Graphical user interface, application&#10;&#10;Description automatically generated"/>
          <p:cNvPicPr preferRelativeResize="0"/>
          <p:nvPr/>
        </p:nvPicPr>
        <p:blipFill rotWithShape="1">
          <a:blip r:embed="rId4">
            <a:alphaModFix/>
          </a:blip>
          <a:srcRect/>
          <a:stretch/>
        </p:blipFill>
        <p:spPr>
          <a:xfrm>
            <a:off x="11139694" y="5884332"/>
            <a:ext cx="914479" cy="914479"/>
          </a:xfrm>
          <a:prstGeom prst="rect">
            <a:avLst/>
          </a:prstGeom>
          <a:noFill/>
          <a:ln>
            <a:noFill/>
          </a:ln>
        </p:spPr>
      </p:pic>
      <p:pic>
        <p:nvPicPr>
          <p:cNvPr id="17" name="Google Shape;17;p6" descr="Calendar&#10;&#10;Description automatically generated with low confidence"/>
          <p:cNvPicPr preferRelativeResize="0"/>
          <p:nvPr/>
        </p:nvPicPr>
        <p:blipFill rotWithShape="1">
          <a:blip r:embed="rId5">
            <a:alphaModFix/>
          </a:blip>
          <a:srcRect/>
          <a:stretch/>
        </p:blipFill>
        <p:spPr>
          <a:xfrm>
            <a:off x="11139694" y="87392"/>
            <a:ext cx="963251" cy="938865"/>
          </a:xfrm>
          <a:prstGeom prst="rect">
            <a:avLst/>
          </a:prstGeom>
          <a:noFill/>
          <a:ln>
            <a:noFill/>
          </a:ln>
        </p:spPr>
      </p:pic>
      <p:sp>
        <p:nvSpPr>
          <p:cNvPr id="18" name="Google Shape;18;p6"/>
          <p:cNvSpPr txBox="1"/>
          <p:nvPr/>
        </p:nvSpPr>
        <p:spPr>
          <a:xfrm>
            <a:off x="1550132" y="5293602"/>
            <a:ext cx="9091736" cy="121571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800" b="0" i="0" u="sng" strike="noStrike" cap="none">
                <a:solidFill>
                  <a:schemeClr val="dk1"/>
                </a:solidFill>
                <a:latin typeface="Calibri"/>
                <a:ea typeface="Calibri"/>
                <a:cs typeface="Calibri"/>
                <a:sym typeface="Calibri"/>
              </a:rPr>
              <a:t>COPYRIGHT NOTICE</a:t>
            </a:r>
            <a:endParaRPr sz="800" b="0" i="0" u="none" strike="noStrike" cap="none">
              <a:solidFill>
                <a:schemeClr val="dk1"/>
              </a:solidFill>
              <a:latin typeface="Calibri"/>
              <a:ea typeface="Calibri"/>
              <a:cs typeface="Calibri"/>
              <a:sym typeface="Calibri"/>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Strictly not for Commercial use.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Provided on ‘as is’ basis with no warranties of any kind.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that falls in Public Domain or common Knowledge facts can be used freely.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Some of the contents are owned by the Third parties and are used in compliance with their licensing conditions. Any one infringing the Copyright of such Third parties will be doing so at their own risks and costs.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can be downloaded and used for Personal, educational and informational purposes only.  Any attempt to remove, alter, circumvent or  distort  the data that is accessed Is Illegal and strictly prohibited.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7"/>
          <p:cNvSpPr txBox="1">
            <a:spLocks noGrp="1"/>
          </p:cNvSpPr>
          <p:nvPr>
            <p:ph type="title"/>
          </p:nvPr>
        </p:nvSpPr>
        <p:spPr>
          <a:xfrm>
            <a:off x="1466857"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7">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22" name="Google Shape;22;p7"/>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3" name="Google Shape;23;p7" descr="Graphical user interface, application&#10;&#10;Description automatically generated"/>
          <p:cNvPicPr preferRelativeResize="0"/>
          <p:nvPr/>
        </p:nvPicPr>
        <p:blipFill rotWithShape="1">
          <a:blip r:embed="rId3">
            <a:alphaModFix/>
          </a:blip>
          <a:srcRect/>
          <a:stretch/>
        </p:blipFill>
        <p:spPr>
          <a:xfrm>
            <a:off x="11139694" y="5884332"/>
            <a:ext cx="914479" cy="914479"/>
          </a:xfrm>
          <a:prstGeom prst="rect">
            <a:avLst/>
          </a:prstGeom>
          <a:noFill/>
          <a:ln>
            <a:noFill/>
          </a:ln>
        </p:spPr>
      </p:pic>
      <p:pic>
        <p:nvPicPr>
          <p:cNvPr id="24" name="Google Shape;24;p7" descr="Calendar&#10;&#10;Description automatically generated with low confidence"/>
          <p:cNvPicPr preferRelativeResize="0"/>
          <p:nvPr/>
        </p:nvPicPr>
        <p:blipFill rotWithShape="1">
          <a:blip r:embed="rId4">
            <a:alphaModFix/>
          </a:blip>
          <a:srcRect/>
          <a:stretch/>
        </p:blipFill>
        <p:spPr>
          <a:xfrm>
            <a:off x="11139694" y="87392"/>
            <a:ext cx="963251" cy="93886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4388328" y="85779"/>
            <a:ext cx="3415344" cy="50004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8">
            <a:hlinkClick r:id="rId2"/>
          </p:cNvPr>
          <p:cNvSpPr/>
          <p:nvPr/>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28" name="Google Shape;28;p8" descr="Graphical user interface, application&#10;&#10;Description automatically generated"/>
          <p:cNvPicPr preferRelativeResize="0"/>
          <p:nvPr/>
        </p:nvPicPr>
        <p:blipFill rotWithShape="1">
          <a:blip r:embed="rId3">
            <a:alphaModFix/>
          </a:blip>
          <a:srcRect/>
          <a:stretch/>
        </p:blipFill>
        <p:spPr>
          <a:xfrm>
            <a:off x="11139694" y="5884332"/>
            <a:ext cx="914479" cy="914479"/>
          </a:xfrm>
          <a:prstGeom prst="rect">
            <a:avLst/>
          </a:prstGeom>
          <a:noFill/>
          <a:ln>
            <a:noFill/>
          </a:ln>
        </p:spPr>
      </p:pic>
      <p:pic>
        <p:nvPicPr>
          <p:cNvPr id="29" name="Google Shape;29;p8" descr="Calendar&#10;&#10;Description automatically generated with low confidence"/>
          <p:cNvPicPr preferRelativeResize="0"/>
          <p:nvPr/>
        </p:nvPicPr>
        <p:blipFill rotWithShape="1">
          <a:blip r:embed="rId4">
            <a:alphaModFix/>
          </a:blip>
          <a:srcRect/>
          <a:stretch/>
        </p:blipFill>
        <p:spPr>
          <a:xfrm>
            <a:off x="11139694" y="87392"/>
            <a:ext cx="963251" cy="93886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1"/>
          <p:cNvSpPr txBox="1">
            <a:spLocks noGrp="1"/>
          </p:cNvSpPr>
          <p:nvPr>
            <p:ph type="ctrTitle"/>
          </p:nvPr>
        </p:nvSpPr>
        <p:spPr>
          <a:xfrm>
            <a:off x="3719736" y="1844824"/>
            <a:ext cx="6840760" cy="17526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IN" b="1"/>
              <a:t>Check Time For </a:t>
            </a:r>
            <a:br>
              <a:rPr lang="en-IN" b="1"/>
            </a:br>
            <a:r>
              <a:rPr lang="en-IN" b="1"/>
              <a:t>Paragraph Writing</a:t>
            </a:r>
            <a:endParaRPr/>
          </a:p>
        </p:txBody>
      </p:sp>
      <p:pic>
        <p:nvPicPr>
          <p:cNvPr id="36" name="Google Shape;36;p1" descr="A picture containing text, clock, gauge&#10;&#10;Description automatically generated"/>
          <p:cNvPicPr preferRelativeResize="0"/>
          <p:nvPr/>
        </p:nvPicPr>
        <p:blipFill rotWithShape="1">
          <a:blip r:embed="rId3">
            <a:alphaModFix/>
          </a:blip>
          <a:srcRect/>
          <a:stretch/>
        </p:blipFill>
        <p:spPr>
          <a:xfrm>
            <a:off x="1748748" y="1491741"/>
            <a:ext cx="1958436" cy="2458766"/>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pic>
        <p:nvPicPr>
          <p:cNvPr id="43" name="Google Shape;43;p2"/>
          <p:cNvPicPr preferRelativeResize="0"/>
          <p:nvPr/>
        </p:nvPicPr>
        <p:blipFill rotWithShape="1">
          <a:blip r:embed="rId3">
            <a:alphaModFix/>
          </a:blip>
          <a:srcRect/>
          <a:stretch/>
        </p:blipFill>
        <p:spPr>
          <a:xfrm>
            <a:off x="4189691" y="1347573"/>
            <a:ext cx="3850738" cy="3461451"/>
          </a:xfrm>
          <a:prstGeom prst="rect">
            <a:avLst/>
          </a:prstGeom>
          <a:noFill/>
          <a:ln>
            <a:noFill/>
          </a:ln>
        </p:spPr>
      </p:pic>
      <p:graphicFrame>
        <p:nvGraphicFramePr>
          <p:cNvPr id="44" name="Google Shape;44;p2"/>
          <p:cNvGraphicFramePr/>
          <p:nvPr>
            <p:extLst>
              <p:ext uri="{D42A27DB-BD31-4B8C-83A1-F6EECF244321}">
                <p14:modId xmlns:p14="http://schemas.microsoft.com/office/powerpoint/2010/main" val="3620185196"/>
              </p:ext>
            </p:extLst>
          </p:nvPr>
        </p:nvGraphicFramePr>
        <p:xfrm>
          <a:off x="1506989" y="4880278"/>
          <a:ext cx="9173985" cy="1658250"/>
        </p:xfrm>
        <a:graphic>
          <a:graphicData uri="http://schemas.openxmlformats.org/drawingml/2006/table">
            <a:tbl>
              <a:tblPr>
                <a:gradFill>
                  <a:gsLst>
                    <a:gs pos="0">
                      <a:srgbClr val="FFBB82"/>
                    </a:gs>
                    <a:gs pos="35000">
                      <a:srgbClr val="FFCFA8"/>
                    </a:gs>
                    <a:gs pos="100000">
                      <a:srgbClr val="FFEBD9"/>
                    </a:gs>
                  </a:gsLst>
                  <a:lin ang="16200000" scaled="0"/>
                </a:gradFill>
                <a:tableStyleId>{691ECF4D-2571-43D3-8B68-2E8134F6E14E}</a:tableStyleId>
              </a:tblPr>
              <a:tblGrid>
                <a:gridCol w="3057995">
                  <a:extLst>
                    <a:ext uri="{9D8B030D-6E8A-4147-A177-3AD203B41FA5}">
                      <a16:colId xmlns:a16="http://schemas.microsoft.com/office/drawing/2014/main" val="20000"/>
                    </a:ext>
                  </a:extLst>
                </a:gridCol>
                <a:gridCol w="3057995">
                  <a:extLst>
                    <a:ext uri="{9D8B030D-6E8A-4147-A177-3AD203B41FA5}">
                      <a16:colId xmlns:a16="http://schemas.microsoft.com/office/drawing/2014/main" val="20001"/>
                    </a:ext>
                  </a:extLst>
                </a:gridCol>
                <a:gridCol w="3057995">
                  <a:extLst>
                    <a:ext uri="{9D8B030D-6E8A-4147-A177-3AD203B41FA5}">
                      <a16:colId xmlns:a16="http://schemas.microsoft.com/office/drawing/2014/main" val="20002"/>
                    </a:ext>
                  </a:extLst>
                </a:gridCol>
              </a:tblGrid>
              <a:tr h="552750">
                <a:tc>
                  <a:txBody>
                    <a:bodyPr/>
                    <a:lstStyle/>
                    <a:p>
                      <a:pPr marL="0" marR="0" lvl="0" indent="0" algn="ctr" rtl="0">
                        <a:lnSpc>
                          <a:spcPct val="115000"/>
                        </a:lnSpc>
                        <a:spcBef>
                          <a:spcPts val="0"/>
                        </a:spcBef>
                        <a:spcAft>
                          <a:spcPts val="0"/>
                        </a:spcAft>
                        <a:buNone/>
                      </a:pPr>
                      <a:r>
                        <a:rPr lang="en-IN" sz="2400" u="none" strike="noStrike" cap="none" dirty="0"/>
                        <a:t>market place </a:t>
                      </a:r>
                      <a:endParaRPr sz="2400" u="none" strike="noStrike" cap="none" dirty="0">
                        <a:latin typeface="Arial"/>
                        <a:ea typeface="Arial"/>
                        <a:cs typeface="Arial"/>
                        <a:sym typeface="Arial"/>
                      </a:endParaRPr>
                    </a:p>
                  </a:txBody>
                  <a:tcPr marL="52479" marR="52479"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IN" sz="2400" u="none" strike="noStrike" cap="none"/>
                        <a:t>very busy place </a:t>
                      </a:r>
                      <a:endParaRPr sz="2400" u="none" strike="noStrike" cap="none">
                        <a:latin typeface="Arial"/>
                        <a:ea typeface="Arial"/>
                        <a:cs typeface="Arial"/>
                        <a:sym typeface="Arial"/>
                      </a:endParaRPr>
                    </a:p>
                  </a:txBody>
                  <a:tcPr marL="52479" marR="52479"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IN" sz="2400" u="none" strike="noStrike" cap="none"/>
                        <a:t>to buy things </a:t>
                      </a:r>
                      <a:endParaRPr sz="2400" u="none" strike="noStrike" cap="none">
                        <a:latin typeface="Arial"/>
                        <a:ea typeface="Arial"/>
                        <a:cs typeface="Arial"/>
                        <a:sym typeface="Arial"/>
                      </a:endParaRPr>
                    </a:p>
                  </a:txBody>
                  <a:tcPr marL="52479" marR="52479"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552750">
                <a:tc>
                  <a:txBody>
                    <a:bodyPr/>
                    <a:lstStyle/>
                    <a:p>
                      <a:pPr marL="0" marR="0" lvl="0" indent="0" algn="ctr" rtl="0">
                        <a:lnSpc>
                          <a:spcPct val="115000"/>
                        </a:lnSpc>
                        <a:spcBef>
                          <a:spcPts val="0"/>
                        </a:spcBef>
                        <a:spcAft>
                          <a:spcPts val="0"/>
                        </a:spcAft>
                        <a:buNone/>
                      </a:pPr>
                      <a:r>
                        <a:rPr lang="en-IN" sz="2400" u="none" strike="noStrike" cap="none" dirty="0"/>
                        <a:t>people and stalls </a:t>
                      </a:r>
                      <a:endParaRPr sz="2400" u="none" strike="noStrike" cap="none" dirty="0">
                        <a:latin typeface="Arial"/>
                        <a:ea typeface="Arial"/>
                        <a:cs typeface="Arial"/>
                        <a:sym typeface="Arial"/>
                      </a:endParaRPr>
                    </a:p>
                  </a:txBody>
                  <a:tcPr marL="52479" marR="52479"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IN" sz="2400" u="none" strike="noStrike" cap="none"/>
                        <a:t>vegetable hawker </a:t>
                      </a:r>
                      <a:endParaRPr sz="2400" u="none" strike="noStrike" cap="none">
                        <a:latin typeface="Arial"/>
                        <a:ea typeface="Arial"/>
                        <a:cs typeface="Arial"/>
                        <a:sym typeface="Arial"/>
                      </a:endParaRPr>
                    </a:p>
                  </a:txBody>
                  <a:tcPr marL="52479" marR="52479"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IN" sz="2400" u="none" strike="noStrike" cap="none"/>
                        <a:t>fresh leafy vegetables </a:t>
                      </a:r>
                      <a:endParaRPr sz="2400" u="none" strike="noStrike" cap="none">
                        <a:latin typeface="Arial"/>
                        <a:ea typeface="Arial"/>
                        <a:cs typeface="Arial"/>
                        <a:sym typeface="Arial"/>
                      </a:endParaRPr>
                    </a:p>
                  </a:txBody>
                  <a:tcPr marL="52479" marR="52479"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552750">
                <a:tc>
                  <a:txBody>
                    <a:bodyPr/>
                    <a:lstStyle/>
                    <a:p>
                      <a:pPr marL="0" marR="0" lvl="0" indent="0" algn="ctr" rtl="0">
                        <a:lnSpc>
                          <a:spcPct val="115000"/>
                        </a:lnSpc>
                        <a:spcBef>
                          <a:spcPts val="0"/>
                        </a:spcBef>
                        <a:spcAft>
                          <a:spcPts val="0"/>
                        </a:spcAft>
                        <a:buNone/>
                      </a:pPr>
                      <a:r>
                        <a:rPr lang="en-IN" sz="2400" u="none" strike="noStrike" cap="none" dirty="0"/>
                        <a:t>lots of fruits </a:t>
                      </a:r>
                      <a:endParaRPr sz="2400" u="none" strike="noStrike" cap="none" dirty="0">
                        <a:latin typeface="Arial"/>
                        <a:ea typeface="Arial"/>
                        <a:cs typeface="Arial"/>
                        <a:sym typeface="Arial"/>
                      </a:endParaRPr>
                    </a:p>
                  </a:txBody>
                  <a:tcPr marL="52479" marR="52479"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IN" sz="2400" u="none" strike="noStrike" cap="none" dirty="0"/>
                        <a:t>clothes also sold</a:t>
                      </a:r>
                      <a:endParaRPr sz="2400" u="none" strike="noStrike" cap="none" dirty="0">
                        <a:latin typeface="Arial"/>
                        <a:ea typeface="Arial"/>
                        <a:cs typeface="Arial"/>
                        <a:sym typeface="Arial"/>
                      </a:endParaRPr>
                    </a:p>
                  </a:txBody>
                  <a:tcPr marL="52479" marR="52479"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IN" sz="2400" u="none" strike="noStrike" cap="none" dirty="0"/>
                        <a:t>go with my parents </a:t>
                      </a:r>
                      <a:endParaRPr sz="2400" u="none" strike="noStrike" cap="none" dirty="0">
                        <a:latin typeface="Arial"/>
                        <a:ea typeface="Arial"/>
                        <a:cs typeface="Arial"/>
                        <a:sym typeface="Arial"/>
                      </a:endParaRPr>
                    </a:p>
                  </a:txBody>
                  <a:tcPr marL="52479" marR="52479" marT="63500" marB="63500">
                    <a:lnL w="12700" cap="flat" cmpd="sng">
                      <a:solidFill>
                        <a:schemeClr val="dk1"/>
                      </a:solidFill>
                      <a:prstDash val="solid"/>
                      <a:round/>
                      <a:headEnd type="none" w="sm" len="sm"/>
                      <a:tailEnd type="none" w="sm" len="sm"/>
                    </a:lnL>
                    <a:lnR w="12700" cap="flat" cmpd="sng">
                      <a:solidFill>
                        <a:schemeClr val="dk1"/>
                      </a:solidFill>
                      <a:prstDash val="solid"/>
                      <a:round/>
                      <a:headEnd type="none" w="sm" len="sm"/>
                      <a:tailEnd type="none" w="sm" len="sm"/>
                    </a:lnR>
                    <a:lnT w="12700" cap="flat" cmpd="sng">
                      <a:solidFill>
                        <a:schemeClr val="dk1"/>
                      </a:solidFill>
                      <a:prstDash val="solid"/>
                      <a:round/>
                      <a:headEnd type="none" w="sm" len="sm"/>
                      <a:tailEnd type="none" w="sm" len="sm"/>
                    </a:lnT>
                    <a:lnB w="12700"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5" name="Google Shape;42;p2">
            <a:extLst>
              <a:ext uri="{FF2B5EF4-FFF2-40B4-BE49-F238E27FC236}">
                <a16:creationId xmlns:a16="http://schemas.microsoft.com/office/drawing/2014/main" id="{42525F7F-304C-406A-BB76-0C25BFC85C04}"/>
              </a:ext>
            </a:extLst>
          </p:cNvPr>
          <p:cNvSpPr txBox="1">
            <a:spLocks/>
          </p:cNvSpPr>
          <p:nvPr/>
        </p:nvSpPr>
        <p:spPr>
          <a:xfrm>
            <a:off x="621366" y="878083"/>
            <a:ext cx="10982810" cy="538610"/>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buSzPct val="100000"/>
            </a:pPr>
            <a:r>
              <a:rPr lang="en-US" sz="2600" i="1" dirty="0"/>
              <a:t>Write a paragraph of about 5 to 7 sentences on this picture. Use the clues given.</a:t>
            </a:r>
          </a:p>
        </p:txBody>
      </p:sp>
      <p:sp>
        <p:nvSpPr>
          <p:cNvPr id="3" name="Title 2">
            <a:extLst>
              <a:ext uri="{FF2B5EF4-FFF2-40B4-BE49-F238E27FC236}">
                <a16:creationId xmlns:a16="http://schemas.microsoft.com/office/drawing/2014/main" id="{09261E78-3197-4BC0-9BA7-EB772C72CC64}"/>
              </a:ext>
            </a:extLst>
          </p:cNvPr>
          <p:cNvSpPr>
            <a:spLocks noGrp="1"/>
          </p:cNvSpPr>
          <p:nvPr>
            <p:ph type="title"/>
          </p:nvPr>
        </p:nvSpPr>
        <p:spPr>
          <a:xfrm>
            <a:off x="2273572" y="71414"/>
            <a:ext cx="7682997" cy="654033"/>
          </a:xfrm>
          <a:solidFill>
            <a:srgbClr val="FFABAB"/>
          </a:solidFill>
        </p:spPr>
        <p:txBody>
          <a:bodyPr>
            <a:normAutofit/>
          </a:bodyPr>
          <a:lstStyle/>
          <a:p>
            <a:r>
              <a:rPr lang="en-US" b="1" u="sng" dirty="0"/>
              <a:t>Write a Paragraph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p3"/>
          <p:cNvSpPr txBox="1">
            <a:spLocks noGrp="1"/>
          </p:cNvSpPr>
          <p:nvPr>
            <p:ph type="title"/>
          </p:nvPr>
        </p:nvSpPr>
        <p:spPr>
          <a:xfrm>
            <a:off x="2622799" y="71414"/>
            <a:ext cx="6984543" cy="654032"/>
          </a:xfrm>
          <a:prstGeom prst="rect">
            <a:avLst/>
          </a:prstGeom>
          <a:solidFill>
            <a:srgbClr val="FFABAB"/>
          </a:solid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A Market</a:t>
            </a:r>
            <a:endParaRPr u="sng" dirty="0"/>
          </a:p>
        </p:txBody>
      </p:sp>
      <p:sp>
        <p:nvSpPr>
          <p:cNvPr id="51" name="Google Shape;51;p3"/>
          <p:cNvSpPr txBox="1">
            <a:spLocks noGrp="1"/>
          </p:cNvSpPr>
          <p:nvPr>
            <p:ph type="body" idx="1"/>
          </p:nvPr>
        </p:nvSpPr>
        <p:spPr>
          <a:xfrm>
            <a:off x="606421" y="3334942"/>
            <a:ext cx="11019524" cy="3218257"/>
          </a:xfrm>
          <a:prstGeom prst="rect">
            <a:avLst/>
          </a:prstGeom>
          <a:noFill/>
          <a:ln>
            <a:noFill/>
          </a:ln>
          <a:effectLst>
            <a:outerShdw blurRad="40000" dist="20000" dir="5400000" rotWithShape="0">
              <a:srgbClr val="000000">
                <a:alpha val="37647"/>
              </a:srgbClr>
            </a:outerShdw>
          </a:effectLst>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3200"/>
              <a:buNone/>
            </a:pPr>
            <a:r>
              <a:rPr lang="en-IN" sz="2600" dirty="0">
                <a:solidFill>
                  <a:schemeClr val="dk1"/>
                </a:solidFill>
                <a:latin typeface="Calibri"/>
                <a:ea typeface="Calibri"/>
                <a:cs typeface="Calibri"/>
                <a:sym typeface="Calibri"/>
              </a:rPr>
              <a:t>A </a:t>
            </a:r>
            <a:r>
              <a:rPr lang="en-IN" sz="2600" dirty="0">
                <a:solidFill>
                  <a:srgbClr val="FF0000"/>
                </a:solidFill>
                <a:latin typeface="Calibri"/>
                <a:ea typeface="Calibri"/>
                <a:cs typeface="Calibri"/>
                <a:sym typeface="Calibri"/>
              </a:rPr>
              <a:t>market place</a:t>
            </a:r>
            <a:r>
              <a:rPr lang="en-IN" sz="2600" dirty="0">
                <a:solidFill>
                  <a:schemeClr val="dk1"/>
                </a:solidFill>
                <a:latin typeface="Calibri"/>
                <a:ea typeface="Calibri"/>
                <a:cs typeface="Calibri"/>
                <a:sym typeface="Calibri"/>
              </a:rPr>
              <a:t> is a </a:t>
            </a:r>
            <a:r>
              <a:rPr lang="en-IN" sz="2600" dirty="0">
                <a:solidFill>
                  <a:srgbClr val="FF0000"/>
                </a:solidFill>
                <a:latin typeface="Calibri"/>
                <a:ea typeface="Calibri"/>
                <a:cs typeface="Calibri"/>
                <a:sym typeface="Calibri"/>
              </a:rPr>
              <a:t>very busy place</a:t>
            </a:r>
            <a:r>
              <a:rPr lang="en-IN" sz="2600" dirty="0">
                <a:solidFill>
                  <a:schemeClr val="dk1"/>
                </a:solidFill>
                <a:latin typeface="Calibri"/>
                <a:ea typeface="Calibri"/>
                <a:cs typeface="Calibri"/>
                <a:sym typeface="Calibri"/>
              </a:rPr>
              <a:t>. People go to the market place </a:t>
            </a:r>
            <a:r>
              <a:rPr lang="en-IN" sz="2600" dirty="0">
                <a:solidFill>
                  <a:srgbClr val="FF0000"/>
                </a:solidFill>
                <a:latin typeface="Calibri"/>
                <a:ea typeface="Calibri"/>
                <a:cs typeface="Calibri"/>
                <a:sym typeface="Calibri"/>
              </a:rPr>
              <a:t>to buy</a:t>
            </a:r>
            <a:r>
              <a:rPr lang="en-IN" sz="2600" dirty="0">
                <a:solidFill>
                  <a:schemeClr val="dk1"/>
                </a:solidFill>
                <a:latin typeface="Calibri"/>
                <a:ea typeface="Calibri"/>
                <a:cs typeface="Calibri"/>
                <a:sym typeface="Calibri"/>
              </a:rPr>
              <a:t> the things they need. There are several </a:t>
            </a:r>
            <a:r>
              <a:rPr lang="en-IN" sz="2600" dirty="0">
                <a:solidFill>
                  <a:srgbClr val="FF0000"/>
                </a:solidFill>
                <a:latin typeface="Calibri"/>
                <a:ea typeface="Calibri"/>
                <a:cs typeface="Calibri"/>
                <a:sym typeface="Calibri"/>
              </a:rPr>
              <a:t>people and stalls</a:t>
            </a:r>
            <a:r>
              <a:rPr lang="en-IN" sz="2600" dirty="0">
                <a:solidFill>
                  <a:schemeClr val="dk1"/>
                </a:solidFill>
                <a:latin typeface="Calibri"/>
                <a:ea typeface="Calibri"/>
                <a:cs typeface="Calibri"/>
                <a:sym typeface="Calibri"/>
              </a:rPr>
              <a:t> where we can buy and sell things. We can see a </a:t>
            </a:r>
            <a:r>
              <a:rPr lang="en-IN" sz="2600" dirty="0">
                <a:solidFill>
                  <a:srgbClr val="FF0000"/>
                </a:solidFill>
                <a:latin typeface="Calibri"/>
                <a:ea typeface="Calibri"/>
                <a:cs typeface="Calibri"/>
                <a:sym typeface="Calibri"/>
              </a:rPr>
              <a:t>vegetable hawker</a:t>
            </a:r>
            <a:r>
              <a:rPr lang="en-IN" sz="2600" dirty="0">
                <a:solidFill>
                  <a:schemeClr val="dk1"/>
                </a:solidFill>
                <a:latin typeface="Calibri"/>
                <a:ea typeface="Calibri"/>
                <a:cs typeface="Calibri"/>
                <a:sym typeface="Calibri"/>
              </a:rPr>
              <a:t> selling </a:t>
            </a:r>
            <a:r>
              <a:rPr lang="en-IN" sz="2600" dirty="0">
                <a:solidFill>
                  <a:srgbClr val="FF0000"/>
                </a:solidFill>
                <a:latin typeface="Calibri"/>
                <a:ea typeface="Calibri"/>
                <a:cs typeface="Calibri"/>
                <a:sym typeface="Calibri"/>
              </a:rPr>
              <a:t>fresh leafy vegetables</a:t>
            </a:r>
            <a:r>
              <a:rPr lang="en-IN" sz="2600" dirty="0">
                <a:solidFill>
                  <a:schemeClr val="dk1"/>
                </a:solidFill>
                <a:latin typeface="Calibri"/>
                <a:ea typeface="Calibri"/>
                <a:cs typeface="Calibri"/>
                <a:sym typeface="Calibri"/>
              </a:rPr>
              <a:t>. </a:t>
            </a:r>
            <a:r>
              <a:rPr lang="en-IN" sz="2600" dirty="0">
                <a:solidFill>
                  <a:srgbClr val="FF0000"/>
                </a:solidFill>
                <a:latin typeface="Calibri"/>
                <a:ea typeface="Calibri"/>
                <a:cs typeface="Calibri"/>
                <a:sym typeface="Calibri"/>
              </a:rPr>
              <a:t>Lots of fruits</a:t>
            </a:r>
            <a:r>
              <a:rPr lang="en-IN" sz="2600" dirty="0">
                <a:solidFill>
                  <a:schemeClr val="dk1"/>
                </a:solidFill>
                <a:latin typeface="Calibri"/>
                <a:ea typeface="Calibri"/>
                <a:cs typeface="Calibri"/>
                <a:sym typeface="Calibri"/>
              </a:rPr>
              <a:t> like watermelons, oranges and bananas are being sold. We can also see </a:t>
            </a:r>
            <a:r>
              <a:rPr lang="en-IN" sz="2600" dirty="0">
                <a:solidFill>
                  <a:srgbClr val="FF0000"/>
                </a:solidFill>
                <a:latin typeface="Calibri"/>
                <a:ea typeface="Calibri"/>
                <a:cs typeface="Calibri"/>
                <a:sym typeface="Calibri"/>
              </a:rPr>
              <a:t>clothes being sold</a:t>
            </a:r>
            <a:r>
              <a:rPr lang="en-IN" sz="2600" dirty="0">
                <a:solidFill>
                  <a:schemeClr val="dk1"/>
                </a:solidFill>
                <a:latin typeface="Calibri"/>
                <a:ea typeface="Calibri"/>
                <a:cs typeface="Calibri"/>
                <a:sym typeface="Calibri"/>
              </a:rPr>
              <a:t> on carts. I too like going to the market with </a:t>
            </a:r>
            <a:r>
              <a:rPr lang="en-IN" sz="2600" dirty="0">
                <a:solidFill>
                  <a:srgbClr val="FF0000"/>
                </a:solidFill>
                <a:latin typeface="Calibri"/>
                <a:ea typeface="Calibri"/>
                <a:cs typeface="Calibri"/>
                <a:sym typeface="Calibri"/>
              </a:rPr>
              <a:t>my parents</a:t>
            </a:r>
            <a:r>
              <a:rPr lang="en-IN" sz="2600" dirty="0">
                <a:solidFill>
                  <a:schemeClr val="dk1"/>
                </a:solidFill>
                <a:latin typeface="Calibri"/>
                <a:ea typeface="Calibri"/>
                <a:cs typeface="Calibri"/>
                <a:sym typeface="Calibri"/>
              </a:rPr>
              <a:t>.</a:t>
            </a:r>
            <a:endParaRPr sz="2600" dirty="0"/>
          </a:p>
        </p:txBody>
      </p:sp>
      <p:pic>
        <p:nvPicPr>
          <p:cNvPr id="52" name="Google Shape;52;p3"/>
          <p:cNvPicPr preferRelativeResize="0"/>
          <p:nvPr/>
        </p:nvPicPr>
        <p:blipFill rotWithShape="1">
          <a:blip r:embed="rId3">
            <a:alphaModFix/>
          </a:blip>
          <a:srcRect/>
          <a:stretch/>
        </p:blipFill>
        <p:spPr>
          <a:xfrm>
            <a:off x="4962124" y="750547"/>
            <a:ext cx="2267745" cy="267904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4"/>
          <p:cNvSpPr txBox="1">
            <a:spLocks noGrp="1"/>
          </p:cNvSpPr>
          <p:nvPr>
            <p:ph type="title"/>
          </p:nvPr>
        </p:nvSpPr>
        <p:spPr>
          <a:xfrm>
            <a:off x="4388328" y="85779"/>
            <a:ext cx="3415344" cy="500042"/>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Calibri"/>
              <a:buNone/>
            </a:pPr>
            <a:r>
              <a:rPr lang="en-IN"/>
              <a:t>MM INDEX</a:t>
            </a:r>
            <a:endParaRPr/>
          </a:p>
        </p:txBody>
      </p:sp>
      <p:graphicFrame>
        <p:nvGraphicFramePr>
          <p:cNvPr id="59" name="Google Shape;59;p4"/>
          <p:cNvGraphicFramePr/>
          <p:nvPr>
            <p:extLst>
              <p:ext uri="{D42A27DB-BD31-4B8C-83A1-F6EECF244321}">
                <p14:modId xmlns:p14="http://schemas.microsoft.com/office/powerpoint/2010/main" val="1199031221"/>
              </p:ext>
            </p:extLst>
          </p:nvPr>
        </p:nvGraphicFramePr>
        <p:xfrm>
          <a:off x="1127448" y="1157546"/>
          <a:ext cx="9937100" cy="1310670"/>
        </p:xfrm>
        <a:graphic>
          <a:graphicData uri="http://schemas.openxmlformats.org/drawingml/2006/table">
            <a:tbl>
              <a:tblPr firstRow="1" bandRow="1">
                <a:noFill/>
                <a:tableStyleId>{C016B021-B54A-4BC7-8A57-6FA34FFBA6B7}</a:tableStyleId>
              </a:tblPr>
              <a:tblGrid>
                <a:gridCol w="928700">
                  <a:extLst>
                    <a:ext uri="{9D8B030D-6E8A-4147-A177-3AD203B41FA5}">
                      <a16:colId xmlns:a16="http://schemas.microsoft.com/office/drawing/2014/main" val="20000"/>
                    </a:ext>
                  </a:extLst>
                </a:gridCol>
                <a:gridCol w="1485925">
                  <a:extLst>
                    <a:ext uri="{9D8B030D-6E8A-4147-A177-3AD203B41FA5}">
                      <a16:colId xmlns:a16="http://schemas.microsoft.com/office/drawing/2014/main" val="20001"/>
                    </a:ext>
                  </a:extLst>
                </a:gridCol>
                <a:gridCol w="7522475">
                  <a:extLst>
                    <a:ext uri="{9D8B030D-6E8A-4147-A177-3AD203B41FA5}">
                      <a16:colId xmlns:a16="http://schemas.microsoft.com/office/drawing/2014/main" val="20002"/>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 and Attribution</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l" rtl="0">
                        <a:spcBef>
                          <a:spcPts val="0"/>
                        </a:spcBef>
                        <a:spcAft>
                          <a:spcPts val="0"/>
                        </a:spcAft>
                        <a:buNone/>
                      </a:pPr>
                      <a:r>
                        <a:rPr lang="en-IN" sz="1200" u="none" strike="noStrike" cap="none"/>
                        <a:t>1</a:t>
                      </a:r>
                      <a:endParaRPr sz="1200"/>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1200" dirty="0"/>
                        <a:t>&lt;clock&gt; &lt;SSSVV Image Gallery: Search Keyword </a:t>
                      </a:r>
                      <a:r>
                        <a:rPr lang="en-IN" sz="1200"/>
                        <a:t>“clock”&gt;</a:t>
                      </a:r>
                      <a:endParaRPr sz="1200" dirty="0"/>
                    </a:p>
                    <a:p>
                      <a:pPr marL="0" marR="0" lvl="0" indent="0" algn="l" rtl="0">
                        <a:spcBef>
                          <a:spcPts val="0"/>
                        </a:spcBef>
                        <a:spcAft>
                          <a:spcPts val="0"/>
                        </a:spcAft>
                        <a:buNone/>
                      </a:pPr>
                      <a:endParaRPr sz="1200" dirty="0"/>
                    </a:p>
                  </a:txBody>
                  <a:tcPr marL="91450" marR="91450" marT="45725" marB="45725"/>
                </a:tc>
                <a:extLst>
                  <a:ext uri="{0D108BD9-81ED-4DB2-BD59-A6C34878D82A}">
                    <a16:rowId xmlns:a16="http://schemas.microsoft.com/office/drawing/2014/main" val="10001"/>
                  </a:ext>
                </a:extLst>
              </a:tr>
              <a:tr h="389325">
                <a:tc>
                  <a:txBody>
                    <a:bodyPr/>
                    <a:lstStyle/>
                    <a:p>
                      <a:pPr marL="0" marR="0" lvl="0" indent="0" algn="l" rtl="0">
                        <a:spcBef>
                          <a:spcPts val="0"/>
                        </a:spcBef>
                        <a:spcAft>
                          <a:spcPts val="0"/>
                        </a:spcAft>
                        <a:buNone/>
                      </a:pPr>
                      <a:r>
                        <a:rPr lang="en-IN" sz="1200"/>
                        <a:t>2,3</a:t>
                      </a:r>
                      <a:endParaRPr sz="1200"/>
                    </a:p>
                  </a:txBody>
                  <a:tcPr marL="91450" marR="91450" marT="45725" marB="45725"/>
                </a:tc>
                <a:tc>
                  <a:txBody>
                    <a:bodyPr/>
                    <a:lstStyle/>
                    <a:p>
                      <a:pPr marL="0" marR="0" lvl="0" indent="0" algn="l" rtl="0">
                        <a:spcBef>
                          <a:spcPts val="0"/>
                        </a:spcBef>
                        <a:spcAft>
                          <a:spcPts val="0"/>
                        </a:spcAft>
                        <a:buNone/>
                      </a:pPr>
                      <a:endParaRPr sz="120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1200" dirty="0"/>
                        <a:t>&lt;marketplace&gt; &lt;SSSVV Image Gallery: Search Keyword “market”&gt;</a:t>
                      </a:r>
                      <a:endParaRPr sz="1200" dirty="0"/>
                    </a:p>
                    <a:p>
                      <a:pPr marL="0" marR="0" lvl="0" indent="0" algn="l" rtl="0">
                        <a:spcBef>
                          <a:spcPts val="0"/>
                        </a:spcBef>
                        <a:spcAft>
                          <a:spcPts val="0"/>
                        </a:spcAft>
                        <a:buNone/>
                      </a:pPr>
                      <a:endParaRPr sz="1200" dirty="0"/>
                    </a:p>
                  </a:txBody>
                  <a:tcPr marL="91450" marR="91450" marT="45725" marB="45725"/>
                </a:tc>
                <a:extLst>
                  <a:ext uri="{0D108BD9-81ED-4DB2-BD59-A6C34878D82A}">
                    <a16:rowId xmlns:a16="http://schemas.microsoft.com/office/drawing/2014/main" val="10002"/>
                  </a:ext>
                </a:extLst>
              </a:tr>
            </a:tbl>
          </a:graphicData>
        </a:graphic>
      </p:graphicFrame>
      <p:pic>
        <p:nvPicPr>
          <p:cNvPr id="60" name="Google Shape;60;p4"/>
          <p:cNvPicPr preferRelativeResize="0"/>
          <p:nvPr/>
        </p:nvPicPr>
        <p:blipFill rotWithShape="1">
          <a:blip r:embed="rId3">
            <a:alphaModFix/>
          </a:blip>
          <a:srcRect/>
          <a:stretch/>
        </p:blipFill>
        <p:spPr>
          <a:xfrm>
            <a:off x="2544152" y="2087314"/>
            <a:ext cx="407139" cy="297880"/>
          </a:xfrm>
          <a:prstGeom prst="rect">
            <a:avLst/>
          </a:prstGeom>
          <a:noFill/>
          <a:ln>
            <a:noFill/>
          </a:ln>
        </p:spPr>
      </p:pic>
      <p:pic>
        <p:nvPicPr>
          <p:cNvPr id="61" name="Google Shape;61;p4" descr="A picture containing text, clock, gauge&#10;&#10;Description automatically generated"/>
          <p:cNvPicPr preferRelativeResize="0"/>
          <p:nvPr/>
        </p:nvPicPr>
        <p:blipFill rotWithShape="1">
          <a:blip r:embed="rId4">
            <a:alphaModFix/>
          </a:blip>
          <a:srcRect/>
          <a:stretch/>
        </p:blipFill>
        <p:spPr>
          <a:xfrm>
            <a:off x="2574668" y="1618467"/>
            <a:ext cx="302562" cy="285393"/>
          </a:xfrm>
          <a:prstGeom prst="rect">
            <a:avLst/>
          </a:prstGeom>
          <a:noFill/>
          <a:ln>
            <a:noFill/>
          </a:ln>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419</Words>
  <Application>Microsoft Office PowerPoint</Application>
  <PresentationFormat>Widescreen</PresentationFormat>
  <Paragraphs>41</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Noto Sans Symbols</vt:lpstr>
      <vt:lpstr>Arial</vt:lpstr>
      <vt:lpstr>Calibri</vt:lpstr>
      <vt:lpstr>DD</vt:lpstr>
      <vt:lpstr>Check Time For  Paragraph Writing</vt:lpstr>
      <vt:lpstr>Write a Paragraph</vt:lpstr>
      <vt:lpstr>A Market</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Check Time For  Paragraph Writing</dc:title>
  <dc:creator>sssvv</dc:creator>
  <cp:lastModifiedBy>Mahesh Mahadevan</cp:lastModifiedBy>
  <cp:revision>4</cp:revision>
  <dcterms:created xsi:type="dcterms:W3CDTF">2020-08-28T09:38:22Z</dcterms:created>
  <dcterms:modified xsi:type="dcterms:W3CDTF">2021-12-18T20:19:12Z</dcterms:modified>
</cp:coreProperties>
</file>