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i3OIEt6utMS/0RWtc9zXHtAkwb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54D2C0-0EB2-4EFC-B91D-45C5731DD056}">
  <a:tblStyle styleId="{E054D2C0-0EB2-4EFC-B91D-45C5731DD05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&lt;writing&gt; &lt;https://pixabay.com/vectors/hand-pen-writing-holding-pen-5431113/&gt;</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&lt;mother chasing the son&gt; &lt;SSSVV – mother running behind son&gt;</a:t>
            </a:r>
            <a:endParaRPr/>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marR="0" lvl="0" indent="0" algn="l" rtl="0">
              <a:lnSpc>
                <a:spcPct val="100000"/>
              </a:lnSpc>
              <a:spcBef>
                <a:spcPts val="0"/>
              </a:spcBef>
              <a:spcAft>
                <a:spcPts val="0"/>
              </a:spcAft>
              <a:buClr>
                <a:schemeClr val="dk1"/>
              </a:buClr>
              <a:buSzPts val="1200"/>
              <a:buFont typeface="Calibri"/>
              <a:buNone/>
            </a:pPr>
            <a:r>
              <a:rPr lang="en-IN" sz="1200"/>
              <a:t>&lt;birthday party&gt; &lt;SSSVV - Birthday party&gt;</a:t>
            </a:r>
            <a:endParaRPr/>
          </a:p>
          <a:p>
            <a:pPr marL="0" lvl="0" indent="0" algn="l" rtl="0">
              <a:spcBef>
                <a:spcPts val="0"/>
              </a:spcBef>
              <a:spcAft>
                <a:spcPts val="0"/>
              </a:spcAft>
              <a:buNone/>
            </a:pPr>
            <a:endParaRPr/>
          </a:p>
        </p:txBody>
      </p:sp>
      <p:sp>
        <p:nvSpPr>
          <p:cNvPr id="53" name="Google Shape;5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&lt;family&gt; &lt;SSSVV - &lt;family, father, mother&gt;</a:t>
            </a:r>
            <a:endParaRPr/>
          </a:p>
        </p:txBody>
      </p:sp>
      <p:sp>
        <p:nvSpPr>
          <p:cNvPr id="64" name="Google Shape;6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73" name="Google Shape;7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7"/>
          <p:cNvSpPr txBox="1">
            <a:spLocks noGrp="1"/>
          </p:cNvSpPr>
          <p:nvPr>
            <p:ph type="ctrTitle"/>
          </p:nvPr>
        </p:nvSpPr>
        <p:spPr>
          <a:xfrm>
            <a:off x="914400" y="885575"/>
            <a:ext cx="10363200" cy="160732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7"/>
          <p:cNvSpPr txBox="1">
            <a:spLocks noGrp="1"/>
          </p:cNvSpPr>
          <p:nvPr>
            <p:ph type="subTitle" idx="1"/>
          </p:nvPr>
        </p:nvSpPr>
        <p:spPr>
          <a:xfrm>
            <a:off x="1828800" y="2612504"/>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7"/>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7" descr="A picture containing text, clock&#10;&#10;Description automatically generated"/>
          <p:cNvPicPr preferRelativeResize="0"/>
          <p:nvPr/>
        </p:nvPicPr>
        <p:blipFill rotWithShape="1">
          <a:blip r:embed="rId3">
            <a:alphaModFix/>
          </a:blip>
          <a:srcRect/>
          <a:stretch/>
        </p:blipFill>
        <p:spPr>
          <a:xfrm>
            <a:off x="89057" y="114396"/>
            <a:ext cx="902286" cy="957155"/>
          </a:xfrm>
          <a:prstGeom prst="rect">
            <a:avLst/>
          </a:prstGeom>
          <a:noFill/>
          <a:ln>
            <a:noFill/>
          </a:ln>
        </p:spPr>
      </p:pic>
      <p:pic>
        <p:nvPicPr>
          <p:cNvPr id="16" name="Google Shape;16;p7" descr="A picture containing text, lamp&#10;&#10;Description automatically generated"/>
          <p:cNvPicPr preferRelativeResize="0"/>
          <p:nvPr/>
        </p:nvPicPr>
        <p:blipFill rotWithShape="1">
          <a:blip r:embed="rId4">
            <a:alphaModFix/>
          </a:blip>
          <a:srcRect/>
          <a:stretch/>
        </p:blipFill>
        <p:spPr>
          <a:xfrm>
            <a:off x="11164077" y="5837009"/>
            <a:ext cx="914479" cy="914479"/>
          </a:xfrm>
          <a:prstGeom prst="rect">
            <a:avLst/>
          </a:prstGeom>
          <a:noFill/>
          <a:ln>
            <a:noFill/>
          </a:ln>
        </p:spPr>
      </p:pic>
      <p:pic>
        <p:nvPicPr>
          <p:cNvPr id="17" name="Google Shape;17;p7" descr="Calendar&#10;&#10;Description automatically generated with low confidence"/>
          <p:cNvPicPr preferRelativeResize="0"/>
          <p:nvPr/>
        </p:nvPicPr>
        <p:blipFill rotWithShape="1">
          <a:blip r:embed="rId5">
            <a:alphaModFix/>
          </a:blip>
          <a:srcRect/>
          <a:stretch/>
        </p:blipFill>
        <p:spPr>
          <a:xfrm>
            <a:off x="11139692" y="132686"/>
            <a:ext cx="963251" cy="938865"/>
          </a:xfrm>
          <a:prstGeom prst="rect">
            <a:avLst/>
          </a:prstGeom>
          <a:noFill/>
          <a:ln>
            <a:noFill/>
          </a:ln>
        </p:spPr>
      </p:pic>
      <p:sp>
        <p:nvSpPr>
          <p:cNvPr id="18" name="Google Shape;18;p7"/>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8"/>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8">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8"/>
          <p:cNvSpPr txBox="1">
            <a:spLocks noGrp="1"/>
          </p:cNvSpPr>
          <p:nvPr>
            <p:ph type="body" idx="1"/>
          </p:nvPr>
        </p:nvSpPr>
        <p:spPr>
          <a:xfrm>
            <a:off x="954779" y="1243798"/>
            <a:ext cx="10282441" cy="444681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8"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4" name="Google Shape;24;p8"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9">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9"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9" name="Google Shape;29;p9"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vectors/hand-pen-writing-holding-pen-5431113/"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0" y="1314322"/>
            <a:ext cx="12192000" cy="749828"/>
          </a:xfrm>
          <a:prstGeom prst="rect">
            <a:avLst/>
          </a:prstGeom>
          <a:solidFill>
            <a:srgbClr val="D3B5E9"/>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dirty="0"/>
              <a:t>Sentence Building</a:t>
            </a:r>
            <a:endParaRPr dirty="0"/>
          </a:p>
        </p:txBody>
      </p:sp>
      <p:pic>
        <p:nvPicPr>
          <p:cNvPr id="36" name="Google Shape;36;p1"/>
          <p:cNvPicPr preferRelativeResize="0"/>
          <p:nvPr/>
        </p:nvPicPr>
        <p:blipFill rotWithShape="1">
          <a:blip r:embed="rId3">
            <a:alphaModFix/>
          </a:blip>
          <a:srcRect/>
          <a:stretch/>
        </p:blipFill>
        <p:spPr>
          <a:xfrm>
            <a:off x="4414039" y="2301273"/>
            <a:ext cx="3363921" cy="2875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2622798" y="71414"/>
            <a:ext cx="6984543" cy="654032"/>
          </a:xfrm>
          <a:prstGeom prst="rect">
            <a:avLst/>
          </a:prstGeom>
          <a:solidFill>
            <a:srgbClr val="D3B5E9"/>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1</a:t>
            </a:r>
            <a:endParaRPr u="sng" dirty="0"/>
          </a:p>
        </p:txBody>
      </p:sp>
      <p:sp>
        <p:nvSpPr>
          <p:cNvPr id="43" name="Google Shape;43;p2"/>
          <p:cNvSpPr txBox="1">
            <a:spLocks noGrp="1"/>
          </p:cNvSpPr>
          <p:nvPr>
            <p:ph type="body" idx="1"/>
          </p:nvPr>
        </p:nvSpPr>
        <p:spPr>
          <a:xfrm>
            <a:off x="3004398" y="847986"/>
            <a:ext cx="6221341" cy="65403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IN" i="1" dirty="0"/>
              <a:t>See the picture and fill in the blanks.</a:t>
            </a:r>
            <a:endParaRPr dirty="0"/>
          </a:p>
        </p:txBody>
      </p:sp>
      <p:pic>
        <p:nvPicPr>
          <p:cNvPr id="44" name="Google Shape;44;p2" descr="A picture containing text&#10;&#10;Description automatically generated"/>
          <p:cNvPicPr preferRelativeResize="0"/>
          <p:nvPr/>
        </p:nvPicPr>
        <p:blipFill rotWithShape="1">
          <a:blip r:embed="rId3">
            <a:alphaModFix/>
          </a:blip>
          <a:srcRect/>
          <a:stretch/>
        </p:blipFill>
        <p:spPr>
          <a:xfrm>
            <a:off x="3893164" y="1536165"/>
            <a:ext cx="4410705" cy="2572445"/>
          </a:xfrm>
          <a:prstGeom prst="rect">
            <a:avLst/>
          </a:prstGeom>
          <a:noFill/>
          <a:ln>
            <a:noFill/>
          </a:ln>
        </p:spPr>
      </p:pic>
      <p:sp>
        <p:nvSpPr>
          <p:cNvPr id="45" name="Google Shape;45;p2"/>
          <p:cNvSpPr txBox="1"/>
          <p:nvPr/>
        </p:nvSpPr>
        <p:spPr>
          <a:xfrm>
            <a:off x="936177" y="4139799"/>
            <a:ext cx="10319654" cy="2184805"/>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514350" marR="0" lvl="0" indent="-514350" algn="l" rtl="0">
              <a:lnSpc>
                <a:spcPct val="150000"/>
              </a:lnSpc>
              <a:spcBef>
                <a:spcPts val="0"/>
              </a:spcBef>
              <a:spcAft>
                <a:spcPts val="0"/>
              </a:spcAft>
              <a:buClr>
                <a:schemeClr val="dk1"/>
              </a:buClr>
              <a:buSzPts val="2800"/>
              <a:buFont typeface="Calibri"/>
              <a:buAutoNum type="arabicPeriod"/>
            </a:pPr>
            <a:r>
              <a:rPr lang="en-IN" sz="2800" b="0" u="none" strike="noStrike" cap="none" dirty="0">
                <a:solidFill>
                  <a:schemeClr val="dk1"/>
                </a:solidFill>
                <a:latin typeface="Calibri" panose="020F0502020204030204" pitchFamily="34" charset="0"/>
                <a:ea typeface="Calibri"/>
                <a:cs typeface="Calibri" panose="020F0502020204030204" pitchFamily="34" charset="0"/>
                <a:sym typeface="Calibri"/>
              </a:rPr>
              <a:t>The boy is ____________.</a:t>
            </a:r>
            <a:endParaRPr sz="2800" dirty="0">
              <a:latin typeface="Calibri" panose="020F0502020204030204" pitchFamily="34" charset="0"/>
              <a:cs typeface="Calibri" panose="020F0502020204030204" pitchFamily="34" charset="0"/>
            </a:endParaRPr>
          </a:p>
          <a:p>
            <a:pPr marL="514350" marR="0" lvl="0" indent="-514350" algn="l" rtl="0">
              <a:lnSpc>
                <a:spcPct val="150000"/>
              </a:lnSpc>
              <a:spcBef>
                <a:spcPts val="560"/>
              </a:spcBef>
              <a:spcAft>
                <a:spcPts val="0"/>
              </a:spcAft>
              <a:buClr>
                <a:schemeClr val="dk1"/>
              </a:buClr>
              <a:buSzPts val="2800"/>
              <a:buFont typeface="Calibri"/>
              <a:buAutoNum type="arabicPeriod"/>
            </a:pPr>
            <a:r>
              <a:rPr lang="en-IN" sz="2800" b="0" u="none" strike="noStrike" cap="none" dirty="0">
                <a:solidFill>
                  <a:schemeClr val="dk1"/>
                </a:solidFill>
                <a:latin typeface="Calibri" panose="020F0502020204030204" pitchFamily="34" charset="0"/>
                <a:ea typeface="Calibri"/>
                <a:cs typeface="Calibri" panose="020F0502020204030204" pitchFamily="34" charset="0"/>
                <a:sym typeface="Calibri"/>
              </a:rPr>
              <a:t>Mother is having a ____________ and a __________ in her hands.</a:t>
            </a:r>
            <a:endParaRPr sz="2800" dirty="0">
              <a:latin typeface="Calibri" panose="020F0502020204030204" pitchFamily="34" charset="0"/>
              <a:cs typeface="Calibri" panose="020F0502020204030204" pitchFamily="34" charset="0"/>
            </a:endParaRPr>
          </a:p>
          <a:p>
            <a:pPr marL="514350" marR="0" lvl="0" indent="-514350" algn="l" rtl="0">
              <a:lnSpc>
                <a:spcPct val="150000"/>
              </a:lnSpc>
              <a:spcBef>
                <a:spcPts val="560"/>
              </a:spcBef>
              <a:spcAft>
                <a:spcPts val="0"/>
              </a:spcAft>
              <a:buClr>
                <a:schemeClr val="dk1"/>
              </a:buClr>
              <a:buSzPts val="2800"/>
              <a:buFont typeface="Calibri"/>
              <a:buAutoNum type="arabicPeriod"/>
            </a:pPr>
            <a:r>
              <a:rPr lang="en-IN" sz="2800" b="0" u="none" strike="noStrike" cap="none" dirty="0">
                <a:solidFill>
                  <a:schemeClr val="dk1"/>
                </a:solidFill>
                <a:latin typeface="Calibri" panose="020F0502020204030204" pitchFamily="34" charset="0"/>
                <a:ea typeface="Calibri"/>
                <a:cs typeface="Calibri" panose="020F0502020204030204" pitchFamily="34" charset="0"/>
                <a:sym typeface="Calibri"/>
              </a:rPr>
              <a:t>The boy is wearing a __________ shirt.</a:t>
            </a:r>
            <a:endParaRPr sz="2800" dirty="0">
              <a:latin typeface="Calibri" panose="020F0502020204030204" pitchFamily="34" charset="0"/>
              <a:cs typeface="Calibri" panose="020F0502020204030204" pitchFamily="34" charset="0"/>
            </a:endParaRPr>
          </a:p>
        </p:txBody>
      </p:sp>
      <p:sp>
        <p:nvSpPr>
          <p:cNvPr id="46" name="Google Shape;46;p2"/>
          <p:cNvSpPr txBox="1"/>
          <p:nvPr/>
        </p:nvSpPr>
        <p:spPr>
          <a:xfrm>
            <a:off x="3313690" y="4332717"/>
            <a:ext cx="1374698" cy="37490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b="0" i="0" u="none" strike="noStrike" cap="none" dirty="0">
                <a:solidFill>
                  <a:srgbClr val="7030A0"/>
                </a:solidFill>
                <a:latin typeface="Calibri"/>
                <a:ea typeface="Calibri"/>
                <a:cs typeface="Calibri"/>
                <a:sym typeface="Calibri"/>
              </a:rPr>
              <a:t>running</a:t>
            </a:r>
            <a:endParaRPr dirty="0"/>
          </a:p>
        </p:txBody>
      </p:sp>
      <p:sp>
        <p:nvSpPr>
          <p:cNvPr id="47" name="Google Shape;47;p2"/>
          <p:cNvSpPr txBox="1"/>
          <p:nvPr/>
        </p:nvSpPr>
        <p:spPr>
          <a:xfrm>
            <a:off x="7773532" y="5065309"/>
            <a:ext cx="1032831" cy="37490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dirty="0">
                <a:solidFill>
                  <a:srgbClr val="7030A0"/>
                </a:solidFill>
                <a:latin typeface="Calibri"/>
                <a:ea typeface="Calibri"/>
                <a:cs typeface="Calibri"/>
                <a:sym typeface="Calibri"/>
              </a:rPr>
              <a:t>bowl</a:t>
            </a:r>
            <a:endParaRPr dirty="0"/>
          </a:p>
        </p:txBody>
      </p:sp>
      <p:sp>
        <p:nvSpPr>
          <p:cNvPr id="48" name="Google Shape;48;p2"/>
          <p:cNvSpPr txBox="1"/>
          <p:nvPr/>
        </p:nvSpPr>
        <p:spPr>
          <a:xfrm>
            <a:off x="4658137" y="5072787"/>
            <a:ext cx="1136114" cy="37490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dirty="0">
                <a:solidFill>
                  <a:srgbClr val="7030A0"/>
                </a:solidFill>
                <a:latin typeface="Calibri"/>
                <a:ea typeface="Calibri"/>
                <a:cs typeface="Calibri"/>
                <a:sym typeface="Calibri"/>
              </a:rPr>
              <a:t>spoon</a:t>
            </a:r>
            <a:endParaRPr dirty="0"/>
          </a:p>
        </p:txBody>
      </p:sp>
      <p:sp>
        <p:nvSpPr>
          <p:cNvPr id="49" name="Google Shape;49;p2"/>
          <p:cNvSpPr txBox="1"/>
          <p:nvPr/>
        </p:nvSpPr>
        <p:spPr>
          <a:xfrm>
            <a:off x="4840222" y="5766805"/>
            <a:ext cx="895939" cy="37490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2800" dirty="0">
                <a:solidFill>
                  <a:srgbClr val="7030A0"/>
                </a:solidFill>
                <a:latin typeface="Calibri"/>
                <a:ea typeface="Calibri"/>
                <a:cs typeface="Calibri"/>
                <a:sym typeface="Calibri"/>
              </a:rPr>
              <a:t>pink</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3"/>
          <p:cNvSpPr txBox="1">
            <a:spLocks noGrp="1"/>
          </p:cNvSpPr>
          <p:nvPr>
            <p:ph type="title"/>
          </p:nvPr>
        </p:nvSpPr>
        <p:spPr>
          <a:xfrm>
            <a:off x="2940277" y="71414"/>
            <a:ext cx="6349585" cy="654032"/>
          </a:xfrm>
          <a:prstGeom prst="rect">
            <a:avLst/>
          </a:prstGeom>
          <a:solidFill>
            <a:srgbClr val="D3B5E9"/>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2</a:t>
            </a:r>
            <a:r>
              <a:rPr lang="en-IN" b="1" dirty="0"/>
              <a:t> </a:t>
            </a:r>
            <a:endParaRPr dirty="0"/>
          </a:p>
        </p:txBody>
      </p:sp>
      <p:sp>
        <p:nvSpPr>
          <p:cNvPr id="56" name="Google Shape;56;p3"/>
          <p:cNvSpPr txBox="1">
            <a:spLocks noGrp="1"/>
          </p:cNvSpPr>
          <p:nvPr>
            <p:ph type="body" idx="1"/>
          </p:nvPr>
        </p:nvSpPr>
        <p:spPr>
          <a:xfrm>
            <a:off x="250374" y="859973"/>
            <a:ext cx="11702144" cy="12192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None/>
            </a:pPr>
            <a:r>
              <a:rPr lang="en-IN" sz="2700" i="1" dirty="0"/>
              <a:t>Write three sentences seeing the picture given below using any of the words given.  </a:t>
            </a:r>
            <a:endParaRPr sz="2700" dirty="0"/>
          </a:p>
          <a:p>
            <a:pPr marL="0" lvl="0" indent="0" algn="ctr" rtl="0">
              <a:lnSpc>
                <a:spcPct val="150000"/>
              </a:lnSpc>
              <a:spcBef>
                <a:spcPts val="0"/>
              </a:spcBef>
              <a:spcAft>
                <a:spcPts val="0"/>
              </a:spcAft>
              <a:buClr>
                <a:schemeClr val="dk1"/>
              </a:buClr>
              <a:buSzPts val="2800"/>
              <a:buNone/>
            </a:pPr>
            <a:r>
              <a:rPr lang="en-IN" sz="2900" i="1" dirty="0">
                <a:solidFill>
                  <a:srgbClr val="FF0000"/>
                </a:solidFill>
              </a:rPr>
              <a:t>Words:</a:t>
            </a:r>
            <a:r>
              <a:rPr lang="en-IN" sz="2700" i="1" dirty="0"/>
              <a:t> cake, balloons, children, birthday, caps, boy, girl</a:t>
            </a:r>
            <a:endParaRPr sz="2700" dirty="0"/>
          </a:p>
        </p:txBody>
      </p:sp>
      <p:pic>
        <p:nvPicPr>
          <p:cNvPr id="57" name="Google Shape;57;p3" descr="A picture containing text&#10;&#10;Description automatically generated"/>
          <p:cNvPicPr preferRelativeResize="0"/>
          <p:nvPr/>
        </p:nvPicPr>
        <p:blipFill rotWithShape="1">
          <a:blip r:embed="rId3">
            <a:alphaModFix/>
          </a:blip>
          <a:srcRect/>
          <a:stretch/>
        </p:blipFill>
        <p:spPr>
          <a:xfrm>
            <a:off x="7246245" y="2254391"/>
            <a:ext cx="4553555" cy="3425872"/>
          </a:xfrm>
          <a:prstGeom prst="rect">
            <a:avLst/>
          </a:prstGeom>
          <a:noFill/>
          <a:ln>
            <a:noFill/>
          </a:ln>
        </p:spPr>
      </p:pic>
      <p:sp>
        <p:nvSpPr>
          <p:cNvPr id="59" name="Google Shape;59;p3"/>
          <p:cNvSpPr txBox="1"/>
          <p:nvPr/>
        </p:nvSpPr>
        <p:spPr>
          <a:xfrm>
            <a:off x="3006436" y="369916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3"/>
          <p:cNvSpPr txBox="1"/>
          <p:nvPr/>
        </p:nvSpPr>
        <p:spPr>
          <a:xfrm>
            <a:off x="260146" y="2628390"/>
            <a:ext cx="6978853" cy="261257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7663" marR="0" lvl="0" indent="-347663" algn="l" rtl="0">
              <a:lnSpc>
                <a:spcPct val="150000"/>
              </a:lnSpc>
              <a:spcBef>
                <a:spcPts val="0"/>
              </a:spcBef>
              <a:spcAft>
                <a:spcPts val="0"/>
              </a:spcAft>
              <a:buClr>
                <a:srgbClr val="C00000"/>
              </a:buClr>
              <a:buSzPct val="100000"/>
              <a:buFont typeface="+mj-lt"/>
              <a:buAutoNum type="arabicPeriod"/>
            </a:pPr>
            <a:r>
              <a:rPr lang="en-IN" sz="2400" dirty="0">
                <a:solidFill>
                  <a:srgbClr val="C00000"/>
                </a:solidFill>
                <a:latin typeface="Calibri" panose="020F0502020204030204" pitchFamily="34" charset="0"/>
                <a:ea typeface="Calibri"/>
                <a:cs typeface="Calibri" panose="020F0502020204030204" pitchFamily="34" charset="0"/>
                <a:sym typeface="Calibri"/>
              </a:rPr>
              <a:t>It is a birthday party.</a:t>
            </a:r>
            <a:endParaRPr sz="2400" dirty="0">
              <a:latin typeface="Calibri" panose="020F0502020204030204" pitchFamily="34" charset="0"/>
              <a:cs typeface="Calibri" panose="020F0502020204030204" pitchFamily="34" charset="0"/>
            </a:endParaRPr>
          </a:p>
          <a:p>
            <a:pPr marL="347663" marR="0" lvl="0" indent="-347663" algn="l" rtl="0">
              <a:lnSpc>
                <a:spcPct val="150000"/>
              </a:lnSpc>
              <a:spcBef>
                <a:spcPts val="560"/>
              </a:spcBef>
              <a:spcAft>
                <a:spcPts val="0"/>
              </a:spcAft>
              <a:buClr>
                <a:srgbClr val="C00000"/>
              </a:buClr>
              <a:buSzPct val="100000"/>
              <a:buFont typeface="+mj-lt"/>
              <a:buAutoNum type="arabicPeriod"/>
            </a:pPr>
            <a:r>
              <a:rPr lang="en-IN" sz="2400" dirty="0">
                <a:solidFill>
                  <a:srgbClr val="C00000"/>
                </a:solidFill>
                <a:latin typeface="Calibri" panose="020F0502020204030204" pitchFamily="34" charset="0"/>
                <a:ea typeface="Calibri"/>
                <a:cs typeface="Calibri" panose="020F0502020204030204" pitchFamily="34" charset="0"/>
                <a:sym typeface="Calibri"/>
              </a:rPr>
              <a:t>The house is decorated with balloons and festoons.</a:t>
            </a:r>
            <a:endParaRPr sz="2400" dirty="0">
              <a:latin typeface="Calibri" panose="020F0502020204030204" pitchFamily="34" charset="0"/>
              <a:cs typeface="Calibri" panose="020F0502020204030204" pitchFamily="34" charset="0"/>
            </a:endParaRPr>
          </a:p>
          <a:p>
            <a:pPr marL="347663" marR="0" lvl="0" indent="-347663" algn="l" rtl="0">
              <a:lnSpc>
                <a:spcPct val="150000"/>
              </a:lnSpc>
              <a:spcBef>
                <a:spcPts val="560"/>
              </a:spcBef>
              <a:spcAft>
                <a:spcPts val="0"/>
              </a:spcAft>
              <a:buClr>
                <a:srgbClr val="C00000"/>
              </a:buClr>
              <a:buSzPct val="100000"/>
              <a:buFont typeface="+mj-lt"/>
              <a:buAutoNum type="arabicPeriod"/>
            </a:pPr>
            <a:r>
              <a:rPr lang="en-IN" sz="2400" dirty="0">
                <a:solidFill>
                  <a:srgbClr val="C00000"/>
                </a:solidFill>
                <a:latin typeface="Calibri" panose="020F0502020204030204" pitchFamily="34" charset="0"/>
                <a:ea typeface="Calibri"/>
                <a:cs typeface="Calibri" panose="020F0502020204030204" pitchFamily="34" charset="0"/>
                <a:sym typeface="Calibri"/>
              </a:rPr>
              <a:t>There is a birthday cake on the table.</a:t>
            </a:r>
            <a:endParaRPr sz="2400" dirty="0">
              <a:latin typeface="Calibri" panose="020F0502020204030204" pitchFamily="34" charset="0"/>
              <a:cs typeface="Calibri" panose="020F0502020204030204" pitchFamily="34" charset="0"/>
            </a:endParaRPr>
          </a:p>
          <a:p>
            <a:pPr marL="347663" marR="0" lvl="0" indent="-347663" algn="l" rtl="0">
              <a:lnSpc>
                <a:spcPct val="150000"/>
              </a:lnSpc>
              <a:spcBef>
                <a:spcPts val="560"/>
              </a:spcBef>
              <a:spcAft>
                <a:spcPts val="0"/>
              </a:spcAft>
              <a:buClr>
                <a:srgbClr val="C00000"/>
              </a:buClr>
              <a:buSzPct val="100000"/>
              <a:buFont typeface="+mj-lt"/>
              <a:buAutoNum type="arabicPeriod"/>
            </a:pPr>
            <a:r>
              <a:rPr lang="en-IN" sz="2400" dirty="0">
                <a:solidFill>
                  <a:srgbClr val="C00000"/>
                </a:solidFill>
                <a:latin typeface="Calibri" panose="020F0502020204030204" pitchFamily="34" charset="0"/>
                <a:ea typeface="Calibri"/>
                <a:cs typeface="Calibri" panose="020F0502020204030204" pitchFamily="34" charset="0"/>
                <a:sym typeface="Calibri"/>
              </a:rPr>
              <a:t>All the boys and girls are wearing caps.</a:t>
            </a:r>
            <a:endParaRPr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1000" fill="hold"/>
                                        <p:tgtEl>
                                          <p:spTgt spid="60"/>
                                        </p:tgtEl>
                                        <p:attrNameLst>
                                          <p:attrName>ppt_w</p:attrName>
                                        </p:attrNameLst>
                                      </p:cBhvr>
                                      <p:tavLst>
                                        <p:tav tm="0">
                                          <p:val>
                                            <p:strVal val="#ppt_w*0.70"/>
                                          </p:val>
                                        </p:tav>
                                        <p:tav tm="100000">
                                          <p:val>
                                            <p:strVal val="#ppt_w"/>
                                          </p:val>
                                        </p:tav>
                                      </p:tavLst>
                                    </p:anim>
                                    <p:anim calcmode="lin" valueType="num">
                                      <p:cBhvr>
                                        <p:cTn id="8" dur="1000" fill="hold"/>
                                        <p:tgtEl>
                                          <p:spTgt spid="60"/>
                                        </p:tgtEl>
                                        <p:attrNameLst>
                                          <p:attrName>ppt_h</p:attrName>
                                        </p:attrNameLst>
                                      </p:cBhvr>
                                      <p:tavLst>
                                        <p:tav tm="0">
                                          <p:val>
                                            <p:strVal val="#ppt_h"/>
                                          </p:val>
                                        </p:tav>
                                        <p:tav tm="100000">
                                          <p:val>
                                            <p:strVal val="#ppt_h"/>
                                          </p:val>
                                        </p:tav>
                                      </p:tavLst>
                                    </p:anim>
                                    <p:animEffect transition="in" filter="fade">
                                      <p:cBhvr>
                                        <p:cTn id="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a:spLocks noGrp="1"/>
          </p:cNvSpPr>
          <p:nvPr>
            <p:ph type="title"/>
          </p:nvPr>
        </p:nvSpPr>
        <p:spPr>
          <a:xfrm>
            <a:off x="2940277" y="71414"/>
            <a:ext cx="6349585" cy="654032"/>
          </a:xfrm>
          <a:prstGeom prst="rect">
            <a:avLst/>
          </a:prstGeom>
          <a:solidFill>
            <a:srgbClr val="D3B5E9"/>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3</a:t>
            </a:r>
            <a:endParaRPr u="sng" dirty="0"/>
          </a:p>
        </p:txBody>
      </p:sp>
      <p:pic>
        <p:nvPicPr>
          <p:cNvPr id="67" name="Google Shape;67;p4" descr="A group of people sitting at a table&#10;&#10;Description automatically generated with low confidence"/>
          <p:cNvPicPr preferRelativeResize="0"/>
          <p:nvPr/>
        </p:nvPicPr>
        <p:blipFill rotWithShape="1">
          <a:blip r:embed="rId3">
            <a:alphaModFix/>
          </a:blip>
          <a:srcRect/>
          <a:stretch/>
        </p:blipFill>
        <p:spPr>
          <a:xfrm>
            <a:off x="7756972" y="2184486"/>
            <a:ext cx="3909276" cy="2635200"/>
          </a:xfrm>
          <a:prstGeom prst="rect">
            <a:avLst/>
          </a:prstGeom>
          <a:noFill/>
          <a:ln>
            <a:noFill/>
          </a:ln>
        </p:spPr>
      </p:pic>
      <p:sp>
        <p:nvSpPr>
          <p:cNvPr id="68" name="Google Shape;68;p4"/>
          <p:cNvSpPr txBox="1"/>
          <p:nvPr/>
        </p:nvSpPr>
        <p:spPr>
          <a:xfrm>
            <a:off x="468203" y="1031264"/>
            <a:ext cx="11212969" cy="27391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i="1" u="sng" dirty="0">
                <a:solidFill>
                  <a:schemeClr val="dk1"/>
                </a:solidFill>
                <a:latin typeface="Calibri" panose="020F0502020204030204" pitchFamily="34" charset="0"/>
                <a:ea typeface="Calibri"/>
                <a:cs typeface="Calibri" panose="020F0502020204030204" pitchFamily="34" charset="0"/>
                <a:sym typeface="Calibri"/>
              </a:rPr>
              <a:t>Arrange the words in order in the following sentences by seeing the picture:</a:t>
            </a:r>
            <a:endParaRPr sz="2800" u="sng" dirty="0">
              <a:latin typeface="Calibri" panose="020F0502020204030204" pitchFamily="34" charset="0"/>
              <a:cs typeface="Calibri" panose="020F0502020204030204" pitchFamily="34" charset="0"/>
            </a:endParaRPr>
          </a:p>
          <a:p>
            <a:pPr marL="514350" marR="0" lvl="0" indent="-514350" algn="l" rtl="0">
              <a:spcBef>
                <a:spcPts val="1200"/>
              </a:spcBef>
              <a:spcAft>
                <a:spcPts val="0"/>
              </a:spcAft>
              <a:buClr>
                <a:schemeClr val="dk1"/>
              </a:buClr>
              <a:buSzPct val="100000"/>
              <a:buFont typeface="Calibri"/>
              <a:buAutoNum type="arabicPeriod"/>
            </a:pPr>
            <a:r>
              <a:rPr lang="en-IN" sz="2600" i="1" dirty="0">
                <a:solidFill>
                  <a:schemeClr val="dk1"/>
                </a:solidFill>
                <a:latin typeface="Calibri" panose="020F0502020204030204" pitchFamily="34" charset="0"/>
                <a:ea typeface="Calibri"/>
                <a:cs typeface="Calibri" panose="020F0502020204030204" pitchFamily="34" charset="0"/>
                <a:sym typeface="Calibri"/>
              </a:rPr>
              <a:t>Talking father children to is the.</a:t>
            </a:r>
            <a:endParaRPr sz="2600" dirty="0">
              <a:latin typeface="Calibri" panose="020F0502020204030204" pitchFamily="34" charset="0"/>
              <a:cs typeface="Calibri" panose="020F0502020204030204" pitchFamily="34" charset="0"/>
            </a:endParaRPr>
          </a:p>
          <a:p>
            <a:pPr marL="514350" marR="0" lvl="0" indent="-514350" algn="l" rtl="0">
              <a:spcBef>
                <a:spcPts val="1200"/>
              </a:spcBef>
              <a:spcAft>
                <a:spcPts val="0"/>
              </a:spcAft>
              <a:buClr>
                <a:schemeClr val="dk1"/>
              </a:buClr>
              <a:buSzPct val="100000"/>
              <a:buFont typeface="Calibri"/>
              <a:buAutoNum type="arabicPeriod"/>
            </a:pPr>
            <a:r>
              <a:rPr lang="en-IN" sz="2600" i="1" dirty="0">
                <a:solidFill>
                  <a:schemeClr val="dk1"/>
                </a:solidFill>
                <a:latin typeface="Calibri" panose="020F0502020204030204" pitchFamily="34" charset="0"/>
                <a:ea typeface="Calibri"/>
                <a:cs typeface="Calibri" panose="020F0502020204030204" pitchFamily="34" charset="0"/>
                <a:sym typeface="Calibri"/>
              </a:rPr>
              <a:t>Wearing green is girl a frock the.</a:t>
            </a:r>
            <a:endParaRPr sz="2600" dirty="0">
              <a:latin typeface="Calibri" panose="020F0502020204030204" pitchFamily="34" charset="0"/>
              <a:cs typeface="Calibri" panose="020F0502020204030204" pitchFamily="34" charset="0"/>
            </a:endParaRPr>
          </a:p>
          <a:p>
            <a:pPr marL="514350" marR="0" lvl="0" indent="-514350" algn="l" rtl="0">
              <a:spcBef>
                <a:spcPts val="1200"/>
              </a:spcBef>
              <a:spcAft>
                <a:spcPts val="0"/>
              </a:spcAft>
              <a:buClr>
                <a:schemeClr val="dk1"/>
              </a:buClr>
              <a:buSzPct val="100000"/>
              <a:buFont typeface="Calibri"/>
              <a:buAutoNum type="arabicPeriod"/>
            </a:pPr>
            <a:r>
              <a:rPr lang="en-IN" sz="2600" i="1" dirty="0">
                <a:solidFill>
                  <a:schemeClr val="dk1"/>
                </a:solidFill>
                <a:latin typeface="Calibri" panose="020F0502020204030204" pitchFamily="34" charset="0"/>
                <a:ea typeface="Calibri"/>
                <a:cs typeface="Calibri" panose="020F0502020204030204" pitchFamily="34" charset="0"/>
                <a:sym typeface="Calibri"/>
              </a:rPr>
              <a:t>Has bangles two hand on her mother.</a:t>
            </a:r>
            <a:endParaRPr sz="2600" dirty="0">
              <a:latin typeface="Calibri" panose="020F0502020204030204" pitchFamily="34" charset="0"/>
              <a:cs typeface="Calibri" panose="020F0502020204030204" pitchFamily="34" charset="0"/>
            </a:endParaRPr>
          </a:p>
          <a:p>
            <a:pPr marL="514350" marR="0" lvl="0" indent="-514350" algn="l" rtl="0">
              <a:spcBef>
                <a:spcPts val="1200"/>
              </a:spcBef>
              <a:spcAft>
                <a:spcPts val="0"/>
              </a:spcAft>
              <a:buClr>
                <a:schemeClr val="dk1"/>
              </a:buClr>
              <a:buSzPct val="100000"/>
              <a:buFont typeface="Calibri"/>
              <a:buAutoNum type="arabicPeriod"/>
            </a:pPr>
            <a:r>
              <a:rPr lang="en-IN" sz="2600" i="1" dirty="0">
                <a:solidFill>
                  <a:schemeClr val="dk1"/>
                </a:solidFill>
                <a:latin typeface="Calibri" panose="020F0502020204030204" pitchFamily="34" charset="0"/>
                <a:ea typeface="Calibri"/>
                <a:cs typeface="Calibri" panose="020F0502020204030204" pitchFamily="34" charset="0"/>
                <a:sym typeface="Calibri"/>
              </a:rPr>
              <a:t>Many plates table are how there the on?</a:t>
            </a:r>
            <a:endParaRPr sz="2600" dirty="0">
              <a:latin typeface="Calibri" panose="020F0502020204030204" pitchFamily="34" charset="0"/>
              <a:cs typeface="Calibri" panose="020F0502020204030204" pitchFamily="34" charset="0"/>
            </a:endParaRPr>
          </a:p>
        </p:txBody>
      </p:sp>
      <p:sp>
        <p:nvSpPr>
          <p:cNvPr id="69" name="Google Shape;69;p4"/>
          <p:cNvSpPr txBox="1"/>
          <p:nvPr/>
        </p:nvSpPr>
        <p:spPr>
          <a:xfrm>
            <a:off x="460228" y="4103916"/>
            <a:ext cx="6623844" cy="223157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514350" marR="0" lvl="0" indent="-514350" algn="l" rtl="0">
              <a:lnSpc>
                <a:spcPct val="100000"/>
              </a:lnSpc>
              <a:spcBef>
                <a:spcPts val="1200"/>
              </a:spcBef>
              <a:spcAft>
                <a:spcPts val="0"/>
              </a:spcAft>
              <a:buClr>
                <a:srgbClr val="FF0000"/>
              </a:buClr>
              <a:buSzPct val="100000"/>
              <a:buFont typeface="Calibri"/>
              <a:buAutoNum type="arabicPeriod"/>
            </a:pPr>
            <a:r>
              <a:rPr lang="en-IN" sz="2600" dirty="0">
                <a:solidFill>
                  <a:srgbClr val="FF0000"/>
                </a:solidFill>
                <a:latin typeface="Calibri" panose="020F0502020204030204" pitchFamily="34" charset="0"/>
                <a:ea typeface="Calibri"/>
                <a:cs typeface="Calibri" panose="020F0502020204030204" pitchFamily="34" charset="0"/>
                <a:sym typeface="Calibri"/>
              </a:rPr>
              <a:t>Father is talking to the children.</a:t>
            </a:r>
            <a:endParaRPr sz="2600" dirty="0">
              <a:latin typeface="Calibri" panose="020F0502020204030204" pitchFamily="34" charset="0"/>
              <a:cs typeface="Calibri" panose="020F0502020204030204" pitchFamily="34" charset="0"/>
            </a:endParaRPr>
          </a:p>
          <a:p>
            <a:pPr marL="514350" marR="0" lvl="0" indent="-514350" algn="l" rtl="0">
              <a:lnSpc>
                <a:spcPct val="100000"/>
              </a:lnSpc>
              <a:spcBef>
                <a:spcPts val="1200"/>
              </a:spcBef>
              <a:spcAft>
                <a:spcPts val="0"/>
              </a:spcAft>
              <a:buClr>
                <a:srgbClr val="FF0000"/>
              </a:buClr>
              <a:buSzPct val="100000"/>
              <a:buFont typeface="Calibri"/>
              <a:buAutoNum type="arabicPeriod"/>
            </a:pPr>
            <a:r>
              <a:rPr lang="en-IN" sz="2600" dirty="0">
                <a:solidFill>
                  <a:srgbClr val="FF0000"/>
                </a:solidFill>
                <a:latin typeface="Calibri" panose="020F0502020204030204" pitchFamily="34" charset="0"/>
                <a:ea typeface="Calibri"/>
                <a:cs typeface="Calibri" panose="020F0502020204030204" pitchFamily="34" charset="0"/>
                <a:sym typeface="Calibri"/>
              </a:rPr>
              <a:t>The girl is wearing a green frock.</a:t>
            </a:r>
            <a:endParaRPr sz="2600" dirty="0">
              <a:latin typeface="Calibri" panose="020F0502020204030204" pitchFamily="34" charset="0"/>
              <a:cs typeface="Calibri" panose="020F0502020204030204" pitchFamily="34" charset="0"/>
            </a:endParaRPr>
          </a:p>
          <a:p>
            <a:pPr marL="514350" marR="0" lvl="0" indent="-514350" algn="l" rtl="0">
              <a:lnSpc>
                <a:spcPct val="100000"/>
              </a:lnSpc>
              <a:spcBef>
                <a:spcPts val="1200"/>
              </a:spcBef>
              <a:spcAft>
                <a:spcPts val="0"/>
              </a:spcAft>
              <a:buClr>
                <a:srgbClr val="FF0000"/>
              </a:buClr>
              <a:buSzPct val="100000"/>
              <a:buFont typeface="Calibri"/>
              <a:buAutoNum type="arabicPeriod"/>
            </a:pPr>
            <a:r>
              <a:rPr lang="en-IN" sz="2600" dirty="0">
                <a:solidFill>
                  <a:srgbClr val="FF0000"/>
                </a:solidFill>
                <a:latin typeface="Calibri" panose="020F0502020204030204" pitchFamily="34" charset="0"/>
                <a:ea typeface="Calibri"/>
                <a:cs typeface="Calibri" panose="020F0502020204030204" pitchFamily="34" charset="0"/>
                <a:sym typeface="Calibri"/>
              </a:rPr>
              <a:t>Mother has two bangles on her hand.</a:t>
            </a:r>
            <a:endParaRPr sz="2600" dirty="0">
              <a:latin typeface="Calibri" panose="020F0502020204030204" pitchFamily="34" charset="0"/>
              <a:cs typeface="Calibri" panose="020F0502020204030204" pitchFamily="34" charset="0"/>
            </a:endParaRPr>
          </a:p>
          <a:p>
            <a:pPr marL="514350" marR="0" lvl="0" indent="-514350" algn="l" rtl="0">
              <a:lnSpc>
                <a:spcPct val="100000"/>
              </a:lnSpc>
              <a:spcBef>
                <a:spcPts val="1200"/>
              </a:spcBef>
              <a:spcAft>
                <a:spcPts val="0"/>
              </a:spcAft>
              <a:buClr>
                <a:srgbClr val="FF0000"/>
              </a:buClr>
              <a:buSzPct val="100000"/>
              <a:buFont typeface="Calibri"/>
              <a:buAutoNum type="arabicPeriod"/>
            </a:pPr>
            <a:r>
              <a:rPr lang="en-IN" sz="2600" dirty="0">
                <a:solidFill>
                  <a:srgbClr val="FF0000"/>
                </a:solidFill>
                <a:latin typeface="Calibri" panose="020F0502020204030204" pitchFamily="34" charset="0"/>
                <a:ea typeface="Calibri"/>
                <a:cs typeface="Calibri" panose="020F0502020204030204" pitchFamily="34" charset="0"/>
                <a:sym typeface="Calibri"/>
              </a:rPr>
              <a:t>How many plates are there on the table?</a:t>
            </a:r>
            <a:endParaRPr sz="2600" dirty="0">
              <a:latin typeface="Calibri" panose="020F0502020204030204" pitchFamily="34" charset="0"/>
              <a:cs typeface="Calibri" panose="020F0502020204030204" pitchFamily="34" charset="0"/>
            </a:endParaRPr>
          </a:p>
          <a:p>
            <a:pPr marL="514350" marR="0" lvl="0" indent="-336550" algn="l" rtl="0">
              <a:lnSpc>
                <a:spcPct val="100000"/>
              </a:lnSpc>
              <a:spcBef>
                <a:spcPts val="600"/>
              </a:spcBef>
              <a:spcAft>
                <a:spcPts val="0"/>
              </a:spcAft>
              <a:buClr>
                <a:schemeClr val="dk1"/>
              </a:buClr>
              <a:buSzPts val="2800"/>
              <a:buFont typeface="Calibri"/>
              <a:buNone/>
            </a:pPr>
            <a:endParaRPr sz="2600" dirty="0">
              <a:solidFill>
                <a:srgbClr val="FF0000"/>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 calcmode="lin" valueType="num">
                                      <p:cBhvr additive="base">
                                        <p:cTn id="7" dur="500"/>
                                        <p:tgtEl>
                                          <p:spTgt spid="6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9">
                                            <p:txEl>
                                              <p:pRg st="1" end="1"/>
                                            </p:txEl>
                                          </p:spTgt>
                                        </p:tgtEl>
                                        <p:attrNameLst>
                                          <p:attrName>style.visibility</p:attrName>
                                        </p:attrNameLst>
                                      </p:cBhvr>
                                      <p:to>
                                        <p:strVal val="visible"/>
                                      </p:to>
                                    </p:set>
                                    <p:anim calcmode="lin" valueType="num">
                                      <p:cBhvr additive="base">
                                        <p:cTn id="13" dur="500"/>
                                        <p:tgtEl>
                                          <p:spTgt spid="69">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9">
                                            <p:txEl>
                                              <p:pRg st="2" end="2"/>
                                            </p:txEl>
                                          </p:spTgt>
                                        </p:tgtEl>
                                        <p:attrNameLst>
                                          <p:attrName>style.visibility</p:attrName>
                                        </p:attrNameLst>
                                      </p:cBhvr>
                                      <p:to>
                                        <p:strVal val="visible"/>
                                      </p:to>
                                    </p:set>
                                    <p:anim calcmode="lin" valueType="num">
                                      <p:cBhvr additive="base">
                                        <p:cTn id="19" dur="500"/>
                                        <p:tgtEl>
                                          <p:spTgt spid="69">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9">
                                            <p:txEl>
                                              <p:pRg st="3" end="3"/>
                                            </p:txEl>
                                          </p:spTgt>
                                        </p:tgtEl>
                                        <p:attrNameLst>
                                          <p:attrName>style.visibility</p:attrName>
                                        </p:attrNameLst>
                                      </p:cBhvr>
                                      <p:to>
                                        <p:strVal val="visible"/>
                                      </p:to>
                                    </p:set>
                                    <p:anim calcmode="lin" valueType="num">
                                      <p:cBhvr additive="base">
                                        <p:cTn id="25" dur="500"/>
                                        <p:tgtEl>
                                          <p:spTgt spid="69">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4604352" y="102076"/>
            <a:ext cx="2983296"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76" name="Google Shape;76;p5"/>
          <p:cNvGraphicFramePr/>
          <p:nvPr>
            <p:extLst>
              <p:ext uri="{D42A27DB-BD31-4B8C-83A1-F6EECF244321}">
                <p14:modId xmlns:p14="http://schemas.microsoft.com/office/powerpoint/2010/main" val="3104484068"/>
              </p:ext>
            </p:extLst>
          </p:nvPr>
        </p:nvGraphicFramePr>
        <p:xfrm>
          <a:off x="1127448" y="1057181"/>
          <a:ext cx="9937100" cy="1953550"/>
        </p:xfrm>
        <a:graphic>
          <a:graphicData uri="http://schemas.openxmlformats.org/drawingml/2006/table">
            <a:tbl>
              <a:tblPr firstRow="1" bandRow="1">
                <a:noFill/>
                <a:tableStyleId>{E054D2C0-0EB2-4EFC-B91D-45C5731DD056}</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l" rtl="0">
                        <a:spcBef>
                          <a:spcPts val="0"/>
                        </a:spcBef>
                        <a:spcAft>
                          <a:spcPts val="0"/>
                        </a:spcAft>
                        <a:buNone/>
                      </a:pPr>
                      <a:r>
                        <a:rPr lang="en-IN" sz="900" u="none" strike="noStrike" cap="none"/>
                        <a:t>1</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&lt;writing&gt; </a:t>
                      </a:r>
                      <a:r>
                        <a:rPr lang="en-IN" sz="900" dirty="0">
                          <a:hlinkClick r:id="rId3"/>
                        </a:rPr>
                        <a:t>https://pixabay.com/vectors/hand-pen-writing-holding-pen-5431113/</a:t>
                      </a:r>
                      <a:endParaRPr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&lt;mother chasing the son&gt; &lt;SSSVV Image Gallery: Search Keyword “mother”&gt;</a:t>
                      </a:r>
                      <a:endParaRPr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l" rtl="0">
                        <a:spcBef>
                          <a:spcPts val="0"/>
                        </a:spcBef>
                        <a:spcAft>
                          <a:spcPts val="0"/>
                        </a:spcAft>
                        <a:buNone/>
                      </a:pPr>
                      <a:r>
                        <a:rPr lang="en-IN" sz="900"/>
                        <a:t>3</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dirty="0"/>
                        <a:t>&lt;birthday party&gt; &lt;SSSVV Image Gallery: Search Keyword “birthday party”&gt;</a:t>
                      </a:r>
                      <a:endParaRPr sz="900" dirty="0"/>
                    </a:p>
                  </a:txBody>
                  <a:tcPr marL="91450" marR="91450" marT="45725" marB="45725"/>
                </a:tc>
                <a:extLst>
                  <a:ext uri="{0D108BD9-81ED-4DB2-BD59-A6C34878D82A}">
                    <a16:rowId xmlns:a16="http://schemas.microsoft.com/office/drawing/2014/main" val="10003"/>
                  </a:ext>
                </a:extLst>
              </a:tr>
              <a:tr h="389325">
                <a:tc>
                  <a:txBody>
                    <a:bodyPr/>
                    <a:lstStyle/>
                    <a:p>
                      <a:pPr marL="0" marR="0" lvl="0" indent="0" algn="l" rtl="0">
                        <a:spcBef>
                          <a:spcPts val="0"/>
                        </a:spcBef>
                        <a:spcAft>
                          <a:spcPts val="0"/>
                        </a:spcAft>
                        <a:buNone/>
                      </a:pPr>
                      <a:r>
                        <a:rPr lang="en-IN" sz="900"/>
                        <a:t>4</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&lt;family&gt; &lt;SSSVV  Image Gallery: Search Keyword “family”&gt;</a:t>
                      </a:r>
                      <a:endParaRPr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4"/>
                  </a:ext>
                </a:extLst>
              </a:tr>
            </a:tbl>
          </a:graphicData>
        </a:graphic>
      </p:graphicFrame>
      <p:pic>
        <p:nvPicPr>
          <p:cNvPr id="77" name="Google Shape;77;p5"/>
          <p:cNvPicPr preferRelativeResize="0"/>
          <p:nvPr/>
        </p:nvPicPr>
        <p:blipFill rotWithShape="1">
          <a:blip r:embed="rId4">
            <a:alphaModFix/>
          </a:blip>
          <a:srcRect/>
          <a:stretch/>
        </p:blipFill>
        <p:spPr>
          <a:xfrm>
            <a:off x="2567608" y="1553588"/>
            <a:ext cx="288032" cy="246177"/>
          </a:xfrm>
          <a:prstGeom prst="rect">
            <a:avLst/>
          </a:prstGeom>
          <a:noFill/>
          <a:ln>
            <a:noFill/>
          </a:ln>
        </p:spPr>
      </p:pic>
      <p:pic>
        <p:nvPicPr>
          <p:cNvPr id="78" name="Google Shape;78;p5" descr="A picture containing text&#10;&#10;Description automatically generated"/>
          <p:cNvPicPr preferRelativeResize="0"/>
          <p:nvPr/>
        </p:nvPicPr>
        <p:blipFill rotWithShape="1">
          <a:blip r:embed="rId5">
            <a:alphaModFix/>
          </a:blip>
          <a:srcRect/>
          <a:stretch/>
        </p:blipFill>
        <p:spPr>
          <a:xfrm>
            <a:off x="2440160" y="1877770"/>
            <a:ext cx="542929" cy="316652"/>
          </a:xfrm>
          <a:prstGeom prst="rect">
            <a:avLst/>
          </a:prstGeom>
          <a:noFill/>
          <a:ln>
            <a:noFill/>
          </a:ln>
        </p:spPr>
      </p:pic>
      <p:pic>
        <p:nvPicPr>
          <p:cNvPr id="79" name="Google Shape;79;p5" descr="A picture containing text&#10;&#10;Description automatically generated"/>
          <p:cNvPicPr preferRelativeResize="0"/>
          <p:nvPr/>
        </p:nvPicPr>
        <p:blipFill rotWithShape="1">
          <a:blip r:embed="rId6">
            <a:alphaModFix/>
          </a:blip>
          <a:srcRect/>
          <a:stretch/>
        </p:blipFill>
        <p:spPr>
          <a:xfrm>
            <a:off x="2522914" y="2294199"/>
            <a:ext cx="377419" cy="258137"/>
          </a:xfrm>
          <a:prstGeom prst="rect">
            <a:avLst/>
          </a:prstGeom>
          <a:noFill/>
          <a:ln>
            <a:noFill/>
          </a:ln>
        </p:spPr>
      </p:pic>
      <p:pic>
        <p:nvPicPr>
          <p:cNvPr id="80" name="Google Shape;80;p5" descr="A group of people sitting at a table&#10;&#10;Description automatically generated with low confidence"/>
          <p:cNvPicPr preferRelativeResize="0"/>
          <p:nvPr/>
        </p:nvPicPr>
        <p:blipFill rotWithShape="1">
          <a:blip r:embed="rId7">
            <a:alphaModFix/>
          </a:blip>
          <a:srcRect/>
          <a:stretch/>
        </p:blipFill>
        <p:spPr>
          <a:xfrm>
            <a:off x="2451561" y="2667000"/>
            <a:ext cx="520125" cy="318736"/>
          </a:xfrm>
          <a:prstGeom prst="rect">
            <a:avLst/>
          </a:prstGeom>
          <a:noFill/>
          <a:ln>
            <a:noFill/>
          </a:ln>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Widescreen</PresentationFormat>
  <Paragraphs>63</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Noto Sans Symbols</vt:lpstr>
      <vt:lpstr>Arial</vt:lpstr>
      <vt:lpstr>Calibri</vt:lpstr>
      <vt:lpstr>DD</vt:lpstr>
      <vt:lpstr>Sentence Building</vt:lpstr>
      <vt:lpstr>Exercise 1</vt:lpstr>
      <vt:lpstr>Exercise 2 </vt:lpstr>
      <vt:lpstr>Exercise 3</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Building</dc:title>
  <dc:creator>sssvv</dc:creator>
  <cp:lastModifiedBy>Mahesh Mahadevan</cp:lastModifiedBy>
  <cp:revision>13</cp:revision>
  <dcterms:created xsi:type="dcterms:W3CDTF">2020-08-28T09:38:22Z</dcterms:created>
  <dcterms:modified xsi:type="dcterms:W3CDTF">2022-01-20T22:22:38Z</dcterms:modified>
</cp:coreProperties>
</file>