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9" r:id="rId3"/>
    <p:sldId id="260" r:id="rId4"/>
    <p:sldId id="261" r:id="rId5"/>
    <p:sldId id="263" r:id="rId6"/>
    <p:sldId id="264"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B9"/>
    <a:srgbClr val="FFEFBD"/>
    <a:srgbClr val="FBE9F3"/>
    <a:srgbClr val="FBDE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65" autoAdjust="0"/>
  </p:normalViewPr>
  <p:slideViewPr>
    <p:cSldViewPr>
      <p:cViewPr varScale="1">
        <p:scale>
          <a:sx n="63" d="100"/>
          <a:sy n="63" d="100"/>
        </p:scale>
        <p:origin x="708" y="6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DF657F-02CC-4965-8C08-F347D6717137}" type="datetimeFigureOut">
              <a:rPr lang="en-US" smtClean="0"/>
              <a:pPr/>
              <a:t>1/19/2022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69404-76F5-4205-AB8A-DE608B1B0BD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&lt;sentences&gt; &lt;https://</a:t>
            </a:r>
            <a:r>
              <a:rPr lang="en-IN" dirty="0" err="1"/>
              <a:t>pixabay.com</a:t>
            </a:r>
            <a:r>
              <a:rPr lang="en-IN" dirty="0"/>
              <a:t>/photos/letter-handwriting-ink-pen-written-761653/&gt;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&lt;fish with bubbles&gt; &lt;https://</a:t>
            </a:r>
            <a:r>
              <a:rPr lang="en-IN" dirty="0" err="1"/>
              <a:t>pixabay.com</a:t>
            </a:r>
            <a:r>
              <a:rPr lang="en-IN" dirty="0"/>
              <a:t>/vectors/fish-bubbles-silhouette-eye-look-305723/&gt;</a:t>
            </a:r>
          </a:p>
          <a:p>
            <a:r>
              <a:rPr lang="en-IN" dirty="0"/>
              <a:t>&lt;tiger&gt; &lt;SSSVV - tiger&gt; </a:t>
            </a:r>
          </a:p>
          <a:p>
            <a:r>
              <a:rPr lang="en-IN" dirty="0"/>
              <a:t>&lt;sunglasses&gt; &lt;https://</a:t>
            </a:r>
            <a:r>
              <a:rPr lang="en-IN" dirty="0" err="1"/>
              <a:t>pixabay.com</a:t>
            </a:r>
            <a:r>
              <a:rPr lang="en-IN" dirty="0"/>
              <a:t>/vectors/sunglasses-ray-glasses-shades-304666/&gt;</a:t>
            </a:r>
          </a:p>
          <a:p>
            <a:r>
              <a:rPr lang="en-IN" dirty="0"/>
              <a:t>&lt;writing&gt; &lt;https://</a:t>
            </a:r>
            <a:r>
              <a:rPr lang="en-IN" dirty="0" err="1"/>
              <a:t>pixabay.com</a:t>
            </a:r>
            <a:r>
              <a:rPr lang="en-IN" dirty="0"/>
              <a:t>/illustrations/writer-to-write-notebook-idea-men-795286/&gt;</a:t>
            </a:r>
          </a:p>
          <a:p>
            <a:r>
              <a:rPr lang="en-IN" dirty="0"/>
              <a:t>&lt;garden&gt; &lt;SSSVV - garden&gt;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&lt;bicycle&gt; &lt;SSSVV&gt; &lt;cycle, father&gt;</a:t>
            </a:r>
          </a:p>
          <a:p>
            <a:r>
              <a:rPr lang="en-IN" dirty="0"/>
              <a:t>&lt;colour&gt; &lt;https://</a:t>
            </a:r>
            <a:r>
              <a:rPr lang="en-IN" dirty="0" err="1"/>
              <a:t>pixabay.com</a:t>
            </a:r>
            <a:r>
              <a:rPr lang="en-IN" dirty="0"/>
              <a:t>/vectors/palette-paints-colours-wooden-23406/&gt;</a:t>
            </a:r>
          </a:p>
          <a:p>
            <a:r>
              <a:rPr lang="en-IN" dirty="0"/>
              <a:t>&lt;playground&gt; &lt;https://</a:t>
            </a:r>
            <a:r>
              <a:rPr lang="en-IN" dirty="0" err="1"/>
              <a:t>pixabay.com</a:t>
            </a:r>
            <a:r>
              <a:rPr lang="en-IN" dirty="0"/>
              <a:t>/vectors/playground-animals-dog-cat-tree-3044380/&gt;</a:t>
            </a:r>
          </a:p>
          <a:p>
            <a:r>
              <a:rPr lang="en-IN" dirty="0"/>
              <a:t>&lt;toffee&gt; &lt;https://</a:t>
            </a:r>
            <a:r>
              <a:rPr lang="en-IN" dirty="0" err="1"/>
              <a:t>pixabay.com</a:t>
            </a:r>
            <a:r>
              <a:rPr lang="en-IN" dirty="0"/>
              <a:t>/vectors/cartoon-candy-sweet-food-sugar-2462970/&gt;</a:t>
            </a:r>
          </a:p>
          <a:p>
            <a:r>
              <a:rPr lang="en-IN" dirty="0"/>
              <a:t>&lt;sisters&gt; &lt;SSSVV&gt; &lt;girls&gt;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3</a:t>
            </a:fld>
            <a:endParaRPr lang="en-IN"/>
          </a:p>
        </p:txBody>
      </p:sp>
    </p:spTree>
    <p:extLst>
      <p:ext uri="{BB962C8B-B14F-4D97-AF65-F5344CB8AC3E}">
        <p14:creationId xmlns:p14="http://schemas.microsoft.com/office/powerpoint/2010/main" val="3008259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&lt;teacher&gt; &lt;SSSVV – teacher&gt;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4</a:t>
            </a:fld>
            <a:endParaRPr lang="en-IN"/>
          </a:p>
        </p:txBody>
      </p:sp>
    </p:spTree>
    <p:extLst>
      <p:ext uri="{BB962C8B-B14F-4D97-AF65-F5344CB8AC3E}">
        <p14:creationId xmlns:p14="http://schemas.microsoft.com/office/powerpoint/2010/main" val="326456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&lt;teacher&gt; &lt;SSSVV – teacher&gt;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5</a:t>
            </a:fld>
            <a:endParaRPr lang="en-IN"/>
          </a:p>
        </p:txBody>
      </p:sp>
    </p:spTree>
    <p:extLst>
      <p:ext uri="{BB962C8B-B14F-4D97-AF65-F5344CB8AC3E}">
        <p14:creationId xmlns:p14="http://schemas.microsoft.com/office/powerpoint/2010/main" val="2672256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&lt;brothers&gt; &lt;https://</a:t>
            </a:r>
            <a:r>
              <a:rPr lang="en-IN" dirty="0" err="1"/>
              <a:t>pixabay.com</a:t>
            </a:r>
            <a:r>
              <a:rPr lang="en-IN" dirty="0"/>
              <a:t>/illustrations/children-park-two-boys-kids-5349118/&gt;</a:t>
            </a:r>
          </a:p>
          <a:p>
            <a:r>
              <a:rPr lang="en-IN" dirty="0"/>
              <a:t>&lt;bus&gt; &lt;SSSVV - </a:t>
            </a:r>
            <a:r>
              <a:rPr lang="en-IN" sz="1200" b="0" i="0" kern="1200" dirty="0">
                <a:solidFill>
                  <a:schemeClr val="tx1"/>
                </a:solidFill>
                <a:effectLst/>
                <a:latin typeface="+mn-lt"/>
                <a:ea typeface="+mn-ea"/>
                <a:cs typeface="+mn-cs"/>
              </a:rPr>
              <a:t>Safety Rules safety-rules-7866 Road Safety, Bus Travel&gt;</a:t>
            </a:r>
          </a:p>
          <a:p>
            <a:r>
              <a:rPr lang="en-IN" sz="1200" b="0" i="0" kern="1200" dirty="0">
                <a:solidFill>
                  <a:schemeClr val="tx1"/>
                </a:solidFill>
                <a:effectLst/>
                <a:latin typeface="+mn-lt"/>
                <a:ea typeface="+mn-ea"/>
                <a:cs typeface="+mn-cs"/>
              </a:rPr>
              <a:t>&lt;doctor&gt; &lt;SSSVV - Doctor doctor-5355 Doctor, Doctor examining a child, hospital, medicine, medical, blood transfusion&gt;</a:t>
            </a:r>
          </a:p>
          <a:p>
            <a:r>
              <a:rPr lang="en-IN" sz="1200" b="0" i="0" kern="1200" dirty="0">
                <a:solidFill>
                  <a:schemeClr val="tx1"/>
                </a:solidFill>
                <a:effectLst/>
                <a:latin typeface="+mn-lt"/>
                <a:ea typeface="+mn-ea"/>
                <a:cs typeface="+mn-cs"/>
              </a:rPr>
              <a:t>&lt;classroom&gt; &lt;SSSVV - Olden classroom olden classrooms Classroom, caste, discrimination&gt;</a:t>
            </a:r>
          </a:p>
          <a:p>
            <a:r>
              <a:rPr lang="en-IN" sz="1200" b="0" i="0" kern="1200" dirty="0">
                <a:solidFill>
                  <a:schemeClr val="tx1"/>
                </a:solidFill>
                <a:effectLst/>
                <a:latin typeface="+mn-lt"/>
                <a:ea typeface="+mn-ea"/>
                <a:cs typeface="+mn-cs"/>
              </a:rPr>
              <a:t>&lt;market&gt; &lt;SSSVV - Rural market, vegetable market, market at the village&gt;</a:t>
            </a:r>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6</a:t>
            </a:fld>
            <a:endParaRPr lang="en-IN"/>
          </a:p>
        </p:txBody>
      </p:sp>
    </p:spTree>
    <p:extLst>
      <p:ext uri="{BB962C8B-B14F-4D97-AF65-F5344CB8AC3E}">
        <p14:creationId xmlns:p14="http://schemas.microsoft.com/office/powerpoint/2010/main" val="4061145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0701" y="899649"/>
            <a:ext cx="10363200" cy="1752600"/>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900"/>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32B2550C-E334-410C-A8D5-BDCC3B127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55" y="57149"/>
            <a:ext cx="902286" cy="957155"/>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B692E92C-8302-4BEF-A74B-2A7EADDBDD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51B7FA20-1129-4EFF-895B-7ACDF3A101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
        <p:nvSpPr>
          <p:cNvPr id="9" name="TextBox 8">
            <a:extLst>
              <a:ext uri="{FF2B5EF4-FFF2-40B4-BE49-F238E27FC236}">
                <a16:creationId xmlns:a16="http://schemas.microsoft.com/office/drawing/2014/main" id="{53C1298D-35CF-4F13-B213-DB27DF936D37}"/>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Graphical user interface, application&#10;&#10;Description automatically generated">
            <a:extLst>
              <a:ext uri="{FF2B5EF4-FFF2-40B4-BE49-F238E27FC236}">
                <a16:creationId xmlns:a16="http://schemas.microsoft.com/office/drawing/2014/main" id="{9D81579E-00DA-4798-BDD1-D15D5C767B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57A42AAF-D943-43DC-BC30-BFB93833B1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8328" y="85779"/>
            <a:ext cx="3415344"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 application&#10;&#10;Description automatically generated">
            <a:extLst>
              <a:ext uri="{FF2B5EF4-FFF2-40B4-BE49-F238E27FC236}">
                <a16:creationId xmlns:a16="http://schemas.microsoft.com/office/drawing/2014/main" id="{4EB87868-EA43-4610-9B75-91ECD0733A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91823326-A623-4232-9434-FB98ECDCE1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hyperlink" Target="https://pixabay.com/vectors/playground-animals-dog-cat-tree-3044380/" TargetMode="External"/><Relationship Id="rId13" Type="http://schemas.openxmlformats.org/officeDocument/2006/relationships/image" Target="../media/image23.png"/><Relationship Id="rId18" Type="http://schemas.openxmlformats.org/officeDocument/2006/relationships/image" Target="../media/image28.jpeg"/><Relationship Id="rId26" Type="http://schemas.openxmlformats.org/officeDocument/2006/relationships/image" Target="../media/image36.png"/><Relationship Id="rId3" Type="http://schemas.openxmlformats.org/officeDocument/2006/relationships/hyperlink" Target="https://pixabay.com/photos/letter-handwriting-ink-pen-written-761653/" TargetMode="External"/><Relationship Id="rId21" Type="http://schemas.openxmlformats.org/officeDocument/2006/relationships/image" Target="../media/image31.jpeg"/><Relationship Id="rId7" Type="http://schemas.openxmlformats.org/officeDocument/2006/relationships/hyperlink" Target="https://pixabay.com/vectors/palette-paints-colours-wooden-23406/" TargetMode="External"/><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jpeg"/><Relationship Id="rId2" Type="http://schemas.openxmlformats.org/officeDocument/2006/relationships/notesSlide" Target="../notesSlides/notesSlide7.xml"/><Relationship Id="rId16" Type="http://schemas.openxmlformats.org/officeDocument/2006/relationships/image" Target="../media/image26.jpeg"/><Relationship Id="rId20"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hyperlink" Target="https://pixabay.com/illustrations/writer-to-write-notebook-idea-men-795286/" TargetMode="External"/><Relationship Id="rId11" Type="http://schemas.openxmlformats.org/officeDocument/2006/relationships/image" Target="../media/image21.png"/><Relationship Id="rId24" Type="http://schemas.openxmlformats.org/officeDocument/2006/relationships/image" Target="../media/image34.jpeg"/><Relationship Id="rId5" Type="http://schemas.openxmlformats.org/officeDocument/2006/relationships/hyperlink" Target="https://pixabay.com/vectors/sunglasses-ray-glasses-shades-304666/" TargetMode="External"/><Relationship Id="rId15" Type="http://schemas.openxmlformats.org/officeDocument/2006/relationships/image" Target="../media/image25.png"/><Relationship Id="rId23" Type="http://schemas.openxmlformats.org/officeDocument/2006/relationships/image" Target="../media/image33.png"/><Relationship Id="rId10" Type="http://schemas.openxmlformats.org/officeDocument/2006/relationships/hyperlink" Target="https://pixabay.com/illustrations/children-park-two-boys-kids-5349118/" TargetMode="External"/><Relationship Id="rId19" Type="http://schemas.openxmlformats.org/officeDocument/2006/relationships/image" Target="../media/image29.png"/><Relationship Id="rId4" Type="http://schemas.openxmlformats.org/officeDocument/2006/relationships/hyperlink" Target="https://pixabay.com/vectors/fish-bubbles-silhouette-eye-look-305723/" TargetMode="External"/><Relationship Id="rId9" Type="http://schemas.openxmlformats.org/officeDocument/2006/relationships/hyperlink" Target="https://pixabay.com/vectors/cartoon-candy-sweet-food-sugar-2462970/" TargetMode="External"/><Relationship Id="rId14" Type="http://schemas.openxmlformats.org/officeDocument/2006/relationships/image" Target="../media/image24.png"/><Relationship Id="rId22" Type="http://schemas.openxmlformats.org/officeDocument/2006/relationships/image" Target="../media/image32.jpeg"/><Relationship Id="rId27"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7913" y="729112"/>
            <a:ext cx="7576173" cy="728326"/>
          </a:xfrm>
        </p:spPr>
        <p:txBody>
          <a:bodyPr/>
          <a:lstStyle/>
          <a:p>
            <a:r>
              <a:rPr lang="en-IN" b="1" dirty="0"/>
              <a:t>Sentence Formation </a:t>
            </a:r>
          </a:p>
        </p:txBody>
      </p:sp>
      <p:pic>
        <p:nvPicPr>
          <p:cNvPr id="5" name="Picture 4" descr="Text, letter&#10;&#10;Description automatically generated">
            <a:extLst>
              <a:ext uri="{FF2B5EF4-FFF2-40B4-BE49-F238E27FC236}">
                <a16:creationId xmlns:a16="http://schemas.microsoft.com/office/drawing/2014/main" id="{8D102A34-3233-ED4A-918E-E428453921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1724" y="1700808"/>
            <a:ext cx="4968552" cy="330719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9856" y="57434"/>
            <a:ext cx="2612919" cy="654032"/>
          </a:xfrm>
        </p:spPr>
        <p:txBody>
          <a:bodyPr/>
          <a:lstStyle/>
          <a:p>
            <a:r>
              <a:rPr lang="en-IN" b="1" dirty="0"/>
              <a:t>Exercise 1</a:t>
            </a:r>
          </a:p>
        </p:txBody>
      </p:sp>
      <p:sp>
        <p:nvSpPr>
          <p:cNvPr id="3" name="Text Placeholder 2"/>
          <p:cNvSpPr>
            <a:spLocks noGrp="1"/>
          </p:cNvSpPr>
          <p:nvPr>
            <p:ph type="body" sz="quarter" idx="10"/>
          </p:nvPr>
        </p:nvSpPr>
        <p:spPr>
          <a:xfrm>
            <a:off x="1113895" y="596548"/>
            <a:ext cx="9992476" cy="558378"/>
          </a:xfrm>
        </p:spPr>
        <p:txBody>
          <a:bodyPr/>
          <a:lstStyle/>
          <a:p>
            <a:pPr marL="0" indent="0" algn="ctr">
              <a:buNone/>
            </a:pPr>
            <a:r>
              <a:rPr lang="en-IN" sz="3000" i="1" u="sng" dirty="0"/>
              <a:t>Re-arrange the words in order to make meaningful sentences:</a:t>
            </a:r>
          </a:p>
        </p:txBody>
      </p:sp>
      <p:sp>
        <p:nvSpPr>
          <p:cNvPr id="4" name="Text Placeholder 2">
            <a:extLst>
              <a:ext uri="{FF2B5EF4-FFF2-40B4-BE49-F238E27FC236}">
                <a16:creationId xmlns:a16="http://schemas.microsoft.com/office/drawing/2014/main" id="{C180EAC1-E950-174B-A5CF-03C4E47FD6E7}"/>
              </a:ext>
            </a:extLst>
          </p:cNvPr>
          <p:cNvSpPr txBox="1">
            <a:spLocks/>
          </p:cNvSpPr>
          <p:nvPr/>
        </p:nvSpPr>
        <p:spPr>
          <a:xfrm>
            <a:off x="2262641" y="1274720"/>
            <a:ext cx="7704856" cy="5106608"/>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buNone/>
            </a:pPr>
            <a:r>
              <a:rPr lang="en-IN" sz="2800" dirty="0"/>
              <a:t>1. fish the bubbles blows colourful</a:t>
            </a:r>
          </a:p>
          <a:p>
            <a:pPr marL="0" lvl="0" indent="0">
              <a:buNone/>
            </a:pPr>
            <a:endParaRPr lang="en-IN" sz="2800" dirty="0"/>
          </a:p>
          <a:p>
            <a:pPr marL="0" lvl="0" indent="0">
              <a:buNone/>
            </a:pPr>
            <a:r>
              <a:rPr lang="en-IN" sz="2800" dirty="0"/>
              <a:t>2. tiger black dots has the on body its</a:t>
            </a:r>
          </a:p>
          <a:p>
            <a:pPr marL="0" lvl="0" indent="0">
              <a:buNone/>
            </a:pPr>
            <a:endParaRPr lang="en-IN" sz="2800" dirty="0"/>
          </a:p>
          <a:p>
            <a:pPr marL="0" lvl="0" indent="0">
              <a:buNone/>
            </a:pPr>
            <a:r>
              <a:rPr lang="en-IN" sz="2800" dirty="0"/>
              <a:t>3. friend my wears sunglasses</a:t>
            </a:r>
          </a:p>
          <a:p>
            <a:pPr marL="0" lvl="0" indent="0">
              <a:buNone/>
            </a:pPr>
            <a:endParaRPr lang="en-IN" sz="2800" dirty="0"/>
          </a:p>
          <a:p>
            <a:pPr marL="0" lvl="0" indent="0">
              <a:buNone/>
            </a:pPr>
            <a:r>
              <a:rPr lang="en-IN" sz="2800" dirty="0"/>
              <a:t>4. finish first homework your play then to go and</a:t>
            </a:r>
          </a:p>
          <a:p>
            <a:pPr marL="0" lvl="0" indent="0">
              <a:buNone/>
            </a:pPr>
            <a:endParaRPr lang="en-IN" sz="2800" dirty="0"/>
          </a:p>
          <a:p>
            <a:pPr marL="0" lvl="0" indent="0">
              <a:buNone/>
            </a:pPr>
            <a:r>
              <a:rPr lang="en-IN" sz="2800" dirty="0"/>
              <a:t>5. playing garden in children are the</a:t>
            </a:r>
          </a:p>
        </p:txBody>
      </p:sp>
      <p:sp>
        <p:nvSpPr>
          <p:cNvPr id="5" name="TextBox 4">
            <a:extLst>
              <a:ext uri="{FF2B5EF4-FFF2-40B4-BE49-F238E27FC236}">
                <a16:creationId xmlns:a16="http://schemas.microsoft.com/office/drawing/2014/main" id="{E23ED3C1-61B1-8249-941E-EA5AF0004304}"/>
              </a:ext>
            </a:extLst>
          </p:cNvPr>
          <p:cNvSpPr txBox="1"/>
          <p:nvPr/>
        </p:nvSpPr>
        <p:spPr>
          <a:xfrm>
            <a:off x="2262641" y="1676597"/>
            <a:ext cx="5832648" cy="492443"/>
          </a:xfrm>
          <a:prstGeom prst="rect">
            <a:avLst/>
          </a:prstGeom>
          <a:noFill/>
        </p:spPr>
        <p:txBody>
          <a:bodyPr wrap="square" rtlCol="0" anchor="ctr">
            <a:spAutoFit/>
          </a:bodyPr>
          <a:lstStyle/>
          <a:p>
            <a:pPr lvl="0"/>
            <a:r>
              <a:rPr lang="en-IN" sz="2600" i="1" dirty="0">
                <a:solidFill>
                  <a:srgbClr val="C00000"/>
                </a:solidFill>
              </a:rPr>
              <a:t>Ans. The fish blows colourful bubbles.</a:t>
            </a:r>
          </a:p>
        </p:txBody>
      </p:sp>
      <p:sp>
        <p:nvSpPr>
          <p:cNvPr id="6" name="TextBox 5">
            <a:extLst>
              <a:ext uri="{FF2B5EF4-FFF2-40B4-BE49-F238E27FC236}">
                <a16:creationId xmlns:a16="http://schemas.microsoft.com/office/drawing/2014/main" id="{E19AD947-F495-0746-A166-26716573E964}"/>
              </a:ext>
            </a:extLst>
          </p:cNvPr>
          <p:cNvSpPr txBox="1"/>
          <p:nvPr/>
        </p:nvSpPr>
        <p:spPr>
          <a:xfrm>
            <a:off x="2262641" y="2736888"/>
            <a:ext cx="6264696" cy="492443"/>
          </a:xfrm>
          <a:prstGeom prst="rect">
            <a:avLst/>
          </a:prstGeom>
          <a:noFill/>
        </p:spPr>
        <p:txBody>
          <a:bodyPr wrap="square" rtlCol="0" anchor="ctr">
            <a:spAutoFit/>
          </a:bodyPr>
          <a:lstStyle/>
          <a:p>
            <a:r>
              <a:rPr lang="en-IN" sz="2600" i="1" dirty="0">
                <a:solidFill>
                  <a:srgbClr val="C00000"/>
                </a:solidFill>
              </a:rPr>
              <a:t>Ans. The tiger has black dots on its body.</a:t>
            </a:r>
          </a:p>
        </p:txBody>
      </p:sp>
      <p:sp>
        <p:nvSpPr>
          <p:cNvPr id="7" name="TextBox 6">
            <a:extLst>
              <a:ext uri="{FF2B5EF4-FFF2-40B4-BE49-F238E27FC236}">
                <a16:creationId xmlns:a16="http://schemas.microsoft.com/office/drawing/2014/main" id="{0F68F19C-9C04-AE4D-9B23-DB368E64C569}"/>
              </a:ext>
            </a:extLst>
          </p:cNvPr>
          <p:cNvSpPr txBox="1"/>
          <p:nvPr/>
        </p:nvSpPr>
        <p:spPr>
          <a:xfrm>
            <a:off x="2262641" y="3735737"/>
            <a:ext cx="6264696" cy="492443"/>
          </a:xfrm>
          <a:prstGeom prst="rect">
            <a:avLst/>
          </a:prstGeom>
          <a:noFill/>
        </p:spPr>
        <p:txBody>
          <a:bodyPr wrap="square" rtlCol="0" anchor="ctr">
            <a:spAutoFit/>
          </a:bodyPr>
          <a:lstStyle/>
          <a:p>
            <a:r>
              <a:rPr lang="en-IN" sz="2600" i="1" dirty="0">
                <a:solidFill>
                  <a:srgbClr val="C00000"/>
                </a:solidFill>
              </a:rPr>
              <a:t>Ans. My friend wears sunglasses.</a:t>
            </a:r>
          </a:p>
        </p:txBody>
      </p:sp>
      <p:sp>
        <p:nvSpPr>
          <p:cNvPr id="8" name="TextBox 7">
            <a:extLst>
              <a:ext uri="{FF2B5EF4-FFF2-40B4-BE49-F238E27FC236}">
                <a16:creationId xmlns:a16="http://schemas.microsoft.com/office/drawing/2014/main" id="{87460101-EF7D-0341-A3CF-9EE15F4067FF}"/>
              </a:ext>
            </a:extLst>
          </p:cNvPr>
          <p:cNvSpPr txBox="1"/>
          <p:nvPr/>
        </p:nvSpPr>
        <p:spPr>
          <a:xfrm>
            <a:off x="2262641" y="4780967"/>
            <a:ext cx="7682610" cy="492443"/>
          </a:xfrm>
          <a:prstGeom prst="rect">
            <a:avLst/>
          </a:prstGeom>
          <a:noFill/>
        </p:spPr>
        <p:txBody>
          <a:bodyPr wrap="square" rtlCol="0" anchor="ctr">
            <a:spAutoFit/>
          </a:bodyPr>
          <a:lstStyle/>
          <a:p>
            <a:r>
              <a:rPr lang="en-IN" sz="2600" i="1" dirty="0">
                <a:solidFill>
                  <a:srgbClr val="C00000"/>
                </a:solidFill>
              </a:rPr>
              <a:t>Ans. Finish your homework first and then go to play.</a:t>
            </a:r>
          </a:p>
        </p:txBody>
      </p:sp>
      <p:sp>
        <p:nvSpPr>
          <p:cNvPr id="9" name="TextBox 8">
            <a:extLst>
              <a:ext uri="{FF2B5EF4-FFF2-40B4-BE49-F238E27FC236}">
                <a16:creationId xmlns:a16="http://schemas.microsoft.com/office/drawing/2014/main" id="{882D1FC5-5CD6-D142-A8E4-0AF1FBB631F9}"/>
              </a:ext>
            </a:extLst>
          </p:cNvPr>
          <p:cNvSpPr txBox="1"/>
          <p:nvPr/>
        </p:nvSpPr>
        <p:spPr>
          <a:xfrm>
            <a:off x="2234797" y="5777774"/>
            <a:ext cx="6264696" cy="492443"/>
          </a:xfrm>
          <a:prstGeom prst="rect">
            <a:avLst/>
          </a:prstGeom>
          <a:noFill/>
        </p:spPr>
        <p:txBody>
          <a:bodyPr wrap="square" rtlCol="0" anchor="ctr">
            <a:spAutoFit/>
          </a:bodyPr>
          <a:lstStyle/>
          <a:p>
            <a:r>
              <a:rPr lang="en-IN" sz="2600" i="1" dirty="0">
                <a:solidFill>
                  <a:srgbClr val="C00000"/>
                </a:solidFill>
              </a:rPr>
              <a:t>Ans. Children are playing in the garden.</a:t>
            </a:r>
          </a:p>
        </p:txBody>
      </p:sp>
      <p:pic>
        <p:nvPicPr>
          <p:cNvPr id="11" name="Picture 10" descr="A picture containing shape&#10;&#10;Description automatically generated">
            <a:extLst>
              <a:ext uri="{FF2B5EF4-FFF2-40B4-BE49-F238E27FC236}">
                <a16:creationId xmlns:a16="http://schemas.microsoft.com/office/drawing/2014/main" id="{024D54F6-AD40-CE47-B228-86FC8FE2BE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5341" y="1401749"/>
            <a:ext cx="1645275" cy="1231386"/>
          </a:xfrm>
          <a:prstGeom prst="rect">
            <a:avLst/>
          </a:prstGeom>
        </p:spPr>
      </p:pic>
      <p:pic>
        <p:nvPicPr>
          <p:cNvPr id="13" name="Picture 12" descr="A white tiger lying down&#10;&#10;Description automatically generated with medium confidence">
            <a:extLst>
              <a:ext uri="{FF2B5EF4-FFF2-40B4-BE49-F238E27FC236}">
                <a16:creationId xmlns:a16="http://schemas.microsoft.com/office/drawing/2014/main" id="{38C58B1B-EFA1-6A41-8360-29AAF202AE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8754" y="1401749"/>
            <a:ext cx="1855749" cy="1237167"/>
          </a:xfrm>
          <a:prstGeom prst="rect">
            <a:avLst/>
          </a:prstGeom>
        </p:spPr>
      </p:pic>
      <p:pic>
        <p:nvPicPr>
          <p:cNvPr id="15" name="Picture 14" descr="A picture containing cup, dark, tableware, coffee cup&#10;&#10;Description automatically generated">
            <a:extLst>
              <a:ext uri="{FF2B5EF4-FFF2-40B4-BE49-F238E27FC236}">
                <a16:creationId xmlns:a16="http://schemas.microsoft.com/office/drawing/2014/main" id="{CF41974B-48D9-7C44-A1BC-7D7D127082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696" y="3359077"/>
            <a:ext cx="2191792" cy="1095896"/>
          </a:xfrm>
          <a:prstGeom prst="rect">
            <a:avLst/>
          </a:prstGeom>
        </p:spPr>
      </p:pic>
      <p:pic>
        <p:nvPicPr>
          <p:cNvPr id="17" name="Picture 16">
            <a:extLst>
              <a:ext uri="{FF2B5EF4-FFF2-40B4-BE49-F238E27FC236}">
                <a16:creationId xmlns:a16="http://schemas.microsoft.com/office/drawing/2014/main" id="{925642A7-EC77-CC4D-A513-183B08A541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33909" y="2799445"/>
            <a:ext cx="1569352" cy="2033169"/>
          </a:xfrm>
          <a:prstGeom prst="rect">
            <a:avLst/>
          </a:prstGeom>
        </p:spPr>
      </p:pic>
      <p:pic>
        <p:nvPicPr>
          <p:cNvPr id="19" name="Picture 18" descr="Graphical user interface&#10;&#10;Description automatically generated">
            <a:extLst>
              <a:ext uri="{FF2B5EF4-FFF2-40B4-BE49-F238E27FC236}">
                <a16:creationId xmlns:a16="http://schemas.microsoft.com/office/drawing/2014/main" id="{A6F94E11-5939-1A4C-973F-FC154AE6C2D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332" y="4941168"/>
            <a:ext cx="2080689" cy="12371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8735" y="80192"/>
            <a:ext cx="5772350" cy="654032"/>
          </a:xfrm>
        </p:spPr>
        <p:txBody>
          <a:bodyPr/>
          <a:lstStyle/>
          <a:p>
            <a:r>
              <a:rPr lang="en-IN" b="1" dirty="0"/>
              <a:t>Exercise 2</a:t>
            </a:r>
          </a:p>
        </p:txBody>
      </p:sp>
      <p:sp>
        <p:nvSpPr>
          <p:cNvPr id="3" name="Text Placeholder 2"/>
          <p:cNvSpPr>
            <a:spLocks noGrp="1"/>
          </p:cNvSpPr>
          <p:nvPr>
            <p:ph type="body" sz="quarter" idx="10"/>
          </p:nvPr>
        </p:nvSpPr>
        <p:spPr>
          <a:xfrm>
            <a:off x="325200" y="824806"/>
            <a:ext cx="11570849" cy="558378"/>
          </a:xfrm>
        </p:spPr>
        <p:txBody>
          <a:bodyPr/>
          <a:lstStyle/>
          <a:p>
            <a:pPr marL="0" indent="0" algn="ctr">
              <a:buNone/>
            </a:pPr>
            <a:r>
              <a:rPr lang="en-IN" sz="3000" i="1" u="sng" dirty="0"/>
              <a:t>Write the following sentences with right punctuation and capitalisation:</a:t>
            </a:r>
          </a:p>
        </p:txBody>
      </p:sp>
      <p:sp>
        <p:nvSpPr>
          <p:cNvPr id="4" name="Text Placeholder 2">
            <a:extLst>
              <a:ext uri="{FF2B5EF4-FFF2-40B4-BE49-F238E27FC236}">
                <a16:creationId xmlns:a16="http://schemas.microsoft.com/office/drawing/2014/main" id="{F26F914A-FF0A-A84F-8F23-4A9B2B31F101}"/>
              </a:ext>
            </a:extLst>
          </p:cNvPr>
          <p:cNvSpPr txBox="1">
            <a:spLocks/>
          </p:cNvSpPr>
          <p:nvPr/>
        </p:nvSpPr>
        <p:spPr>
          <a:xfrm>
            <a:off x="2236209" y="1499580"/>
            <a:ext cx="7695940" cy="5220580"/>
          </a:xfrm>
          <a:prstGeom prst="rect">
            <a:avLst/>
          </a:prstGeom>
          <a:ln>
            <a:no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IN" sz="2800" dirty="0"/>
              <a:t>1. we like to ride bicycles</a:t>
            </a:r>
          </a:p>
          <a:p>
            <a:pPr marL="0" indent="0">
              <a:buNone/>
            </a:pPr>
            <a:endParaRPr lang="en-IN" sz="2800" dirty="0"/>
          </a:p>
          <a:p>
            <a:pPr marL="0" indent="0">
              <a:buNone/>
            </a:pPr>
            <a:r>
              <a:rPr lang="en-IN" sz="2800" dirty="0"/>
              <a:t>2. what is your favourite colour</a:t>
            </a:r>
          </a:p>
          <a:p>
            <a:pPr marL="0" indent="0">
              <a:buNone/>
            </a:pPr>
            <a:endParaRPr lang="en-IN" sz="2800" dirty="0"/>
          </a:p>
          <a:p>
            <a:pPr marL="0" indent="0">
              <a:buNone/>
            </a:pPr>
            <a:r>
              <a:rPr lang="en-IN" sz="2800" dirty="0"/>
              <a:t>3. my favourite place in school is the playground</a:t>
            </a:r>
          </a:p>
          <a:p>
            <a:pPr marL="0" indent="0">
              <a:buNone/>
            </a:pPr>
            <a:endParaRPr lang="en-IN" sz="2800" dirty="0"/>
          </a:p>
          <a:p>
            <a:pPr marL="0" indent="0">
              <a:buNone/>
            </a:pPr>
            <a:r>
              <a:rPr lang="en-IN" sz="2800" dirty="0"/>
              <a:t>4. </a:t>
            </a:r>
            <a:r>
              <a:rPr lang="en-IN" sz="2800" dirty="0" err="1"/>
              <a:t>i</a:t>
            </a:r>
            <a:r>
              <a:rPr lang="en-IN" sz="2800" dirty="0"/>
              <a:t> like to eat chocolates</a:t>
            </a:r>
          </a:p>
          <a:p>
            <a:pPr marL="0" indent="0">
              <a:buNone/>
            </a:pPr>
            <a:endParaRPr lang="en-IN" sz="2800" dirty="0"/>
          </a:p>
          <a:p>
            <a:pPr marL="0" indent="0">
              <a:buNone/>
            </a:pPr>
            <a:r>
              <a:rPr lang="en-IN" sz="2800" dirty="0"/>
              <a:t>5. </a:t>
            </a:r>
            <a:r>
              <a:rPr lang="en-IN" sz="2800" dirty="0" err="1"/>
              <a:t>i</a:t>
            </a:r>
            <a:r>
              <a:rPr lang="en-IN" sz="2800" dirty="0"/>
              <a:t> have one sister and her name is </a:t>
            </a:r>
            <a:r>
              <a:rPr lang="en-IN" sz="2800" dirty="0" err="1"/>
              <a:t>nithya</a:t>
            </a:r>
            <a:endParaRPr lang="en-IN" sz="2800" dirty="0"/>
          </a:p>
        </p:txBody>
      </p:sp>
      <p:sp>
        <p:nvSpPr>
          <p:cNvPr id="5" name="TextBox 4">
            <a:extLst>
              <a:ext uri="{FF2B5EF4-FFF2-40B4-BE49-F238E27FC236}">
                <a16:creationId xmlns:a16="http://schemas.microsoft.com/office/drawing/2014/main" id="{ACE5600C-49D7-704E-B8B4-515F7C72B32C}"/>
              </a:ext>
            </a:extLst>
          </p:cNvPr>
          <p:cNvSpPr txBox="1"/>
          <p:nvPr/>
        </p:nvSpPr>
        <p:spPr>
          <a:xfrm>
            <a:off x="2236208" y="1946828"/>
            <a:ext cx="4311564" cy="492443"/>
          </a:xfrm>
          <a:prstGeom prst="rect">
            <a:avLst/>
          </a:prstGeom>
          <a:noFill/>
        </p:spPr>
        <p:txBody>
          <a:bodyPr wrap="square" rtlCol="0" anchor="ctr">
            <a:spAutoFit/>
          </a:bodyPr>
          <a:lstStyle/>
          <a:p>
            <a:r>
              <a:rPr lang="en-IN" sz="2600" i="1" dirty="0">
                <a:solidFill>
                  <a:srgbClr val="FF0000"/>
                </a:solidFill>
              </a:rPr>
              <a:t>Ans. We like to ride bicycles.</a:t>
            </a:r>
          </a:p>
        </p:txBody>
      </p:sp>
      <p:sp>
        <p:nvSpPr>
          <p:cNvPr id="6" name="TextBox 5">
            <a:extLst>
              <a:ext uri="{FF2B5EF4-FFF2-40B4-BE49-F238E27FC236}">
                <a16:creationId xmlns:a16="http://schemas.microsoft.com/office/drawing/2014/main" id="{D6A864FB-174F-B842-8D59-3537615C0845}"/>
              </a:ext>
            </a:extLst>
          </p:cNvPr>
          <p:cNvSpPr txBox="1"/>
          <p:nvPr/>
        </p:nvSpPr>
        <p:spPr>
          <a:xfrm>
            <a:off x="2236208" y="2973695"/>
            <a:ext cx="5319676" cy="492443"/>
          </a:xfrm>
          <a:prstGeom prst="rect">
            <a:avLst/>
          </a:prstGeom>
          <a:noFill/>
        </p:spPr>
        <p:txBody>
          <a:bodyPr wrap="square" rtlCol="0" anchor="ctr">
            <a:spAutoFit/>
          </a:bodyPr>
          <a:lstStyle/>
          <a:p>
            <a:r>
              <a:rPr lang="en-IN" sz="2600" i="1" dirty="0">
                <a:solidFill>
                  <a:srgbClr val="FF0000"/>
                </a:solidFill>
              </a:rPr>
              <a:t>Ans. What is your favourite colour?</a:t>
            </a:r>
          </a:p>
        </p:txBody>
      </p:sp>
      <p:sp>
        <p:nvSpPr>
          <p:cNvPr id="7" name="TextBox 6">
            <a:extLst>
              <a:ext uri="{FF2B5EF4-FFF2-40B4-BE49-F238E27FC236}">
                <a16:creationId xmlns:a16="http://schemas.microsoft.com/office/drawing/2014/main" id="{0809F1D0-5AE4-364D-B9C2-6CBE4374F8DE}"/>
              </a:ext>
            </a:extLst>
          </p:cNvPr>
          <p:cNvSpPr txBox="1"/>
          <p:nvPr/>
        </p:nvSpPr>
        <p:spPr>
          <a:xfrm>
            <a:off x="2242958" y="3980463"/>
            <a:ext cx="7617182" cy="492443"/>
          </a:xfrm>
          <a:prstGeom prst="rect">
            <a:avLst/>
          </a:prstGeom>
          <a:noFill/>
        </p:spPr>
        <p:txBody>
          <a:bodyPr wrap="square" rtlCol="0" anchor="ctr">
            <a:spAutoFit/>
          </a:bodyPr>
          <a:lstStyle/>
          <a:p>
            <a:r>
              <a:rPr lang="en-IN" sz="2600" i="1" dirty="0">
                <a:solidFill>
                  <a:srgbClr val="FF0000"/>
                </a:solidFill>
              </a:rPr>
              <a:t>Ans. My favourite place in school is the playground.</a:t>
            </a:r>
          </a:p>
        </p:txBody>
      </p:sp>
      <p:sp>
        <p:nvSpPr>
          <p:cNvPr id="8" name="TextBox 7">
            <a:extLst>
              <a:ext uri="{FF2B5EF4-FFF2-40B4-BE49-F238E27FC236}">
                <a16:creationId xmlns:a16="http://schemas.microsoft.com/office/drawing/2014/main" id="{C0E2C5A3-E813-E94E-BE51-3CA6A8D7A421}"/>
              </a:ext>
            </a:extLst>
          </p:cNvPr>
          <p:cNvSpPr txBox="1"/>
          <p:nvPr/>
        </p:nvSpPr>
        <p:spPr>
          <a:xfrm>
            <a:off x="2242958" y="5009803"/>
            <a:ext cx="5319676" cy="492443"/>
          </a:xfrm>
          <a:prstGeom prst="rect">
            <a:avLst/>
          </a:prstGeom>
          <a:noFill/>
        </p:spPr>
        <p:txBody>
          <a:bodyPr wrap="square" rtlCol="0" anchor="ctr">
            <a:spAutoFit/>
          </a:bodyPr>
          <a:lstStyle/>
          <a:p>
            <a:r>
              <a:rPr lang="en-IN" sz="2600" i="1" dirty="0">
                <a:solidFill>
                  <a:srgbClr val="FF0000"/>
                </a:solidFill>
              </a:rPr>
              <a:t>Ans. I like to eat chocolates.</a:t>
            </a:r>
          </a:p>
        </p:txBody>
      </p:sp>
      <p:sp>
        <p:nvSpPr>
          <p:cNvPr id="9" name="TextBox 8">
            <a:extLst>
              <a:ext uri="{FF2B5EF4-FFF2-40B4-BE49-F238E27FC236}">
                <a16:creationId xmlns:a16="http://schemas.microsoft.com/office/drawing/2014/main" id="{924F8229-B7A6-ED4C-A4B4-E8D2FB297EF2}"/>
              </a:ext>
            </a:extLst>
          </p:cNvPr>
          <p:cNvSpPr txBox="1"/>
          <p:nvPr/>
        </p:nvSpPr>
        <p:spPr>
          <a:xfrm>
            <a:off x="2242958" y="6054963"/>
            <a:ext cx="6969110" cy="492443"/>
          </a:xfrm>
          <a:prstGeom prst="rect">
            <a:avLst/>
          </a:prstGeom>
          <a:noFill/>
        </p:spPr>
        <p:txBody>
          <a:bodyPr wrap="square" rtlCol="0" anchor="ctr">
            <a:spAutoFit/>
          </a:bodyPr>
          <a:lstStyle/>
          <a:p>
            <a:r>
              <a:rPr lang="en-IN" sz="2600" i="1" dirty="0">
                <a:solidFill>
                  <a:srgbClr val="FF0000"/>
                </a:solidFill>
              </a:rPr>
              <a:t>Ans. I have one sister and her name is Nithya.</a:t>
            </a:r>
          </a:p>
        </p:txBody>
      </p:sp>
      <p:pic>
        <p:nvPicPr>
          <p:cNvPr id="11" name="Picture 10" descr="A picture containing text, vector graphics&#10;&#10;Description automatically generated">
            <a:extLst>
              <a:ext uri="{FF2B5EF4-FFF2-40B4-BE49-F238E27FC236}">
                <a16:creationId xmlns:a16="http://schemas.microsoft.com/office/drawing/2014/main" id="{085890E1-2AF0-9343-9B9C-8BACC181EB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3571" y="1450395"/>
            <a:ext cx="1822132" cy="1420929"/>
          </a:xfrm>
          <a:prstGeom prst="rect">
            <a:avLst/>
          </a:prstGeom>
        </p:spPr>
      </p:pic>
      <p:pic>
        <p:nvPicPr>
          <p:cNvPr id="13" name="Picture 12" descr="Icon&#10;&#10;Description automatically generated">
            <a:extLst>
              <a:ext uri="{FF2B5EF4-FFF2-40B4-BE49-F238E27FC236}">
                <a16:creationId xmlns:a16="http://schemas.microsoft.com/office/drawing/2014/main" id="{6EC7D21D-DBD6-FA44-914B-A397C25862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2807" y="1474627"/>
            <a:ext cx="1283544" cy="139468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BE798DA7-EBFE-C043-9274-6D16E1DC23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47118" y="3576980"/>
            <a:ext cx="1875038" cy="1420928"/>
          </a:xfrm>
          <a:prstGeom prst="rect">
            <a:avLst/>
          </a:prstGeom>
        </p:spPr>
      </p:pic>
      <p:pic>
        <p:nvPicPr>
          <p:cNvPr id="17" name="Picture 16" descr="A picture containing background pattern&#10;&#10;Description automatically generated">
            <a:extLst>
              <a:ext uri="{FF2B5EF4-FFF2-40B4-BE49-F238E27FC236}">
                <a16:creationId xmlns:a16="http://schemas.microsoft.com/office/drawing/2014/main" id="{96004476-F42E-184B-9050-3927824EC2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7017" y="3247396"/>
            <a:ext cx="1395124" cy="1318828"/>
          </a:xfrm>
          <a:prstGeom prst="rect">
            <a:avLst/>
          </a:prstGeom>
        </p:spPr>
      </p:pic>
      <p:pic>
        <p:nvPicPr>
          <p:cNvPr id="19" name="Picture 18" descr="Two babies lying on a bed&#10;&#10;Description automatically generated with low confidence">
            <a:extLst>
              <a:ext uri="{FF2B5EF4-FFF2-40B4-BE49-F238E27FC236}">
                <a16:creationId xmlns:a16="http://schemas.microsoft.com/office/drawing/2014/main" id="{E11AE601-E481-CC45-ACFF-D3722A8022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5360" y="5013176"/>
            <a:ext cx="1758439" cy="1318829"/>
          </a:xfrm>
          <a:prstGeom prst="rect">
            <a:avLst/>
          </a:prstGeom>
        </p:spPr>
      </p:pic>
    </p:spTree>
    <p:extLst>
      <p:ext uri="{BB962C8B-B14F-4D97-AF65-F5344CB8AC3E}">
        <p14:creationId xmlns:p14="http://schemas.microsoft.com/office/powerpoint/2010/main" val="120345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8895" y="61254"/>
            <a:ext cx="5772350" cy="654032"/>
          </a:xfrm>
        </p:spPr>
        <p:txBody>
          <a:bodyPr/>
          <a:lstStyle/>
          <a:p>
            <a:r>
              <a:rPr lang="en-IN" b="1" dirty="0"/>
              <a:t>Exercise 3</a:t>
            </a:r>
          </a:p>
        </p:txBody>
      </p:sp>
      <p:sp>
        <p:nvSpPr>
          <p:cNvPr id="3" name="Text Placeholder 2"/>
          <p:cNvSpPr>
            <a:spLocks noGrp="1"/>
          </p:cNvSpPr>
          <p:nvPr>
            <p:ph type="body" sz="quarter" idx="10"/>
          </p:nvPr>
        </p:nvSpPr>
        <p:spPr>
          <a:xfrm>
            <a:off x="3379360" y="692696"/>
            <a:ext cx="5439292" cy="558378"/>
          </a:xfrm>
        </p:spPr>
        <p:txBody>
          <a:bodyPr/>
          <a:lstStyle/>
          <a:p>
            <a:pPr marL="0" indent="0" algn="ctr">
              <a:buNone/>
            </a:pPr>
            <a:r>
              <a:rPr lang="en-IN" sz="3000" i="1" u="sng" dirty="0"/>
              <a:t>Answer the following questions:</a:t>
            </a:r>
          </a:p>
        </p:txBody>
      </p:sp>
      <p:sp>
        <p:nvSpPr>
          <p:cNvPr id="5" name="TextBox 4">
            <a:extLst>
              <a:ext uri="{FF2B5EF4-FFF2-40B4-BE49-F238E27FC236}">
                <a16:creationId xmlns:a16="http://schemas.microsoft.com/office/drawing/2014/main" id="{130D6D35-7410-1240-B963-229BD80BF6E1}"/>
              </a:ext>
            </a:extLst>
          </p:cNvPr>
          <p:cNvSpPr txBox="1"/>
          <p:nvPr/>
        </p:nvSpPr>
        <p:spPr>
          <a:xfrm>
            <a:off x="191344" y="2276872"/>
            <a:ext cx="11809312" cy="461665"/>
          </a:xfrm>
          <a:prstGeom prst="rect">
            <a:avLst/>
          </a:prstGeom>
          <a:noFill/>
        </p:spPr>
        <p:txBody>
          <a:bodyPr wrap="square" rtlCol="0">
            <a:spAutoFit/>
          </a:bodyPr>
          <a:lstStyle/>
          <a:p>
            <a:pPr algn="ctr"/>
            <a:r>
              <a:rPr lang="en-IN" sz="2400" dirty="0">
                <a:solidFill>
                  <a:srgbClr val="7030A0"/>
                </a:solidFill>
              </a:rPr>
              <a:t>A sentence is a group of words put together in such a way that they convey a meaning.</a:t>
            </a:r>
          </a:p>
        </p:txBody>
      </p:sp>
      <p:sp>
        <p:nvSpPr>
          <p:cNvPr id="6" name="Rectangle 5">
            <a:extLst>
              <a:ext uri="{FF2B5EF4-FFF2-40B4-BE49-F238E27FC236}">
                <a16:creationId xmlns:a16="http://schemas.microsoft.com/office/drawing/2014/main" id="{1469D247-260C-8542-B44B-11E7C9884D8A}"/>
              </a:ext>
            </a:extLst>
          </p:cNvPr>
          <p:cNvSpPr/>
          <p:nvPr/>
        </p:nvSpPr>
        <p:spPr>
          <a:xfrm>
            <a:off x="2560887" y="5964319"/>
            <a:ext cx="7066373" cy="492122"/>
          </a:xfrm>
          <a:prstGeom prst="rect">
            <a:avLst/>
          </a:prstGeom>
        </p:spPr>
        <p:txBody>
          <a:bodyPr wrap="square">
            <a:spAutoFit/>
          </a:bodyPr>
          <a:lstStyle/>
          <a:p>
            <a:pPr lvl="0" algn="ctr">
              <a:lnSpc>
                <a:spcPct val="115000"/>
              </a:lnSpc>
            </a:pPr>
            <a:r>
              <a:rPr lang="en-IN" sz="2400" dirty="0">
                <a:solidFill>
                  <a:srgbClr val="7030A0"/>
                </a:solidFill>
                <a:ea typeface="Arial" panose="020B0604020202020204" pitchFamily="34" charset="0"/>
              </a:rPr>
              <a:t>The order of words in a sentence is very important.</a:t>
            </a:r>
          </a:p>
        </p:txBody>
      </p:sp>
      <p:sp>
        <p:nvSpPr>
          <p:cNvPr id="7" name="Rectangle 6">
            <a:extLst>
              <a:ext uri="{FF2B5EF4-FFF2-40B4-BE49-F238E27FC236}">
                <a16:creationId xmlns:a16="http://schemas.microsoft.com/office/drawing/2014/main" id="{ADF5FBE1-6FA2-6741-9214-3DA4D824922C}"/>
              </a:ext>
            </a:extLst>
          </p:cNvPr>
          <p:cNvSpPr/>
          <p:nvPr/>
        </p:nvSpPr>
        <p:spPr>
          <a:xfrm>
            <a:off x="1832152" y="4016677"/>
            <a:ext cx="2290993" cy="461665"/>
          </a:xfrm>
          <a:prstGeom prst="rect">
            <a:avLst/>
          </a:prstGeom>
        </p:spPr>
        <p:txBody>
          <a:bodyPr wrap="square">
            <a:spAutoFit/>
          </a:bodyPr>
          <a:lstStyle/>
          <a:p>
            <a:pPr marL="461963" indent="-461963">
              <a:buAutoNum type="alphaLcParenR"/>
            </a:pPr>
            <a:r>
              <a:rPr lang="en-IN" sz="2400" dirty="0">
                <a:solidFill>
                  <a:srgbClr val="7030A0"/>
                </a:solidFill>
              </a:rPr>
              <a:t>Statements </a:t>
            </a:r>
          </a:p>
        </p:txBody>
      </p:sp>
      <p:grpSp>
        <p:nvGrpSpPr>
          <p:cNvPr id="9" name="Group 8">
            <a:extLst>
              <a:ext uri="{FF2B5EF4-FFF2-40B4-BE49-F238E27FC236}">
                <a16:creationId xmlns:a16="http://schemas.microsoft.com/office/drawing/2014/main" id="{0460BD07-6B46-458B-9DBF-6E71A7F4C6F4}"/>
              </a:ext>
            </a:extLst>
          </p:cNvPr>
          <p:cNvGrpSpPr/>
          <p:nvPr/>
        </p:nvGrpSpPr>
        <p:grpSpPr>
          <a:xfrm>
            <a:off x="3894615" y="1476927"/>
            <a:ext cx="4364518" cy="588343"/>
            <a:chOff x="1199456" y="1412776"/>
            <a:chExt cx="4800963" cy="861392"/>
          </a:xfrm>
        </p:grpSpPr>
        <p:grpSp>
          <p:nvGrpSpPr>
            <p:cNvPr id="10" name="Group 9">
              <a:extLst>
                <a:ext uri="{FF2B5EF4-FFF2-40B4-BE49-F238E27FC236}">
                  <a16:creationId xmlns:a16="http://schemas.microsoft.com/office/drawing/2014/main" id="{7371EB36-4B2A-4DAA-A0B2-673B92D28543}"/>
                </a:ext>
              </a:extLst>
            </p:cNvPr>
            <p:cNvGrpSpPr/>
            <p:nvPr/>
          </p:nvGrpSpPr>
          <p:grpSpPr>
            <a:xfrm>
              <a:off x="1199456" y="1412776"/>
              <a:ext cx="4800963" cy="861392"/>
              <a:chOff x="2385391" y="1325217"/>
              <a:chExt cx="3161171" cy="861392"/>
            </a:xfrm>
            <a:effectLst>
              <a:outerShdw blurRad="101600" dist="165100" dir="8100000" algn="tr" rotWithShape="0">
                <a:prstClr val="black">
                  <a:alpha val="40000"/>
                </a:prstClr>
              </a:outerShdw>
            </a:effectLst>
          </p:grpSpPr>
          <p:sp>
            <p:nvSpPr>
              <p:cNvPr id="13" name="Parallelogram 12">
                <a:extLst>
                  <a:ext uri="{FF2B5EF4-FFF2-40B4-BE49-F238E27FC236}">
                    <a16:creationId xmlns:a16="http://schemas.microsoft.com/office/drawing/2014/main" id="{97A5EBE2-F607-4D09-902B-56D6361D086C}"/>
                  </a:ext>
                </a:extLst>
              </p:cNvPr>
              <p:cNvSpPr/>
              <p:nvPr/>
            </p:nvSpPr>
            <p:spPr>
              <a:xfrm>
                <a:off x="2385391" y="1325217"/>
                <a:ext cx="755376" cy="861392"/>
              </a:xfrm>
              <a:prstGeom prst="parallelogram">
                <a:avLst/>
              </a:prstGeom>
              <a:solidFill>
                <a:schemeClr val="tx1">
                  <a:lumMod val="85000"/>
                  <a:lumOff val="15000"/>
                </a:schemeClr>
              </a:solidFill>
              <a:ln>
                <a:noFill/>
              </a:ln>
              <a:scene3d>
                <a:camera prst="orthographicFront"/>
                <a:lightRig rig="threePt" dir="t"/>
              </a:scene3d>
              <a:sp3d>
                <a:bevelT w="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t>Q1</a:t>
                </a:r>
                <a:r>
                  <a:rPr lang="en-IN" dirty="0"/>
                  <a:t>.</a:t>
                </a:r>
              </a:p>
            </p:txBody>
          </p:sp>
          <p:sp>
            <p:nvSpPr>
              <p:cNvPr id="14" name="Parallelogram 13">
                <a:extLst>
                  <a:ext uri="{FF2B5EF4-FFF2-40B4-BE49-F238E27FC236}">
                    <a16:creationId xmlns:a16="http://schemas.microsoft.com/office/drawing/2014/main" id="{D68382CB-C099-408D-99E4-CD2CD9D17972}"/>
                  </a:ext>
                </a:extLst>
              </p:cNvPr>
              <p:cNvSpPr/>
              <p:nvPr/>
            </p:nvSpPr>
            <p:spPr>
              <a:xfrm>
                <a:off x="2952643" y="1325217"/>
                <a:ext cx="2593919" cy="861392"/>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1" name="TextBox 10">
              <a:extLst>
                <a:ext uri="{FF2B5EF4-FFF2-40B4-BE49-F238E27FC236}">
                  <a16:creationId xmlns:a16="http://schemas.microsoft.com/office/drawing/2014/main" id="{7E3FA5ED-F193-4650-8A2F-0B28268F1319}"/>
                </a:ext>
              </a:extLst>
            </p:cNvPr>
            <p:cNvSpPr txBox="1"/>
            <p:nvPr/>
          </p:nvSpPr>
          <p:spPr>
            <a:xfrm>
              <a:off x="2322781" y="1431745"/>
              <a:ext cx="3311506" cy="699306"/>
            </a:xfrm>
            <a:prstGeom prst="rect">
              <a:avLst/>
            </a:prstGeom>
            <a:noFill/>
          </p:spPr>
          <p:txBody>
            <a:bodyPr wrap="square" anchor="ctr">
              <a:spAutoFit/>
            </a:bodyPr>
            <a:lstStyle/>
            <a:p>
              <a:pPr>
                <a:lnSpc>
                  <a:spcPct val="115000"/>
                </a:lnSpc>
                <a:spcAft>
                  <a:spcPts val="100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What is a sentence?</a:t>
              </a:r>
              <a:endParaRPr lang="en-IN"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5" name="Group 14">
            <a:extLst>
              <a:ext uri="{FF2B5EF4-FFF2-40B4-BE49-F238E27FC236}">
                <a16:creationId xmlns:a16="http://schemas.microsoft.com/office/drawing/2014/main" id="{7F8E8AD7-9D5F-478C-BCC9-B4D8BA7C277C}"/>
              </a:ext>
            </a:extLst>
          </p:cNvPr>
          <p:cNvGrpSpPr/>
          <p:nvPr/>
        </p:nvGrpSpPr>
        <p:grpSpPr>
          <a:xfrm>
            <a:off x="2512478" y="3106764"/>
            <a:ext cx="7128793" cy="594360"/>
            <a:chOff x="1199456" y="1412776"/>
            <a:chExt cx="7841670" cy="861392"/>
          </a:xfrm>
        </p:grpSpPr>
        <p:grpSp>
          <p:nvGrpSpPr>
            <p:cNvPr id="16" name="Group 15">
              <a:extLst>
                <a:ext uri="{FF2B5EF4-FFF2-40B4-BE49-F238E27FC236}">
                  <a16:creationId xmlns:a16="http://schemas.microsoft.com/office/drawing/2014/main" id="{3859D4CA-FC37-493C-8EE0-68E9B6B2ED89}"/>
                </a:ext>
              </a:extLst>
            </p:cNvPr>
            <p:cNvGrpSpPr/>
            <p:nvPr/>
          </p:nvGrpSpPr>
          <p:grpSpPr>
            <a:xfrm>
              <a:off x="1199456" y="1412776"/>
              <a:ext cx="7841670" cy="861392"/>
              <a:chOff x="2385391" y="1325217"/>
              <a:chExt cx="5163311" cy="861392"/>
            </a:xfrm>
            <a:effectLst>
              <a:outerShdw blurRad="101600" dist="165100" dir="8100000" algn="tr" rotWithShape="0">
                <a:prstClr val="black">
                  <a:alpha val="40000"/>
                </a:prstClr>
              </a:outerShdw>
            </a:effectLst>
          </p:grpSpPr>
          <p:sp>
            <p:nvSpPr>
              <p:cNvPr id="18" name="Parallelogram 17">
                <a:extLst>
                  <a:ext uri="{FF2B5EF4-FFF2-40B4-BE49-F238E27FC236}">
                    <a16:creationId xmlns:a16="http://schemas.microsoft.com/office/drawing/2014/main" id="{A6A258D0-1C12-491B-BC4F-70E9BEB72983}"/>
                  </a:ext>
                </a:extLst>
              </p:cNvPr>
              <p:cNvSpPr/>
              <p:nvPr/>
            </p:nvSpPr>
            <p:spPr>
              <a:xfrm>
                <a:off x="2385391" y="1325217"/>
                <a:ext cx="755376" cy="861392"/>
              </a:xfrm>
              <a:prstGeom prst="parallelogram">
                <a:avLst/>
              </a:prstGeom>
              <a:solidFill>
                <a:srgbClr val="FF0000"/>
              </a:solidFill>
              <a:ln>
                <a:noFill/>
              </a:ln>
              <a:scene3d>
                <a:camera prst="orthographicFront"/>
                <a:lightRig rig="threePt" dir="t"/>
              </a:scene3d>
              <a:sp3d>
                <a:bevelT w="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t>Q2</a:t>
                </a:r>
                <a:r>
                  <a:rPr lang="en-IN" dirty="0"/>
                  <a:t>.</a:t>
                </a:r>
              </a:p>
            </p:txBody>
          </p:sp>
          <p:sp>
            <p:nvSpPr>
              <p:cNvPr id="19" name="Parallelogram 18">
                <a:extLst>
                  <a:ext uri="{FF2B5EF4-FFF2-40B4-BE49-F238E27FC236}">
                    <a16:creationId xmlns:a16="http://schemas.microsoft.com/office/drawing/2014/main" id="{EF5AC806-FE6A-4AC9-9F1D-7315042F9252}"/>
                  </a:ext>
                </a:extLst>
              </p:cNvPr>
              <p:cNvSpPr/>
              <p:nvPr/>
            </p:nvSpPr>
            <p:spPr>
              <a:xfrm>
                <a:off x="2953419" y="1325217"/>
                <a:ext cx="4595283" cy="861392"/>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7" name="TextBox 16">
              <a:extLst>
                <a:ext uri="{FF2B5EF4-FFF2-40B4-BE49-F238E27FC236}">
                  <a16:creationId xmlns:a16="http://schemas.microsoft.com/office/drawing/2014/main" id="{6FBDBBC5-A56E-473C-B8D0-87C67AF0DC86}"/>
                </a:ext>
              </a:extLst>
            </p:cNvPr>
            <p:cNvSpPr txBox="1"/>
            <p:nvPr/>
          </p:nvSpPr>
          <p:spPr>
            <a:xfrm>
              <a:off x="2308379" y="1556792"/>
              <a:ext cx="6732747" cy="525400"/>
            </a:xfrm>
            <a:prstGeom prst="rect">
              <a:avLst/>
            </a:prstGeom>
            <a:noFill/>
          </p:spPr>
          <p:txBody>
            <a:bodyPr wrap="square" anchor="ctr">
              <a:spAutoFit/>
            </a:bodyPr>
            <a:lstStyle/>
            <a:p>
              <a:pPr>
                <a:lnSpc>
                  <a:spcPct val="115000"/>
                </a:lnSpc>
                <a:spcAft>
                  <a:spcPts val="100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What are the different types of sentences?</a:t>
              </a:r>
              <a:endParaRPr lang="en-IN"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id="{EC3F5802-5E8C-41E0-8A7C-B324326B84CA}"/>
              </a:ext>
            </a:extLst>
          </p:cNvPr>
          <p:cNvGrpSpPr/>
          <p:nvPr/>
        </p:nvGrpSpPr>
        <p:grpSpPr>
          <a:xfrm>
            <a:off x="2169316" y="5229956"/>
            <a:ext cx="7815116" cy="594360"/>
            <a:chOff x="1199456" y="1412776"/>
            <a:chExt cx="8596625" cy="861392"/>
          </a:xfrm>
        </p:grpSpPr>
        <p:grpSp>
          <p:nvGrpSpPr>
            <p:cNvPr id="21" name="Group 20">
              <a:extLst>
                <a:ext uri="{FF2B5EF4-FFF2-40B4-BE49-F238E27FC236}">
                  <a16:creationId xmlns:a16="http://schemas.microsoft.com/office/drawing/2014/main" id="{397E1B7E-D871-4919-A4DE-6A02C4DC24C6}"/>
                </a:ext>
              </a:extLst>
            </p:cNvPr>
            <p:cNvGrpSpPr/>
            <p:nvPr/>
          </p:nvGrpSpPr>
          <p:grpSpPr>
            <a:xfrm>
              <a:off x="1199456" y="1412776"/>
              <a:ext cx="8596625" cy="861392"/>
              <a:chOff x="2385391" y="1325217"/>
              <a:chExt cx="5660408" cy="861392"/>
            </a:xfrm>
            <a:effectLst>
              <a:outerShdw blurRad="101600" dist="165100" dir="8100000" algn="tr" rotWithShape="0">
                <a:prstClr val="black">
                  <a:alpha val="40000"/>
                </a:prstClr>
              </a:outerShdw>
            </a:effectLst>
          </p:grpSpPr>
          <p:sp>
            <p:nvSpPr>
              <p:cNvPr id="23" name="Parallelogram 22">
                <a:extLst>
                  <a:ext uri="{FF2B5EF4-FFF2-40B4-BE49-F238E27FC236}">
                    <a16:creationId xmlns:a16="http://schemas.microsoft.com/office/drawing/2014/main" id="{3F48A15D-CFE7-47BA-95DF-BB3EE9C28F1F}"/>
                  </a:ext>
                </a:extLst>
              </p:cNvPr>
              <p:cNvSpPr/>
              <p:nvPr/>
            </p:nvSpPr>
            <p:spPr>
              <a:xfrm>
                <a:off x="2385391" y="1325217"/>
                <a:ext cx="755376" cy="861392"/>
              </a:xfrm>
              <a:prstGeom prst="parallelogram">
                <a:avLst/>
              </a:prstGeom>
              <a:solidFill>
                <a:srgbClr val="C49500"/>
              </a:solidFill>
              <a:ln>
                <a:noFill/>
              </a:ln>
              <a:scene3d>
                <a:camera prst="orthographicFront"/>
                <a:lightRig rig="threePt" dir="t"/>
              </a:scene3d>
              <a:sp3d>
                <a:bevelT w="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t>Q3</a:t>
                </a:r>
                <a:r>
                  <a:rPr lang="en-IN" dirty="0"/>
                  <a:t>.</a:t>
                </a:r>
              </a:p>
            </p:txBody>
          </p:sp>
          <p:sp>
            <p:nvSpPr>
              <p:cNvPr id="24" name="Parallelogram 23">
                <a:extLst>
                  <a:ext uri="{FF2B5EF4-FFF2-40B4-BE49-F238E27FC236}">
                    <a16:creationId xmlns:a16="http://schemas.microsoft.com/office/drawing/2014/main" id="{C3DE8161-398F-40E8-977D-FD9EB466603C}"/>
                  </a:ext>
                </a:extLst>
              </p:cNvPr>
              <p:cNvSpPr/>
              <p:nvPr/>
            </p:nvSpPr>
            <p:spPr>
              <a:xfrm>
                <a:off x="2990989" y="1325217"/>
                <a:ext cx="5054810" cy="861392"/>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22" name="TextBox 21">
              <a:extLst>
                <a:ext uri="{FF2B5EF4-FFF2-40B4-BE49-F238E27FC236}">
                  <a16:creationId xmlns:a16="http://schemas.microsoft.com/office/drawing/2014/main" id="{2B441EDA-5057-4AFB-9313-13F6F1AC60EA}"/>
                </a:ext>
              </a:extLst>
            </p:cNvPr>
            <p:cNvSpPr txBox="1"/>
            <p:nvPr/>
          </p:nvSpPr>
          <p:spPr>
            <a:xfrm>
              <a:off x="2379944" y="1582686"/>
              <a:ext cx="7098510" cy="525400"/>
            </a:xfrm>
            <a:prstGeom prst="rect">
              <a:avLst/>
            </a:prstGeom>
            <a:noFill/>
          </p:spPr>
          <p:txBody>
            <a:bodyPr wrap="square" anchor="ctr">
              <a:spAutoFit/>
            </a:bodyPr>
            <a:lstStyle/>
            <a:p>
              <a:pPr>
                <a:lnSpc>
                  <a:spcPct val="115000"/>
                </a:lnSpc>
                <a:spcAft>
                  <a:spcPts val="100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What is it that is very important in a sentence?</a:t>
              </a:r>
              <a:endParaRPr lang="en-IN"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Rectangle 24">
            <a:extLst>
              <a:ext uri="{FF2B5EF4-FFF2-40B4-BE49-F238E27FC236}">
                <a16:creationId xmlns:a16="http://schemas.microsoft.com/office/drawing/2014/main" id="{B4A633A4-A8DF-480F-8D50-C9D4A58AFA6F}"/>
              </a:ext>
            </a:extLst>
          </p:cNvPr>
          <p:cNvSpPr/>
          <p:nvPr/>
        </p:nvSpPr>
        <p:spPr>
          <a:xfrm>
            <a:off x="5037592" y="4016677"/>
            <a:ext cx="2082721" cy="461665"/>
          </a:xfrm>
          <a:prstGeom prst="rect">
            <a:avLst/>
          </a:prstGeom>
        </p:spPr>
        <p:txBody>
          <a:bodyPr wrap="square">
            <a:spAutoFit/>
          </a:bodyPr>
          <a:lstStyle/>
          <a:p>
            <a:pPr marL="514350" indent="-514350" algn="ctr">
              <a:buFont typeface="+mj-lt"/>
              <a:buAutoNum type="alphaLcParenR" startAt="2"/>
            </a:pPr>
            <a:r>
              <a:rPr lang="en-IN" sz="2400" dirty="0">
                <a:solidFill>
                  <a:srgbClr val="7030A0"/>
                </a:solidFill>
              </a:rPr>
              <a:t>Questions</a:t>
            </a:r>
          </a:p>
        </p:txBody>
      </p:sp>
      <p:sp>
        <p:nvSpPr>
          <p:cNvPr id="26" name="Rectangle 25">
            <a:extLst>
              <a:ext uri="{FF2B5EF4-FFF2-40B4-BE49-F238E27FC236}">
                <a16:creationId xmlns:a16="http://schemas.microsoft.com/office/drawing/2014/main" id="{43D496B2-A7E5-4F9A-A0A6-15F31AC24526}"/>
              </a:ext>
            </a:extLst>
          </p:cNvPr>
          <p:cNvSpPr/>
          <p:nvPr/>
        </p:nvSpPr>
        <p:spPr>
          <a:xfrm>
            <a:off x="8029894" y="4016677"/>
            <a:ext cx="2520092" cy="461665"/>
          </a:xfrm>
          <a:prstGeom prst="rect">
            <a:avLst/>
          </a:prstGeom>
        </p:spPr>
        <p:txBody>
          <a:bodyPr wrap="square">
            <a:spAutoFit/>
          </a:bodyPr>
          <a:lstStyle/>
          <a:p>
            <a:pPr marL="514350" indent="-514350" algn="ctr">
              <a:buFont typeface="+mj-lt"/>
              <a:buAutoNum type="alphaLcParenR" startAt="3"/>
            </a:pPr>
            <a:r>
              <a:rPr lang="en-IN" sz="2400" dirty="0">
                <a:solidFill>
                  <a:srgbClr val="7030A0"/>
                </a:solidFill>
              </a:rPr>
              <a:t>Exclamations</a:t>
            </a:r>
          </a:p>
        </p:txBody>
      </p:sp>
      <p:sp>
        <p:nvSpPr>
          <p:cNvPr id="27" name="Rectangle 26">
            <a:extLst>
              <a:ext uri="{FF2B5EF4-FFF2-40B4-BE49-F238E27FC236}">
                <a16:creationId xmlns:a16="http://schemas.microsoft.com/office/drawing/2014/main" id="{3B2ECA35-E79D-4609-85F9-FDDC8F67EEE3}"/>
              </a:ext>
            </a:extLst>
          </p:cNvPr>
          <p:cNvSpPr/>
          <p:nvPr/>
        </p:nvSpPr>
        <p:spPr>
          <a:xfrm>
            <a:off x="1832152" y="4448725"/>
            <a:ext cx="6250104" cy="461665"/>
          </a:xfrm>
          <a:prstGeom prst="rect">
            <a:avLst/>
          </a:prstGeom>
        </p:spPr>
        <p:txBody>
          <a:bodyPr wrap="square">
            <a:spAutoFit/>
          </a:bodyPr>
          <a:lstStyle/>
          <a:p>
            <a:pPr marL="457200" indent="-457200">
              <a:buFont typeface="+mj-lt"/>
              <a:buAutoNum type="alphaLcParenR" startAt="4"/>
            </a:pPr>
            <a:r>
              <a:rPr lang="en-IN" sz="2400" dirty="0">
                <a:solidFill>
                  <a:srgbClr val="7030A0"/>
                </a:solidFill>
              </a:rPr>
              <a:t>Commands/requests/suggestions/advice</a:t>
            </a:r>
          </a:p>
        </p:txBody>
      </p:sp>
    </p:spTree>
    <p:extLst>
      <p:ext uri="{BB962C8B-B14F-4D97-AF65-F5344CB8AC3E}">
        <p14:creationId xmlns:p14="http://schemas.microsoft.com/office/powerpoint/2010/main" val="257979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p:tgtEl>
                                          <p:spTgt spid="7"/>
                                        </p:tgtEl>
                                        <p:attrNameLst>
                                          <p:attrName>ppt_y</p:attrName>
                                        </p:attrNameLst>
                                      </p:cBhvr>
                                      <p:tavLst>
                                        <p:tav tm="0">
                                          <p:val>
                                            <p:strVal val="#ppt_y+#ppt_h*1.125000"/>
                                          </p:val>
                                        </p:tav>
                                        <p:tav tm="100000">
                                          <p:val>
                                            <p:strVal val="#ppt_y"/>
                                          </p:val>
                                        </p:tav>
                                      </p:tavLst>
                                    </p:anim>
                                    <p:animEffect transition="in" filter="wipe(up)">
                                      <p:cBhvr>
                                        <p:cTn id="13" dur="1000"/>
                                        <p:tgtEl>
                                          <p:spTgt spid="7"/>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1000"/>
                                        <p:tgtEl>
                                          <p:spTgt spid="25"/>
                                        </p:tgtEl>
                                        <p:attrNameLst>
                                          <p:attrName>ppt_y</p:attrName>
                                        </p:attrNameLst>
                                      </p:cBhvr>
                                      <p:tavLst>
                                        <p:tav tm="0">
                                          <p:val>
                                            <p:strVal val="#ppt_y+#ppt_h*1.125000"/>
                                          </p:val>
                                        </p:tav>
                                        <p:tav tm="100000">
                                          <p:val>
                                            <p:strVal val="#ppt_y"/>
                                          </p:val>
                                        </p:tav>
                                      </p:tavLst>
                                    </p:anim>
                                    <p:animEffect transition="in" filter="wipe(up)">
                                      <p:cBhvr>
                                        <p:cTn id="18" dur="1000"/>
                                        <p:tgtEl>
                                          <p:spTgt spid="25"/>
                                        </p:tgtEl>
                                      </p:cBhvr>
                                    </p:animEffect>
                                  </p:childTnLst>
                                </p:cTn>
                              </p:par>
                            </p:childTnLst>
                          </p:cTn>
                        </p:par>
                        <p:par>
                          <p:cTn id="19" fill="hold">
                            <p:stCondLst>
                              <p:cond delay="2000"/>
                            </p:stCondLst>
                            <p:childTnLst>
                              <p:par>
                                <p:cTn id="20" presetID="12" presetClass="entr" presetSubtype="4"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000"/>
                                        <p:tgtEl>
                                          <p:spTgt spid="26"/>
                                        </p:tgtEl>
                                        <p:attrNameLst>
                                          <p:attrName>ppt_y</p:attrName>
                                        </p:attrNameLst>
                                      </p:cBhvr>
                                      <p:tavLst>
                                        <p:tav tm="0">
                                          <p:val>
                                            <p:strVal val="#ppt_y+#ppt_h*1.125000"/>
                                          </p:val>
                                        </p:tav>
                                        <p:tav tm="100000">
                                          <p:val>
                                            <p:strVal val="#ppt_y"/>
                                          </p:val>
                                        </p:tav>
                                      </p:tavLst>
                                    </p:anim>
                                    <p:animEffect transition="in" filter="wipe(up)">
                                      <p:cBhvr>
                                        <p:cTn id="23" dur="1000"/>
                                        <p:tgtEl>
                                          <p:spTgt spid="26"/>
                                        </p:tgtEl>
                                      </p:cBhvr>
                                    </p:animEffect>
                                  </p:childTnLst>
                                </p:cTn>
                              </p:par>
                            </p:childTnLst>
                          </p:cTn>
                        </p:par>
                        <p:par>
                          <p:cTn id="24" fill="hold">
                            <p:stCondLst>
                              <p:cond delay="3000"/>
                            </p:stCondLst>
                            <p:childTnLst>
                              <p:par>
                                <p:cTn id="25" presetID="12" presetClass="entr" presetSubtype="4"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1000"/>
                                        <p:tgtEl>
                                          <p:spTgt spid="27"/>
                                        </p:tgtEl>
                                        <p:attrNameLst>
                                          <p:attrName>ppt_y</p:attrName>
                                        </p:attrNameLst>
                                      </p:cBhvr>
                                      <p:tavLst>
                                        <p:tav tm="0">
                                          <p:val>
                                            <p:strVal val="#ppt_y+#ppt_h*1.125000"/>
                                          </p:val>
                                        </p:tav>
                                        <p:tav tm="100000">
                                          <p:val>
                                            <p:strVal val="#ppt_y"/>
                                          </p:val>
                                        </p:tav>
                                      </p:tavLst>
                                    </p:anim>
                                    <p:animEffect transition="in" filter="wipe(up)">
                                      <p:cBhvr>
                                        <p:cTn id="28" dur="10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heckerboard(across)">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5" grpId="0"/>
      <p:bldP spid="2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275" y="71414"/>
            <a:ext cx="5247591" cy="654032"/>
          </a:xfrm>
        </p:spPr>
        <p:txBody>
          <a:bodyPr/>
          <a:lstStyle/>
          <a:p>
            <a:r>
              <a:rPr lang="en-IN" b="1" dirty="0"/>
              <a:t>Exercise 3</a:t>
            </a:r>
          </a:p>
        </p:txBody>
      </p:sp>
      <p:sp>
        <p:nvSpPr>
          <p:cNvPr id="3" name="Text Placeholder 2"/>
          <p:cNvSpPr>
            <a:spLocks noGrp="1"/>
          </p:cNvSpPr>
          <p:nvPr>
            <p:ph type="body" sz="quarter" idx="10"/>
          </p:nvPr>
        </p:nvSpPr>
        <p:spPr>
          <a:xfrm>
            <a:off x="3424775" y="786406"/>
            <a:ext cx="5367452" cy="558378"/>
          </a:xfrm>
        </p:spPr>
        <p:txBody>
          <a:bodyPr/>
          <a:lstStyle/>
          <a:p>
            <a:pPr marL="0" indent="0" algn="ctr">
              <a:buNone/>
            </a:pPr>
            <a:r>
              <a:rPr lang="en-IN" sz="3000" i="1" u="sng" dirty="0"/>
              <a:t>Answer the following questions:</a:t>
            </a:r>
          </a:p>
        </p:txBody>
      </p:sp>
      <p:sp>
        <p:nvSpPr>
          <p:cNvPr id="6" name="Rectangle 5">
            <a:extLst>
              <a:ext uri="{FF2B5EF4-FFF2-40B4-BE49-F238E27FC236}">
                <a16:creationId xmlns:a16="http://schemas.microsoft.com/office/drawing/2014/main" id="{1469D247-260C-8542-B44B-11E7C9884D8A}"/>
              </a:ext>
            </a:extLst>
          </p:cNvPr>
          <p:cNvSpPr/>
          <p:nvPr/>
        </p:nvSpPr>
        <p:spPr>
          <a:xfrm>
            <a:off x="2402384" y="2702170"/>
            <a:ext cx="7376184" cy="3031086"/>
          </a:xfrm>
          <a:prstGeom prst="rect">
            <a:avLst/>
          </a:prstGeom>
        </p:spPr>
        <p:txBody>
          <a:bodyPr wrap="square">
            <a:spAutoFit/>
          </a:bodyPr>
          <a:lstStyle/>
          <a:p>
            <a:pPr marL="514350" lvl="0" indent="-514350">
              <a:lnSpc>
                <a:spcPct val="150000"/>
              </a:lnSpc>
              <a:buFont typeface="+mj-lt"/>
              <a:buAutoNum type="arabicPeriod"/>
            </a:pPr>
            <a:r>
              <a:rPr lang="en-IN" sz="2600" dirty="0">
                <a:solidFill>
                  <a:srgbClr val="7030A0"/>
                </a:solidFill>
              </a:rPr>
              <a:t>Think before writing</a:t>
            </a:r>
          </a:p>
          <a:p>
            <a:pPr marL="514350" lvl="0" indent="-514350">
              <a:lnSpc>
                <a:spcPct val="150000"/>
              </a:lnSpc>
              <a:buFont typeface="+mj-lt"/>
              <a:buAutoNum type="arabicPeriod"/>
            </a:pPr>
            <a:r>
              <a:rPr lang="en-IN" sz="2600" dirty="0">
                <a:solidFill>
                  <a:srgbClr val="7030A0"/>
                </a:solidFill>
              </a:rPr>
              <a:t>Start with a capital letter</a:t>
            </a:r>
          </a:p>
          <a:p>
            <a:pPr marL="514350" lvl="0" indent="-514350">
              <a:lnSpc>
                <a:spcPct val="150000"/>
              </a:lnSpc>
              <a:buFont typeface="+mj-lt"/>
              <a:buAutoNum type="arabicPeriod"/>
            </a:pPr>
            <a:r>
              <a:rPr lang="en-IN" sz="2600" dirty="0">
                <a:solidFill>
                  <a:srgbClr val="7030A0"/>
                </a:solidFill>
              </a:rPr>
              <a:t>Describe the action</a:t>
            </a:r>
          </a:p>
          <a:p>
            <a:pPr marL="514350" lvl="0" indent="-514350">
              <a:lnSpc>
                <a:spcPct val="150000"/>
              </a:lnSpc>
              <a:buFont typeface="+mj-lt"/>
              <a:buAutoNum type="arabicPeriod"/>
            </a:pPr>
            <a:r>
              <a:rPr lang="en-IN" sz="2600" dirty="0">
                <a:solidFill>
                  <a:srgbClr val="7030A0"/>
                </a:solidFill>
              </a:rPr>
              <a:t>End with a ‘punctuation mark’</a:t>
            </a:r>
          </a:p>
          <a:p>
            <a:pPr marL="514350" lvl="0" indent="-514350">
              <a:lnSpc>
                <a:spcPct val="150000"/>
              </a:lnSpc>
              <a:buFont typeface="+mj-lt"/>
              <a:buAutoNum type="arabicPeriod"/>
            </a:pPr>
            <a:r>
              <a:rPr lang="en-IN" sz="2600" dirty="0">
                <a:solidFill>
                  <a:srgbClr val="7030A0"/>
                </a:solidFill>
              </a:rPr>
              <a:t>Read the sentence to check whether it is alright</a:t>
            </a:r>
          </a:p>
        </p:txBody>
      </p:sp>
      <p:pic>
        <p:nvPicPr>
          <p:cNvPr id="9" name="Picture 8" descr="A picture containing vector graphics&#10;&#10;Description automatically generated">
            <a:extLst>
              <a:ext uri="{FF2B5EF4-FFF2-40B4-BE49-F238E27FC236}">
                <a16:creationId xmlns:a16="http://schemas.microsoft.com/office/drawing/2014/main" id="{DBC8050D-04A1-CD4A-93A8-154B451B0D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163" r="17762" b="5900"/>
          <a:stretch/>
        </p:blipFill>
        <p:spPr>
          <a:xfrm>
            <a:off x="407368" y="2577518"/>
            <a:ext cx="1873818" cy="3731802"/>
          </a:xfrm>
          <a:prstGeom prst="rect">
            <a:avLst/>
          </a:prstGeom>
        </p:spPr>
      </p:pic>
      <p:grpSp>
        <p:nvGrpSpPr>
          <p:cNvPr id="7" name="Group 6">
            <a:extLst>
              <a:ext uri="{FF2B5EF4-FFF2-40B4-BE49-F238E27FC236}">
                <a16:creationId xmlns:a16="http://schemas.microsoft.com/office/drawing/2014/main" id="{84A2B8EE-2D7F-43E7-B42B-27E7B1F53588}"/>
              </a:ext>
            </a:extLst>
          </p:cNvPr>
          <p:cNvGrpSpPr/>
          <p:nvPr/>
        </p:nvGrpSpPr>
        <p:grpSpPr>
          <a:xfrm>
            <a:off x="191344" y="1682512"/>
            <a:ext cx="11809312" cy="594360"/>
            <a:chOff x="1199456" y="1412776"/>
            <a:chExt cx="10153128" cy="861392"/>
          </a:xfrm>
        </p:grpSpPr>
        <p:grpSp>
          <p:nvGrpSpPr>
            <p:cNvPr id="8" name="Group 7">
              <a:extLst>
                <a:ext uri="{FF2B5EF4-FFF2-40B4-BE49-F238E27FC236}">
                  <a16:creationId xmlns:a16="http://schemas.microsoft.com/office/drawing/2014/main" id="{0CC5805E-07EF-4391-9566-12A75E16FBD0}"/>
                </a:ext>
              </a:extLst>
            </p:cNvPr>
            <p:cNvGrpSpPr/>
            <p:nvPr/>
          </p:nvGrpSpPr>
          <p:grpSpPr>
            <a:xfrm>
              <a:off x="1199456" y="1412776"/>
              <a:ext cx="10153128" cy="861392"/>
              <a:chOff x="2385391" y="1325217"/>
              <a:chExt cx="6685282" cy="861392"/>
            </a:xfrm>
            <a:effectLst>
              <a:outerShdw blurRad="101600" dist="165100" dir="8100000" algn="tr" rotWithShape="0">
                <a:prstClr val="black">
                  <a:alpha val="40000"/>
                </a:prstClr>
              </a:outerShdw>
            </a:effectLst>
          </p:grpSpPr>
          <p:sp>
            <p:nvSpPr>
              <p:cNvPr id="11" name="Parallelogram 10">
                <a:extLst>
                  <a:ext uri="{FF2B5EF4-FFF2-40B4-BE49-F238E27FC236}">
                    <a16:creationId xmlns:a16="http://schemas.microsoft.com/office/drawing/2014/main" id="{9491556C-7FA4-4299-B898-2D999F51410C}"/>
                  </a:ext>
                </a:extLst>
              </p:cNvPr>
              <p:cNvSpPr/>
              <p:nvPr/>
            </p:nvSpPr>
            <p:spPr>
              <a:xfrm>
                <a:off x="2385391" y="1325217"/>
                <a:ext cx="755376" cy="861392"/>
              </a:xfrm>
              <a:prstGeom prst="parallelogram">
                <a:avLst/>
              </a:prstGeom>
              <a:solidFill>
                <a:srgbClr val="C49500"/>
              </a:solidFill>
              <a:ln>
                <a:noFill/>
              </a:ln>
              <a:scene3d>
                <a:camera prst="orthographicFront"/>
                <a:lightRig rig="threePt" dir="t"/>
              </a:scene3d>
              <a:sp3d>
                <a:bevelT w="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800" dirty="0"/>
                  <a:t>Q4</a:t>
                </a:r>
                <a:r>
                  <a:rPr lang="en-IN" dirty="0"/>
                  <a:t>.</a:t>
                </a:r>
              </a:p>
            </p:txBody>
          </p:sp>
          <p:sp>
            <p:nvSpPr>
              <p:cNvPr id="12" name="Parallelogram 11">
                <a:extLst>
                  <a:ext uri="{FF2B5EF4-FFF2-40B4-BE49-F238E27FC236}">
                    <a16:creationId xmlns:a16="http://schemas.microsoft.com/office/drawing/2014/main" id="{FA659FAA-125A-4676-BE1E-75C782EFEE4B}"/>
                  </a:ext>
                </a:extLst>
              </p:cNvPr>
              <p:cNvSpPr/>
              <p:nvPr/>
            </p:nvSpPr>
            <p:spPr>
              <a:xfrm>
                <a:off x="2954351" y="1325217"/>
                <a:ext cx="6116322" cy="861392"/>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0" name="TextBox 9">
              <a:extLst>
                <a:ext uri="{FF2B5EF4-FFF2-40B4-BE49-F238E27FC236}">
                  <a16:creationId xmlns:a16="http://schemas.microsoft.com/office/drawing/2014/main" id="{C57CEFAC-52D5-4E85-B253-C30B9F794024}"/>
                </a:ext>
              </a:extLst>
            </p:cNvPr>
            <p:cNvSpPr txBox="1"/>
            <p:nvPr/>
          </p:nvSpPr>
          <p:spPr>
            <a:xfrm>
              <a:off x="2555027" y="1474014"/>
              <a:ext cx="8589196" cy="577940"/>
            </a:xfrm>
            <a:prstGeom prst="rect">
              <a:avLst/>
            </a:prstGeom>
            <a:noFill/>
          </p:spPr>
          <p:txBody>
            <a:bodyPr wrap="square" anchor="ctr">
              <a:spAutoFit/>
            </a:bodyPr>
            <a:lstStyle/>
            <a:p>
              <a:pPr>
                <a:lnSpc>
                  <a:spcPct val="115000"/>
                </a:lnSpc>
                <a:spcAft>
                  <a:spcPts val="100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What are the important points to remember while building a sentence?</a:t>
              </a:r>
              <a:endParaRPr lang="en-IN"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95690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p:tgtEl>
                                          <p:spTgt spid="6">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p:tgtEl>
                                          <p:spTgt spid="6">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6">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p:tgtEl>
                                          <p:spTgt spid="6">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776" y="81298"/>
            <a:ext cx="4053079" cy="654032"/>
          </a:xfrm>
        </p:spPr>
        <p:txBody>
          <a:bodyPr/>
          <a:lstStyle/>
          <a:p>
            <a:pPr algn="l"/>
            <a:r>
              <a:rPr lang="en-IN" b="1" dirty="0"/>
              <a:t>	Exercise 4</a:t>
            </a:r>
          </a:p>
        </p:txBody>
      </p:sp>
      <p:sp>
        <p:nvSpPr>
          <p:cNvPr id="3" name="Text Placeholder 2"/>
          <p:cNvSpPr>
            <a:spLocks noGrp="1"/>
          </p:cNvSpPr>
          <p:nvPr>
            <p:ph type="body" sz="quarter" idx="10"/>
          </p:nvPr>
        </p:nvSpPr>
        <p:spPr>
          <a:xfrm>
            <a:off x="1940755" y="892782"/>
            <a:ext cx="8319763" cy="594575"/>
          </a:xfrm>
        </p:spPr>
        <p:txBody>
          <a:bodyPr/>
          <a:lstStyle/>
          <a:p>
            <a:pPr marL="0" indent="0" algn="ctr">
              <a:buNone/>
            </a:pPr>
            <a:r>
              <a:rPr lang="en-IN" sz="3000" i="1" u="sng" dirty="0"/>
              <a:t>Match the following to make complete sentences:</a:t>
            </a:r>
          </a:p>
        </p:txBody>
      </p:sp>
      <p:pic>
        <p:nvPicPr>
          <p:cNvPr id="21" name="Picture 20" descr="Shape&#10;&#10;Description automatically generated">
            <a:extLst>
              <a:ext uri="{FF2B5EF4-FFF2-40B4-BE49-F238E27FC236}">
                <a16:creationId xmlns:a16="http://schemas.microsoft.com/office/drawing/2014/main" id="{85A8284B-4872-0748-88E7-D41250F1A5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6606" y="4904074"/>
            <a:ext cx="2555805" cy="1437640"/>
          </a:xfrm>
          <a:prstGeom prst="rect">
            <a:avLst/>
          </a:prstGeom>
        </p:spPr>
      </p:pic>
      <p:pic>
        <p:nvPicPr>
          <p:cNvPr id="23" name="Picture 22" descr="A picture containing text, grass, transport&#10;&#10;Description automatically generated">
            <a:extLst>
              <a:ext uri="{FF2B5EF4-FFF2-40B4-BE49-F238E27FC236}">
                <a16:creationId xmlns:a16="http://schemas.microsoft.com/office/drawing/2014/main" id="{397E0788-A547-9744-B904-1C7F4F3A88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02745" y="1821953"/>
            <a:ext cx="2112235" cy="1394551"/>
          </a:xfrm>
          <a:prstGeom prst="rect">
            <a:avLst/>
          </a:prstGeom>
        </p:spPr>
      </p:pic>
      <p:pic>
        <p:nvPicPr>
          <p:cNvPr id="25" name="Picture 24" descr="A picture containing text, indoor&#10;&#10;Description automatically generated">
            <a:extLst>
              <a:ext uri="{FF2B5EF4-FFF2-40B4-BE49-F238E27FC236}">
                <a16:creationId xmlns:a16="http://schemas.microsoft.com/office/drawing/2014/main" id="{AA4086C9-B991-0E43-90B1-D1C8DE0742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205153" y="5290284"/>
            <a:ext cx="1781693" cy="976459"/>
          </a:xfrm>
          <a:prstGeom prst="rect">
            <a:avLst/>
          </a:prstGeom>
        </p:spPr>
      </p:pic>
      <p:pic>
        <p:nvPicPr>
          <p:cNvPr id="27" name="Picture 26" descr="A picture containing text&#10;&#10;Description automatically generated">
            <a:extLst>
              <a:ext uri="{FF2B5EF4-FFF2-40B4-BE49-F238E27FC236}">
                <a16:creationId xmlns:a16="http://schemas.microsoft.com/office/drawing/2014/main" id="{3AC8E17C-0242-BF47-B6E6-6274AB2F48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117" y="4537112"/>
            <a:ext cx="2139001" cy="1479414"/>
          </a:xfrm>
          <a:prstGeom prst="rect">
            <a:avLst/>
          </a:prstGeom>
        </p:spPr>
      </p:pic>
      <p:pic>
        <p:nvPicPr>
          <p:cNvPr id="29" name="Picture 28" descr="A picture containing text&#10;&#10;Description automatically generated">
            <a:extLst>
              <a:ext uri="{FF2B5EF4-FFF2-40B4-BE49-F238E27FC236}">
                <a16:creationId xmlns:a16="http://schemas.microsoft.com/office/drawing/2014/main" id="{AE75B3CC-7193-AD4C-8255-DFFA213406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143" y="2028536"/>
            <a:ext cx="1671643" cy="2101868"/>
          </a:xfrm>
          <a:prstGeom prst="rect">
            <a:avLst/>
          </a:prstGeom>
        </p:spPr>
      </p:pic>
      <p:graphicFrame>
        <p:nvGraphicFramePr>
          <p:cNvPr id="47" name="Google Shape;45;p2">
            <a:extLst>
              <a:ext uri="{FF2B5EF4-FFF2-40B4-BE49-F238E27FC236}">
                <a16:creationId xmlns:a16="http://schemas.microsoft.com/office/drawing/2014/main" id="{AAE6208B-A36D-4F61-8F11-3D400A805B8D}"/>
              </a:ext>
            </a:extLst>
          </p:cNvPr>
          <p:cNvGraphicFramePr/>
          <p:nvPr>
            <p:extLst>
              <p:ext uri="{D42A27DB-BD31-4B8C-83A1-F6EECF244321}">
                <p14:modId xmlns:p14="http://schemas.microsoft.com/office/powerpoint/2010/main" val="2433819544"/>
              </p:ext>
            </p:extLst>
          </p:nvPr>
        </p:nvGraphicFramePr>
        <p:xfrm>
          <a:off x="2279576" y="2060848"/>
          <a:ext cx="7632848" cy="2715500"/>
        </p:xfrm>
        <a:graphic>
          <a:graphicData uri="http://schemas.openxmlformats.org/drawingml/2006/table">
            <a:tbl>
              <a:tblPr bandRow="1">
                <a:tableStyleId>{912C8C85-51F0-491E-9774-3900AFEF0FD7}</a:tableStyleId>
              </a:tblPr>
              <a:tblGrid>
                <a:gridCol w="3816424">
                  <a:extLst>
                    <a:ext uri="{9D8B030D-6E8A-4147-A177-3AD203B41FA5}">
                      <a16:colId xmlns:a16="http://schemas.microsoft.com/office/drawing/2014/main" val="20000"/>
                    </a:ext>
                  </a:extLst>
                </a:gridCol>
                <a:gridCol w="3816424">
                  <a:extLst>
                    <a:ext uri="{9D8B030D-6E8A-4147-A177-3AD203B41FA5}">
                      <a16:colId xmlns:a16="http://schemas.microsoft.com/office/drawing/2014/main" val="20001"/>
                    </a:ext>
                  </a:extLst>
                </a:gridCol>
              </a:tblGrid>
              <a:tr h="543100">
                <a:tc>
                  <a:txBody>
                    <a:bodyPr/>
                    <a:lstStyle/>
                    <a:p>
                      <a:pPr marL="0" marR="0" lvl="0" indent="0" algn="ctr" rtl="0">
                        <a:lnSpc>
                          <a:spcPct val="100000"/>
                        </a:lnSpc>
                        <a:spcBef>
                          <a:spcPts val="0"/>
                        </a:spcBef>
                        <a:spcAft>
                          <a:spcPts val="0"/>
                        </a:spcAft>
                        <a:buClr>
                          <a:srgbClr val="000000"/>
                        </a:buClr>
                        <a:buSzPts val="2200"/>
                        <a:buFont typeface="Arial"/>
                        <a:buNone/>
                      </a:pPr>
                      <a:endParaRPr sz="2200" i="1" u="sng" strike="noStrike" cap="none" dirty="0">
                        <a:latin typeface="Calibri" panose="020F0502020204030204" pitchFamily="34" charset="0"/>
                        <a:cs typeface="Calibri" panose="020F0502020204030204" pitchFamily="34" charset="0"/>
                      </a:endParaRPr>
                    </a:p>
                  </a:txBody>
                  <a:tcPr marL="110655" marR="110655"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2200"/>
                        <a:buFont typeface="Arial"/>
                        <a:buNone/>
                      </a:pPr>
                      <a:endParaRPr sz="2200" i="1" u="sng" strike="noStrike" cap="none" dirty="0">
                        <a:latin typeface="Calibri" panose="020F0502020204030204" pitchFamily="34" charset="0"/>
                        <a:cs typeface="Calibri" panose="020F0502020204030204" pitchFamily="34" charset="0"/>
                      </a:endParaRPr>
                    </a:p>
                  </a:txBody>
                  <a:tcPr marL="110655" marR="110655"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3100">
                <a:tc>
                  <a:txBody>
                    <a:bodyPr/>
                    <a:lstStyle/>
                    <a:p>
                      <a:pPr marL="0" marR="0" lvl="0" indent="0" algn="ctr" rtl="0">
                        <a:lnSpc>
                          <a:spcPct val="100000"/>
                        </a:lnSpc>
                        <a:spcBef>
                          <a:spcPts val="0"/>
                        </a:spcBef>
                        <a:spcAft>
                          <a:spcPts val="0"/>
                        </a:spcAft>
                        <a:buClr>
                          <a:srgbClr val="C00000"/>
                        </a:buClr>
                        <a:buSzPts val="2200"/>
                        <a:buFont typeface="Calibri"/>
                        <a:buNone/>
                      </a:pPr>
                      <a:endParaRPr sz="1400" u="none" strike="noStrike" cap="none" dirty="0"/>
                    </a:p>
                  </a:txBody>
                  <a:tcPr marL="110655" marR="110655"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2200"/>
                        <a:buFont typeface="Arial"/>
                        <a:buNone/>
                      </a:pPr>
                      <a:endParaRPr sz="1400" u="none" strike="noStrike" cap="none" dirty="0"/>
                    </a:p>
                  </a:txBody>
                  <a:tcPr marL="110655" marR="110655"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43100">
                <a:tc>
                  <a:txBody>
                    <a:bodyPr/>
                    <a:lstStyle/>
                    <a:p>
                      <a:pPr marL="0" marR="0" lvl="0" indent="0" algn="ctr" rtl="0">
                        <a:lnSpc>
                          <a:spcPct val="100000"/>
                        </a:lnSpc>
                        <a:spcBef>
                          <a:spcPts val="0"/>
                        </a:spcBef>
                        <a:spcAft>
                          <a:spcPts val="0"/>
                        </a:spcAft>
                        <a:buClr>
                          <a:srgbClr val="000000"/>
                        </a:buClr>
                        <a:buSzPts val="2200"/>
                        <a:buFont typeface="Arial"/>
                        <a:buNone/>
                      </a:pPr>
                      <a:endParaRPr sz="1400" u="none" strike="noStrike" cap="none" dirty="0"/>
                    </a:p>
                  </a:txBody>
                  <a:tcPr marL="110655" marR="110655"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2200"/>
                        <a:buFont typeface="Arial"/>
                        <a:buNone/>
                      </a:pPr>
                      <a:endParaRPr sz="1400" u="none" strike="noStrike" cap="none" dirty="0"/>
                    </a:p>
                  </a:txBody>
                  <a:tcPr marL="110655" marR="110655"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43100">
                <a:tc>
                  <a:txBody>
                    <a:bodyPr/>
                    <a:lstStyle/>
                    <a:p>
                      <a:pPr marL="0" marR="0" lvl="0" indent="0" algn="ctr" rtl="0">
                        <a:lnSpc>
                          <a:spcPct val="100000"/>
                        </a:lnSpc>
                        <a:spcBef>
                          <a:spcPts val="0"/>
                        </a:spcBef>
                        <a:spcAft>
                          <a:spcPts val="0"/>
                        </a:spcAft>
                        <a:buClr>
                          <a:srgbClr val="000000"/>
                        </a:buClr>
                        <a:buSzPts val="2200"/>
                        <a:buFont typeface="Arial"/>
                        <a:buNone/>
                      </a:pPr>
                      <a:endParaRPr sz="1400" u="none" strike="noStrike" cap="none" dirty="0"/>
                    </a:p>
                  </a:txBody>
                  <a:tcPr marL="110655" marR="110655"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2200"/>
                        <a:buFont typeface="Arial"/>
                        <a:buNone/>
                      </a:pPr>
                      <a:endParaRPr sz="1400" u="none" strike="noStrike" cap="none" dirty="0"/>
                    </a:p>
                  </a:txBody>
                  <a:tcPr marL="110655" marR="110655"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43100">
                <a:tc>
                  <a:txBody>
                    <a:bodyPr/>
                    <a:lstStyle/>
                    <a:p>
                      <a:pPr marL="0" marR="0" lvl="0" indent="0" algn="ctr" rtl="0">
                        <a:lnSpc>
                          <a:spcPct val="100000"/>
                        </a:lnSpc>
                        <a:spcBef>
                          <a:spcPts val="0"/>
                        </a:spcBef>
                        <a:spcAft>
                          <a:spcPts val="0"/>
                        </a:spcAft>
                        <a:buClr>
                          <a:srgbClr val="000000"/>
                        </a:buClr>
                        <a:buSzPts val="2200"/>
                        <a:buFont typeface="Arial"/>
                        <a:buNone/>
                      </a:pPr>
                      <a:endParaRPr sz="1400" u="none" strike="noStrike" cap="none" dirty="0"/>
                    </a:p>
                  </a:txBody>
                  <a:tcPr marL="110655" marR="110655"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2200"/>
                        <a:buFont typeface="Arial"/>
                        <a:buNone/>
                      </a:pPr>
                      <a:endParaRPr sz="1400" u="none" strike="noStrike" cap="none" dirty="0"/>
                    </a:p>
                  </a:txBody>
                  <a:tcPr marL="110655" marR="110655"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cxnSp>
        <p:nvCxnSpPr>
          <p:cNvPr id="48" name="Google Shape;46;p2">
            <a:extLst>
              <a:ext uri="{FF2B5EF4-FFF2-40B4-BE49-F238E27FC236}">
                <a16:creationId xmlns:a16="http://schemas.microsoft.com/office/drawing/2014/main" id="{86F682E3-747D-46CE-956A-79ECE8BD88C5}"/>
              </a:ext>
            </a:extLst>
          </p:cNvPr>
          <p:cNvCxnSpPr>
            <a:cxnSpLocks/>
            <a:endCxn id="67" idx="1"/>
          </p:cNvCxnSpPr>
          <p:nvPr/>
        </p:nvCxnSpPr>
        <p:spPr>
          <a:xfrm>
            <a:off x="5508399" y="2346466"/>
            <a:ext cx="1603089" cy="1076998"/>
          </a:xfrm>
          <a:prstGeom prst="straightConnector1">
            <a:avLst/>
          </a:prstGeom>
          <a:ln>
            <a:headEnd type="none" w="sm" len="sm"/>
            <a:tailEnd type="none" w="sm" len="sm"/>
          </a:ln>
        </p:spPr>
        <p:style>
          <a:lnRef idx="3">
            <a:schemeClr val="dk1"/>
          </a:lnRef>
          <a:fillRef idx="0">
            <a:schemeClr val="dk1"/>
          </a:fillRef>
          <a:effectRef idx="2">
            <a:schemeClr val="dk1"/>
          </a:effectRef>
          <a:fontRef idx="minor">
            <a:schemeClr val="tx1"/>
          </a:fontRef>
        </p:style>
      </p:cxnSp>
      <p:cxnSp>
        <p:nvCxnSpPr>
          <p:cNvPr id="49" name="Google Shape;47;p2">
            <a:extLst>
              <a:ext uri="{FF2B5EF4-FFF2-40B4-BE49-F238E27FC236}">
                <a16:creationId xmlns:a16="http://schemas.microsoft.com/office/drawing/2014/main" id="{FC36549D-3BD4-4FA9-B8DD-2A30FA9C8AB0}"/>
              </a:ext>
            </a:extLst>
          </p:cNvPr>
          <p:cNvCxnSpPr>
            <a:cxnSpLocks/>
          </p:cNvCxnSpPr>
          <p:nvPr/>
        </p:nvCxnSpPr>
        <p:spPr>
          <a:xfrm>
            <a:off x="5303912" y="3068960"/>
            <a:ext cx="1083327" cy="895400"/>
          </a:xfrm>
          <a:prstGeom prst="straightConnector1">
            <a:avLst/>
          </a:prstGeom>
          <a:ln>
            <a:headEnd type="none" w="sm" len="sm"/>
            <a:tailEnd type="none" w="sm" len="sm"/>
          </a:ln>
        </p:spPr>
        <p:style>
          <a:lnRef idx="3">
            <a:schemeClr val="dk1"/>
          </a:lnRef>
          <a:fillRef idx="0">
            <a:schemeClr val="dk1"/>
          </a:fillRef>
          <a:effectRef idx="2">
            <a:schemeClr val="dk1"/>
          </a:effectRef>
          <a:fontRef idx="minor">
            <a:schemeClr val="tx1"/>
          </a:fontRef>
        </p:style>
      </p:cxnSp>
      <p:cxnSp>
        <p:nvCxnSpPr>
          <p:cNvPr id="51" name="Google Shape;49;p2">
            <a:extLst>
              <a:ext uri="{FF2B5EF4-FFF2-40B4-BE49-F238E27FC236}">
                <a16:creationId xmlns:a16="http://schemas.microsoft.com/office/drawing/2014/main" id="{11056F1D-6213-42E8-81EE-E20F5098BDCA}"/>
              </a:ext>
            </a:extLst>
          </p:cNvPr>
          <p:cNvCxnSpPr>
            <a:cxnSpLocks/>
          </p:cNvCxnSpPr>
          <p:nvPr/>
        </p:nvCxnSpPr>
        <p:spPr>
          <a:xfrm flipV="1">
            <a:off x="5777999" y="2346806"/>
            <a:ext cx="1243098" cy="1617554"/>
          </a:xfrm>
          <a:prstGeom prst="straightConnector1">
            <a:avLst/>
          </a:prstGeom>
          <a:ln>
            <a:headEnd type="none" w="sm" len="sm"/>
            <a:tailEnd type="none" w="sm" len="sm"/>
          </a:ln>
        </p:spPr>
        <p:style>
          <a:lnRef idx="3">
            <a:schemeClr val="dk1"/>
          </a:lnRef>
          <a:fillRef idx="0">
            <a:schemeClr val="dk1"/>
          </a:fillRef>
          <a:effectRef idx="2">
            <a:schemeClr val="dk1"/>
          </a:effectRef>
          <a:fontRef idx="minor">
            <a:schemeClr val="tx1"/>
          </a:fontRef>
        </p:style>
      </p:cxnSp>
      <p:cxnSp>
        <p:nvCxnSpPr>
          <p:cNvPr id="52" name="Google Shape;50;p2">
            <a:extLst>
              <a:ext uri="{FF2B5EF4-FFF2-40B4-BE49-F238E27FC236}">
                <a16:creationId xmlns:a16="http://schemas.microsoft.com/office/drawing/2014/main" id="{942BC7D1-6D55-4C12-B10F-D9668829FB98}"/>
              </a:ext>
            </a:extLst>
          </p:cNvPr>
          <p:cNvCxnSpPr>
            <a:cxnSpLocks/>
          </p:cNvCxnSpPr>
          <p:nvPr/>
        </p:nvCxnSpPr>
        <p:spPr>
          <a:xfrm flipV="1">
            <a:off x="5687678" y="2880530"/>
            <a:ext cx="1333419" cy="1631758"/>
          </a:xfrm>
          <a:prstGeom prst="straightConnector1">
            <a:avLst/>
          </a:prstGeom>
          <a:ln>
            <a:headEnd type="none" w="sm" len="sm"/>
            <a:tailEnd type="none" w="sm" len="sm"/>
          </a:ln>
        </p:spPr>
        <p:style>
          <a:lnRef idx="3">
            <a:schemeClr val="dk1"/>
          </a:lnRef>
          <a:fillRef idx="0">
            <a:schemeClr val="dk1"/>
          </a:fillRef>
          <a:effectRef idx="2">
            <a:schemeClr val="dk1"/>
          </a:effectRef>
          <a:fontRef idx="minor">
            <a:schemeClr val="tx1"/>
          </a:fontRef>
        </p:style>
      </p:cxnSp>
      <p:sp>
        <p:nvSpPr>
          <p:cNvPr id="53" name="Rama">
            <a:extLst>
              <a:ext uri="{FF2B5EF4-FFF2-40B4-BE49-F238E27FC236}">
                <a16:creationId xmlns:a16="http://schemas.microsoft.com/office/drawing/2014/main" id="{9EE6D4FE-AA29-419E-B1E6-0508EA70785C}"/>
              </a:ext>
            </a:extLst>
          </p:cNvPr>
          <p:cNvSpPr txBox="1"/>
          <p:nvPr/>
        </p:nvSpPr>
        <p:spPr>
          <a:xfrm>
            <a:off x="2799611" y="2135889"/>
            <a:ext cx="2743200" cy="411480"/>
          </a:xfrm>
          <a:prstGeom prst="rect">
            <a:avLst/>
          </a:prstGeom>
          <a:noFill/>
        </p:spPr>
        <p:txBody>
          <a:bodyPr wrap="square" rtlCol="0" anchor="ctr">
            <a:spAutoFit/>
          </a:bodyPr>
          <a:lstStyle/>
          <a:p>
            <a:pPr algn="ctr"/>
            <a:r>
              <a:rPr lang="en-US" sz="2600" dirty="0">
                <a:solidFill>
                  <a:schemeClr val="tx1"/>
                </a:solidFill>
                <a:latin typeface="Calibri" panose="020F0502020204030204" pitchFamily="34" charset="0"/>
                <a:cs typeface="Calibri" panose="020F0502020204030204" pitchFamily="34" charset="0"/>
              </a:rPr>
              <a:t>Rama and Krishna</a:t>
            </a:r>
          </a:p>
        </p:txBody>
      </p:sp>
      <p:sp>
        <p:nvSpPr>
          <p:cNvPr id="54" name="Brothers">
            <a:extLst>
              <a:ext uri="{FF2B5EF4-FFF2-40B4-BE49-F238E27FC236}">
                <a16:creationId xmlns:a16="http://schemas.microsoft.com/office/drawing/2014/main" id="{2E67A2E2-6E4F-44E3-9BC3-61F184C64255}"/>
              </a:ext>
            </a:extLst>
          </p:cNvPr>
          <p:cNvSpPr txBox="1"/>
          <p:nvPr/>
        </p:nvSpPr>
        <p:spPr>
          <a:xfrm>
            <a:off x="7111488" y="3217724"/>
            <a:ext cx="1840042" cy="411480"/>
          </a:xfrm>
          <a:prstGeom prst="rect">
            <a:avLst/>
          </a:prstGeom>
          <a:noFill/>
        </p:spPr>
        <p:txBody>
          <a:bodyPr wrap="square" rtlCol="0" anchor="ctr">
            <a:spAutoFit/>
          </a:bodyPr>
          <a:lstStyle/>
          <a:p>
            <a:pPr algn="ctr"/>
            <a:r>
              <a:rPr lang="en-US" sz="2600" dirty="0">
                <a:latin typeface="Calibri" panose="020F0502020204030204" pitchFamily="34" charset="0"/>
                <a:cs typeface="Calibri" panose="020F0502020204030204" pitchFamily="34" charset="0"/>
              </a:rPr>
              <a:t>a</a:t>
            </a:r>
            <a:r>
              <a:rPr lang="en-US" sz="2600" dirty="0">
                <a:solidFill>
                  <a:schemeClr val="tx1"/>
                </a:solidFill>
                <a:latin typeface="Calibri" panose="020F0502020204030204" pitchFamily="34" charset="0"/>
                <a:cs typeface="Calibri" panose="020F0502020204030204" pitchFamily="34" charset="0"/>
              </a:rPr>
              <a:t>re brothers </a:t>
            </a:r>
          </a:p>
        </p:txBody>
      </p:sp>
      <p:sp>
        <p:nvSpPr>
          <p:cNvPr id="55" name="Teacher">
            <a:extLst>
              <a:ext uri="{FF2B5EF4-FFF2-40B4-BE49-F238E27FC236}">
                <a16:creationId xmlns:a16="http://schemas.microsoft.com/office/drawing/2014/main" id="{DA4B525B-D915-42BD-BDEB-779EB8676ECD}"/>
              </a:ext>
            </a:extLst>
          </p:cNvPr>
          <p:cNvSpPr txBox="1"/>
          <p:nvPr/>
        </p:nvSpPr>
        <p:spPr>
          <a:xfrm>
            <a:off x="2335627" y="2663848"/>
            <a:ext cx="3671168" cy="411480"/>
          </a:xfrm>
          <a:prstGeom prst="rect">
            <a:avLst/>
          </a:prstGeom>
          <a:noFill/>
        </p:spPr>
        <p:txBody>
          <a:bodyPr wrap="square" rtlCol="0" anchor="ctr">
            <a:spAutoFit/>
          </a:bodyPr>
          <a:lstStyle/>
          <a:p>
            <a:pPr algn="ctr"/>
            <a:r>
              <a:rPr lang="en-US" sz="2600" dirty="0">
                <a:solidFill>
                  <a:schemeClr val="tx1"/>
                </a:solidFill>
                <a:latin typeface="Calibri" panose="020F0502020204030204" pitchFamily="34" charset="0"/>
                <a:cs typeface="Calibri" panose="020F0502020204030204" pitchFamily="34" charset="0"/>
              </a:rPr>
              <a:t>Teacher told the children</a:t>
            </a:r>
          </a:p>
        </p:txBody>
      </p:sp>
      <p:sp>
        <p:nvSpPr>
          <p:cNvPr id="56" name="Father">
            <a:extLst>
              <a:ext uri="{FF2B5EF4-FFF2-40B4-BE49-F238E27FC236}">
                <a16:creationId xmlns:a16="http://schemas.microsoft.com/office/drawing/2014/main" id="{CA757DD2-5062-427A-B27F-69654CC83578}"/>
              </a:ext>
            </a:extLst>
          </p:cNvPr>
          <p:cNvSpPr txBox="1"/>
          <p:nvPr/>
        </p:nvSpPr>
        <p:spPr>
          <a:xfrm>
            <a:off x="3392745" y="3216504"/>
            <a:ext cx="1556933" cy="411480"/>
          </a:xfrm>
          <a:prstGeom prst="rect">
            <a:avLst/>
          </a:prstGeom>
          <a:noFill/>
        </p:spPr>
        <p:txBody>
          <a:bodyPr wrap="square" rtlCol="0" anchor="ctr">
            <a:spAutoFit/>
          </a:bodyPr>
          <a:lstStyle/>
          <a:p>
            <a:pPr algn="ctr"/>
            <a:r>
              <a:rPr lang="en-US" sz="2600" dirty="0">
                <a:solidFill>
                  <a:schemeClr val="tx1"/>
                </a:solidFill>
                <a:latin typeface="Calibri" panose="020F0502020204030204" pitchFamily="34" charset="0"/>
                <a:cs typeface="Calibri" panose="020F0502020204030204" pitchFamily="34" charset="0"/>
              </a:rPr>
              <a:t>My father</a:t>
            </a:r>
          </a:p>
        </p:txBody>
      </p:sp>
      <p:sp>
        <p:nvSpPr>
          <p:cNvPr id="57" name="Market">
            <a:extLst>
              <a:ext uri="{FF2B5EF4-FFF2-40B4-BE49-F238E27FC236}">
                <a16:creationId xmlns:a16="http://schemas.microsoft.com/office/drawing/2014/main" id="{8C99B2DE-09DB-417F-990C-3E65C219079E}"/>
              </a:ext>
            </a:extLst>
          </p:cNvPr>
          <p:cNvSpPr txBox="1"/>
          <p:nvPr/>
        </p:nvSpPr>
        <p:spPr>
          <a:xfrm>
            <a:off x="2530012" y="3764098"/>
            <a:ext cx="3282399" cy="411480"/>
          </a:xfrm>
          <a:prstGeom prst="rect">
            <a:avLst/>
          </a:prstGeom>
          <a:noFill/>
        </p:spPr>
        <p:txBody>
          <a:bodyPr wrap="square" rtlCol="0" anchor="ctr">
            <a:spAutoFit/>
          </a:bodyPr>
          <a:lstStyle/>
          <a:p>
            <a:pPr algn="ctr"/>
            <a:r>
              <a:rPr lang="en-US" sz="2600" dirty="0">
                <a:solidFill>
                  <a:schemeClr val="tx1"/>
                </a:solidFill>
                <a:latin typeface="Calibri" panose="020F0502020204030204" pitchFamily="34" charset="0"/>
                <a:cs typeface="Calibri" panose="020F0502020204030204" pitchFamily="34" charset="0"/>
              </a:rPr>
              <a:t>He went to the market</a:t>
            </a:r>
          </a:p>
        </p:txBody>
      </p:sp>
      <p:sp>
        <p:nvSpPr>
          <p:cNvPr id="58" name="All">
            <a:extLst>
              <a:ext uri="{FF2B5EF4-FFF2-40B4-BE49-F238E27FC236}">
                <a16:creationId xmlns:a16="http://schemas.microsoft.com/office/drawing/2014/main" id="{2A724829-ADB4-441C-B3D7-88D0CFCF07C8}"/>
              </a:ext>
            </a:extLst>
          </p:cNvPr>
          <p:cNvSpPr txBox="1"/>
          <p:nvPr/>
        </p:nvSpPr>
        <p:spPr>
          <a:xfrm>
            <a:off x="2654139" y="4296038"/>
            <a:ext cx="3034145" cy="411480"/>
          </a:xfrm>
          <a:prstGeom prst="rect">
            <a:avLst/>
          </a:prstGeom>
          <a:noFill/>
        </p:spPr>
        <p:txBody>
          <a:bodyPr wrap="square" rtlCol="0" anchor="ctr">
            <a:spAutoFit/>
          </a:bodyPr>
          <a:lstStyle/>
          <a:p>
            <a:pPr algn="ctr"/>
            <a:r>
              <a:rPr lang="en-US" sz="2600" dirty="0">
                <a:solidFill>
                  <a:schemeClr val="tx1"/>
                </a:solidFill>
                <a:latin typeface="Calibri" panose="020F0502020204030204" pitchFamily="34" charset="0"/>
                <a:cs typeface="Calibri" panose="020F0502020204030204" pitchFamily="34" charset="0"/>
              </a:rPr>
              <a:t>They all go to school</a:t>
            </a:r>
          </a:p>
        </p:txBody>
      </p:sp>
      <p:sp>
        <p:nvSpPr>
          <p:cNvPr id="59" name="Quiet">
            <a:extLst>
              <a:ext uri="{FF2B5EF4-FFF2-40B4-BE49-F238E27FC236}">
                <a16:creationId xmlns:a16="http://schemas.microsoft.com/office/drawing/2014/main" id="{EC48169E-4B21-4265-AD5A-4E60494C512E}"/>
              </a:ext>
            </a:extLst>
          </p:cNvPr>
          <p:cNvSpPr txBox="1"/>
          <p:nvPr/>
        </p:nvSpPr>
        <p:spPr>
          <a:xfrm>
            <a:off x="6301555" y="3765657"/>
            <a:ext cx="3474720" cy="411480"/>
          </a:xfrm>
          <a:prstGeom prst="rect">
            <a:avLst/>
          </a:prstGeom>
          <a:noFill/>
        </p:spPr>
        <p:txBody>
          <a:bodyPr wrap="square" rtlCol="0" anchor="ctr">
            <a:spAutoFit/>
          </a:bodyPr>
          <a:lstStyle/>
          <a:p>
            <a:pPr algn="ctr"/>
            <a:r>
              <a:rPr lang="en-US" sz="2600" dirty="0">
                <a:latin typeface="Calibri" panose="020F0502020204030204" pitchFamily="34" charset="0"/>
                <a:cs typeface="Calibri" panose="020F0502020204030204" pitchFamily="34" charset="0"/>
              </a:rPr>
              <a:t>to s</a:t>
            </a:r>
            <a:r>
              <a:rPr lang="en-US" sz="2600" dirty="0">
                <a:solidFill>
                  <a:schemeClr val="tx1"/>
                </a:solidFill>
                <a:latin typeface="Calibri" panose="020F0502020204030204" pitchFamily="34" charset="0"/>
                <a:cs typeface="Calibri" panose="020F0502020204030204" pitchFamily="34" charset="0"/>
              </a:rPr>
              <a:t>it quietly in the class</a:t>
            </a:r>
          </a:p>
        </p:txBody>
      </p:sp>
      <p:sp>
        <p:nvSpPr>
          <p:cNvPr id="60" name="Doctor">
            <a:extLst>
              <a:ext uri="{FF2B5EF4-FFF2-40B4-BE49-F238E27FC236}">
                <a16:creationId xmlns:a16="http://schemas.microsoft.com/office/drawing/2014/main" id="{CB94D845-9816-4EBD-B9C0-8AD7920DD0EC}"/>
              </a:ext>
            </a:extLst>
          </p:cNvPr>
          <p:cNvSpPr txBox="1"/>
          <p:nvPr/>
        </p:nvSpPr>
        <p:spPr>
          <a:xfrm>
            <a:off x="7195127" y="4296038"/>
            <a:ext cx="1672765" cy="411480"/>
          </a:xfrm>
          <a:prstGeom prst="rect">
            <a:avLst/>
          </a:prstGeom>
          <a:noFill/>
        </p:spPr>
        <p:txBody>
          <a:bodyPr wrap="square" rtlCol="0" anchor="ctr">
            <a:spAutoFit/>
          </a:bodyPr>
          <a:lstStyle/>
          <a:p>
            <a:pPr algn="ctr"/>
            <a:r>
              <a:rPr lang="en-US" sz="2600" dirty="0">
                <a:latin typeface="Calibri" panose="020F0502020204030204" pitchFamily="34" charset="0"/>
                <a:cs typeface="Calibri" panose="020F0502020204030204" pitchFamily="34" charset="0"/>
              </a:rPr>
              <a:t>i</a:t>
            </a:r>
            <a:r>
              <a:rPr lang="en-US" sz="2600" dirty="0">
                <a:solidFill>
                  <a:schemeClr val="tx1"/>
                </a:solidFill>
                <a:latin typeface="Calibri" panose="020F0502020204030204" pitchFamily="34" charset="0"/>
                <a:cs typeface="Calibri" panose="020F0502020204030204" pitchFamily="34" charset="0"/>
              </a:rPr>
              <a:t>s a doctor </a:t>
            </a:r>
          </a:p>
        </p:txBody>
      </p:sp>
      <p:sp>
        <p:nvSpPr>
          <p:cNvPr id="61" name="Bus">
            <a:extLst>
              <a:ext uri="{FF2B5EF4-FFF2-40B4-BE49-F238E27FC236}">
                <a16:creationId xmlns:a16="http://schemas.microsoft.com/office/drawing/2014/main" id="{4BD6A5C9-6E8E-4243-A300-DA56E333D64C}"/>
              </a:ext>
            </a:extLst>
          </p:cNvPr>
          <p:cNvSpPr txBox="1"/>
          <p:nvPr/>
        </p:nvSpPr>
        <p:spPr>
          <a:xfrm>
            <a:off x="7021097" y="2674789"/>
            <a:ext cx="2020824" cy="411480"/>
          </a:xfrm>
          <a:prstGeom prst="rect">
            <a:avLst/>
          </a:prstGeom>
          <a:noFill/>
        </p:spPr>
        <p:txBody>
          <a:bodyPr wrap="square" rtlCol="0" anchor="ctr">
            <a:spAutoFit/>
          </a:bodyPr>
          <a:lstStyle/>
          <a:p>
            <a:pPr algn="ctr"/>
            <a:r>
              <a:rPr lang="en-US" sz="2600" dirty="0">
                <a:latin typeface="Calibri" panose="020F0502020204030204" pitchFamily="34" charset="0"/>
                <a:cs typeface="Calibri" panose="020F0502020204030204" pitchFamily="34" charset="0"/>
              </a:rPr>
              <a:t>b</a:t>
            </a:r>
            <a:r>
              <a:rPr lang="en-US" sz="2600" dirty="0">
                <a:solidFill>
                  <a:schemeClr val="tx1"/>
                </a:solidFill>
                <a:latin typeface="Calibri" panose="020F0502020204030204" pitchFamily="34" charset="0"/>
                <a:cs typeface="Calibri" panose="020F0502020204030204" pitchFamily="34" charset="0"/>
              </a:rPr>
              <a:t>y school bus</a:t>
            </a:r>
          </a:p>
        </p:txBody>
      </p:sp>
      <p:sp>
        <p:nvSpPr>
          <p:cNvPr id="62" name="Buy">
            <a:extLst>
              <a:ext uri="{FF2B5EF4-FFF2-40B4-BE49-F238E27FC236}">
                <a16:creationId xmlns:a16="http://schemas.microsoft.com/office/drawing/2014/main" id="{B2658FBE-C0C8-4481-B666-C0FB29BDB418}"/>
              </a:ext>
            </a:extLst>
          </p:cNvPr>
          <p:cNvSpPr txBox="1"/>
          <p:nvPr/>
        </p:nvSpPr>
        <p:spPr>
          <a:xfrm>
            <a:off x="7074223" y="2137448"/>
            <a:ext cx="1929384" cy="411480"/>
          </a:xfrm>
          <a:prstGeom prst="rect">
            <a:avLst/>
          </a:prstGeom>
          <a:noFill/>
        </p:spPr>
        <p:txBody>
          <a:bodyPr wrap="square" rtlCol="0" anchor="ctr">
            <a:spAutoFit/>
          </a:bodyPr>
          <a:lstStyle/>
          <a:p>
            <a:pPr algn="ctr"/>
            <a:r>
              <a:rPr lang="en-US" sz="2600" dirty="0">
                <a:latin typeface="Calibri" panose="020F0502020204030204" pitchFamily="34" charset="0"/>
                <a:cs typeface="Calibri" panose="020F0502020204030204" pitchFamily="34" charset="0"/>
              </a:rPr>
              <a:t>to buy books</a:t>
            </a:r>
            <a:endParaRPr lang="en-US" sz="2600" dirty="0">
              <a:solidFill>
                <a:schemeClr val="tx1"/>
              </a:solidFill>
              <a:latin typeface="Calibri" panose="020F0502020204030204" pitchFamily="34" charset="0"/>
              <a:cs typeface="Calibri" panose="020F0502020204030204" pitchFamily="34" charset="0"/>
            </a:endParaRPr>
          </a:p>
        </p:txBody>
      </p:sp>
      <p:sp>
        <p:nvSpPr>
          <p:cNvPr id="63" name="Rama2">
            <a:extLst>
              <a:ext uri="{FF2B5EF4-FFF2-40B4-BE49-F238E27FC236}">
                <a16:creationId xmlns:a16="http://schemas.microsoft.com/office/drawing/2014/main" id="{DD5322DC-E9DC-4427-AED1-0C9D3A8F57CF}"/>
              </a:ext>
            </a:extLst>
          </p:cNvPr>
          <p:cNvSpPr txBox="1"/>
          <p:nvPr/>
        </p:nvSpPr>
        <p:spPr>
          <a:xfrm>
            <a:off x="2799611" y="2135889"/>
            <a:ext cx="2743200" cy="411480"/>
          </a:xfrm>
          <a:prstGeom prst="rect">
            <a:avLst/>
          </a:prstGeom>
          <a:solidFill>
            <a:srgbClr val="FBE9F3"/>
          </a:solidFill>
        </p:spPr>
        <p:txBody>
          <a:bodyPr wrap="square" rtlCol="0" anchor="ctr">
            <a:spAutoFit/>
          </a:bodyPr>
          <a:lstStyle/>
          <a:p>
            <a:pPr algn="ctr"/>
            <a:r>
              <a:rPr lang="en-US" sz="2600" dirty="0">
                <a:solidFill>
                  <a:schemeClr val="tx1"/>
                </a:solidFill>
                <a:latin typeface="Calibri" panose="020F0502020204030204" pitchFamily="34" charset="0"/>
                <a:cs typeface="Calibri" panose="020F0502020204030204" pitchFamily="34" charset="0"/>
              </a:rPr>
              <a:t>Rama and Krishna </a:t>
            </a:r>
          </a:p>
        </p:txBody>
      </p:sp>
      <p:sp>
        <p:nvSpPr>
          <p:cNvPr id="64" name="Quiet2">
            <a:extLst>
              <a:ext uri="{FF2B5EF4-FFF2-40B4-BE49-F238E27FC236}">
                <a16:creationId xmlns:a16="http://schemas.microsoft.com/office/drawing/2014/main" id="{9542AC7B-3734-4AC3-89B9-4DED3B97C50E}"/>
              </a:ext>
            </a:extLst>
          </p:cNvPr>
          <p:cNvSpPr txBox="1"/>
          <p:nvPr/>
        </p:nvSpPr>
        <p:spPr>
          <a:xfrm>
            <a:off x="6301555" y="3765657"/>
            <a:ext cx="3474720" cy="411480"/>
          </a:xfrm>
          <a:prstGeom prst="rect">
            <a:avLst/>
          </a:prstGeom>
          <a:solidFill>
            <a:srgbClr val="FFEFBD"/>
          </a:solidFill>
        </p:spPr>
        <p:txBody>
          <a:bodyPr wrap="square" rtlCol="0" anchor="ctr">
            <a:spAutoFit/>
          </a:bodyPr>
          <a:lstStyle/>
          <a:p>
            <a:pPr algn="ctr"/>
            <a:r>
              <a:rPr lang="en-US" sz="2600" dirty="0">
                <a:latin typeface="Calibri" panose="020F0502020204030204" pitchFamily="34" charset="0"/>
                <a:cs typeface="Calibri" panose="020F0502020204030204" pitchFamily="34" charset="0"/>
              </a:rPr>
              <a:t>to s</a:t>
            </a:r>
            <a:r>
              <a:rPr lang="en-US" sz="2600" dirty="0">
                <a:solidFill>
                  <a:schemeClr val="tx1"/>
                </a:solidFill>
                <a:latin typeface="Calibri" panose="020F0502020204030204" pitchFamily="34" charset="0"/>
                <a:cs typeface="Calibri" panose="020F0502020204030204" pitchFamily="34" charset="0"/>
              </a:rPr>
              <a:t>it quietly in the class</a:t>
            </a:r>
          </a:p>
        </p:txBody>
      </p:sp>
      <p:sp>
        <p:nvSpPr>
          <p:cNvPr id="65" name="All2">
            <a:extLst>
              <a:ext uri="{FF2B5EF4-FFF2-40B4-BE49-F238E27FC236}">
                <a16:creationId xmlns:a16="http://schemas.microsoft.com/office/drawing/2014/main" id="{66CAF725-8E06-498F-B929-524F227EFA2E}"/>
              </a:ext>
            </a:extLst>
          </p:cNvPr>
          <p:cNvSpPr txBox="1"/>
          <p:nvPr/>
        </p:nvSpPr>
        <p:spPr>
          <a:xfrm>
            <a:off x="2654139" y="4296038"/>
            <a:ext cx="3034145" cy="411480"/>
          </a:xfrm>
          <a:prstGeom prst="rect">
            <a:avLst/>
          </a:prstGeom>
          <a:solidFill>
            <a:srgbClr val="E2E2E2"/>
          </a:solidFill>
        </p:spPr>
        <p:txBody>
          <a:bodyPr wrap="square" rtlCol="0" anchor="ctr">
            <a:spAutoFit/>
          </a:bodyPr>
          <a:lstStyle/>
          <a:p>
            <a:pPr algn="ctr"/>
            <a:r>
              <a:rPr lang="en-US" sz="2600" dirty="0">
                <a:solidFill>
                  <a:schemeClr val="tx1"/>
                </a:solidFill>
                <a:latin typeface="Calibri" panose="020F0502020204030204" pitchFamily="34" charset="0"/>
                <a:cs typeface="Calibri" panose="020F0502020204030204" pitchFamily="34" charset="0"/>
              </a:rPr>
              <a:t>They all go to school </a:t>
            </a:r>
          </a:p>
        </p:txBody>
      </p:sp>
      <p:sp>
        <p:nvSpPr>
          <p:cNvPr id="66" name="Bus2">
            <a:extLst>
              <a:ext uri="{FF2B5EF4-FFF2-40B4-BE49-F238E27FC236}">
                <a16:creationId xmlns:a16="http://schemas.microsoft.com/office/drawing/2014/main" id="{366BE673-E1C3-4BC4-8012-9AEABC2502B3}"/>
              </a:ext>
            </a:extLst>
          </p:cNvPr>
          <p:cNvSpPr txBox="1"/>
          <p:nvPr/>
        </p:nvSpPr>
        <p:spPr>
          <a:xfrm>
            <a:off x="7021097" y="2674789"/>
            <a:ext cx="2020824" cy="411480"/>
          </a:xfrm>
          <a:prstGeom prst="rect">
            <a:avLst/>
          </a:prstGeom>
          <a:solidFill>
            <a:srgbClr val="E2E2E2"/>
          </a:solidFill>
        </p:spPr>
        <p:txBody>
          <a:bodyPr wrap="square" rtlCol="0" anchor="ctr">
            <a:spAutoFit/>
          </a:bodyPr>
          <a:lstStyle/>
          <a:p>
            <a:pPr algn="ctr"/>
            <a:r>
              <a:rPr lang="en-US" sz="2600" dirty="0">
                <a:latin typeface="Calibri" panose="020F0502020204030204" pitchFamily="34" charset="0"/>
                <a:cs typeface="Calibri" panose="020F0502020204030204" pitchFamily="34" charset="0"/>
              </a:rPr>
              <a:t>b</a:t>
            </a:r>
            <a:r>
              <a:rPr lang="en-US" sz="2600" dirty="0">
                <a:solidFill>
                  <a:schemeClr val="tx1"/>
                </a:solidFill>
                <a:latin typeface="Calibri" panose="020F0502020204030204" pitchFamily="34" charset="0"/>
                <a:cs typeface="Calibri" panose="020F0502020204030204" pitchFamily="34" charset="0"/>
              </a:rPr>
              <a:t>y school bus</a:t>
            </a:r>
          </a:p>
        </p:txBody>
      </p:sp>
      <p:sp>
        <p:nvSpPr>
          <p:cNvPr id="67" name="Brothers2">
            <a:extLst>
              <a:ext uri="{FF2B5EF4-FFF2-40B4-BE49-F238E27FC236}">
                <a16:creationId xmlns:a16="http://schemas.microsoft.com/office/drawing/2014/main" id="{DD601D78-A6C3-4D49-B184-F401E5D4F268}"/>
              </a:ext>
            </a:extLst>
          </p:cNvPr>
          <p:cNvSpPr txBox="1"/>
          <p:nvPr/>
        </p:nvSpPr>
        <p:spPr>
          <a:xfrm>
            <a:off x="7111488" y="3217724"/>
            <a:ext cx="1840042" cy="411480"/>
          </a:xfrm>
          <a:prstGeom prst="rect">
            <a:avLst/>
          </a:prstGeom>
          <a:solidFill>
            <a:srgbClr val="FBE9F3"/>
          </a:solidFill>
        </p:spPr>
        <p:txBody>
          <a:bodyPr wrap="square" rtlCol="0" anchor="ctr">
            <a:spAutoFit/>
          </a:bodyPr>
          <a:lstStyle/>
          <a:p>
            <a:pPr algn="ctr"/>
            <a:r>
              <a:rPr lang="en-US" sz="2600" dirty="0">
                <a:latin typeface="Calibri" panose="020F0502020204030204" pitchFamily="34" charset="0"/>
                <a:cs typeface="Calibri" panose="020F0502020204030204" pitchFamily="34" charset="0"/>
              </a:rPr>
              <a:t>a</a:t>
            </a:r>
            <a:r>
              <a:rPr lang="en-US" sz="2600" dirty="0">
                <a:solidFill>
                  <a:schemeClr val="tx1"/>
                </a:solidFill>
                <a:latin typeface="Calibri" panose="020F0502020204030204" pitchFamily="34" charset="0"/>
                <a:cs typeface="Calibri" panose="020F0502020204030204" pitchFamily="34" charset="0"/>
              </a:rPr>
              <a:t>re brothers</a:t>
            </a:r>
          </a:p>
        </p:txBody>
      </p:sp>
      <p:sp>
        <p:nvSpPr>
          <p:cNvPr id="68" name="Market2">
            <a:extLst>
              <a:ext uri="{FF2B5EF4-FFF2-40B4-BE49-F238E27FC236}">
                <a16:creationId xmlns:a16="http://schemas.microsoft.com/office/drawing/2014/main" id="{F9A63DBA-C44F-42A9-BB93-9C5536EB70F7}"/>
              </a:ext>
            </a:extLst>
          </p:cNvPr>
          <p:cNvSpPr txBox="1"/>
          <p:nvPr/>
        </p:nvSpPr>
        <p:spPr>
          <a:xfrm>
            <a:off x="2530012" y="3764098"/>
            <a:ext cx="3282399" cy="411480"/>
          </a:xfrm>
          <a:prstGeom prst="rect">
            <a:avLst/>
          </a:prstGeom>
          <a:solidFill>
            <a:srgbClr val="FFFFB9"/>
          </a:solidFill>
        </p:spPr>
        <p:txBody>
          <a:bodyPr wrap="square" rtlCol="0" anchor="ctr">
            <a:spAutoFit/>
          </a:bodyPr>
          <a:lstStyle/>
          <a:p>
            <a:pPr algn="ctr"/>
            <a:r>
              <a:rPr lang="en-US" sz="2600" dirty="0">
                <a:solidFill>
                  <a:schemeClr val="tx1"/>
                </a:solidFill>
                <a:latin typeface="Calibri" panose="020F0502020204030204" pitchFamily="34" charset="0"/>
                <a:cs typeface="Calibri" panose="020F0502020204030204" pitchFamily="34" charset="0"/>
              </a:rPr>
              <a:t>He went to the market</a:t>
            </a:r>
          </a:p>
        </p:txBody>
      </p:sp>
      <p:sp>
        <p:nvSpPr>
          <p:cNvPr id="69" name="Teacher2">
            <a:extLst>
              <a:ext uri="{FF2B5EF4-FFF2-40B4-BE49-F238E27FC236}">
                <a16:creationId xmlns:a16="http://schemas.microsoft.com/office/drawing/2014/main" id="{6CD35E75-6DBA-48F0-8F43-86685F483C92}"/>
              </a:ext>
            </a:extLst>
          </p:cNvPr>
          <p:cNvSpPr txBox="1"/>
          <p:nvPr/>
        </p:nvSpPr>
        <p:spPr>
          <a:xfrm>
            <a:off x="2335627" y="2663848"/>
            <a:ext cx="3671168" cy="411480"/>
          </a:xfrm>
          <a:prstGeom prst="rect">
            <a:avLst/>
          </a:prstGeom>
          <a:solidFill>
            <a:srgbClr val="FFEFBD"/>
          </a:solidFill>
        </p:spPr>
        <p:txBody>
          <a:bodyPr wrap="square" rtlCol="0" anchor="ctr">
            <a:spAutoFit/>
          </a:bodyPr>
          <a:lstStyle/>
          <a:p>
            <a:pPr algn="ctr"/>
            <a:r>
              <a:rPr lang="en-US" sz="2600" dirty="0">
                <a:solidFill>
                  <a:schemeClr val="tx1"/>
                </a:solidFill>
                <a:latin typeface="Calibri" panose="020F0502020204030204" pitchFamily="34" charset="0"/>
                <a:cs typeface="Calibri" panose="020F0502020204030204" pitchFamily="34" charset="0"/>
              </a:rPr>
              <a:t>Teacher told the children </a:t>
            </a:r>
          </a:p>
        </p:txBody>
      </p:sp>
      <p:sp>
        <p:nvSpPr>
          <p:cNvPr id="70" name="Buy2">
            <a:extLst>
              <a:ext uri="{FF2B5EF4-FFF2-40B4-BE49-F238E27FC236}">
                <a16:creationId xmlns:a16="http://schemas.microsoft.com/office/drawing/2014/main" id="{C1E6D80C-5A37-4EE1-801C-B27ACD1244FE}"/>
              </a:ext>
            </a:extLst>
          </p:cNvPr>
          <p:cNvSpPr txBox="1"/>
          <p:nvPr/>
        </p:nvSpPr>
        <p:spPr>
          <a:xfrm>
            <a:off x="7073699" y="2137448"/>
            <a:ext cx="1930433" cy="411480"/>
          </a:xfrm>
          <a:prstGeom prst="rect">
            <a:avLst/>
          </a:prstGeom>
          <a:solidFill>
            <a:srgbClr val="FFFFB9"/>
          </a:solidFill>
        </p:spPr>
        <p:txBody>
          <a:bodyPr wrap="square" rtlCol="0" anchor="ctr">
            <a:spAutoFit/>
          </a:bodyPr>
          <a:lstStyle/>
          <a:p>
            <a:pPr algn="ctr"/>
            <a:r>
              <a:rPr lang="en-US" sz="2600" dirty="0">
                <a:latin typeface="Calibri" panose="020F0502020204030204" pitchFamily="34" charset="0"/>
                <a:cs typeface="Calibri" panose="020F0502020204030204" pitchFamily="34" charset="0"/>
              </a:rPr>
              <a:t>t</a:t>
            </a:r>
            <a:r>
              <a:rPr lang="en-US" sz="2600" dirty="0">
                <a:solidFill>
                  <a:schemeClr val="tx1"/>
                </a:solidFill>
                <a:latin typeface="Calibri" panose="020F0502020204030204" pitchFamily="34" charset="0"/>
                <a:cs typeface="Calibri" panose="020F0502020204030204" pitchFamily="34" charset="0"/>
              </a:rPr>
              <a:t>o buy books</a:t>
            </a:r>
          </a:p>
        </p:txBody>
      </p:sp>
      <p:sp>
        <p:nvSpPr>
          <p:cNvPr id="71" name="Father2">
            <a:extLst>
              <a:ext uri="{FF2B5EF4-FFF2-40B4-BE49-F238E27FC236}">
                <a16:creationId xmlns:a16="http://schemas.microsoft.com/office/drawing/2014/main" id="{81A752CB-9F33-482F-88B3-35B575FF1FF6}"/>
              </a:ext>
            </a:extLst>
          </p:cNvPr>
          <p:cNvSpPr txBox="1"/>
          <p:nvPr/>
        </p:nvSpPr>
        <p:spPr>
          <a:xfrm>
            <a:off x="3392745" y="3216504"/>
            <a:ext cx="1556933" cy="411480"/>
          </a:xfrm>
          <a:prstGeom prst="rect">
            <a:avLst/>
          </a:prstGeom>
          <a:solidFill>
            <a:srgbClr val="E1F7FF"/>
          </a:solidFill>
        </p:spPr>
        <p:txBody>
          <a:bodyPr wrap="square" rtlCol="0" anchor="ctr">
            <a:spAutoFit/>
          </a:bodyPr>
          <a:lstStyle/>
          <a:p>
            <a:pPr algn="ctr"/>
            <a:r>
              <a:rPr lang="en-US" sz="2600" dirty="0">
                <a:solidFill>
                  <a:schemeClr val="tx1"/>
                </a:solidFill>
                <a:latin typeface="Calibri" panose="020F0502020204030204" pitchFamily="34" charset="0"/>
                <a:cs typeface="Calibri" panose="020F0502020204030204" pitchFamily="34" charset="0"/>
              </a:rPr>
              <a:t>My father</a:t>
            </a:r>
          </a:p>
        </p:txBody>
      </p:sp>
      <p:sp>
        <p:nvSpPr>
          <p:cNvPr id="72" name="Doctor2">
            <a:extLst>
              <a:ext uri="{FF2B5EF4-FFF2-40B4-BE49-F238E27FC236}">
                <a16:creationId xmlns:a16="http://schemas.microsoft.com/office/drawing/2014/main" id="{7E767A27-2933-44FA-9926-524B44EC1821}"/>
              </a:ext>
            </a:extLst>
          </p:cNvPr>
          <p:cNvSpPr txBox="1"/>
          <p:nvPr/>
        </p:nvSpPr>
        <p:spPr>
          <a:xfrm>
            <a:off x="7195127" y="4296038"/>
            <a:ext cx="1672765" cy="411480"/>
          </a:xfrm>
          <a:prstGeom prst="rect">
            <a:avLst/>
          </a:prstGeom>
          <a:solidFill>
            <a:srgbClr val="E1F7FF"/>
          </a:solidFill>
        </p:spPr>
        <p:txBody>
          <a:bodyPr wrap="square" rtlCol="0" anchor="ctr">
            <a:spAutoFit/>
          </a:bodyPr>
          <a:lstStyle/>
          <a:p>
            <a:pPr algn="ctr"/>
            <a:r>
              <a:rPr lang="en-US" sz="2600" dirty="0">
                <a:latin typeface="Calibri" panose="020F0502020204030204" pitchFamily="34" charset="0"/>
                <a:cs typeface="Calibri" panose="020F0502020204030204" pitchFamily="34" charset="0"/>
              </a:rPr>
              <a:t>i</a:t>
            </a:r>
            <a:r>
              <a:rPr lang="en-US" sz="2600" dirty="0">
                <a:solidFill>
                  <a:schemeClr val="tx1"/>
                </a:solidFill>
                <a:latin typeface="Calibri" panose="020F0502020204030204" pitchFamily="34" charset="0"/>
                <a:cs typeface="Calibri" panose="020F0502020204030204" pitchFamily="34" charset="0"/>
              </a:rPr>
              <a:t>s a doctor </a:t>
            </a:r>
          </a:p>
        </p:txBody>
      </p:sp>
      <p:cxnSp>
        <p:nvCxnSpPr>
          <p:cNvPr id="50" name="Google Shape;48;p2">
            <a:extLst>
              <a:ext uri="{FF2B5EF4-FFF2-40B4-BE49-F238E27FC236}">
                <a16:creationId xmlns:a16="http://schemas.microsoft.com/office/drawing/2014/main" id="{90A487B1-A93B-4DC3-857A-0511DF834FC8}"/>
              </a:ext>
            </a:extLst>
          </p:cNvPr>
          <p:cNvCxnSpPr>
            <a:cxnSpLocks/>
          </p:cNvCxnSpPr>
          <p:nvPr/>
        </p:nvCxnSpPr>
        <p:spPr>
          <a:xfrm>
            <a:off x="4996874" y="3418598"/>
            <a:ext cx="2169472" cy="1093690"/>
          </a:xfrm>
          <a:prstGeom prst="straightConnector1">
            <a:avLst/>
          </a:prstGeom>
          <a:ln>
            <a:headEnd type="none" w="sm" len="sm"/>
            <a:tailEnd type="none" w="sm" len="s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5984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childTnLst>
                                </p:cTn>
                              </p:par>
                              <p:par>
                                <p:cTn id="14" presetID="1" presetClass="exit" presetSubtype="0" fill="hold" grpId="0" nodeType="withEffect">
                                  <p:stCondLst>
                                    <p:cond delay="0"/>
                                  </p:stCondLst>
                                  <p:childTnLst>
                                    <p:set>
                                      <p:cBhvr>
                                        <p:cTn id="15" dur="1" fill="hold">
                                          <p:stCondLst>
                                            <p:cond delay="0"/>
                                          </p:stCondLst>
                                        </p:cTn>
                                        <p:tgtEl>
                                          <p:spTgt spid="53"/>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54"/>
                                        </p:tgtEl>
                                        <p:attrNameLst>
                                          <p:attrName>style.visibility</p:attrName>
                                        </p:attrNameLst>
                                      </p:cBhvr>
                                      <p:to>
                                        <p:strVal val="hidden"/>
                                      </p:to>
                                    </p:set>
                                  </p:childTnLst>
                                </p:cTn>
                              </p:par>
                              <p:par>
                                <p:cTn id="18" presetID="12" presetClass="exit" presetSubtype="4" fill="hold" nodeType="withEffect">
                                  <p:stCondLst>
                                    <p:cond delay="0"/>
                                  </p:stCondLst>
                                  <p:childTnLst>
                                    <p:anim calcmode="lin" valueType="num">
                                      <p:cBhvr additive="base">
                                        <p:cTn id="19" dur="500"/>
                                        <p:tgtEl>
                                          <p:spTgt spid="48"/>
                                        </p:tgtEl>
                                        <p:attrNameLst>
                                          <p:attrName>ppt_y</p:attrName>
                                        </p:attrNameLst>
                                      </p:cBhvr>
                                      <p:tavLst>
                                        <p:tav tm="0">
                                          <p:val>
                                            <p:strVal val="#ppt_y"/>
                                          </p:val>
                                        </p:tav>
                                        <p:tav tm="100000">
                                          <p:val>
                                            <p:strVal val="#ppt_y+#ppt_h*1.125000"/>
                                          </p:val>
                                        </p:tav>
                                      </p:tavLst>
                                    </p:anim>
                                    <p:animEffect transition="out" filter="wipe(down)">
                                      <p:cBhvr>
                                        <p:cTn id="20" dur="500"/>
                                        <p:tgtEl>
                                          <p:spTgt spid="48"/>
                                        </p:tgtEl>
                                      </p:cBhvr>
                                    </p:animEffect>
                                    <p:set>
                                      <p:cBhvr>
                                        <p:cTn id="21" dur="1" fill="hold">
                                          <p:stCondLst>
                                            <p:cond delay="499"/>
                                          </p:stCondLst>
                                        </p:cTn>
                                        <p:tgtEl>
                                          <p:spTgt spid="48"/>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4"/>
                                        </p:tgtEl>
                                        <p:attrNameLst>
                                          <p:attrName>style.visibility</p:attrName>
                                        </p:attrNameLst>
                                      </p:cBhvr>
                                      <p:to>
                                        <p:strVal val="visible"/>
                                      </p:to>
                                    </p:set>
                                  </p:childTnLst>
                                </p:cTn>
                              </p:par>
                              <p:par>
                                <p:cTn id="32" presetID="1" presetClass="exit" presetSubtype="0" fill="hold" grpId="0" nodeType="withEffect">
                                  <p:stCondLst>
                                    <p:cond delay="0"/>
                                  </p:stCondLst>
                                  <p:childTnLst>
                                    <p:set>
                                      <p:cBhvr>
                                        <p:cTn id="33" dur="1" fill="hold">
                                          <p:stCondLst>
                                            <p:cond delay="0"/>
                                          </p:stCondLst>
                                        </p:cTn>
                                        <p:tgtEl>
                                          <p:spTgt spid="59"/>
                                        </p:tgtEl>
                                        <p:attrNameLst>
                                          <p:attrName>style.visibility</p:attrName>
                                        </p:attrNameLst>
                                      </p:cBhvr>
                                      <p:to>
                                        <p:strVal val="hidden"/>
                                      </p:to>
                                    </p:set>
                                  </p:childTnLst>
                                </p:cTn>
                              </p:par>
                              <p:par>
                                <p:cTn id="34" presetID="1" presetClass="exit" presetSubtype="0" fill="hold" grpId="0" nodeType="withEffect">
                                  <p:stCondLst>
                                    <p:cond delay="0"/>
                                  </p:stCondLst>
                                  <p:childTnLst>
                                    <p:set>
                                      <p:cBhvr>
                                        <p:cTn id="35" dur="1" fill="hold">
                                          <p:stCondLst>
                                            <p:cond delay="0"/>
                                          </p:stCondLst>
                                        </p:cTn>
                                        <p:tgtEl>
                                          <p:spTgt spid="55"/>
                                        </p:tgtEl>
                                        <p:attrNameLst>
                                          <p:attrName>style.visibility</p:attrName>
                                        </p:attrNameLst>
                                      </p:cBhvr>
                                      <p:to>
                                        <p:strVal val="hidden"/>
                                      </p:to>
                                    </p:set>
                                  </p:childTnLst>
                                </p:cTn>
                              </p:par>
                              <p:par>
                                <p:cTn id="36" presetID="12" presetClass="exit" presetSubtype="4" fill="hold" nodeType="withEffect">
                                  <p:stCondLst>
                                    <p:cond delay="0"/>
                                  </p:stCondLst>
                                  <p:childTnLst>
                                    <p:anim calcmode="lin" valueType="num">
                                      <p:cBhvr additive="base">
                                        <p:cTn id="37" dur="500"/>
                                        <p:tgtEl>
                                          <p:spTgt spid="49"/>
                                        </p:tgtEl>
                                        <p:attrNameLst>
                                          <p:attrName>ppt_y</p:attrName>
                                        </p:attrNameLst>
                                      </p:cBhvr>
                                      <p:tavLst>
                                        <p:tav tm="0">
                                          <p:val>
                                            <p:strVal val="#ppt_y"/>
                                          </p:val>
                                        </p:tav>
                                        <p:tav tm="100000">
                                          <p:val>
                                            <p:strVal val="#ppt_y+#ppt_h*1.125000"/>
                                          </p:val>
                                        </p:tav>
                                      </p:tavLst>
                                    </p:anim>
                                    <p:animEffect transition="out" filter="wipe(down)">
                                      <p:cBhvr>
                                        <p:cTn id="38" dur="500"/>
                                        <p:tgtEl>
                                          <p:spTgt spid="49"/>
                                        </p:tgtEl>
                                      </p:cBhvr>
                                    </p:animEffect>
                                    <p:set>
                                      <p:cBhvr>
                                        <p:cTn id="39" dur="1" fill="hold">
                                          <p:stCondLst>
                                            <p:cond delay="499"/>
                                          </p:stCondLst>
                                        </p:cTn>
                                        <p:tgtEl>
                                          <p:spTgt spid="49"/>
                                        </p:tgtEl>
                                        <p:attrNameLst>
                                          <p:attrName>style.visibility</p:attrName>
                                        </p:attrNameLst>
                                      </p:cBhvr>
                                      <p:to>
                                        <p:strVal val="hidden"/>
                                      </p:to>
                                    </p:se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71"/>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72"/>
                                        </p:tgtEl>
                                        <p:attrNameLst>
                                          <p:attrName>style.visibility</p:attrName>
                                        </p:attrNameLst>
                                      </p:cBhvr>
                                      <p:to>
                                        <p:strVal val="visible"/>
                                      </p:to>
                                    </p:set>
                                  </p:childTnLst>
                                </p:cTn>
                              </p:par>
                              <p:par>
                                <p:cTn id="50" presetID="1" presetClass="exit" presetSubtype="0" fill="hold" grpId="0" nodeType="withEffect">
                                  <p:stCondLst>
                                    <p:cond delay="0"/>
                                  </p:stCondLst>
                                  <p:childTnLst>
                                    <p:set>
                                      <p:cBhvr>
                                        <p:cTn id="51" dur="1" fill="hold">
                                          <p:stCondLst>
                                            <p:cond delay="0"/>
                                          </p:stCondLst>
                                        </p:cTn>
                                        <p:tgtEl>
                                          <p:spTgt spid="60"/>
                                        </p:tgtEl>
                                        <p:attrNameLst>
                                          <p:attrName>style.visibility</p:attrName>
                                        </p:attrNameLst>
                                      </p:cBhvr>
                                      <p:to>
                                        <p:strVal val="hidden"/>
                                      </p:to>
                                    </p:set>
                                  </p:childTnLst>
                                </p:cTn>
                              </p:par>
                              <p:par>
                                <p:cTn id="52" presetID="1" presetClass="exit" presetSubtype="0" fill="hold" grpId="0" nodeType="withEffect">
                                  <p:stCondLst>
                                    <p:cond delay="0"/>
                                  </p:stCondLst>
                                  <p:childTnLst>
                                    <p:set>
                                      <p:cBhvr>
                                        <p:cTn id="53" dur="1" fill="hold">
                                          <p:stCondLst>
                                            <p:cond delay="0"/>
                                          </p:stCondLst>
                                        </p:cTn>
                                        <p:tgtEl>
                                          <p:spTgt spid="56"/>
                                        </p:tgtEl>
                                        <p:attrNameLst>
                                          <p:attrName>style.visibility</p:attrName>
                                        </p:attrNameLst>
                                      </p:cBhvr>
                                      <p:to>
                                        <p:strVal val="hidden"/>
                                      </p:to>
                                    </p:set>
                                  </p:childTnLst>
                                </p:cTn>
                              </p:par>
                              <p:par>
                                <p:cTn id="54" presetID="12" presetClass="exit" presetSubtype="4" fill="hold" nodeType="withEffect">
                                  <p:stCondLst>
                                    <p:cond delay="0"/>
                                  </p:stCondLst>
                                  <p:childTnLst>
                                    <p:anim calcmode="lin" valueType="num">
                                      <p:cBhvr additive="base">
                                        <p:cTn id="55" dur="500"/>
                                        <p:tgtEl>
                                          <p:spTgt spid="50"/>
                                        </p:tgtEl>
                                        <p:attrNameLst>
                                          <p:attrName>ppt_y</p:attrName>
                                        </p:attrNameLst>
                                      </p:cBhvr>
                                      <p:tavLst>
                                        <p:tav tm="0">
                                          <p:val>
                                            <p:strVal val="#ppt_y"/>
                                          </p:val>
                                        </p:tav>
                                        <p:tav tm="100000">
                                          <p:val>
                                            <p:strVal val="#ppt_y+#ppt_h*1.125000"/>
                                          </p:val>
                                        </p:tav>
                                      </p:tavLst>
                                    </p:anim>
                                    <p:animEffect transition="out" filter="wipe(down)">
                                      <p:cBhvr>
                                        <p:cTn id="56" dur="500"/>
                                        <p:tgtEl>
                                          <p:spTgt spid="50"/>
                                        </p:tgtEl>
                                      </p:cBhvr>
                                    </p:animEffect>
                                    <p:set>
                                      <p:cBhvr>
                                        <p:cTn id="57" dur="1" fill="hold">
                                          <p:stCondLst>
                                            <p:cond delay="499"/>
                                          </p:stCondLst>
                                        </p:cTn>
                                        <p:tgtEl>
                                          <p:spTgt spid="50"/>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68"/>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70"/>
                                        </p:tgtEl>
                                        <p:attrNameLst>
                                          <p:attrName>style.visibility</p:attrName>
                                        </p:attrNameLst>
                                      </p:cBhvr>
                                      <p:to>
                                        <p:strVal val="visible"/>
                                      </p:to>
                                    </p:set>
                                  </p:childTnLst>
                                </p:cTn>
                              </p:par>
                              <p:par>
                                <p:cTn id="68" presetID="1" presetClass="exit" presetSubtype="0" fill="hold" grpId="0" nodeType="withEffect">
                                  <p:stCondLst>
                                    <p:cond delay="0"/>
                                  </p:stCondLst>
                                  <p:childTnLst>
                                    <p:set>
                                      <p:cBhvr>
                                        <p:cTn id="69" dur="1" fill="hold">
                                          <p:stCondLst>
                                            <p:cond delay="0"/>
                                          </p:stCondLst>
                                        </p:cTn>
                                        <p:tgtEl>
                                          <p:spTgt spid="62"/>
                                        </p:tgtEl>
                                        <p:attrNameLst>
                                          <p:attrName>style.visibility</p:attrName>
                                        </p:attrNameLst>
                                      </p:cBhvr>
                                      <p:to>
                                        <p:strVal val="hidden"/>
                                      </p:to>
                                    </p:set>
                                  </p:childTnLst>
                                </p:cTn>
                              </p:par>
                              <p:par>
                                <p:cTn id="70" presetID="1" presetClass="exit" presetSubtype="0" fill="hold" grpId="0" nodeType="withEffect">
                                  <p:stCondLst>
                                    <p:cond delay="0"/>
                                  </p:stCondLst>
                                  <p:childTnLst>
                                    <p:set>
                                      <p:cBhvr>
                                        <p:cTn id="71" dur="1" fill="hold">
                                          <p:stCondLst>
                                            <p:cond delay="0"/>
                                          </p:stCondLst>
                                        </p:cTn>
                                        <p:tgtEl>
                                          <p:spTgt spid="57"/>
                                        </p:tgtEl>
                                        <p:attrNameLst>
                                          <p:attrName>style.visibility</p:attrName>
                                        </p:attrNameLst>
                                      </p:cBhvr>
                                      <p:to>
                                        <p:strVal val="hidden"/>
                                      </p:to>
                                    </p:set>
                                  </p:childTnLst>
                                </p:cTn>
                              </p:par>
                              <p:par>
                                <p:cTn id="72" presetID="12" presetClass="exit" presetSubtype="4" fill="hold" nodeType="withEffect">
                                  <p:stCondLst>
                                    <p:cond delay="0"/>
                                  </p:stCondLst>
                                  <p:childTnLst>
                                    <p:anim calcmode="lin" valueType="num">
                                      <p:cBhvr additive="base">
                                        <p:cTn id="73" dur="500"/>
                                        <p:tgtEl>
                                          <p:spTgt spid="51"/>
                                        </p:tgtEl>
                                        <p:attrNameLst>
                                          <p:attrName>ppt_y</p:attrName>
                                        </p:attrNameLst>
                                      </p:cBhvr>
                                      <p:tavLst>
                                        <p:tav tm="0">
                                          <p:val>
                                            <p:strVal val="#ppt_y"/>
                                          </p:val>
                                        </p:tav>
                                        <p:tav tm="100000">
                                          <p:val>
                                            <p:strVal val="#ppt_y+#ppt_h*1.125000"/>
                                          </p:val>
                                        </p:tav>
                                      </p:tavLst>
                                    </p:anim>
                                    <p:animEffect transition="out" filter="wipe(down)">
                                      <p:cBhvr>
                                        <p:cTn id="74" dur="500"/>
                                        <p:tgtEl>
                                          <p:spTgt spid="51"/>
                                        </p:tgtEl>
                                      </p:cBhvr>
                                    </p:animEffect>
                                    <p:set>
                                      <p:cBhvr>
                                        <p:cTn id="75" dur="1" fill="hold">
                                          <p:stCondLst>
                                            <p:cond delay="499"/>
                                          </p:stCondLst>
                                        </p:cTn>
                                        <p:tgtEl>
                                          <p:spTgt spid="51"/>
                                        </p:tgtEl>
                                        <p:attrNameLst>
                                          <p:attrName>style.visibility</p:attrName>
                                        </p:attrNameLst>
                                      </p:cBhvr>
                                      <p:to>
                                        <p:strVal val="hidden"/>
                                      </p:to>
                                    </p:set>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fade">
                                      <p:cBhvr>
                                        <p:cTn id="79" dur="500"/>
                                        <p:tgtEl>
                                          <p:spTgt spid="52"/>
                                        </p:tgtEl>
                                      </p:cBhvr>
                                    </p:animEffect>
                                  </p:childTnLst>
                                </p:cTn>
                              </p:par>
                            </p:childTnLst>
                          </p:cTn>
                        </p:par>
                      </p:childTnLst>
                    </p:cTn>
                  </p:par>
                  <p:par>
                    <p:cTn id="80" fill="hold">
                      <p:stCondLst>
                        <p:cond delay="indefinite"/>
                      </p:stCondLst>
                      <p:childTnLst>
                        <p:par>
                          <p:cTn id="81" fill="hold">
                            <p:stCondLst>
                              <p:cond delay="0"/>
                            </p:stCondLst>
                            <p:childTnLst>
                              <p:par>
                                <p:cTn id="82" presetID="12" presetClass="exit" presetSubtype="4" fill="hold" nodeType="clickEffect">
                                  <p:stCondLst>
                                    <p:cond delay="0"/>
                                  </p:stCondLst>
                                  <p:childTnLst>
                                    <p:anim calcmode="lin" valueType="num">
                                      <p:cBhvr additive="base">
                                        <p:cTn id="83" dur="500"/>
                                        <p:tgtEl>
                                          <p:spTgt spid="52"/>
                                        </p:tgtEl>
                                        <p:attrNameLst>
                                          <p:attrName>ppt_y</p:attrName>
                                        </p:attrNameLst>
                                      </p:cBhvr>
                                      <p:tavLst>
                                        <p:tav tm="0">
                                          <p:val>
                                            <p:strVal val="#ppt_y"/>
                                          </p:val>
                                        </p:tav>
                                        <p:tav tm="100000">
                                          <p:val>
                                            <p:strVal val="#ppt_y+#ppt_h*1.125000"/>
                                          </p:val>
                                        </p:tav>
                                      </p:tavLst>
                                    </p:anim>
                                    <p:animEffect transition="out" filter="wipe(down)">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1" presetClass="entr" presetSubtype="0" fill="hold" grpId="0" nodeType="withEffect">
                                  <p:stCondLst>
                                    <p:cond delay="0"/>
                                  </p:stCondLst>
                                  <p:childTnLst>
                                    <p:set>
                                      <p:cBhvr>
                                        <p:cTn id="87" dur="1" fill="hold">
                                          <p:stCondLst>
                                            <p:cond delay="0"/>
                                          </p:stCondLst>
                                        </p:cTn>
                                        <p:tgtEl>
                                          <p:spTgt spid="66"/>
                                        </p:tgtEl>
                                        <p:attrNameLst>
                                          <p:attrName>style.visibility</p:attrName>
                                        </p:attrNameLst>
                                      </p:cBhvr>
                                      <p:to>
                                        <p:strVal val="visible"/>
                                      </p:to>
                                    </p:set>
                                  </p:childTnLst>
                                </p:cTn>
                              </p:par>
                              <p:par>
                                <p:cTn id="88" presetID="1" presetClass="entr" presetSubtype="0" fill="hold" grpId="0" nodeType="withEffect">
                                  <p:stCondLst>
                                    <p:cond delay="0"/>
                                  </p:stCondLst>
                                  <p:childTnLst>
                                    <p:set>
                                      <p:cBhvr>
                                        <p:cTn id="89" dur="1" fill="hold">
                                          <p:stCondLst>
                                            <p:cond delay="0"/>
                                          </p:stCondLst>
                                        </p:cTn>
                                        <p:tgtEl>
                                          <p:spTgt spid="65"/>
                                        </p:tgtEl>
                                        <p:attrNameLst>
                                          <p:attrName>style.visibility</p:attrName>
                                        </p:attrNameLst>
                                      </p:cBhvr>
                                      <p:to>
                                        <p:strVal val="visible"/>
                                      </p:to>
                                    </p:set>
                                  </p:childTnLst>
                                </p:cTn>
                              </p:par>
                              <p:par>
                                <p:cTn id="90" presetID="1" presetClass="exit" presetSubtype="0" fill="hold" grpId="0" nodeType="withEffect">
                                  <p:stCondLst>
                                    <p:cond delay="0"/>
                                  </p:stCondLst>
                                  <p:childTnLst>
                                    <p:set>
                                      <p:cBhvr>
                                        <p:cTn id="91" dur="1" fill="hold">
                                          <p:stCondLst>
                                            <p:cond delay="0"/>
                                          </p:stCondLst>
                                        </p:cTn>
                                        <p:tgtEl>
                                          <p:spTgt spid="58"/>
                                        </p:tgtEl>
                                        <p:attrNameLst>
                                          <p:attrName>style.visibility</p:attrName>
                                        </p:attrNameLst>
                                      </p:cBhvr>
                                      <p:to>
                                        <p:strVal val="hidden"/>
                                      </p:to>
                                    </p:set>
                                  </p:childTnLst>
                                </p:cTn>
                              </p:par>
                              <p:par>
                                <p:cTn id="92" presetID="1" presetClass="exit" presetSubtype="0" fill="hold" grpId="0" nodeType="withEffect">
                                  <p:stCondLst>
                                    <p:cond delay="0"/>
                                  </p:stCondLst>
                                  <p:childTnLst>
                                    <p:set>
                                      <p:cBhvr>
                                        <p:cTn id="93" dur="1" fill="hold">
                                          <p:stCondLst>
                                            <p:cond delay="0"/>
                                          </p:stCondLst>
                                        </p:cTn>
                                        <p:tgtEl>
                                          <p:spTgt spid="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7" grpId="0"/>
      <p:bldP spid="58" grpId="0"/>
      <p:bldP spid="59" grpId="0"/>
      <p:bldP spid="60" grpId="0"/>
      <p:bldP spid="61" grpId="0"/>
      <p:bldP spid="62" grpId="0"/>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5" name="Table 4">
            <a:extLst>
              <a:ext uri="{FF2B5EF4-FFF2-40B4-BE49-F238E27FC236}">
                <a16:creationId xmlns:a16="http://schemas.microsoft.com/office/drawing/2014/main" id="{7C292E11-7A95-4830-A9C6-AC9B8E3974B2}"/>
              </a:ext>
            </a:extLst>
          </p:cNvPr>
          <p:cNvGraphicFramePr>
            <a:graphicFrameLocks noGrp="1"/>
          </p:cNvGraphicFramePr>
          <p:nvPr>
            <p:extLst>
              <p:ext uri="{D42A27DB-BD31-4B8C-83A1-F6EECF244321}">
                <p14:modId xmlns:p14="http://schemas.microsoft.com/office/powerpoint/2010/main" val="3532423239"/>
              </p:ext>
            </p:extLst>
          </p:nvPr>
        </p:nvGraphicFramePr>
        <p:xfrm>
          <a:off x="1127448" y="1015801"/>
          <a:ext cx="9937104" cy="3319607"/>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244183">
                <a:tc>
                  <a:txBody>
                    <a:bodyPr/>
                    <a:lstStyle/>
                    <a:p>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&lt;sentences&gt; </a:t>
                      </a:r>
                      <a:r>
                        <a:rPr lang="en-IN" sz="900" dirty="0">
                          <a:hlinkClick r:id="rId3"/>
                        </a:rPr>
                        <a:t>https://pixabay.com/photos/letter-handwriting-ink-pen-written-761653/</a:t>
                      </a:r>
                      <a:endParaRPr lang="en-IN" sz="900" dirty="0"/>
                    </a:p>
                  </a:txBody>
                  <a:tcPr/>
                </a:tc>
                <a:extLst>
                  <a:ext uri="{0D108BD9-81ED-4DB2-BD59-A6C34878D82A}">
                    <a16:rowId xmlns:a16="http://schemas.microsoft.com/office/drawing/2014/main" val="10001"/>
                  </a:ext>
                </a:extLst>
              </a:tr>
              <a:tr h="389313">
                <a:tc>
                  <a:txBody>
                    <a:bodyPr/>
                    <a:lstStyle/>
                    <a:p>
                      <a:r>
                        <a:rPr lang="en-IN" sz="900" dirty="0"/>
                        <a:t>2</a:t>
                      </a:r>
                    </a:p>
                  </a:txBody>
                  <a:tcPr/>
                </a:tc>
                <a:tc>
                  <a:txBody>
                    <a:bodyPr/>
                    <a:lstStyle/>
                    <a:p>
                      <a:endParaRPr lang="en-IN" sz="900" dirty="0"/>
                    </a:p>
                  </a:txBody>
                  <a:tcPr/>
                </a:tc>
                <a:tc>
                  <a:txBody>
                    <a:bodyPr/>
                    <a:lstStyle/>
                    <a:p>
                      <a:r>
                        <a:rPr lang="en-IN" sz="900" dirty="0"/>
                        <a:t>&lt;fish with bubbles&gt; </a:t>
                      </a:r>
                      <a:r>
                        <a:rPr lang="en-IN" sz="900" dirty="0">
                          <a:hlinkClick r:id="rId4"/>
                        </a:rPr>
                        <a:t>https://pixabay.com/vectors/fish-bubbles-silhouette-eye-look-305723/</a:t>
                      </a:r>
                      <a:endParaRPr lang="en-IN" sz="900" dirty="0"/>
                    </a:p>
                    <a:p>
                      <a:r>
                        <a:rPr lang="en-IN" sz="900" dirty="0"/>
                        <a:t>&lt;tiger&gt; &lt;SSSVV Image Gallery: Search Keyword “tiger”&gt; </a:t>
                      </a:r>
                    </a:p>
                    <a:p>
                      <a:r>
                        <a:rPr lang="en-IN" sz="900" dirty="0"/>
                        <a:t>&lt;sunglasses&gt; </a:t>
                      </a:r>
                      <a:r>
                        <a:rPr lang="en-IN" sz="900" dirty="0">
                          <a:hlinkClick r:id="rId5"/>
                        </a:rPr>
                        <a:t>https://pixabay.com/vectors/sunglasses-ray-glasses-shades-304666/</a:t>
                      </a:r>
                      <a:endParaRPr lang="en-IN" sz="900" dirty="0"/>
                    </a:p>
                    <a:p>
                      <a:r>
                        <a:rPr lang="en-IN" sz="900" dirty="0"/>
                        <a:t>&lt;writing&gt; </a:t>
                      </a:r>
                      <a:r>
                        <a:rPr lang="en-IN" sz="900" dirty="0">
                          <a:hlinkClick r:id="rId6"/>
                        </a:rPr>
                        <a:t>https://pixabay.com/illustrations/writer-to-write-notebook-idea-men-795286/</a:t>
                      </a:r>
                      <a:endParaRPr lang="en-IN" sz="900" dirty="0"/>
                    </a:p>
                    <a:p>
                      <a:r>
                        <a:rPr lang="en-IN" sz="900" dirty="0"/>
                        <a:t>&lt;garden&gt; &lt;SSSVV Image Gallery: Search Keyword “garden”&gt;</a:t>
                      </a:r>
                    </a:p>
                  </a:txBody>
                  <a:tcPr/>
                </a:tc>
                <a:extLst>
                  <a:ext uri="{0D108BD9-81ED-4DB2-BD59-A6C34878D82A}">
                    <a16:rowId xmlns:a16="http://schemas.microsoft.com/office/drawing/2014/main" val="10002"/>
                  </a:ext>
                </a:extLst>
              </a:tr>
              <a:tr h="389313">
                <a:tc>
                  <a:txBody>
                    <a:bodyPr/>
                    <a:lstStyle/>
                    <a:p>
                      <a:r>
                        <a:rPr lang="en-IN" sz="900" dirty="0"/>
                        <a:t>3</a:t>
                      </a:r>
                    </a:p>
                  </a:txBody>
                  <a:tcPr/>
                </a:tc>
                <a:tc>
                  <a:txBody>
                    <a:bodyPr/>
                    <a:lstStyle/>
                    <a:p>
                      <a:endParaRPr lang="en-IN" sz="900" dirty="0"/>
                    </a:p>
                  </a:txBody>
                  <a:tcPr/>
                </a:tc>
                <a:tc>
                  <a:txBody>
                    <a:bodyPr/>
                    <a:lstStyle/>
                    <a:p>
                      <a:r>
                        <a:rPr lang="en-IN" sz="900" dirty="0"/>
                        <a:t>&lt;bicycle&gt; &lt;SSSVV Image Gallery: Search Keyword “cycle”&gt;</a:t>
                      </a:r>
                    </a:p>
                    <a:p>
                      <a:r>
                        <a:rPr lang="en-IN" sz="900" dirty="0"/>
                        <a:t>&lt;colour&gt; </a:t>
                      </a:r>
                      <a:r>
                        <a:rPr lang="en-IN" sz="900" dirty="0">
                          <a:hlinkClick r:id="rId7"/>
                        </a:rPr>
                        <a:t>https://pixabay.com/vectors/palette-paints-colours-wooden-23406/</a:t>
                      </a:r>
                      <a:endParaRPr lang="en-IN" sz="900" dirty="0"/>
                    </a:p>
                    <a:p>
                      <a:r>
                        <a:rPr lang="en-IN" sz="900" dirty="0"/>
                        <a:t>&lt;playground&gt; </a:t>
                      </a:r>
                      <a:r>
                        <a:rPr lang="en-IN" sz="900" dirty="0">
                          <a:hlinkClick r:id="rId8"/>
                        </a:rPr>
                        <a:t>https://pixabay.com/vectors/playground-animals-dog-cat-tree-3044380/</a:t>
                      </a:r>
                      <a:endParaRPr lang="en-IN" sz="900" dirty="0"/>
                    </a:p>
                    <a:p>
                      <a:r>
                        <a:rPr lang="en-IN" sz="900" dirty="0"/>
                        <a:t>&lt;toffee&gt; </a:t>
                      </a:r>
                      <a:r>
                        <a:rPr lang="en-IN" sz="900" dirty="0">
                          <a:hlinkClick r:id="rId9"/>
                        </a:rPr>
                        <a:t>https://pixabay.com/vectors/cartoon-candy-sweet-food-sugar-2462970/</a:t>
                      </a:r>
                      <a:endParaRPr lang="en-IN" sz="900" dirty="0"/>
                    </a:p>
                    <a:p>
                      <a:r>
                        <a:rPr lang="en-IN" sz="900" dirty="0"/>
                        <a:t>&lt;sisters&gt; &lt;SSSVV Image Gallery: Search Keyword “girls”&gt;</a:t>
                      </a:r>
                    </a:p>
                  </a:txBody>
                  <a:tcPr/>
                </a:tc>
                <a:extLst>
                  <a:ext uri="{0D108BD9-81ED-4DB2-BD59-A6C34878D82A}">
                    <a16:rowId xmlns:a16="http://schemas.microsoft.com/office/drawing/2014/main" val="10003"/>
                  </a:ext>
                </a:extLst>
              </a:tr>
              <a:tr h="347464">
                <a:tc>
                  <a:txBody>
                    <a:bodyPr/>
                    <a:lstStyle/>
                    <a:p>
                      <a:r>
                        <a:rPr lang="en-IN" sz="900" dirty="0"/>
                        <a:t>5</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&lt;teacher&gt; &lt;SSSVV Image Gallery: Search Keyword “teacher”&gt;</a:t>
                      </a:r>
                    </a:p>
                  </a:txBody>
                  <a:tcPr/>
                </a:tc>
                <a:extLst>
                  <a:ext uri="{0D108BD9-81ED-4DB2-BD59-A6C34878D82A}">
                    <a16:rowId xmlns:a16="http://schemas.microsoft.com/office/drawing/2014/main" val="10005"/>
                  </a:ext>
                </a:extLst>
              </a:tr>
              <a:tr h="389313">
                <a:tc>
                  <a:txBody>
                    <a:bodyPr/>
                    <a:lstStyle/>
                    <a:p>
                      <a:r>
                        <a:rPr lang="en-IN" sz="900" dirty="0"/>
                        <a:t>6</a:t>
                      </a:r>
                    </a:p>
                  </a:txBody>
                  <a:tcPr/>
                </a:tc>
                <a:tc>
                  <a:txBody>
                    <a:bodyPr/>
                    <a:lstStyle/>
                    <a:p>
                      <a:endParaRPr lang="en-IN" sz="900" dirty="0"/>
                    </a:p>
                  </a:txBody>
                  <a:tcPr/>
                </a:tc>
                <a:tc>
                  <a:txBody>
                    <a:bodyPr/>
                    <a:lstStyle/>
                    <a:p>
                      <a:r>
                        <a:rPr lang="en-IN" sz="900" dirty="0"/>
                        <a:t>&lt;brothers&gt; </a:t>
                      </a:r>
                      <a:r>
                        <a:rPr lang="en-IN" sz="900" dirty="0">
                          <a:hlinkClick r:id="rId10"/>
                        </a:rPr>
                        <a:t>https://pixabay.com/illustrations/children-park-two-boys-kids-5349118/</a:t>
                      </a:r>
                      <a:endParaRPr lang="en-IN" sz="900" dirty="0"/>
                    </a:p>
                    <a:p>
                      <a:r>
                        <a:rPr lang="en-IN" sz="900" dirty="0"/>
                        <a:t>&lt;bus&gt; &lt;SSSVV Image Gallery: Search Keyword “</a:t>
                      </a:r>
                      <a:r>
                        <a:rPr lang="en-IN" sz="900" b="0" i="0" kern="1200" dirty="0">
                          <a:solidFill>
                            <a:schemeClr val="tx1"/>
                          </a:solidFill>
                          <a:effectLst/>
                          <a:latin typeface="+mn-lt"/>
                          <a:ea typeface="+mn-ea"/>
                          <a:cs typeface="+mn-cs"/>
                        </a:rPr>
                        <a:t>Safety Rules”&gt;</a:t>
                      </a:r>
                    </a:p>
                    <a:p>
                      <a:r>
                        <a:rPr lang="en-IN" sz="900" b="0" i="0" kern="1200" dirty="0">
                          <a:solidFill>
                            <a:schemeClr val="tx1"/>
                          </a:solidFill>
                          <a:effectLst/>
                          <a:latin typeface="+mn-lt"/>
                          <a:ea typeface="+mn-ea"/>
                          <a:cs typeface="+mn-cs"/>
                        </a:rPr>
                        <a:t>&lt;doctor&gt; &lt;SSSVV</a:t>
                      </a:r>
                      <a:r>
                        <a:rPr lang="en-IN" sz="900" dirty="0"/>
                        <a:t> Image Gallery: Search Keyword “</a:t>
                      </a:r>
                      <a:r>
                        <a:rPr lang="en-IN" sz="900" b="0" i="0" kern="1200" dirty="0">
                          <a:solidFill>
                            <a:schemeClr val="tx1"/>
                          </a:solidFill>
                          <a:effectLst/>
                          <a:latin typeface="+mn-lt"/>
                          <a:ea typeface="+mn-ea"/>
                          <a:cs typeface="+mn-cs"/>
                        </a:rPr>
                        <a:t>Doctor”&gt;</a:t>
                      </a:r>
                    </a:p>
                    <a:p>
                      <a:r>
                        <a:rPr lang="en-IN" sz="900" b="0" i="0" kern="1200" dirty="0">
                          <a:solidFill>
                            <a:schemeClr val="tx1"/>
                          </a:solidFill>
                          <a:effectLst/>
                          <a:latin typeface="+mn-lt"/>
                          <a:ea typeface="+mn-ea"/>
                          <a:cs typeface="+mn-cs"/>
                        </a:rPr>
                        <a:t>&lt;classroom&gt; &lt;SSSVV</a:t>
                      </a:r>
                      <a:r>
                        <a:rPr lang="en-IN" sz="900" dirty="0"/>
                        <a:t> Image Gallery: Search Keyword “</a:t>
                      </a:r>
                      <a:r>
                        <a:rPr lang="en-IN" sz="900" b="0" i="0" kern="1200" dirty="0">
                          <a:solidFill>
                            <a:schemeClr val="tx1"/>
                          </a:solidFill>
                          <a:effectLst/>
                          <a:latin typeface="+mn-lt"/>
                          <a:ea typeface="+mn-ea"/>
                          <a:cs typeface="+mn-cs"/>
                        </a:rPr>
                        <a:t>Olden classroom”&gt;</a:t>
                      </a:r>
                    </a:p>
                    <a:p>
                      <a:r>
                        <a:rPr lang="en-IN" sz="900" b="0" i="0" kern="1200" dirty="0">
                          <a:solidFill>
                            <a:schemeClr val="tx1"/>
                          </a:solidFill>
                          <a:effectLst/>
                          <a:latin typeface="+mn-lt"/>
                          <a:ea typeface="+mn-ea"/>
                          <a:cs typeface="+mn-cs"/>
                        </a:rPr>
                        <a:t>&lt;market&gt; &lt;SSSVV</a:t>
                      </a:r>
                      <a:r>
                        <a:rPr lang="en-IN" sz="900" dirty="0"/>
                        <a:t> Image Gallery: Search Keyword “</a:t>
                      </a:r>
                      <a:r>
                        <a:rPr lang="en-IN" sz="900" b="0" i="0" kern="1200" dirty="0">
                          <a:solidFill>
                            <a:schemeClr val="tx1"/>
                          </a:solidFill>
                          <a:effectLst/>
                          <a:latin typeface="+mn-lt"/>
                          <a:ea typeface="+mn-ea"/>
                          <a:cs typeface="+mn-cs"/>
                        </a:rPr>
                        <a:t>Rural market”&gt;</a:t>
                      </a:r>
                      <a:endParaRPr lang="en-IN" sz="900" dirty="0"/>
                    </a:p>
                  </a:txBody>
                  <a:tcPr/>
                </a:tc>
                <a:extLst>
                  <a:ext uri="{0D108BD9-81ED-4DB2-BD59-A6C34878D82A}">
                    <a16:rowId xmlns:a16="http://schemas.microsoft.com/office/drawing/2014/main" val="10006"/>
                  </a:ext>
                </a:extLst>
              </a:tr>
            </a:tbl>
          </a:graphicData>
        </a:graphic>
      </p:graphicFrame>
      <p:pic>
        <p:nvPicPr>
          <p:cNvPr id="4" name="Picture 3" descr="A picture containing vector graphics&#10;&#10;Description automatically generated">
            <a:extLst>
              <a:ext uri="{FF2B5EF4-FFF2-40B4-BE49-F238E27FC236}">
                <a16:creationId xmlns:a16="http://schemas.microsoft.com/office/drawing/2014/main" id="{E7827D4E-8A6A-7045-BC20-B7D75E73032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30849" y="3243456"/>
            <a:ext cx="193938" cy="258892"/>
          </a:xfrm>
          <a:prstGeom prst="rect">
            <a:avLst/>
          </a:prstGeom>
        </p:spPr>
      </p:pic>
      <p:pic>
        <p:nvPicPr>
          <p:cNvPr id="8" name="Picture 7" descr="A picture containing text, vector graphics&#10;&#10;Description automatically generated">
            <a:extLst>
              <a:ext uri="{FF2B5EF4-FFF2-40B4-BE49-F238E27FC236}">
                <a16:creationId xmlns:a16="http://schemas.microsoft.com/office/drawing/2014/main" id="{6EE0B16A-1751-984F-80EA-39E48B43520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10039" y="2505033"/>
            <a:ext cx="368152" cy="287091"/>
          </a:xfrm>
          <a:prstGeom prst="rect">
            <a:avLst/>
          </a:prstGeom>
        </p:spPr>
      </p:pic>
      <p:pic>
        <p:nvPicPr>
          <p:cNvPr id="9" name="Picture 8" descr="Icon&#10;&#10;Description automatically generated">
            <a:extLst>
              <a:ext uri="{FF2B5EF4-FFF2-40B4-BE49-F238E27FC236}">
                <a16:creationId xmlns:a16="http://schemas.microsoft.com/office/drawing/2014/main" id="{C3BBA2B6-0206-8C4B-BFC8-FA7521F2AFDC}"/>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85063" y="2495867"/>
            <a:ext cx="259334" cy="281788"/>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67880001-A78D-1F49-830A-5D63EDB7E17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920206" y="2822125"/>
            <a:ext cx="416725" cy="315800"/>
          </a:xfrm>
          <a:prstGeom prst="rect">
            <a:avLst/>
          </a:prstGeom>
        </p:spPr>
      </p:pic>
      <p:pic>
        <p:nvPicPr>
          <p:cNvPr id="11" name="Picture 10" descr="A picture containing background pattern&#10;&#10;Description automatically generated">
            <a:extLst>
              <a:ext uri="{FF2B5EF4-FFF2-40B4-BE49-F238E27FC236}">
                <a16:creationId xmlns:a16="http://schemas.microsoft.com/office/drawing/2014/main" id="{19C1601A-0DC0-294C-B5E6-7A720F4FD31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000442" y="2506015"/>
            <a:ext cx="256253" cy="242239"/>
          </a:xfrm>
          <a:prstGeom prst="rect">
            <a:avLst/>
          </a:prstGeom>
        </p:spPr>
      </p:pic>
      <p:pic>
        <p:nvPicPr>
          <p:cNvPr id="12" name="Picture 11" descr="Two babies lying on a bed&#10;&#10;Description automatically generated with low confidence">
            <a:extLst>
              <a:ext uri="{FF2B5EF4-FFF2-40B4-BE49-F238E27FC236}">
                <a16:creationId xmlns:a16="http://schemas.microsoft.com/office/drawing/2014/main" id="{B9D4B7CE-622A-CE47-89AE-02D1524F303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119323" y="2841995"/>
            <a:ext cx="390812" cy="293109"/>
          </a:xfrm>
          <a:prstGeom prst="rect">
            <a:avLst/>
          </a:prstGeom>
        </p:spPr>
      </p:pic>
      <p:pic>
        <p:nvPicPr>
          <p:cNvPr id="13" name="Picture 12" descr="A picture containing shape&#10;&#10;Description automatically generated">
            <a:extLst>
              <a:ext uri="{FF2B5EF4-FFF2-40B4-BE49-F238E27FC236}">
                <a16:creationId xmlns:a16="http://schemas.microsoft.com/office/drawing/2014/main" id="{CC8613E1-00E2-BE41-B047-D288FC213C3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068327" y="1731455"/>
            <a:ext cx="353440" cy="264528"/>
          </a:xfrm>
          <a:prstGeom prst="rect">
            <a:avLst/>
          </a:prstGeom>
        </p:spPr>
      </p:pic>
      <p:pic>
        <p:nvPicPr>
          <p:cNvPr id="14" name="Picture 13" descr="A white tiger lying down&#10;&#10;Description automatically generated with medium confidence">
            <a:extLst>
              <a:ext uri="{FF2B5EF4-FFF2-40B4-BE49-F238E27FC236}">
                <a16:creationId xmlns:a16="http://schemas.microsoft.com/office/drawing/2014/main" id="{BF383A49-2927-F644-A0E3-66F1B3A734E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168954" y="1688723"/>
            <a:ext cx="398654" cy="265769"/>
          </a:xfrm>
          <a:prstGeom prst="rect">
            <a:avLst/>
          </a:prstGeom>
        </p:spPr>
      </p:pic>
      <p:pic>
        <p:nvPicPr>
          <p:cNvPr id="15" name="Picture 14" descr="A picture containing cup, dark, tableware, coffee cup&#10;&#10;Description automatically generated">
            <a:extLst>
              <a:ext uri="{FF2B5EF4-FFF2-40B4-BE49-F238E27FC236}">
                <a16:creationId xmlns:a16="http://schemas.microsoft.com/office/drawing/2014/main" id="{F44FD7E0-9304-F048-9132-D6DC477C1E68}"/>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573601" y="1718665"/>
            <a:ext cx="470843" cy="235422"/>
          </a:xfrm>
          <a:prstGeom prst="rect">
            <a:avLst/>
          </a:prstGeom>
        </p:spPr>
      </p:pic>
      <p:pic>
        <p:nvPicPr>
          <p:cNvPr id="16" name="Picture 15">
            <a:extLst>
              <a:ext uri="{FF2B5EF4-FFF2-40B4-BE49-F238E27FC236}">
                <a16:creationId xmlns:a16="http://schemas.microsoft.com/office/drawing/2014/main" id="{F06A9C90-E620-1B41-94A8-47D986AE2EF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093586" y="1973729"/>
            <a:ext cx="238554" cy="309058"/>
          </a:xfrm>
          <a:prstGeom prst="rect">
            <a:avLst/>
          </a:prstGeom>
        </p:spPr>
      </p:pic>
      <p:pic>
        <p:nvPicPr>
          <p:cNvPr id="17" name="Picture 16" descr="Graphical user interface&#10;&#10;Description automatically generated">
            <a:extLst>
              <a:ext uri="{FF2B5EF4-FFF2-40B4-BE49-F238E27FC236}">
                <a16:creationId xmlns:a16="http://schemas.microsoft.com/office/drawing/2014/main" id="{B263CBE6-7E4D-EC48-8D59-FB9B3CDE8CD8}"/>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145891" y="2061102"/>
            <a:ext cx="446976" cy="265770"/>
          </a:xfrm>
          <a:prstGeom prst="rect">
            <a:avLst/>
          </a:prstGeom>
        </p:spPr>
      </p:pic>
      <p:pic>
        <p:nvPicPr>
          <p:cNvPr id="18" name="Picture 17" descr="Text, letter&#10;&#10;Description automatically generated">
            <a:extLst>
              <a:ext uri="{FF2B5EF4-FFF2-40B4-BE49-F238E27FC236}">
                <a16:creationId xmlns:a16="http://schemas.microsoft.com/office/drawing/2014/main" id="{242FDB56-ABD2-194B-A75F-1967A13F7F90}"/>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2713094" y="1491824"/>
            <a:ext cx="180020" cy="119826"/>
          </a:xfrm>
          <a:prstGeom prst="rect">
            <a:avLst/>
          </a:prstGeom>
        </p:spPr>
      </p:pic>
      <p:pic>
        <p:nvPicPr>
          <p:cNvPr id="19" name="Picture 18" descr="Shape&#10;&#10;Description automatically generated">
            <a:extLst>
              <a:ext uri="{FF2B5EF4-FFF2-40B4-BE49-F238E27FC236}">
                <a16:creationId xmlns:a16="http://schemas.microsoft.com/office/drawing/2014/main" id="{C2EDB70B-F871-134E-876F-0C916CFCA67F}"/>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900944" y="4001285"/>
            <a:ext cx="476510" cy="268037"/>
          </a:xfrm>
          <a:prstGeom prst="rect">
            <a:avLst/>
          </a:prstGeom>
        </p:spPr>
      </p:pic>
      <p:pic>
        <p:nvPicPr>
          <p:cNvPr id="20" name="Picture 19" descr="A picture containing text, grass, transport&#10;&#10;Description automatically generated">
            <a:extLst>
              <a:ext uri="{FF2B5EF4-FFF2-40B4-BE49-F238E27FC236}">
                <a16:creationId xmlns:a16="http://schemas.microsoft.com/office/drawing/2014/main" id="{C52107B8-47D7-3542-874E-BBDDBD97D099}"/>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926505" y="3626995"/>
            <a:ext cx="433191" cy="286003"/>
          </a:xfrm>
          <a:prstGeom prst="rect">
            <a:avLst/>
          </a:prstGeom>
        </p:spPr>
      </p:pic>
      <p:pic>
        <p:nvPicPr>
          <p:cNvPr id="21" name="Picture 20" descr="A picture containing text, indoor&#10;&#10;Description automatically generated">
            <a:extLst>
              <a:ext uri="{FF2B5EF4-FFF2-40B4-BE49-F238E27FC236}">
                <a16:creationId xmlns:a16="http://schemas.microsoft.com/office/drawing/2014/main" id="{67A2AD80-AFB9-9E4E-9EC8-6D02F616AF7D}"/>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rot="5400000">
            <a:off x="2547941" y="3718784"/>
            <a:ext cx="365404" cy="200259"/>
          </a:xfrm>
          <a:prstGeom prst="rect">
            <a:avLst/>
          </a:prstGeom>
        </p:spPr>
      </p:pic>
      <p:pic>
        <p:nvPicPr>
          <p:cNvPr id="22" name="Picture 21" descr="A picture containing text&#10;&#10;Description automatically generated">
            <a:extLst>
              <a:ext uri="{FF2B5EF4-FFF2-40B4-BE49-F238E27FC236}">
                <a16:creationId xmlns:a16="http://schemas.microsoft.com/office/drawing/2014/main" id="{2BE788F0-7D70-2245-A6D1-BFE057C8C25D}"/>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135560" y="3958744"/>
            <a:ext cx="482550" cy="333747"/>
          </a:xfrm>
          <a:prstGeom prst="rect">
            <a:avLst/>
          </a:prstGeom>
        </p:spPr>
      </p:pic>
      <p:pic>
        <p:nvPicPr>
          <p:cNvPr id="23" name="Picture 22" descr="A picture containing text&#10;&#10;Description automatically generated">
            <a:extLst>
              <a:ext uri="{FF2B5EF4-FFF2-40B4-BE49-F238E27FC236}">
                <a16:creationId xmlns:a16="http://schemas.microsoft.com/office/drawing/2014/main" id="{1CCBF27B-0F0A-0544-A02B-FB4FF1E25118}"/>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203034" y="3630363"/>
            <a:ext cx="231061" cy="290524"/>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0</TotalTime>
  <Words>1289</Words>
  <Application>Microsoft Office PowerPoint</Application>
  <PresentationFormat>Widescreen</PresentationFormat>
  <Paragraphs>150</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DD</vt:lpstr>
      <vt:lpstr>Sentence Formation </vt:lpstr>
      <vt:lpstr>Exercise 1</vt:lpstr>
      <vt:lpstr>Exercise 2</vt:lpstr>
      <vt:lpstr>Exercise 3</vt:lpstr>
      <vt:lpstr>Exercise 3</vt:lpstr>
      <vt:lpstr> Exercise 4</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122</cp:revision>
  <dcterms:created xsi:type="dcterms:W3CDTF">2020-08-28T09:38:22Z</dcterms:created>
  <dcterms:modified xsi:type="dcterms:W3CDTF">2022-01-19T13:24:59Z</dcterms:modified>
</cp:coreProperties>
</file>