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2" r:id="rId5"/>
    <p:sldId id="261"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73" autoAdjust="0"/>
  </p:normalViewPr>
  <p:slideViewPr>
    <p:cSldViewPr>
      <p:cViewPr>
        <p:scale>
          <a:sx n="59" d="100"/>
          <a:sy n="59" d="100"/>
        </p:scale>
        <p:origin x="868" y="28"/>
      </p:cViewPr>
      <p:guideLst>
        <p:guide orient="horz" pos="2160"/>
        <p:guide pos="3840"/>
      </p:guideLst>
    </p:cSldViewPr>
  </p:slideViewPr>
  <p:notesTextViewPr>
    <p:cViewPr>
      <p:scale>
        <a:sx n="100" d="100"/>
        <a:sy n="100" d="100"/>
      </p:scale>
      <p:origin x="0" y="-1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11/27/2021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dk1"/>
                </a:solidFill>
                <a:latin typeface="Calibri"/>
                <a:ea typeface="Calibri"/>
                <a:cs typeface="Calibri"/>
                <a:sym typeface="Calibri"/>
              </a:rPr>
              <a:t>1. &lt;Cat&gt; - &lt;https://pixabay.com/photos/cat-free-cat-animal-red-tomcat-2973097/&gt;</a:t>
            </a:r>
            <a:endParaRPr lang="en-US" dirty="0"/>
          </a:p>
          <a:p>
            <a:pPr rtl="0"/>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Boy: https://pixabay.com/photos/child-merry-india-pleasure-young-787712/</a:t>
            </a:r>
            <a:endParaRPr lang="en-US" i="0"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Man: https://pixabay.com/photos/sikh-india-indian-people-turban-4686761/</a:t>
            </a:r>
          </a:p>
          <a:p>
            <a:pPr marL="228600" lvl="0" indent="-228600" algn="l" rtl="0">
              <a:lnSpc>
                <a:spcPct val="100000"/>
              </a:lnSpc>
              <a:spcBef>
                <a:spcPts val="0"/>
              </a:spcBef>
              <a:spcAft>
                <a:spcPts val="0"/>
              </a:spcAft>
              <a:buClr>
                <a:schemeClr val="dk1"/>
              </a:buClr>
              <a:buSzPts val="1200"/>
              <a:buFont typeface="Calibri"/>
              <a:buAutoNum type="arabicPeriod"/>
            </a:pPr>
            <a:r>
              <a:rPr lang="en-US" dirty="0"/>
              <a:t>Bull: https://pixabay.com/photos/bull-cow-animal-farm-agriculture-2438032/</a:t>
            </a:r>
          </a:p>
          <a:p>
            <a:pPr marL="228600" lvl="0" indent="-228600" algn="l" rtl="0">
              <a:lnSpc>
                <a:spcPct val="100000"/>
              </a:lnSpc>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King: https://pixabay.com/vectors/india-indian-leaders-1295113/</a:t>
            </a:r>
          </a:p>
          <a:p>
            <a:pPr marL="228600" lvl="0" indent="-228600" algn="l" rtl="0">
              <a:lnSpc>
                <a:spcPct val="100000"/>
              </a:lnSpc>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Grandfather: https://www.flickr.com/photos/47850033@N08/36119610724  By Nithi Anand</a:t>
            </a:r>
          </a:p>
          <a:p>
            <a:pPr marL="228600" lvl="0" indent="-228600" algn="l" rtl="0">
              <a:lnSpc>
                <a:spcPct val="100000"/>
              </a:lnSpc>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Peacock: https://pixabay.com/photos/peafowl-peacock-bird-feathers-2363750/</a:t>
            </a:r>
            <a:endParaRPr lang="en-US" i="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1068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cs typeface="Calibri"/>
                <a:sym typeface="Calibri"/>
              </a:rPr>
              <a:t>Girl: https://pixabay.com/photos/children-infant-girl-school-306607/</a:t>
            </a:r>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cs typeface="Calibri"/>
                <a:sym typeface="Calibri"/>
              </a:rPr>
              <a:t>Woman: https://pixabay.com/photos/women-indian-female-mother-woman-4419738/</a:t>
            </a:r>
          </a:p>
          <a:p>
            <a:pPr marL="228600" lvl="0" indent="-228600" algn="l" rtl="0">
              <a:lnSpc>
                <a:spcPct val="100000"/>
              </a:lnSpc>
              <a:spcBef>
                <a:spcPts val="0"/>
              </a:spcBef>
              <a:spcAft>
                <a:spcPts val="0"/>
              </a:spcAft>
              <a:buSzPts val="1400"/>
              <a:buAutoNum type="arabicPeriod"/>
            </a:pPr>
            <a:r>
              <a:rPr lang="en-US" b="0" i="0" dirty="0"/>
              <a:t>Grandmother: https://www.flickr.com/photos/88475677@N00/3593372477  By Michael Foley</a:t>
            </a:r>
          </a:p>
          <a:p>
            <a:pPr marL="228600" lvl="0" indent="-228600" algn="l" rtl="0">
              <a:lnSpc>
                <a:spcPct val="100000"/>
              </a:lnSpc>
              <a:spcBef>
                <a:spcPts val="0"/>
              </a:spcBef>
              <a:spcAft>
                <a:spcPts val="0"/>
              </a:spcAft>
              <a:buSzPts val="1400"/>
              <a:buAutoNum type="arabicPeriod"/>
            </a:pPr>
            <a:r>
              <a:rPr lang="en-US" b="0" i="0" dirty="0"/>
              <a:t>Queen: https://commons.wikimedia.org/wiki/File:Rani_of_jhansi.jpg </a:t>
            </a:r>
          </a:p>
          <a:p>
            <a:pPr marL="228600" lvl="0" indent="-228600" algn="l" rtl="0">
              <a:lnSpc>
                <a:spcPct val="100000"/>
              </a:lnSpc>
              <a:spcBef>
                <a:spcPts val="0"/>
              </a:spcBef>
              <a:spcAft>
                <a:spcPts val="0"/>
              </a:spcAft>
              <a:buSzPts val="1400"/>
              <a:buAutoNum type="arabicPeriod"/>
            </a:pPr>
            <a:r>
              <a:rPr lang="en-US" b="0" i="0" dirty="0"/>
              <a:t>Cow: https://pixabay.com/photos/mammals-india-cows-to-milk-farmer-787702/</a:t>
            </a:r>
          </a:p>
          <a:p>
            <a:pPr marL="228600" lvl="0" indent="-228600" algn="l" rtl="0">
              <a:lnSpc>
                <a:spcPct val="100000"/>
              </a:lnSpc>
              <a:spcBef>
                <a:spcPts val="0"/>
              </a:spcBef>
              <a:spcAft>
                <a:spcPts val="0"/>
              </a:spcAft>
              <a:buSzPts val="1400"/>
              <a:buAutoNum type="arabicPeriod"/>
            </a:pPr>
            <a:r>
              <a:rPr lang="en-US" b="0" i="0" dirty="0"/>
              <a:t>Peahen: https://pixabay.com/photos/peahen-bird-peafowl-nature-animal-4859288/</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111111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&lt;doctor&gt; - &lt;https://pixabay.com/illustrations/doctor-laptop-office-medical-male-3212067/&gt;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&lt;baby&gt; - &lt;https://pixabay.com/photos/child-baby-cute-little-innocence-3268264/&gt;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&lt;dancer&gt; - &lt;https://pixabay.com/vectors/silhouette-indian-dancer-beautiful-3837379/&gt;</a:t>
            </a:r>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&lt;pilot&gt; - &lt;https://pixabay.com/vectors/airplane-airport-par-avion-people-1295845/&gt;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&lt;student&gt; - &lt;https://pixabay.com/photos/confused-school-kid-confusion-4640878/&gt;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&lt;teacher&gt; - &lt;https://pixabay.com/illustrations/male-man-teacher-professor-213729/&gt;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67811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&lt;table&gt; - &lt;https://pixabay.com/vectors/table-furniture-wooden-1300555/&gt;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&lt;pen&gt; - &lt;https://pixabay.com/vectors/pen-black-ink-ballpoint-feather-33077/&gt;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&lt;broom&gt; - &lt;https://pixabay.com/vectors/brooms-cleaning-household-tool-1294961/&gt;</a:t>
            </a:r>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&lt;book&gt; - &lt;https://pixabay.com/photos/book-read-page-text-literature-3773783/&gt;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&lt;computer&gt; - &lt;https://pixabay.com/illustrations/computer-desktop-pc-office-work-5509452/&gt;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b="0" i="1">
                <a:solidFill>
                  <a:schemeClr val="dk1"/>
                </a:solidFill>
                <a:latin typeface="Calibri"/>
                <a:ea typeface="Calibri"/>
                <a:cs typeface="Calibri"/>
                <a:sym typeface="Calibri"/>
              </a:rPr>
              <a:t>&lt;knife&gt; - &lt;https://pixabay.com/photos/knife-board-kitchen-food-cut-2162020/&gt;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080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3" Type="http://schemas.openxmlformats.org/officeDocument/2006/relationships/hyperlink" Target="https://pixabay.com/photos/mammals-india-cows-to-milk-farmer-787702/" TargetMode="External"/><Relationship Id="rId18" Type="http://schemas.openxmlformats.org/officeDocument/2006/relationships/hyperlink" Target="https://pixabay.com/vectors/airplane-airport-par-avion-people-1295845/" TargetMode="External"/><Relationship Id="rId26" Type="http://schemas.openxmlformats.org/officeDocument/2006/relationships/hyperlink" Target="https://pixabay.com/photos/knife-board-kitchen-food-cut-2162020/" TargetMode="External"/><Relationship Id="rId39" Type="http://schemas.openxmlformats.org/officeDocument/2006/relationships/image" Target="../media/image5.jpg"/><Relationship Id="rId21" Type="http://schemas.openxmlformats.org/officeDocument/2006/relationships/hyperlink" Target="https://pixabay.com/vectors/table-furniture-wooden-1300555/" TargetMode="External"/><Relationship Id="rId34" Type="http://schemas.openxmlformats.org/officeDocument/2006/relationships/image" Target="../media/image25.png"/><Relationship Id="rId42" Type="http://schemas.openxmlformats.org/officeDocument/2006/relationships/image" Target="../media/image8.jpg"/><Relationship Id="rId47" Type="http://schemas.openxmlformats.org/officeDocument/2006/relationships/image" Target="../media/image13.jpg"/><Relationship Id="rId50" Type="http://schemas.openxmlformats.org/officeDocument/2006/relationships/image" Target="../media/image16.jpg"/><Relationship Id="rId7" Type="http://schemas.openxmlformats.org/officeDocument/2006/relationships/hyperlink" Target="https://www.flickr.com/photos/47850033@N08/36119610724" TargetMode="External"/><Relationship Id="rId2" Type="http://schemas.openxmlformats.org/officeDocument/2006/relationships/notesSlide" Target="../notesSlides/notesSlide7.xml"/><Relationship Id="rId16" Type="http://schemas.openxmlformats.org/officeDocument/2006/relationships/hyperlink" Target="https://pixabay.com/photos/baby-india-cute-indian-gujarat-5074000/" TargetMode="External"/><Relationship Id="rId29" Type="http://schemas.openxmlformats.org/officeDocument/2006/relationships/image" Target="../media/image19.png"/><Relationship Id="rId11" Type="http://schemas.openxmlformats.org/officeDocument/2006/relationships/hyperlink" Target="https://www.flickr.com/photos/88475677@N00/3593372477" TargetMode="External"/><Relationship Id="rId24" Type="http://schemas.openxmlformats.org/officeDocument/2006/relationships/hyperlink" Target="https://pixabay.com/illustrations/computer-desktop-pc-office-work-5509452/" TargetMode="External"/><Relationship Id="rId32" Type="http://schemas.openxmlformats.org/officeDocument/2006/relationships/image" Target="../media/image23.png"/><Relationship Id="rId37" Type="http://schemas.openxmlformats.org/officeDocument/2006/relationships/image" Target="../media/image28.jpg"/><Relationship Id="rId40" Type="http://schemas.openxmlformats.org/officeDocument/2006/relationships/image" Target="../media/image6.png"/><Relationship Id="rId45" Type="http://schemas.openxmlformats.org/officeDocument/2006/relationships/image" Target="../media/image11.jpg"/><Relationship Id="rId5" Type="http://schemas.openxmlformats.org/officeDocument/2006/relationships/hyperlink" Target="https://pixabay.com/photos/bull-cow-animal-farm-agriculture-2438032/" TargetMode="External"/><Relationship Id="rId15" Type="http://schemas.openxmlformats.org/officeDocument/2006/relationships/hyperlink" Target="https://pixabay.com/illustrations/doctor-laptop-office-medical-male-3212067/" TargetMode="External"/><Relationship Id="rId23" Type="http://schemas.openxmlformats.org/officeDocument/2006/relationships/hyperlink" Target="https://pixabay.com/vectors/brooms-cleaning-household-tool-1294961/" TargetMode="External"/><Relationship Id="rId28" Type="http://schemas.openxmlformats.org/officeDocument/2006/relationships/image" Target="../media/image17.jpg"/><Relationship Id="rId36" Type="http://schemas.openxmlformats.org/officeDocument/2006/relationships/image" Target="../media/image27.jpg"/><Relationship Id="rId49" Type="http://schemas.openxmlformats.org/officeDocument/2006/relationships/image" Target="../media/image15.jpg"/><Relationship Id="rId10" Type="http://schemas.openxmlformats.org/officeDocument/2006/relationships/hyperlink" Target="https://pixabay.com/photos/women-indian-female-mother-woman-4419738/" TargetMode="External"/><Relationship Id="rId19" Type="http://schemas.openxmlformats.org/officeDocument/2006/relationships/hyperlink" Target="https://pixabay.com/photos/confused-school-kid-confusion-4640878/" TargetMode="External"/><Relationship Id="rId31" Type="http://schemas.openxmlformats.org/officeDocument/2006/relationships/image" Target="../media/image22.jpg"/><Relationship Id="rId44" Type="http://schemas.openxmlformats.org/officeDocument/2006/relationships/image" Target="../media/image10.jpg"/><Relationship Id="rId4" Type="http://schemas.openxmlformats.org/officeDocument/2006/relationships/hyperlink" Target="https://pixabay.com/photos/sikh-india-indian-people-turban-4686761/" TargetMode="External"/><Relationship Id="rId9" Type="http://schemas.openxmlformats.org/officeDocument/2006/relationships/hyperlink" Target="https://pixabay.com/photos/children-infant-girl-school-306607/" TargetMode="External"/><Relationship Id="rId14" Type="http://schemas.openxmlformats.org/officeDocument/2006/relationships/hyperlink" Target="https://pixabay.com/photos/peahen-bird-peafowl-nature-animal-4859288/" TargetMode="External"/><Relationship Id="rId22" Type="http://schemas.openxmlformats.org/officeDocument/2006/relationships/hyperlink" Target="https://pixabay.com/vectors/pen-black-ink-ballpoint-feather-33077/" TargetMode="External"/><Relationship Id="rId27" Type="http://schemas.openxmlformats.org/officeDocument/2006/relationships/image" Target="../media/image4.png"/><Relationship Id="rId30" Type="http://schemas.openxmlformats.org/officeDocument/2006/relationships/image" Target="../media/image20.png"/><Relationship Id="rId35" Type="http://schemas.openxmlformats.org/officeDocument/2006/relationships/image" Target="../media/image26.png"/><Relationship Id="rId43" Type="http://schemas.openxmlformats.org/officeDocument/2006/relationships/image" Target="../media/image9.jpg"/><Relationship Id="rId48" Type="http://schemas.openxmlformats.org/officeDocument/2006/relationships/image" Target="../media/image14.jpg"/><Relationship Id="rId8" Type="http://schemas.openxmlformats.org/officeDocument/2006/relationships/hyperlink" Target="https://pixabay.com/photos/peafowl-peacock-bird-feathers-2363750/" TargetMode="External"/><Relationship Id="rId51" Type="http://schemas.openxmlformats.org/officeDocument/2006/relationships/image" Target="../media/image21.jpg"/><Relationship Id="rId3" Type="http://schemas.openxmlformats.org/officeDocument/2006/relationships/hyperlink" Target="https://pixabay.com/photos/cat-free-cat-animal-red-tomcat-2973097/" TargetMode="External"/><Relationship Id="rId12" Type="http://schemas.openxmlformats.org/officeDocument/2006/relationships/hyperlink" Target="https://commons.wikimedia.org/wiki/File:Rani_of_jhansi.jpg" TargetMode="External"/><Relationship Id="rId17" Type="http://schemas.openxmlformats.org/officeDocument/2006/relationships/hyperlink" Target="https://pixabay.com/vectors/silhouette-indian-dancer-beautiful-3837379/" TargetMode="External"/><Relationship Id="rId25" Type="http://schemas.openxmlformats.org/officeDocument/2006/relationships/hyperlink" Target="https://pixabay.com/photos/book-read-page-text-literature-3773783/" TargetMode="External"/><Relationship Id="rId33" Type="http://schemas.openxmlformats.org/officeDocument/2006/relationships/image" Target="../media/image24.png"/><Relationship Id="rId38" Type="http://schemas.openxmlformats.org/officeDocument/2006/relationships/image" Target="../media/image18.jpg"/><Relationship Id="rId46" Type="http://schemas.openxmlformats.org/officeDocument/2006/relationships/image" Target="../media/image12.jpg"/><Relationship Id="rId20" Type="http://schemas.openxmlformats.org/officeDocument/2006/relationships/hyperlink" Target="https://pixabay.com/illustrations/male-man-teacher-professor-213729/" TargetMode="External"/><Relationship Id="rId41"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hyperlink" Target="https://pixabay.com/vectors/india-indian-leaders-1295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p1">
            <a:extLst>
              <a:ext uri="{FF2B5EF4-FFF2-40B4-BE49-F238E27FC236}">
                <a16:creationId xmlns:a16="http://schemas.microsoft.com/office/drawing/2014/main" id="{D12675C4-CDA7-40BE-AD65-9BF3C05C88ED}"/>
              </a:ext>
            </a:extLst>
          </p:cNvPr>
          <p:cNvSpPr txBox="1">
            <a:spLocks noGrp="1"/>
          </p:cNvSpPr>
          <p:nvPr>
            <p:ph type="subTitle" idx="1"/>
          </p:nvPr>
        </p:nvSpPr>
        <p:spPr>
          <a:xfrm>
            <a:off x="0" y="1793412"/>
            <a:ext cx="12179110" cy="819082"/>
          </a:xfrm>
          <a:prstGeom prst="rect">
            <a:avLst/>
          </a:prstGeom>
          <a:solidFill>
            <a:srgbClr val="FFCD2D"/>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5400" b="1" i="0" u="none" strike="noStrike" cap="none" dirty="0">
                <a:solidFill>
                  <a:schemeClr val="dk1"/>
                </a:solidFill>
                <a:latin typeface="Calibri"/>
                <a:ea typeface="Calibri"/>
                <a:cs typeface="Calibri"/>
                <a:sym typeface="Calibri"/>
              </a:rPr>
              <a:t>Knowing All About Genders</a:t>
            </a:r>
            <a:endParaRPr sz="5400" b="0" i="0" u="none" strike="noStrike" cap="none" dirty="0">
              <a:solidFill>
                <a:srgbClr val="000000"/>
              </a:solidFill>
              <a:latin typeface="Arial"/>
              <a:ea typeface="Arial"/>
              <a:cs typeface="Arial"/>
              <a:sym typeface="Arial"/>
            </a:endParaRPr>
          </a:p>
        </p:txBody>
      </p:sp>
      <p:pic>
        <p:nvPicPr>
          <p:cNvPr id="5" name="Google Shape;36;p1">
            <a:extLst>
              <a:ext uri="{FF2B5EF4-FFF2-40B4-BE49-F238E27FC236}">
                <a16:creationId xmlns:a16="http://schemas.microsoft.com/office/drawing/2014/main" id="{9FF9554B-BA35-42CD-9D27-3AB1F2C19D2E}"/>
              </a:ext>
            </a:extLst>
          </p:cNvPr>
          <p:cNvPicPr preferRelativeResize="0"/>
          <p:nvPr/>
        </p:nvPicPr>
        <p:blipFill rotWithShape="1">
          <a:blip r:embed="rId3">
            <a:alphaModFix/>
          </a:blip>
          <a:srcRect/>
          <a:stretch/>
        </p:blipFill>
        <p:spPr>
          <a:xfrm>
            <a:off x="4681521" y="2913672"/>
            <a:ext cx="2858262" cy="1931353"/>
          </a:xfrm>
          <a:prstGeom prst="rect">
            <a:avLst/>
          </a:prstGeom>
          <a:noFill/>
          <a:ln w="9525" cap="flat" cmpd="sng">
            <a:solidFill>
              <a:srgbClr val="C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p2">
            <a:extLst>
              <a:ext uri="{FF2B5EF4-FFF2-40B4-BE49-F238E27FC236}">
                <a16:creationId xmlns:a16="http://schemas.microsoft.com/office/drawing/2014/main" id="{7E489C91-C050-455A-AC4C-1D547FE15068}"/>
              </a:ext>
            </a:extLst>
          </p:cNvPr>
          <p:cNvSpPr txBox="1">
            <a:spLocks noGrp="1"/>
          </p:cNvSpPr>
          <p:nvPr>
            <p:ph type="title"/>
          </p:nvPr>
        </p:nvSpPr>
        <p:spPr>
          <a:xfrm>
            <a:off x="3697947" y="274638"/>
            <a:ext cx="4766843" cy="563561"/>
          </a:xfrm>
          <a:prstGeom prst="rect">
            <a:avLst/>
          </a:prstGeom>
          <a:solidFill>
            <a:srgbClr val="FFCD2D"/>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b="1" u="sng" dirty="0"/>
              <a:t>Gender Nouns</a:t>
            </a:r>
            <a:endParaRPr u="sng" dirty="0"/>
          </a:p>
        </p:txBody>
      </p:sp>
      <p:sp>
        <p:nvSpPr>
          <p:cNvPr id="7" name="Google Shape;43;p2">
            <a:extLst>
              <a:ext uri="{FF2B5EF4-FFF2-40B4-BE49-F238E27FC236}">
                <a16:creationId xmlns:a16="http://schemas.microsoft.com/office/drawing/2014/main" id="{31E303D7-D28B-4D14-8D37-44521C7FF2FA}"/>
              </a:ext>
            </a:extLst>
          </p:cNvPr>
          <p:cNvSpPr txBox="1">
            <a:spLocks/>
          </p:cNvSpPr>
          <p:nvPr/>
        </p:nvSpPr>
        <p:spPr>
          <a:xfrm>
            <a:off x="4776452" y="1928847"/>
            <a:ext cx="2590800" cy="563561"/>
          </a:xfrm>
          <a:prstGeom prst="rect">
            <a:avLst/>
          </a:prstGeom>
          <a:no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4F6128"/>
              </a:buClr>
              <a:buSzPts val="3200"/>
              <a:buFont typeface="Arial"/>
              <a:buNone/>
            </a:pPr>
            <a:r>
              <a:rPr lang="en-US">
                <a:solidFill>
                  <a:srgbClr val="4F6128"/>
                </a:solidFill>
              </a:rPr>
              <a:t>Neuter</a:t>
            </a:r>
            <a:endParaRPr lang="en-US" dirty="0"/>
          </a:p>
        </p:txBody>
      </p:sp>
      <p:sp>
        <p:nvSpPr>
          <p:cNvPr id="8" name="Google Shape;44;p2">
            <a:extLst>
              <a:ext uri="{FF2B5EF4-FFF2-40B4-BE49-F238E27FC236}">
                <a16:creationId xmlns:a16="http://schemas.microsoft.com/office/drawing/2014/main" id="{DB2A56D9-24EC-4DC5-8AE6-106CB46D92C2}"/>
              </a:ext>
            </a:extLst>
          </p:cNvPr>
          <p:cNvSpPr txBox="1"/>
          <p:nvPr/>
        </p:nvSpPr>
        <p:spPr>
          <a:xfrm>
            <a:off x="7100552" y="3085873"/>
            <a:ext cx="1905000" cy="563561"/>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3200"/>
              <a:buFont typeface="Arial"/>
              <a:buNone/>
            </a:pPr>
            <a:r>
              <a:rPr lang="en-US" sz="3200" b="0" i="0" u="none" strike="noStrike" cap="none">
                <a:solidFill>
                  <a:srgbClr val="C00000"/>
                </a:solidFill>
                <a:latin typeface="Calibri"/>
                <a:ea typeface="Calibri"/>
                <a:cs typeface="Calibri"/>
                <a:sym typeface="Calibri"/>
              </a:rPr>
              <a:t>Masculine</a:t>
            </a:r>
            <a:endParaRPr sz="1400" b="0" i="0" u="none" strike="noStrike" cap="none">
              <a:solidFill>
                <a:srgbClr val="000000"/>
              </a:solidFill>
              <a:latin typeface="Arial"/>
              <a:ea typeface="Arial"/>
              <a:cs typeface="Arial"/>
              <a:sym typeface="Arial"/>
            </a:endParaRPr>
          </a:p>
        </p:txBody>
      </p:sp>
      <p:sp>
        <p:nvSpPr>
          <p:cNvPr id="9" name="Google Shape;45;p2">
            <a:extLst>
              <a:ext uri="{FF2B5EF4-FFF2-40B4-BE49-F238E27FC236}">
                <a16:creationId xmlns:a16="http://schemas.microsoft.com/office/drawing/2014/main" id="{FD76725F-8BC0-44DA-A991-7E795945CF86}"/>
              </a:ext>
            </a:extLst>
          </p:cNvPr>
          <p:cNvSpPr txBox="1"/>
          <p:nvPr/>
        </p:nvSpPr>
        <p:spPr>
          <a:xfrm>
            <a:off x="3359696" y="3085873"/>
            <a:ext cx="1752600" cy="563561"/>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3200"/>
              <a:buFont typeface="Arial"/>
              <a:buNone/>
            </a:pPr>
            <a:r>
              <a:rPr lang="en-US" sz="3200" b="0" i="0" u="none" strike="noStrike" cap="none">
                <a:solidFill>
                  <a:srgbClr val="C00000"/>
                </a:solidFill>
                <a:latin typeface="Calibri"/>
                <a:ea typeface="Calibri"/>
                <a:cs typeface="Calibri"/>
                <a:sym typeface="Calibri"/>
              </a:rPr>
              <a:t>Feminine</a:t>
            </a:r>
            <a:endParaRPr sz="1400" b="0" i="0" u="none" strike="noStrike" cap="none">
              <a:solidFill>
                <a:srgbClr val="000000"/>
              </a:solidFill>
              <a:latin typeface="Arial"/>
              <a:ea typeface="Arial"/>
              <a:cs typeface="Arial"/>
              <a:sym typeface="Arial"/>
            </a:endParaRPr>
          </a:p>
        </p:txBody>
      </p:sp>
      <p:sp>
        <p:nvSpPr>
          <p:cNvPr id="10" name="Google Shape;46;p2">
            <a:extLst>
              <a:ext uri="{FF2B5EF4-FFF2-40B4-BE49-F238E27FC236}">
                <a16:creationId xmlns:a16="http://schemas.microsoft.com/office/drawing/2014/main" id="{D8A6A944-3A97-4B3F-9926-B13A9F0AE4BD}"/>
              </a:ext>
            </a:extLst>
          </p:cNvPr>
          <p:cNvSpPr/>
          <p:nvPr/>
        </p:nvSpPr>
        <p:spPr>
          <a:xfrm>
            <a:off x="5195552" y="2584573"/>
            <a:ext cx="1752600" cy="1598261"/>
          </a:xfrm>
          <a:prstGeom prst="quadArrow">
            <a:avLst>
              <a:gd name="adj1" fmla="val 10718"/>
              <a:gd name="adj2" fmla="val 22500"/>
              <a:gd name="adj3" fmla="val 22500"/>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47;p2">
            <a:extLst>
              <a:ext uri="{FF2B5EF4-FFF2-40B4-BE49-F238E27FC236}">
                <a16:creationId xmlns:a16="http://schemas.microsoft.com/office/drawing/2014/main" id="{89A0BFDB-F83B-41E6-85BF-01DDDE5FE072}"/>
              </a:ext>
            </a:extLst>
          </p:cNvPr>
          <p:cNvSpPr txBox="1"/>
          <p:nvPr/>
        </p:nvSpPr>
        <p:spPr>
          <a:xfrm>
            <a:off x="4600416" y="4251366"/>
            <a:ext cx="2942872" cy="563561"/>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200"/>
              <a:buFont typeface="Arial"/>
              <a:buNone/>
            </a:pPr>
            <a:r>
              <a:rPr lang="en-US" sz="3200" b="0" i="0" u="none" strike="noStrike" cap="none">
                <a:solidFill>
                  <a:srgbClr val="002060"/>
                </a:solidFill>
                <a:latin typeface="Calibri"/>
                <a:ea typeface="Calibri"/>
                <a:cs typeface="Calibri"/>
                <a:sym typeface="Calibri"/>
              </a:rPr>
              <a:t>Common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3;p4">
            <a:extLst>
              <a:ext uri="{FF2B5EF4-FFF2-40B4-BE49-F238E27FC236}">
                <a16:creationId xmlns:a16="http://schemas.microsoft.com/office/drawing/2014/main" id="{1006A16B-7E5F-4608-A9D1-F12863AFF813}"/>
              </a:ext>
            </a:extLst>
          </p:cNvPr>
          <p:cNvSpPr txBox="1">
            <a:spLocks noGrp="1"/>
          </p:cNvSpPr>
          <p:nvPr>
            <p:ph type="title"/>
          </p:nvPr>
        </p:nvSpPr>
        <p:spPr>
          <a:xfrm>
            <a:off x="3384133" y="261979"/>
            <a:ext cx="5439918" cy="563561"/>
          </a:xfrm>
          <a:prstGeom prst="rect">
            <a:avLst/>
          </a:prstGeom>
          <a:solidFill>
            <a:srgbClr val="FFCD2D"/>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b="1" u="sng" dirty="0"/>
              <a:t>Masculine Gender</a:t>
            </a:r>
            <a:endParaRPr u="sng" dirty="0"/>
          </a:p>
        </p:txBody>
      </p:sp>
      <p:sp>
        <p:nvSpPr>
          <p:cNvPr id="13" name="Google Shape;54;p4">
            <a:extLst>
              <a:ext uri="{FF2B5EF4-FFF2-40B4-BE49-F238E27FC236}">
                <a16:creationId xmlns:a16="http://schemas.microsoft.com/office/drawing/2014/main" id="{8DF392DC-C4E7-47D3-9FEB-EE76E039DAFF}"/>
              </a:ext>
            </a:extLst>
          </p:cNvPr>
          <p:cNvSpPr txBox="1">
            <a:spLocks/>
          </p:cNvSpPr>
          <p:nvPr/>
        </p:nvSpPr>
        <p:spPr>
          <a:xfrm>
            <a:off x="4649286" y="859572"/>
            <a:ext cx="2882559"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C00000"/>
              </a:buClr>
              <a:buSzPts val="3200"/>
              <a:buFont typeface="Arial" pitchFamily="34" charset="0"/>
              <a:buNone/>
            </a:pPr>
            <a:r>
              <a:rPr lang="en-US">
                <a:solidFill>
                  <a:srgbClr val="C00000"/>
                </a:solidFill>
              </a:rPr>
              <a:t>Masculine noun</a:t>
            </a:r>
            <a:endParaRPr lang="en-US" dirty="0"/>
          </a:p>
        </p:txBody>
      </p:sp>
      <p:cxnSp>
        <p:nvCxnSpPr>
          <p:cNvPr id="14" name="Google Shape;55;p4">
            <a:extLst>
              <a:ext uri="{FF2B5EF4-FFF2-40B4-BE49-F238E27FC236}">
                <a16:creationId xmlns:a16="http://schemas.microsoft.com/office/drawing/2014/main" id="{8AA33C08-C797-4E9E-92A9-71BB59D3E990}"/>
              </a:ext>
            </a:extLst>
          </p:cNvPr>
          <p:cNvCxnSpPr>
            <a:cxnSpLocks/>
          </p:cNvCxnSpPr>
          <p:nvPr/>
        </p:nvCxnSpPr>
        <p:spPr>
          <a:xfrm>
            <a:off x="6079136" y="1427554"/>
            <a:ext cx="11359" cy="539048"/>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15" name="Google Shape;56;p4">
            <a:extLst>
              <a:ext uri="{FF2B5EF4-FFF2-40B4-BE49-F238E27FC236}">
                <a16:creationId xmlns:a16="http://schemas.microsoft.com/office/drawing/2014/main" id="{6790DA19-C44B-4D71-9CB2-A15A829BF7F1}"/>
              </a:ext>
            </a:extLst>
          </p:cNvPr>
          <p:cNvSpPr txBox="1"/>
          <p:nvPr/>
        </p:nvSpPr>
        <p:spPr>
          <a:xfrm>
            <a:off x="2363434" y="1951802"/>
            <a:ext cx="7476982" cy="4895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974806"/>
                </a:solidFill>
                <a:latin typeface="Calibri"/>
                <a:ea typeface="Calibri"/>
                <a:cs typeface="Calibri"/>
                <a:sym typeface="Calibri"/>
              </a:rPr>
              <a:t>Used for men, boys and male animals and birds</a:t>
            </a:r>
            <a:endParaRPr sz="1400" b="0" i="0" u="none" strike="noStrike" cap="none" dirty="0">
              <a:solidFill>
                <a:srgbClr val="000000"/>
              </a:solidFill>
              <a:latin typeface="Arial"/>
              <a:ea typeface="Arial"/>
              <a:cs typeface="Arial"/>
              <a:sym typeface="Arial"/>
            </a:endParaRPr>
          </a:p>
        </p:txBody>
      </p:sp>
      <p:sp>
        <p:nvSpPr>
          <p:cNvPr id="16" name="Google Shape;57;p4">
            <a:extLst>
              <a:ext uri="{FF2B5EF4-FFF2-40B4-BE49-F238E27FC236}">
                <a16:creationId xmlns:a16="http://schemas.microsoft.com/office/drawing/2014/main" id="{E10395AA-6405-4305-9381-AA31CAD0C930}"/>
              </a:ext>
            </a:extLst>
          </p:cNvPr>
          <p:cNvSpPr txBox="1"/>
          <p:nvPr/>
        </p:nvSpPr>
        <p:spPr>
          <a:xfrm>
            <a:off x="2523845" y="4354820"/>
            <a:ext cx="59521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dk1"/>
                </a:solidFill>
                <a:latin typeface="Calibri"/>
                <a:ea typeface="Calibri"/>
                <a:cs typeface="Calibri"/>
                <a:sym typeface="Calibri"/>
              </a:rPr>
              <a:t>B</a:t>
            </a:r>
            <a:r>
              <a:rPr lang="en-US" sz="2000" b="0" i="0" u="none" strike="noStrike" cap="none" dirty="0">
                <a:solidFill>
                  <a:schemeClr val="dk1"/>
                </a:solidFill>
                <a:latin typeface="Calibri"/>
                <a:ea typeface="Calibri"/>
                <a:cs typeface="Calibri"/>
                <a:sym typeface="Calibri"/>
              </a:rPr>
              <a:t>oy</a:t>
            </a:r>
            <a:endParaRPr sz="1400" b="0" i="0" u="none" strike="noStrike" cap="none" dirty="0">
              <a:solidFill>
                <a:srgbClr val="000000"/>
              </a:solidFill>
              <a:latin typeface="Arial"/>
              <a:ea typeface="Arial"/>
              <a:cs typeface="Arial"/>
              <a:sym typeface="Arial"/>
            </a:endParaRPr>
          </a:p>
        </p:txBody>
      </p:sp>
      <p:sp>
        <p:nvSpPr>
          <p:cNvPr id="17" name="Google Shape;58;p4">
            <a:extLst>
              <a:ext uri="{FF2B5EF4-FFF2-40B4-BE49-F238E27FC236}">
                <a16:creationId xmlns:a16="http://schemas.microsoft.com/office/drawing/2014/main" id="{62E7F6EB-CEEF-4BD6-97A2-C10DF13C3741}"/>
              </a:ext>
            </a:extLst>
          </p:cNvPr>
          <p:cNvSpPr txBox="1"/>
          <p:nvPr/>
        </p:nvSpPr>
        <p:spPr>
          <a:xfrm>
            <a:off x="1127448" y="6183489"/>
            <a:ext cx="691536" cy="363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dirty="0">
                <a:solidFill>
                  <a:schemeClr val="dk1"/>
                </a:solidFill>
                <a:latin typeface="Calibri"/>
                <a:ea typeface="Calibri"/>
                <a:cs typeface="Calibri"/>
                <a:sym typeface="Calibri"/>
              </a:rPr>
              <a:t>K</a:t>
            </a:r>
            <a:r>
              <a:rPr lang="en-US" sz="2000" b="0" i="0" u="none" strike="noStrike" cap="none" dirty="0">
                <a:solidFill>
                  <a:schemeClr val="dk1"/>
                </a:solidFill>
                <a:latin typeface="Calibri"/>
                <a:ea typeface="Calibri"/>
                <a:cs typeface="Calibri"/>
                <a:sym typeface="Calibri"/>
              </a:rPr>
              <a:t>ing</a:t>
            </a:r>
            <a:endParaRPr sz="1400" b="0" i="0" u="none" strike="noStrike" cap="none" dirty="0">
              <a:solidFill>
                <a:srgbClr val="000000"/>
              </a:solidFill>
              <a:latin typeface="Arial"/>
              <a:ea typeface="Arial"/>
              <a:cs typeface="Arial"/>
              <a:sym typeface="Arial"/>
            </a:endParaRPr>
          </a:p>
        </p:txBody>
      </p:sp>
      <p:sp>
        <p:nvSpPr>
          <p:cNvPr id="18" name="Google Shape;59;p4">
            <a:extLst>
              <a:ext uri="{FF2B5EF4-FFF2-40B4-BE49-F238E27FC236}">
                <a16:creationId xmlns:a16="http://schemas.microsoft.com/office/drawing/2014/main" id="{80DEDDE4-909C-437E-805D-F871A74B1CEF}"/>
              </a:ext>
            </a:extLst>
          </p:cNvPr>
          <p:cNvSpPr txBox="1"/>
          <p:nvPr/>
        </p:nvSpPr>
        <p:spPr>
          <a:xfrm>
            <a:off x="5792444" y="4224764"/>
            <a:ext cx="70409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dk1"/>
                </a:solidFill>
                <a:latin typeface="Calibri"/>
                <a:ea typeface="Calibri"/>
                <a:cs typeface="Calibri"/>
                <a:sym typeface="Calibri"/>
              </a:rPr>
              <a:t>M</a:t>
            </a:r>
            <a:r>
              <a:rPr lang="en-US" sz="2000" b="0" i="0" u="none" strike="noStrike" cap="none" dirty="0">
                <a:solidFill>
                  <a:schemeClr val="dk1"/>
                </a:solidFill>
                <a:latin typeface="Calibri"/>
                <a:ea typeface="Calibri"/>
                <a:cs typeface="Calibri"/>
                <a:sym typeface="Calibri"/>
              </a:rPr>
              <a:t>an</a:t>
            </a:r>
            <a:endParaRPr sz="1400" b="0" i="0" u="none" strike="noStrike" cap="none" dirty="0">
              <a:solidFill>
                <a:srgbClr val="000000"/>
              </a:solidFill>
              <a:latin typeface="Arial"/>
              <a:ea typeface="Arial"/>
              <a:cs typeface="Arial"/>
              <a:sym typeface="Arial"/>
            </a:endParaRPr>
          </a:p>
        </p:txBody>
      </p:sp>
      <p:sp>
        <p:nvSpPr>
          <p:cNvPr id="19" name="Google Shape;60;p4">
            <a:extLst>
              <a:ext uri="{FF2B5EF4-FFF2-40B4-BE49-F238E27FC236}">
                <a16:creationId xmlns:a16="http://schemas.microsoft.com/office/drawing/2014/main" id="{94EA5C27-2C91-4EFE-B207-B17799031963}"/>
              </a:ext>
            </a:extLst>
          </p:cNvPr>
          <p:cNvSpPr txBox="1"/>
          <p:nvPr/>
        </p:nvSpPr>
        <p:spPr>
          <a:xfrm>
            <a:off x="9006665" y="4242951"/>
            <a:ext cx="617727" cy="363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dk1"/>
                </a:solidFill>
                <a:latin typeface="Calibri"/>
                <a:ea typeface="Calibri"/>
                <a:cs typeface="Calibri"/>
                <a:sym typeface="Calibri"/>
              </a:rPr>
              <a:t>B</a:t>
            </a:r>
            <a:r>
              <a:rPr lang="en-US" sz="2000" b="0" i="0" u="none" strike="noStrike" cap="none" dirty="0">
                <a:solidFill>
                  <a:schemeClr val="dk1"/>
                </a:solidFill>
                <a:latin typeface="Calibri"/>
                <a:ea typeface="Calibri"/>
                <a:cs typeface="Calibri"/>
                <a:sym typeface="Calibri"/>
              </a:rPr>
              <a:t>ull</a:t>
            </a:r>
            <a:endParaRPr sz="1400" b="0" i="0" u="none" strike="noStrike" cap="none" dirty="0">
              <a:solidFill>
                <a:srgbClr val="000000"/>
              </a:solidFill>
              <a:latin typeface="Arial"/>
              <a:ea typeface="Arial"/>
              <a:cs typeface="Arial"/>
              <a:sym typeface="Arial"/>
            </a:endParaRPr>
          </a:p>
        </p:txBody>
      </p:sp>
      <p:sp>
        <p:nvSpPr>
          <p:cNvPr id="20" name="Google Shape;61;p4">
            <a:extLst>
              <a:ext uri="{FF2B5EF4-FFF2-40B4-BE49-F238E27FC236}">
                <a16:creationId xmlns:a16="http://schemas.microsoft.com/office/drawing/2014/main" id="{FBA2F8FF-2777-450F-9214-DB18A753E13C}"/>
              </a:ext>
            </a:extLst>
          </p:cNvPr>
          <p:cNvSpPr txBox="1"/>
          <p:nvPr/>
        </p:nvSpPr>
        <p:spPr>
          <a:xfrm>
            <a:off x="4319636" y="6183526"/>
            <a:ext cx="1612916" cy="3636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Grandfather</a:t>
            </a:r>
            <a:endParaRPr sz="1400" b="0" i="0" u="none" strike="noStrike" cap="none" dirty="0">
              <a:solidFill>
                <a:srgbClr val="000000"/>
              </a:solidFill>
              <a:latin typeface="Arial"/>
              <a:ea typeface="Arial"/>
              <a:cs typeface="Arial"/>
              <a:sym typeface="Arial"/>
            </a:endParaRPr>
          </a:p>
        </p:txBody>
      </p:sp>
      <p:sp>
        <p:nvSpPr>
          <p:cNvPr id="21" name="Google Shape;62;p4">
            <a:extLst>
              <a:ext uri="{FF2B5EF4-FFF2-40B4-BE49-F238E27FC236}">
                <a16:creationId xmlns:a16="http://schemas.microsoft.com/office/drawing/2014/main" id="{1FFBF277-1F73-49D2-9180-384CFFAE2CFC}"/>
              </a:ext>
            </a:extLst>
          </p:cNvPr>
          <p:cNvSpPr txBox="1"/>
          <p:nvPr/>
        </p:nvSpPr>
        <p:spPr>
          <a:xfrm>
            <a:off x="8349410" y="6183526"/>
            <a:ext cx="1076447" cy="3636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dirty="0">
                <a:solidFill>
                  <a:schemeClr val="dk1"/>
                </a:solidFill>
                <a:latin typeface="Calibri"/>
                <a:ea typeface="Calibri"/>
                <a:cs typeface="Calibri"/>
                <a:sym typeface="Calibri"/>
              </a:rPr>
              <a:t>P</a:t>
            </a:r>
            <a:r>
              <a:rPr lang="en-US" sz="2000" b="0" i="0" u="none" strike="noStrike" cap="none" dirty="0">
                <a:solidFill>
                  <a:schemeClr val="dk1"/>
                </a:solidFill>
                <a:latin typeface="Calibri"/>
                <a:ea typeface="Calibri"/>
                <a:cs typeface="Calibri"/>
                <a:sym typeface="Calibri"/>
              </a:rPr>
              <a:t>eacock</a:t>
            </a:r>
            <a:endParaRPr sz="1400" b="0" i="0" u="none" strike="noStrike" cap="none" dirty="0">
              <a:solidFill>
                <a:srgbClr val="000000"/>
              </a:solidFill>
              <a:latin typeface="Arial"/>
              <a:ea typeface="Arial"/>
              <a:cs typeface="Arial"/>
              <a:sym typeface="Arial"/>
            </a:endParaRPr>
          </a:p>
        </p:txBody>
      </p:sp>
      <p:pic>
        <p:nvPicPr>
          <p:cNvPr id="22" name="Google Shape;63;p4">
            <a:extLst>
              <a:ext uri="{FF2B5EF4-FFF2-40B4-BE49-F238E27FC236}">
                <a16:creationId xmlns:a16="http://schemas.microsoft.com/office/drawing/2014/main" id="{540FA1A0-235C-4651-B67A-E2008C225543}"/>
              </a:ext>
            </a:extLst>
          </p:cNvPr>
          <p:cNvPicPr preferRelativeResize="0"/>
          <p:nvPr/>
        </p:nvPicPr>
        <p:blipFill>
          <a:blip r:embed="rId3"/>
          <a:srcRect l="8974" r="8974"/>
          <a:stretch/>
        </p:blipFill>
        <p:spPr>
          <a:xfrm>
            <a:off x="1847528" y="2603208"/>
            <a:ext cx="2096059" cy="1688387"/>
          </a:xfrm>
          <a:prstGeom prst="rect">
            <a:avLst/>
          </a:prstGeom>
          <a:noFill/>
          <a:ln>
            <a:noFill/>
          </a:ln>
        </p:spPr>
      </p:pic>
      <p:pic>
        <p:nvPicPr>
          <p:cNvPr id="23" name="Google Shape;64;p4">
            <a:extLst>
              <a:ext uri="{FF2B5EF4-FFF2-40B4-BE49-F238E27FC236}">
                <a16:creationId xmlns:a16="http://schemas.microsoft.com/office/drawing/2014/main" id="{13FEEF00-1E52-4B3D-AC44-820F8809D5F6}"/>
              </a:ext>
            </a:extLst>
          </p:cNvPr>
          <p:cNvPicPr preferRelativeResize="0"/>
          <p:nvPr/>
        </p:nvPicPr>
        <p:blipFill>
          <a:blip r:embed="rId4"/>
          <a:srcRect/>
          <a:stretch/>
        </p:blipFill>
        <p:spPr>
          <a:xfrm>
            <a:off x="597104" y="4586852"/>
            <a:ext cx="1785164" cy="1684750"/>
          </a:xfrm>
          <a:prstGeom prst="rect">
            <a:avLst/>
          </a:prstGeom>
          <a:noFill/>
          <a:ln>
            <a:noFill/>
          </a:ln>
        </p:spPr>
      </p:pic>
      <p:pic>
        <p:nvPicPr>
          <p:cNvPr id="24" name="Google Shape;65;p4">
            <a:extLst>
              <a:ext uri="{FF2B5EF4-FFF2-40B4-BE49-F238E27FC236}">
                <a16:creationId xmlns:a16="http://schemas.microsoft.com/office/drawing/2014/main" id="{585B1276-FCBD-46E6-8E67-595779B79F69}"/>
              </a:ext>
            </a:extLst>
          </p:cNvPr>
          <p:cNvPicPr preferRelativeResize="0"/>
          <p:nvPr/>
        </p:nvPicPr>
        <p:blipFill>
          <a:blip r:embed="rId5"/>
          <a:srcRect/>
          <a:stretch/>
        </p:blipFill>
        <p:spPr>
          <a:xfrm>
            <a:off x="8055009" y="2603208"/>
            <a:ext cx="2361471" cy="1639743"/>
          </a:xfrm>
          <a:prstGeom prst="rect">
            <a:avLst/>
          </a:prstGeom>
          <a:noFill/>
          <a:ln>
            <a:noFill/>
          </a:ln>
        </p:spPr>
      </p:pic>
      <p:pic>
        <p:nvPicPr>
          <p:cNvPr id="25" name="Google Shape;66;p4">
            <a:extLst>
              <a:ext uri="{FF2B5EF4-FFF2-40B4-BE49-F238E27FC236}">
                <a16:creationId xmlns:a16="http://schemas.microsoft.com/office/drawing/2014/main" id="{FC73608A-A19F-4B66-BE1E-D732F42EBDB3}"/>
              </a:ext>
            </a:extLst>
          </p:cNvPr>
          <p:cNvPicPr preferRelativeResize="0"/>
          <p:nvPr/>
        </p:nvPicPr>
        <p:blipFill>
          <a:blip r:embed="rId6"/>
          <a:srcRect/>
          <a:stretch/>
        </p:blipFill>
        <p:spPr>
          <a:xfrm>
            <a:off x="4056880" y="4586852"/>
            <a:ext cx="2006771" cy="1469788"/>
          </a:xfrm>
          <a:prstGeom prst="rect">
            <a:avLst/>
          </a:prstGeom>
          <a:noFill/>
          <a:ln>
            <a:noFill/>
          </a:ln>
        </p:spPr>
      </p:pic>
      <p:pic>
        <p:nvPicPr>
          <p:cNvPr id="26" name="Google Shape;67;p4">
            <a:extLst>
              <a:ext uri="{FF2B5EF4-FFF2-40B4-BE49-F238E27FC236}">
                <a16:creationId xmlns:a16="http://schemas.microsoft.com/office/drawing/2014/main" id="{AB6D1EC2-59CD-4CDB-B527-E7120A27E86E}"/>
              </a:ext>
            </a:extLst>
          </p:cNvPr>
          <p:cNvPicPr preferRelativeResize="0"/>
          <p:nvPr/>
        </p:nvPicPr>
        <p:blipFill>
          <a:blip r:embed="rId7"/>
          <a:srcRect/>
          <a:stretch/>
        </p:blipFill>
        <p:spPr>
          <a:xfrm>
            <a:off x="5485302" y="2603208"/>
            <a:ext cx="1213588" cy="1655539"/>
          </a:xfrm>
          <a:prstGeom prst="rect">
            <a:avLst/>
          </a:prstGeom>
          <a:noFill/>
          <a:ln>
            <a:noFill/>
          </a:ln>
        </p:spPr>
      </p:pic>
      <p:pic>
        <p:nvPicPr>
          <p:cNvPr id="27" name="Google Shape;68;p4">
            <a:extLst>
              <a:ext uri="{FF2B5EF4-FFF2-40B4-BE49-F238E27FC236}">
                <a16:creationId xmlns:a16="http://schemas.microsoft.com/office/drawing/2014/main" id="{0B20C057-45F0-4CF6-95AE-632DDE649866}"/>
              </a:ext>
            </a:extLst>
          </p:cNvPr>
          <p:cNvPicPr preferRelativeResize="0"/>
          <p:nvPr/>
        </p:nvPicPr>
        <p:blipFill>
          <a:blip r:embed="rId8"/>
          <a:srcRect/>
          <a:stretch/>
        </p:blipFill>
        <p:spPr>
          <a:xfrm>
            <a:off x="7738263" y="4586852"/>
            <a:ext cx="2277219" cy="1505098"/>
          </a:xfrm>
          <a:prstGeom prst="rect">
            <a:avLst/>
          </a:prstGeom>
          <a:noFill/>
          <a:ln>
            <a:noFill/>
          </a:ln>
        </p:spPr>
      </p:pic>
    </p:spTree>
    <p:extLst>
      <p:ext uri="{BB962C8B-B14F-4D97-AF65-F5344CB8AC3E}">
        <p14:creationId xmlns:p14="http://schemas.microsoft.com/office/powerpoint/2010/main" val="24516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4">
            <a:extLst>
              <a:ext uri="{FF2B5EF4-FFF2-40B4-BE49-F238E27FC236}">
                <a16:creationId xmlns:a16="http://schemas.microsoft.com/office/drawing/2014/main" id="{931AB805-A433-4669-876F-ACCDC67A3810}"/>
              </a:ext>
            </a:extLst>
          </p:cNvPr>
          <p:cNvSpPr txBox="1">
            <a:spLocks noGrp="1"/>
          </p:cNvSpPr>
          <p:nvPr>
            <p:ph type="title"/>
          </p:nvPr>
        </p:nvSpPr>
        <p:spPr>
          <a:xfrm>
            <a:off x="3373516" y="261979"/>
            <a:ext cx="5439918" cy="563561"/>
          </a:xfrm>
          <a:prstGeom prst="rect">
            <a:avLst/>
          </a:prstGeom>
          <a:solidFill>
            <a:srgbClr val="FFCD2D"/>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b="1" u="sng" dirty="0"/>
              <a:t>Feminine Gender</a:t>
            </a:r>
            <a:endParaRPr u="sng" dirty="0"/>
          </a:p>
        </p:txBody>
      </p:sp>
      <p:sp>
        <p:nvSpPr>
          <p:cNvPr id="3" name="Google Shape;54;p4">
            <a:extLst>
              <a:ext uri="{FF2B5EF4-FFF2-40B4-BE49-F238E27FC236}">
                <a16:creationId xmlns:a16="http://schemas.microsoft.com/office/drawing/2014/main" id="{391CFF40-5F44-473C-BA55-BDBC71DCC7AB}"/>
              </a:ext>
            </a:extLst>
          </p:cNvPr>
          <p:cNvSpPr txBox="1">
            <a:spLocks/>
          </p:cNvSpPr>
          <p:nvPr/>
        </p:nvSpPr>
        <p:spPr>
          <a:xfrm>
            <a:off x="4638669" y="848142"/>
            <a:ext cx="2882559"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C00000"/>
              </a:buClr>
              <a:buSzPts val="3200"/>
              <a:buFont typeface="Arial" pitchFamily="34" charset="0"/>
              <a:buNone/>
            </a:pPr>
            <a:r>
              <a:rPr lang="en-US">
                <a:solidFill>
                  <a:srgbClr val="C00000"/>
                </a:solidFill>
              </a:rPr>
              <a:t>Feminine noun</a:t>
            </a:r>
            <a:endParaRPr lang="en-US" dirty="0"/>
          </a:p>
        </p:txBody>
      </p:sp>
      <p:cxnSp>
        <p:nvCxnSpPr>
          <p:cNvPr id="4" name="Google Shape;55;p4">
            <a:extLst>
              <a:ext uri="{FF2B5EF4-FFF2-40B4-BE49-F238E27FC236}">
                <a16:creationId xmlns:a16="http://schemas.microsoft.com/office/drawing/2014/main" id="{D5260742-CFE3-4AA7-A905-153BB82D6BAC}"/>
              </a:ext>
            </a:extLst>
          </p:cNvPr>
          <p:cNvCxnSpPr>
            <a:cxnSpLocks/>
          </p:cNvCxnSpPr>
          <p:nvPr/>
        </p:nvCxnSpPr>
        <p:spPr>
          <a:xfrm flipH="1">
            <a:off x="6079878" y="1437617"/>
            <a:ext cx="71" cy="57166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5" name="Google Shape;56;p4">
            <a:extLst>
              <a:ext uri="{FF2B5EF4-FFF2-40B4-BE49-F238E27FC236}">
                <a16:creationId xmlns:a16="http://schemas.microsoft.com/office/drawing/2014/main" id="{909FC401-DF28-4EE7-A2FC-54A5D9B1DD13}"/>
              </a:ext>
            </a:extLst>
          </p:cNvPr>
          <p:cNvSpPr txBox="1"/>
          <p:nvPr/>
        </p:nvSpPr>
        <p:spPr>
          <a:xfrm>
            <a:off x="2230428" y="2037210"/>
            <a:ext cx="7686325" cy="53854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lgn="ctr">
              <a:buSzPts val="2800"/>
            </a:pPr>
            <a:r>
              <a:rPr lang="en-US" sz="2800" dirty="0">
                <a:solidFill>
                  <a:srgbClr val="974806"/>
                </a:solidFill>
                <a:latin typeface="Calibri"/>
                <a:ea typeface="Calibri"/>
                <a:cs typeface="Calibri"/>
                <a:sym typeface="Calibri"/>
              </a:rPr>
              <a:t>Used for women, girls and female animals and birds</a:t>
            </a:r>
            <a:endParaRPr lang="en-US" dirty="0"/>
          </a:p>
        </p:txBody>
      </p:sp>
      <p:sp>
        <p:nvSpPr>
          <p:cNvPr id="6" name="Google Shape;57;p4">
            <a:extLst>
              <a:ext uri="{FF2B5EF4-FFF2-40B4-BE49-F238E27FC236}">
                <a16:creationId xmlns:a16="http://schemas.microsoft.com/office/drawing/2014/main" id="{9C1EC413-BAF4-4A34-B3AE-8670A4A79862}"/>
              </a:ext>
            </a:extLst>
          </p:cNvPr>
          <p:cNvSpPr txBox="1"/>
          <p:nvPr/>
        </p:nvSpPr>
        <p:spPr>
          <a:xfrm>
            <a:off x="867891" y="4253026"/>
            <a:ext cx="59521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Girl</a:t>
            </a:r>
            <a:endParaRPr sz="1400" b="0" i="0" u="none" strike="noStrike" cap="none" dirty="0">
              <a:solidFill>
                <a:srgbClr val="000000"/>
              </a:solidFill>
              <a:latin typeface="Arial"/>
              <a:ea typeface="Arial"/>
              <a:cs typeface="Arial"/>
              <a:sym typeface="Arial"/>
            </a:endParaRPr>
          </a:p>
        </p:txBody>
      </p:sp>
      <p:sp>
        <p:nvSpPr>
          <p:cNvPr id="7" name="Google Shape;58;p4">
            <a:extLst>
              <a:ext uri="{FF2B5EF4-FFF2-40B4-BE49-F238E27FC236}">
                <a16:creationId xmlns:a16="http://schemas.microsoft.com/office/drawing/2014/main" id="{D5531241-39A0-4203-97BA-8AC1B0F004E0}"/>
              </a:ext>
            </a:extLst>
          </p:cNvPr>
          <p:cNvSpPr txBox="1"/>
          <p:nvPr/>
        </p:nvSpPr>
        <p:spPr>
          <a:xfrm>
            <a:off x="1858958" y="6214452"/>
            <a:ext cx="918665" cy="3306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Queen</a:t>
            </a:r>
            <a:endParaRPr sz="1400" b="0" i="0" u="none" strike="noStrike" cap="none" dirty="0">
              <a:solidFill>
                <a:srgbClr val="000000"/>
              </a:solidFill>
              <a:latin typeface="Arial"/>
              <a:ea typeface="Arial"/>
              <a:cs typeface="Arial"/>
              <a:sym typeface="Arial"/>
            </a:endParaRPr>
          </a:p>
        </p:txBody>
      </p:sp>
      <p:sp>
        <p:nvSpPr>
          <p:cNvPr id="8" name="Google Shape;59;p4">
            <a:extLst>
              <a:ext uri="{FF2B5EF4-FFF2-40B4-BE49-F238E27FC236}">
                <a16:creationId xmlns:a16="http://schemas.microsoft.com/office/drawing/2014/main" id="{2DCCD4C2-C5FE-46DC-9707-237FE9F15DE6}"/>
              </a:ext>
            </a:extLst>
          </p:cNvPr>
          <p:cNvSpPr txBox="1"/>
          <p:nvPr/>
        </p:nvSpPr>
        <p:spPr>
          <a:xfrm>
            <a:off x="9192344" y="6305624"/>
            <a:ext cx="1030860" cy="363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Woman</a:t>
            </a:r>
            <a:endParaRPr sz="1400" b="0" i="0" u="none" strike="noStrike" cap="none" dirty="0">
              <a:solidFill>
                <a:srgbClr val="000000"/>
              </a:solidFill>
              <a:latin typeface="Arial"/>
              <a:ea typeface="Arial"/>
              <a:cs typeface="Arial"/>
              <a:sym typeface="Arial"/>
            </a:endParaRPr>
          </a:p>
        </p:txBody>
      </p:sp>
      <p:sp>
        <p:nvSpPr>
          <p:cNvPr id="9" name="Google Shape;60;p4">
            <a:extLst>
              <a:ext uri="{FF2B5EF4-FFF2-40B4-BE49-F238E27FC236}">
                <a16:creationId xmlns:a16="http://schemas.microsoft.com/office/drawing/2014/main" id="{CBC9C90A-03F3-4535-B02C-A1EEA2B19ADE}"/>
              </a:ext>
            </a:extLst>
          </p:cNvPr>
          <p:cNvSpPr txBox="1"/>
          <p:nvPr/>
        </p:nvSpPr>
        <p:spPr>
          <a:xfrm>
            <a:off x="9624392" y="4221088"/>
            <a:ext cx="161192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Grandmother</a:t>
            </a:r>
            <a:endParaRPr sz="1400" b="0" i="0" u="none" strike="noStrike" cap="none" dirty="0">
              <a:solidFill>
                <a:srgbClr val="000000"/>
              </a:solidFill>
              <a:latin typeface="Arial"/>
              <a:ea typeface="Arial"/>
              <a:cs typeface="Arial"/>
              <a:sym typeface="Arial"/>
            </a:endParaRPr>
          </a:p>
        </p:txBody>
      </p:sp>
      <p:sp>
        <p:nvSpPr>
          <p:cNvPr id="10" name="Google Shape;61;p4">
            <a:extLst>
              <a:ext uri="{FF2B5EF4-FFF2-40B4-BE49-F238E27FC236}">
                <a16:creationId xmlns:a16="http://schemas.microsoft.com/office/drawing/2014/main" id="{BC9122C7-DE60-448C-AFD9-1667DF598B75}"/>
              </a:ext>
            </a:extLst>
          </p:cNvPr>
          <p:cNvSpPr txBox="1"/>
          <p:nvPr/>
        </p:nvSpPr>
        <p:spPr>
          <a:xfrm>
            <a:off x="5735960" y="4270236"/>
            <a:ext cx="659155" cy="363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Cow</a:t>
            </a:r>
            <a:endParaRPr sz="1400" b="0" i="0" u="none" strike="noStrike" cap="none" dirty="0">
              <a:solidFill>
                <a:srgbClr val="000000"/>
              </a:solidFill>
              <a:latin typeface="Arial"/>
              <a:ea typeface="Arial"/>
              <a:cs typeface="Arial"/>
              <a:sym typeface="Arial"/>
            </a:endParaRPr>
          </a:p>
        </p:txBody>
      </p:sp>
      <p:sp>
        <p:nvSpPr>
          <p:cNvPr id="11" name="Google Shape;62;p4">
            <a:extLst>
              <a:ext uri="{FF2B5EF4-FFF2-40B4-BE49-F238E27FC236}">
                <a16:creationId xmlns:a16="http://schemas.microsoft.com/office/drawing/2014/main" id="{E54CE81E-08F4-4F6B-A119-68991A3005D8}"/>
              </a:ext>
            </a:extLst>
          </p:cNvPr>
          <p:cNvSpPr txBox="1"/>
          <p:nvPr/>
        </p:nvSpPr>
        <p:spPr>
          <a:xfrm>
            <a:off x="5618249" y="6421268"/>
            <a:ext cx="9818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Peahen</a:t>
            </a:r>
            <a:endParaRPr sz="1400" b="0" i="0" u="none" strike="noStrike" cap="none" dirty="0">
              <a:solidFill>
                <a:srgbClr val="000000"/>
              </a:solidFill>
              <a:latin typeface="Arial"/>
              <a:ea typeface="Arial"/>
              <a:cs typeface="Arial"/>
              <a:sym typeface="Arial"/>
            </a:endParaRPr>
          </a:p>
        </p:txBody>
      </p:sp>
      <p:pic>
        <p:nvPicPr>
          <p:cNvPr id="12" name="Google Shape;63;p4">
            <a:extLst>
              <a:ext uri="{FF2B5EF4-FFF2-40B4-BE49-F238E27FC236}">
                <a16:creationId xmlns:a16="http://schemas.microsoft.com/office/drawing/2014/main" id="{1337F241-E9F4-4700-9ED6-BBE75CCA9E33}"/>
              </a:ext>
            </a:extLst>
          </p:cNvPr>
          <p:cNvPicPr preferRelativeResize="0"/>
          <p:nvPr/>
        </p:nvPicPr>
        <p:blipFill>
          <a:blip r:embed="rId3"/>
          <a:srcRect l="8683" r="8683"/>
          <a:stretch/>
        </p:blipFill>
        <p:spPr>
          <a:xfrm>
            <a:off x="335360" y="2683218"/>
            <a:ext cx="1905508" cy="1534897"/>
          </a:xfrm>
          <a:prstGeom prst="rect">
            <a:avLst/>
          </a:prstGeom>
          <a:noFill/>
          <a:ln>
            <a:noFill/>
          </a:ln>
        </p:spPr>
      </p:pic>
      <p:pic>
        <p:nvPicPr>
          <p:cNvPr id="13" name="Google Shape;64;p4">
            <a:extLst>
              <a:ext uri="{FF2B5EF4-FFF2-40B4-BE49-F238E27FC236}">
                <a16:creationId xmlns:a16="http://schemas.microsoft.com/office/drawing/2014/main" id="{C2CE346F-730F-4334-882E-E429DD75B03A}"/>
              </a:ext>
            </a:extLst>
          </p:cNvPr>
          <p:cNvPicPr preferRelativeResize="0"/>
          <p:nvPr/>
        </p:nvPicPr>
        <p:blipFill>
          <a:blip r:embed="rId4"/>
          <a:srcRect/>
          <a:stretch/>
        </p:blipFill>
        <p:spPr>
          <a:xfrm>
            <a:off x="1631504" y="4293096"/>
            <a:ext cx="1386405" cy="1853225"/>
          </a:xfrm>
          <a:prstGeom prst="rect">
            <a:avLst/>
          </a:prstGeom>
          <a:noFill/>
          <a:ln>
            <a:noFill/>
          </a:ln>
        </p:spPr>
      </p:pic>
      <p:pic>
        <p:nvPicPr>
          <p:cNvPr id="14" name="Google Shape;65;p4">
            <a:extLst>
              <a:ext uri="{FF2B5EF4-FFF2-40B4-BE49-F238E27FC236}">
                <a16:creationId xmlns:a16="http://schemas.microsoft.com/office/drawing/2014/main" id="{B945DE91-990E-4A00-911B-A5F9281DA59E}"/>
              </a:ext>
            </a:extLst>
          </p:cNvPr>
          <p:cNvPicPr preferRelativeResize="0"/>
          <p:nvPr/>
        </p:nvPicPr>
        <p:blipFill>
          <a:blip r:embed="rId5"/>
          <a:srcRect/>
          <a:stretch/>
        </p:blipFill>
        <p:spPr>
          <a:xfrm>
            <a:off x="9187014" y="2636912"/>
            <a:ext cx="2597618" cy="1576280"/>
          </a:xfrm>
          <a:prstGeom prst="rect">
            <a:avLst/>
          </a:prstGeom>
          <a:noFill/>
          <a:ln>
            <a:noFill/>
          </a:ln>
        </p:spPr>
      </p:pic>
      <p:pic>
        <p:nvPicPr>
          <p:cNvPr id="15" name="Google Shape;66;p4">
            <a:extLst>
              <a:ext uri="{FF2B5EF4-FFF2-40B4-BE49-F238E27FC236}">
                <a16:creationId xmlns:a16="http://schemas.microsoft.com/office/drawing/2014/main" id="{1D05F04D-C155-42CF-AC24-4A925F040C3D}"/>
              </a:ext>
            </a:extLst>
          </p:cNvPr>
          <p:cNvPicPr preferRelativeResize="0"/>
          <p:nvPr/>
        </p:nvPicPr>
        <p:blipFill>
          <a:blip r:embed="rId6"/>
          <a:srcRect/>
          <a:stretch/>
        </p:blipFill>
        <p:spPr>
          <a:xfrm>
            <a:off x="4655840" y="2665354"/>
            <a:ext cx="2938113" cy="1604882"/>
          </a:xfrm>
          <a:prstGeom prst="rect">
            <a:avLst/>
          </a:prstGeom>
          <a:noFill/>
          <a:ln>
            <a:noFill/>
          </a:ln>
        </p:spPr>
      </p:pic>
      <p:pic>
        <p:nvPicPr>
          <p:cNvPr id="16" name="Google Shape;67;p4">
            <a:extLst>
              <a:ext uri="{FF2B5EF4-FFF2-40B4-BE49-F238E27FC236}">
                <a16:creationId xmlns:a16="http://schemas.microsoft.com/office/drawing/2014/main" id="{A317B5AC-E550-4EE2-A6E0-901580B6AC8C}"/>
              </a:ext>
            </a:extLst>
          </p:cNvPr>
          <p:cNvPicPr preferRelativeResize="0"/>
          <p:nvPr/>
        </p:nvPicPr>
        <p:blipFill>
          <a:blip r:embed="rId7"/>
          <a:srcRect/>
          <a:stretch/>
        </p:blipFill>
        <p:spPr>
          <a:xfrm>
            <a:off x="9120336" y="4653136"/>
            <a:ext cx="1022942" cy="1655539"/>
          </a:xfrm>
          <a:prstGeom prst="rect">
            <a:avLst/>
          </a:prstGeom>
          <a:noFill/>
          <a:ln>
            <a:noFill/>
          </a:ln>
        </p:spPr>
      </p:pic>
      <p:pic>
        <p:nvPicPr>
          <p:cNvPr id="17" name="Google Shape;68;p4">
            <a:extLst>
              <a:ext uri="{FF2B5EF4-FFF2-40B4-BE49-F238E27FC236}">
                <a16:creationId xmlns:a16="http://schemas.microsoft.com/office/drawing/2014/main" id="{35E1E349-22DB-47AB-9A81-0CE90EB1D37B}"/>
              </a:ext>
            </a:extLst>
          </p:cNvPr>
          <p:cNvPicPr preferRelativeResize="0"/>
          <p:nvPr/>
        </p:nvPicPr>
        <p:blipFill>
          <a:blip r:embed="rId8"/>
          <a:srcRect/>
          <a:stretch/>
        </p:blipFill>
        <p:spPr>
          <a:xfrm>
            <a:off x="4733802" y="4676568"/>
            <a:ext cx="2596028" cy="1784770"/>
          </a:xfrm>
          <a:prstGeom prst="rect">
            <a:avLst/>
          </a:prstGeom>
          <a:noFill/>
          <a:ln>
            <a:noFill/>
          </a:ln>
        </p:spPr>
      </p:pic>
    </p:spTree>
    <p:extLst>
      <p:ext uri="{BB962C8B-B14F-4D97-AF65-F5344CB8AC3E}">
        <p14:creationId xmlns:p14="http://schemas.microsoft.com/office/powerpoint/2010/main" val="21451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4">
            <a:extLst>
              <a:ext uri="{FF2B5EF4-FFF2-40B4-BE49-F238E27FC236}">
                <a16:creationId xmlns:a16="http://schemas.microsoft.com/office/drawing/2014/main" id="{EAB7EC68-C844-4FD2-AEED-11B253964B5C}"/>
              </a:ext>
            </a:extLst>
          </p:cNvPr>
          <p:cNvSpPr txBox="1">
            <a:spLocks noGrp="1"/>
          </p:cNvSpPr>
          <p:nvPr>
            <p:ph type="title"/>
          </p:nvPr>
        </p:nvSpPr>
        <p:spPr>
          <a:xfrm>
            <a:off x="3381597" y="261979"/>
            <a:ext cx="5439918" cy="563561"/>
          </a:xfrm>
          <a:prstGeom prst="rect">
            <a:avLst/>
          </a:prstGeom>
          <a:solidFill>
            <a:srgbClr val="FFCD2D"/>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b="1" u="sng" dirty="0"/>
              <a:t>Common Gender</a:t>
            </a:r>
            <a:endParaRPr u="sng" dirty="0"/>
          </a:p>
        </p:txBody>
      </p:sp>
      <p:sp>
        <p:nvSpPr>
          <p:cNvPr id="3" name="Google Shape;54;p4">
            <a:extLst>
              <a:ext uri="{FF2B5EF4-FFF2-40B4-BE49-F238E27FC236}">
                <a16:creationId xmlns:a16="http://schemas.microsoft.com/office/drawing/2014/main" id="{149972E2-A5E4-4FC1-BBC6-7438AB879D00}"/>
              </a:ext>
            </a:extLst>
          </p:cNvPr>
          <p:cNvSpPr txBox="1">
            <a:spLocks/>
          </p:cNvSpPr>
          <p:nvPr/>
        </p:nvSpPr>
        <p:spPr>
          <a:xfrm>
            <a:off x="4646750" y="1002855"/>
            <a:ext cx="2882559"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C00000"/>
              </a:buClr>
              <a:buSzPts val="3200"/>
              <a:buFont typeface="Arial" pitchFamily="34" charset="0"/>
              <a:buNone/>
            </a:pPr>
            <a:r>
              <a:rPr lang="en-US">
                <a:solidFill>
                  <a:srgbClr val="C00000"/>
                </a:solidFill>
              </a:rPr>
              <a:t>Common nouns</a:t>
            </a:r>
            <a:endParaRPr lang="en-US"/>
          </a:p>
        </p:txBody>
      </p:sp>
      <p:cxnSp>
        <p:nvCxnSpPr>
          <p:cNvPr id="4" name="Google Shape;55;p4">
            <a:extLst>
              <a:ext uri="{FF2B5EF4-FFF2-40B4-BE49-F238E27FC236}">
                <a16:creationId xmlns:a16="http://schemas.microsoft.com/office/drawing/2014/main" id="{E3FF6245-566C-46AF-97C1-8EC31455A76A}"/>
              </a:ext>
            </a:extLst>
          </p:cNvPr>
          <p:cNvCxnSpPr>
            <a:stCxn id="3" idx="2"/>
            <a:endCxn id="5" idx="0"/>
          </p:cNvCxnSpPr>
          <p:nvPr/>
        </p:nvCxnSpPr>
        <p:spPr>
          <a:xfrm>
            <a:off x="6088029" y="1566417"/>
            <a:ext cx="0" cy="5295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5" name="Google Shape;56;p4">
            <a:extLst>
              <a:ext uri="{FF2B5EF4-FFF2-40B4-BE49-F238E27FC236}">
                <a16:creationId xmlns:a16="http://schemas.microsoft.com/office/drawing/2014/main" id="{01D89B0F-84AE-41B2-B3EE-E1E4BB8432C4}"/>
              </a:ext>
            </a:extLst>
          </p:cNvPr>
          <p:cNvSpPr txBox="1"/>
          <p:nvPr/>
        </p:nvSpPr>
        <p:spPr>
          <a:xfrm>
            <a:off x="4646609" y="2095875"/>
            <a:ext cx="2882700" cy="525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974806"/>
                </a:solidFill>
                <a:latin typeface="Calibri"/>
                <a:ea typeface="Calibri"/>
                <a:cs typeface="Calibri"/>
                <a:sym typeface="Calibri"/>
              </a:rPr>
              <a:t>Male and Female</a:t>
            </a:r>
            <a:endParaRPr sz="1400" b="0" i="0" u="none" strike="noStrike" cap="none">
              <a:solidFill>
                <a:srgbClr val="000000"/>
              </a:solidFill>
              <a:latin typeface="Arial"/>
              <a:ea typeface="Arial"/>
              <a:cs typeface="Arial"/>
              <a:sym typeface="Arial"/>
            </a:endParaRPr>
          </a:p>
        </p:txBody>
      </p:sp>
      <p:sp>
        <p:nvSpPr>
          <p:cNvPr id="6" name="Google Shape;57;p4">
            <a:extLst>
              <a:ext uri="{FF2B5EF4-FFF2-40B4-BE49-F238E27FC236}">
                <a16:creationId xmlns:a16="http://schemas.microsoft.com/office/drawing/2014/main" id="{A05B1A6D-E5CB-4BA5-B250-A6E6D42C2F8F}"/>
              </a:ext>
            </a:extLst>
          </p:cNvPr>
          <p:cNvSpPr txBox="1"/>
          <p:nvPr/>
        </p:nvSpPr>
        <p:spPr>
          <a:xfrm>
            <a:off x="1045901" y="4325034"/>
            <a:ext cx="8714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doctor</a:t>
            </a:r>
            <a:endParaRPr sz="1400" b="0" i="0" u="none" strike="noStrike" cap="none" dirty="0">
              <a:solidFill>
                <a:srgbClr val="000000"/>
              </a:solidFill>
              <a:latin typeface="Arial"/>
              <a:ea typeface="Arial"/>
              <a:cs typeface="Arial"/>
              <a:sym typeface="Arial"/>
            </a:endParaRPr>
          </a:p>
        </p:txBody>
      </p:sp>
      <p:sp>
        <p:nvSpPr>
          <p:cNvPr id="7" name="Google Shape;58;p4">
            <a:extLst>
              <a:ext uri="{FF2B5EF4-FFF2-40B4-BE49-F238E27FC236}">
                <a16:creationId xmlns:a16="http://schemas.microsoft.com/office/drawing/2014/main" id="{F77D9E8E-6751-4898-B13F-726EF2B8E216}"/>
              </a:ext>
            </a:extLst>
          </p:cNvPr>
          <p:cNvSpPr txBox="1"/>
          <p:nvPr/>
        </p:nvSpPr>
        <p:spPr>
          <a:xfrm>
            <a:off x="2927648" y="6413266"/>
            <a:ext cx="6915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baby</a:t>
            </a:r>
            <a:endParaRPr sz="1400" b="0" i="0" u="none" strike="noStrike" cap="none" dirty="0">
              <a:solidFill>
                <a:srgbClr val="000000"/>
              </a:solidFill>
              <a:latin typeface="Arial"/>
              <a:ea typeface="Arial"/>
              <a:cs typeface="Arial"/>
              <a:sym typeface="Arial"/>
            </a:endParaRPr>
          </a:p>
        </p:txBody>
      </p:sp>
      <p:sp>
        <p:nvSpPr>
          <p:cNvPr id="8" name="Google Shape;59;p4">
            <a:extLst>
              <a:ext uri="{FF2B5EF4-FFF2-40B4-BE49-F238E27FC236}">
                <a16:creationId xmlns:a16="http://schemas.microsoft.com/office/drawing/2014/main" id="{07B689DD-4D46-4BF9-9D6B-5E864893C9DE}"/>
              </a:ext>
            </a:extLst>
          </p:cNvPr>
          <p:cNvSpPr txBox="1"/>
          <p:nvPr/>
        </p:nvSpPr>
        <p:spPr>
          <a:xfrm>
            <a:off x="5611621" y="4197710"/>
            <a:ext cx="103630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student</a:t>
            </a:r>
            <a:endParaRPr sz="1400" b="0" i="0" u="none" strike="noStrike" cap="none" dirty="0">
              <a:solidFill>
                <a:srgbClr val="000000"/>
              </a:solidFill>
              <a:latin typeface="Arial"/>
              <a:ea typeface="Arial"/>
              <a:cs typeface="Arial"/>
              <a:sym typeface="Arial"/>
            </a:endParaRPr>
          </a:p>
        </p:txBody>
      </p:sp>
      <p:sp>
        <p:nvSpPr>
          <p:cNvPr id="9" name="Google Shape;60;p4">
            <a:extLst>
              <a:ext uri="{FF2B5EF4-FFF2-40B4-BE49-F238E27FC236}">
                <a16:creationId xmlns:a16="http://schemas.microsoft.com/office/drawing/2014/main" id="{78C9C6B5-82C1-4757-80F3-61EBF5353FC2}"/>
              </a:ext>
            </a:extLst>
          </p:cNvPr>
          <p:cNvSpPr txBox="1"/>
          <p:nvPr/>
        </p:nvSpPr>
        <p:spPr>
          <a:xfrm>
            <a:off x="9834387" y="4253026"/>
            <a:ext cx="9044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dancer</a:t>
            </a:r>
            <a:endParaRPr sz="1400" b="0" i="0" u="none" strike="noStrike" cap="none" dirty="0">
              <a:solidFill>
                <a:srgbClr val="000000"/>
              </a:solidFill>
              <a:latin typeface="Arial"/>
              <a:ea typeface="Arial"/>
              <a:cs typeface="Arial"/>
              <a:sym typeface="Arial"/>
            </a:endParaRPr>
          </a:p>
        </p:txBody>
      </p:sp>
      <p:sp>
        <p:nvSpPr>
          <p:cNvPr id="10" name="Google Shape;61;p4">
            <a:extLst>
              <a:ext uri="{FF2B5EF4-FFF2-40B4-BE49-F238E27FC236}">
                <a16:creationId xmlns:a16="http://schemas.microsoft.com/office/drawing/2014/main" id="{55B02EF6-A7DF-4379-B176-44B9F3F0B9D0}"/>
              </a:ext>
            </a:extLst>
          </p:cNvPr>
          <p:cNvSpPr txBox="1"/>
          <p:nvPr/>
        </p:nvSpPr>
        <p:spPr>
          <a:xfrm>
            <a:off x="6300941" y="6341258"/>
            <a:ext cx="6591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pilot</a:t>
            </a:r>
            <a:endParaRPr sz="1400" b="0" i="0" u="none" strike="noStrike" cap="none" dirty="0">
              <a:solidFill>
                <a:srgbClr val="000000"/>
              </a:solidFill>
              <a:latin typeface="Arial"/>
              <a:ea typeface="Arial"/>
              <a:cs typeface="Arial"/>
              <a:sym typeface="Arial"/>
            </a:endParaRPr>
          </a:p>
        </p:txBody>
      </p:sp>
      <p:sp>
        <p:nvSpPr>
          <p:cNvPr id="11" name="Google Shape;62;p4">
            <a:extLst>
              <a:ext uri="{FF2B5EF4-FFF2-40B4-BE49-F238E27FC236}">
                <a16:creationId xmlns:a16="http://schemas.microsoft.com/office/drawing/2014/main" id="{7432C704-364A-4D2E-8BFF-A055FAAE3C82}"/>
              </a:ext>
            </a:extLst>
          </p:cNvPr>
          <p:cNvSpPr txBox="1"/>
          <p:nvPr/>
        </p:nvSpPr>
        <p:spPr>
          <a:xfrm>
            <a:off x="9577225" y="6429270"/>
            <a:ext cx="9818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teacher</a:t>
            </a:r>
            <a:endParaRPr sz="1400" b="0" i="0" u="none" strike="noStrike" cap="none" dirty="0">
              <a:solidFill>
                <a:srgbClr val="000000"/>
              </a:solidFill>
              <a:latin typeface="Arial"/>
              <a:ea typeface="Arial"/>
              <a:cs typeface="Arial"/>
              <a:sym typeface="Arial"/>
            </a:endParaRPr>
          </a:p>
        </p:txBody>
      </p:sp>
      <p:pic>
        <p:nvPicPr>
          <p:cNvPr id="12" name="Google Shape;63;p4" descr="A picture containing icon&#10;&#10;Description automatically generated">
            <a:extLst>
              <a:ext uri="{FF2B5EF4-FFF2-40B4-BE49-F238E27FC236}">
                <a16:creationId xmlns:a16="http://schemas.microsoft.com/office/drawing/2014/main" id="{5581B739-06E8-4B84-82AF-19021F844348}"/>
              </a:ext>
            </a:extLst>
          </p:cNvPr>
          <p:cNvPicPr preferRelativeResize="0"/>
          <p:nvPr/>
        </p:nvPicPr>
        <p:blipFill rotWithShape="1">
          <a:blip r:embed="rId3">
            <a:alphaModFix/>
          </a:blip>
          <a:srcRect t="23477" r="5001"/>
          <a:stretch/>
        </p:blipFill>
        <p:spPr>
          <a:xfrm>
            <a:off x="506779" y="2658395"/>
            <a:ext cx="2096059" cy="1688387"/>
          </a:xfrm>
          <a:prstGeom prst="rect">
            <a:avLst/>
          </a:prstGeom>
          <a:noFill/>
          <a:ln>
            <a:noFill/>
          </a:ln>
        </p:spPr>
      </p:pic>
      <p:pic>
        <p:nvPicPr>
          <p:cNvPr id="13" name="Google Shape;64;p4">
            <a:extLst>
              <a:ext uri="{FF2B5EF4-FFF2-40B4-BE49-F238E27FC236}">
                <a16:creationId xmlns:a16="http://schemas.microsoft.com/office/drawing/2014/main" id="{4FDAFC41-EE32-4509-BBEF-9AD9DA183664}"/>
              </a:ext>
            </a:extLst>
          </p:cNvPr>
          <p:cNvPicPr preferRelativeResize="0"/>
          <p:nvPr/>
        </p:nvPicPr>
        <p:blipFill>
          <a:blip r:embed="rId4"/>
          <a:srcRect/>
          <a:stretch/>
        </p:blipFill>
        <p:spPr>
          <a:xfrm>
            <a:off x="1991544" y="4893434"/>
            <a:ext cx="2475297" cy="1531591"/>
          </a:xfrm>
          <a:prstGeom prst="rect">
            <a:avLst/>
          </a:prstGeom>
          <a:noFill/>
          <a:ln>
            <a:noFill/>
          </a:ln>
        </p:spPr>
      </p:pic>
      <p:pic>
        <p:nvPicPr>
          <p:cNvPr id="14" name="Google Shape;65;p4" descr="A picture containing shape&#10;&#10;Description automatically generated">
            <a:extLst>
              <a:ext uri="{FF2B5EF4-FFF2-40B4-BE49-F238E27FC236}">
                <a16:creationId xmlns:a16="http://schemas.microsoft.com/office/drawing/2014/main" id="{FEC61BFB-72F8-4C89-905C-52D499886A48}"/>
              </a:ext>
            </a:extLst>
          </p:cNvPr>
          <p:cNvPicPr preferRelativeResize="0"/>
          <p:nvPr/>
        </p:nvPicPr>
        <p:blipFill rotWithShape="1">
          <a:blip r:embed="rId5">
            <a:alphaModFix/>
          </a:blip>
          <a:srcRect/>
          <a:stretch/>
        </p:blipFill>
        <p:spPr>
          <a:xfrm>
            <a:off x="9434358" y="2564904"/>
            <a:ext cx="1211807" cy="1660507"/>
          </a:xfrm>
          <a:prstGeom prst="rect">
            <a:avLst/>
          </a:prstGeom>
          <a:noFill/>
          <a:ln>
            <a:noFill/>
          </a:ln>
        </p:spPr>
      </p:pic>
      <p:pic>
        <p:nvPicPr>
          <p:cNvPr id="15" name="Google Shape;66;p4" descr="A picture containing icon&#10;&#10;Description automatically generated">
            <a:extLst>
              <a:ext uri="{FF2B5EF4-FFF2-40B4-BE49-F238E27FC236}">
                <a16:creationId xmlns:a16="http://schemas.microsoft.com/office/drawing/2014/main" id="{D50531EE-CBA7-4D40-A9CC-8F93109D11D2}"/>
              </a:ext>
            </a:extLst>
          </p:cNvPr>
          <p:cNvPicPr preferRelativeResize="0"/>
          <p:nvPr/>
        </p:nvPicPr>
        <p:blipFill rotWithShape="1">
          <a:blip r:embed="rId6">
            <a:alphaModFix/>
          </a:blip>
          <a:srcRect/>
          <a:stretch/>
        </p:blipFill>
        <p:spPr>
          <a:xfrm>
            <a:off x="5899909" y="4730421"/>
            <a:ext cx="1370651" cy="1600760"/>
          </a:xfrm>
          <a:prstGeom prst="rect">
            <a:avLst/>
          </a:prstGeom>
          <a:noFill/>
          <a:ln>
            <a:noFill/>
          </a:ln>
        </p:spPr>
      </p:pic>
      <p:pic>
        <p:nvPicPr>
          <p:cNvPr id="16" name="Google Shape;67;p4">
            <a:extLst>
              <a:ext uri="{FF2B5EF4-FFF2-40B4-BE49-F238E27FC236}">
                <a16:creationId xmlns:a16="http://schemas.microsoft.com/office/drawing/2014/main" id="{73CE91CE-DA75-4422-90FC-4A357D6D9FF2}"/>
              </a:ext>
            </a:extLst>
          </p:cNvPr>
          <p:cNvPicPr preferRelativeResize="0"/>
          <p:nvPr/>
        </p:nvPicPr>
        <p:blipFill>
          <a:blip r:embed="rId7"/>
          <a:srcRect/>
          <a:stretch/>
        </p:blipFill>
        <p:spPr>
          <a:xfrm>
            <a:off x="4893929" y="2744305"/>
            <a:ext cx="2431473" cy="1471316"/>
          </a:xfrm>
          <a:prstGeom prst="rect">
            <a:avLst/>
          </a:prstGeom>
          <a:noFill/>
          <a:ln>
            <a:noFill/>
          </a:ln>
        </p:spPr>
      </p:pic>
      <p:pic>
        <p:nvPicPr>
          <p:cNvPr id="17" name="Google Shape;68;p4" descr="A drawing of a cartoon character&#10;&#10;Description automatically generated">
            <a:extLst>
              <a:ext uri="{FF2B5EF4-FFF2-40B4-BE49-F238E27FC236}">
                <a16:creationId xmlns:a16="http://schemas.microsoft.com/office/drawing/2014/main" id="{3094D166-EDD5-4434-844B-800648CAAAF4}"/>
              </a:ext>
            </a:extLst>
          </p:cNvPr>
          <p:cNvPicPr preferRelativeResize="0"/>
          <p:nvPr/>
        </p:nvPicPr>
        <p:blipFill rotWithShape="1">
          <a:blip r:embed="rId8">
            <a:alphaModFix/>
          </a:blip>
          <a:srcRect/>
          <a:stretch/>
        </p:blipFill>
        <p:spPr>
          <a:xfrm>
            <a:off x="8703627" y="4810266"/>
            <a:ext cx="2504941" cy="1622518"/>
          </a:xfrm>
          <a:prstGeom prst="rect">
            <a:avLst/>
          </a:prstGeom>
          <a:noFill/>
          <a:ln>
            <a:noFill/>
          </a:ln>
        </p:spPr>
      </p:pic>
    </p:spTree>
    <p:extLst>
      <p:ext uri="{BB962C8B-B14F-4D97-AF65-F5344CB8AC3E}">
        <p14:creationId xmlns:p14="http://schemas.microsoft.com/office/powerpoint/2010/main" val="14966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6">
            <a:extLst>
              <a:ext uri="{FF2B5EF4-FFF2-40B4-BE49-F238E27FC236}">
                <a16:creationId xmlns:a16="http://schemas.microsoft.com/office/drawing/2014/main" id="{DB7131AA-49DB-4633-AB78-E8750F1AD8C6}"/>
              </a:ext>
            </a:extLst>
          </p:cNvPr>
          <p:cNvSpPr txBox="1">
            <a:spLocks noGrp="1"/>
          </p:cNvSpPr>
          <p:nvPr>
            <p:ph type="title"/>
          </p:nvPr>
        </p:nvSpPr>
        <p:spPr>
          <a:xfrm>
            <a:off x="3646229" y="274638"/>
            <a:ext cx="4945380" cy="563561"/>
          </a:xfrm>
          <a:prstGeom prst="rect">
            <a:avLst/>
          </a:prstGeom>
          <a:solidFill>
            <a:srgbClr val="FFCD2D"/>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b="1" u="sng" dirty="0"/>
              <a:t>Neuter Gender</a:t>
            </a:r>
            <a:endParaRPr u="sng" dirty="0"/>
          </a:p>
        </p:txBody>
      </p:sp>
      <p:sp>
        <p:nvSpPr>
          <p:cNvPr id="3" name="Google Shape;83;p6">
            <a:extLst>
              <a:ext uri="{FF2B5EF4-FFF2-40B4-BE49-F238E27FC236}">
                <a16:creationId xmlns:a16="http://schemas.microsoft.com/office/drawing/2014/main" id="{B4C39F3C-254D-40E7-A2E8-581226BA88C0}"/>
              </a:ext>
            </a:extLst>
          </p:cNvPr>
          <p:cNvSpPr txBox="1"/>
          <p:nvPr/>
        </p:nvSpPr>
        <p:spPr>
          <a:xfrm>
            <a:off x="940938" y="4301847"/>
            <a:ext cx="7137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table</a:t>
            </a:r>
            <a:endParaRPr sz="1400" b="0" i="0" u="none" strike="noStrike" cap="none" dirty="0">
              <a:solidFill>
                <a:srgbClr val="000000"/>
              </a:solidFill>
              <a:latin typeface="Arial"/>
              <a:ea typeface="Arial"/>
              <a:cs typeface="Arial"/>
              <a:sym typeface="Arial"/>
            </a:endParaRPr>
          </a:p>
        </p:txBody>
      </p:sp>
      <p:sp>
        <p:nvSpPr>
          <p:cNvPr id="4" name="Google Shape;84;p6">
            <a:extLst>
              <a:ext uri="{FF2B5EF4-FFF2-40B4-BE49-F238E27FC236}">
                <a16:creationId xmlns:a16="http://schemas.microsoft.com/office/drawing/2014/main" id="{C7058EA4-222F-42A2-9F87-29AA973837EB}"/>
              </a:ext>
            </a:extLst>
          </p:cNvPr>
          <p:cNvSpPr txBox="1"/>
          <p:nvPr/>
        </p:nvSpPr>
        <p:spPr>
          <a:xfrm>
            <a:off x="5653916" y="4301847"/>
            <a:ext cx="5822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pen</a:t>
            </a:r>
            <a:endParaRPr sz="1400" b="0" i="0" u="none" strike="noStrike" cap="none" dirty="0">
              <a:solidFill>
                <a:srgbClr val="000000"/>
              </a:solidFill>
              <a:latin typeface="Arial"/>
              <a:ea typeface="Arial"/>
              <a:cs typeface="Arial"/>
              <a:sym typeface="Arial"/>
            </a:endParaRPr>
          </a:p>
        </p:txBody>
      </p:sp>
      <p:sp>
        <p:nvSpPr>
          <p:cNvPr id="5" name="Google Shape;85;p6">
            <a:extLst>
              <a:ext uri="{FF2B5EF4-FFF2-40B4-BE49-F238E27FC236}">
                <a16:creationId xmlns:a16="http://schemas.microsoft.com/office/drawing/2014/main" id="{1598B2B0-FD8D-4D0A-8220-8F930AE26A91}"/>
              </a:ext>
            </a:extLst>
          </p:cNvPr>
          <p:cNvSpPr txBox="1"/>
          <p:nvPr/>
        </p:nvSpPr>
        <p:spPr>
          <a:xfrm>
            <a:off x="1866845" y="6197242"/>
            <a:ext cx="95903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broom</a:t>
            </a:r>
            <a:endParaRPr sz="1400" b="0" i="0" u="none" strike="noStrike" cap="none" dirty="0">
              <a:solidFill>
                <a:srgbClr val="000000"/>
              </a:solidFill>
              <a:latin typeface="Arial"/>
              <a:ea typeface="Arial"/>
              <a:cs typeface="Arial"/>
              <a:sym typeface="Arial"/>
            </a:endParaRPr>
          </a:p>
        </p:txBody>
      </p:sp>
      <p:sp>
        <p:nvSpPr>
          <p:cNvPr id="6" name="Google Shape;86;p6">
            <a:extLst>
              <a:ext uri="{FF2B5EF4-FFF2-40B4-BE49-F238E27FC236}">
                <a16:creationId xmlns:a16="http://schemas.microsoft.com/office/drawing/2014/main" id="{20E59779-42EE-46EF-B10E-F3DDE573365C}"/>
              </a:ext>
            </a:extLst>
          </p:cNvPr>
          <p:cNvSpPr txBox="1"/>
          <p:nvPr/>
        </p:nvSpPr>
        <p:spPr>
          <a:xfrm>
            <a:off x="10000337" y="4188344"/>
            <a:ext cx="12025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computer</a:t>
            </a:r>
            <a:endParaRPr sz="1400" b="0" i="0" u="none" strike="noStrike" cap="none" dirty="0">
              <a:solidFill>
                <a:srgbClr val="000000"/>
              </a:solidFill>
              <a:latin typeface="Arial"/>
              <a:ea typeface="Arial"/>
              <a:cs typeface="Arial"/>
              <a:sym typeface="Arial"/>
            </a:endParaRPr>
          </a:p>
        </p:txBody>
      </p:sp>
      <p:sp>
        <p:nvSpPr>
          <p:cNvPr id="7" name="Google Shape;87;p6">
            <a:extLst>
              <a:ext uri="{FF2B5EF4-FFF2-40B4-BE49-F238E27FC236}">
                <a16:creationId xmlns:a16="http://schemas.microsoft.com/office/drawing/2014/main" id="{4ECBA6C1-6072-43C8-B8E4-0AAAEC6948C9}"/>
              </a:ext>
            </a:extLst>
          </p:cNvPr>
          <p:cNvSpPr txBox="1"/>
          <p:nvPr/>
        </p:nvSpPr>
        <p:spPr>
          <a:xfrm>
            <a:off x="5772807" y="6300112"/>
            <a:ext cx="7056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book</a:t>
            </a:r>
            <a:endParaRPr sz="1400" b="0" i="0" u="none" strike="noStrike" cap="none" dirty="0">
              <a:solidFill>
                <a:srgbClr val="000000"/>
              </a:solidFill>
              <a:latin typeface="Arial"/>
              <a:ea typeface="Arial"/>
              <a:cs typeface="Arial"/>
              <a:sym typeface="Arial"/>
            </a:endParaRPr>
          </a:p>
        </p:txBody>
      </p:sp>
      <p:sp>
        <p:nvSpPr>
          <p:cNvPr id="8" name="Google Shape;88;p6">
            <a:extLst>
              <a:ext uri="{FF2B5EF4-FFF2-40B4-BE49-F238E27FC236}">
                <a16:creationId xmlns:a16="http://schemas.microsoft.com/office/drawing/2014/main" id="{93CBC432-58BB-4DEC-BCC6-80D24F703FDC}"/>
              </a:ext>
            </a:extLst>
          </p:cNvPr>
          <p:cNvSpPr txBox="1"/>
          <p:nvPr/>
        </p:nvSpPr>
        <p:spPr>
          <a:xfrm>
            <a:off x="10008488" y="6197242"/>
            <a:ext cx="6960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knife</a:t>
            </a:r>
            <a:endParaRPr sz="1400" b="0" i="0" u="none" strike="noStrike" cap="none" dirty="0">
              <a:solidFill>
                <a:srgbClr val="000000"/>
              </a:solidFill>
              <a:latin typeface="Arial"/>
              <a:ea typeface="Arial"/>
              <a:cs typeface="Arial"/>
              <a:sym typeface="Arial"/>
            </a:endParaRPr>
          </a:p>
        </p:txBody>
      </p:sp>
      <p:sp>
        <p:nvSpPr>
          <p:cNvPr id="9" name="Google Shape;89;p6">
            <a:extLst>
              <a:ext uri="{FF2B5EF4-FFF2-40B4-BE49-F238E27FC236}">
                <a16:creationId xmlns:a16="http://schemas.microsoft.com/office/drawing/2014/main" id="{ABAD0F50-75BA-4DAC-807E-7229DAC1109E}"/>
              </a:ext>
            </a:extLst>
          </p:cNvPr>
          <p:cNvSpPr txBox="1">
            <a:spLocks/>
          </p:cNvSpPr>
          <p:nvPr/>
        </p:nvSpPr>
        <p:spPr>
          <a:xfrm>
            <a:off x="4865069" y="1009005"/>
            <a:ext cx="2493771"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C00000"/>
              </a:buClr>
              <a:buSzPts val="3200"/>
              <a:buFont typeface="Arial" pitchFamily="34" charset="0"/>
              <a:buNone/>
            </a:pPr>
            <a:r>
              <a:rPr lang="en-US">
                <a:solidFill>
                  <a:srgbClr val="C00000"/>
                </a:solidFill>
              </a:rPr>
              <a:t>Neuter nouns</a:t>
            </a:r>
            <a:endParaRPr lang="en-US"/>
          </a:p>
        </p:txBody>
      </p:sp>
      <p:cxnSp>
        <p:nvCxnSpPr>
          <p:cNvPr id="10" name="Google Shape;90;p6">
            <a:extLst>
              <a:ext uri="{FF2B5EF4-FFF2-40B4-BE49-F238E27FC236}">
                <a16:creationId xmlns:a16="http://schemas.microsoft.com/office/drawing/2014/main" id="{9439C1C7-A285-4E48-9FC1-A64CFFF0496C}"/>
              </a:ext>
            </a:extLst>
          </p:cNvPr>
          <p:cNvCxnSpPr>
            <a:stCxn id="9" idx="2"/>
            <a:endCxn id="11" idx="0"/>
          </p:cNvCxnSpPr>
          <p:nvPr/>
        </p:nvCxnSpPr>
        <p:spPr>
          <a:xfrm>
            <a:off x="6111954" y="1572567"/>
            <a:ext cx="0" cy="3993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11" name="Google Shape;91;p6">
            <a:extLst>
              <a:ext uri="{FF2B5EF4-FFF2-40B4-BE49-F238E27FC236}">
                <a16:creationId xmlns:a16="http://schemas.microsoft.com/office/drawing/2014/main" id="{F775B73E-09F6-42BD-A023-387BBD4C72A3}"/>
              </a:ext>
            </a:extLst>
          </p:cNvPr>
          <p:cNvSpPr txBox="1"/>
          <p:nvPr/>
        </p:nvSpPr>
        <p:spPr>
          <a:xfrm>
            <a:off x="3456740" y="1971889"/>
            <a:ext cx="5310428"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974806"/>
                </a:solidFill>
                <a:latin typeface="Calibri"/>
                <a:ea typeface="Calibri"/>
                <a:cs typeface="Calibri"/>
                <a:sym typeface="Calibri"/>
              </a:rPr>
              <a:t>Objects like machines, tools, places</a:t>
            </a:r>
            <a:endParaRPr sz="1400" b="0" i="0" u="none" strike="noStrike" cap="none">
              <a:solidFill>
                <a:srgbClr val="000000"/>
              </a:solidFill>
              <a:latin typeface="Arial"/>
              <a:ea typeface="Arial"/>
              <a:cs typeface="Arial"/>
              <a:sym typeface="Arial"/>
            </a:endParaRPr>
          </a:p>
        </p:txBody>
      </p:sp>
      <p:pic>
        <p:nvPicPr>
          <p:cNvPr id="12" name="Google Shape;92;p6" descr="A picture containing text, table, furniture, worktable&#10;&#10;Description automatically generated">
            <a:extLst>
              <a:ext uri="{FF2B5EF4-FFF2-40B4-BE49-F238E27FC236}">
                <a16:creationId xmlns:a16="http://schemas.microsoft.com/office/drawing/2014/main" id="{2EB36227-ADAD-4521-BF6A-7A128772FE05}"/>
              </a:ext>
            </a:extLst>
          </p:cNvPr>
          <p:cNvPicPr preferRelativeResize="0"/>
          <p:nvPr/>
        </p:nvPicPr>
        <p:blipFill rotWithShape="1">
          <a:blip r:embed="rId3">
            <a:alphaModFix/>
          </a:blip>
          <a:srcRect/>
          <a:stretch/>
        </p:blipFill>
        <p:spPr>
          <a:xfrm>
            <a:off x="328364" y="2631116"/>
            <a:ext cx="1994637" cy="1658041"/>
          </a:xfrm>
          <a:prstGeom prst="rect">
            <a:avLst/>
          </a:prstGeom>
          <a:noFill/>
          <a:ln>
            <a:noFill/>
          </a:ln>
        </p:spPr>
      </p:pic>
      <p:pic>
        <p:nvPicPr>
          <p:cNvPr id="13" name="Google Shape;93;p6" descr="A picture containing pen&#10;&#10;Description automatically generated">
            <a:extLst>
              <a:ext uri="{FF2B5EF4-FFF2-40B4-BE49-F238E27FC236}">
                <a16:creationId xmlns:a16="http://schemas.microsoft.com/office/drawing/2014/main" id="{7E126B26-9B56-4B0F-A087-01608C4F12CA}"/>
              </a:ext>
            </a:extLst>
          </p:cNvPr>
          <p:cNvPicPr preferRelativeResize="0"/>
          <p:nvPr/>
        </p:nvPicPr>
        <p:blipFill rotWithShape="1">
          <a:blip r:embed="rId4">
            <a:alphaModFix/>
          </a:blip>
          <a:srcRect/>
          <a:stretch/>
        </p:blipFill>
        <p:spPr>
          <a:xfrm>
            <a:off x="4841863" y="2763631"/>
            <a:ext cx="2489783" cy="1507310"/>
          </a:xfrm>
          <a:prstGeom prst="rect">
            <a:avLst/>
          </a:prstGeom>
          <a:noFill/>
          <a:ln>
            <a:noFill/>
          </a:ln>
        </p:spPr>
      </p:pic>
      <p:pic>
        <p:nvPicPr>
          <p:cNvPr id="14" name="Google Shape;94;p6" descr="A picture containing shape&#10;&#10;Description automatically generated">
            <a:extLst>
              <a:ext uri="{FF2B5EF4-FFF2-40B4-BE49-F238E27FC236}">
                <a16:creationId xmlns:a16="http://schemas.microsoft.com/office/drawing/2014/main" id="{718E7937-21CA-4697-8413-16B97B71561E}"/>
              </a:ext>
            </a:extLst>
          </p:cNvPr>
          <p:cNvPicPr preferRelativeResize="0"/>
          <p:nvPr/>
        </p:nvPicPr>
        <p:blipFill rotWithShape="1">
          <a:blip r:embed="rId5">
            <a:alphaModFix/>
          </a:blip>
          <a:srcRect/>
          <a:stretch/>
        </p:blipFill>
        <p:spPr>
          <a:xfrm>
            <a:off x="1652140" y="4431664"/>
            <a:ext cx="1421800" cy="1704030"/>
          </a:xfrm>
          <a:prstGeom prst="rect">
            <a:avLst/>
          </a:prstGeom>
          <a:noFill/>
          <a:ln>
            <a:noFill/>
          </a:ln>
        </p:spPr>
      </p:pic>
      <p:pic>
        <p:nvPicPr>
          <p:cNvPr id="15" name="Google Shape;95;p6" descr="A picture containing text, computer, electronics&#10;&#10;Description automatically generated">
            <a:extLst>
              <a:ext uri="{FF2B5EF4-FFF2-40B4-BE49-F238E27FC236}">
                <a16:creationId xmlns:a16="http://schemas.microsoft.com/office/drawing/2014/main" id="{988982A7-473E-4C75-B383-4A5DFAE9CF18}"/>
              </a:ext>
            </a:extLst>
          </p:cNvPr>
          <p:cNvPicPr preferRelativeResize="0"/>
          <p:nvPr/>
        </p:nvPicPr>
        <p:blipFill rotWithShape="1">
          <a:blip r:embed="rId6">
            <a:alphaModFix/>
          </a:blip>
          <a:srcRect b="12999"/>
          <a:stretch/>
        </p:blipFill>
        <p:spPr>
          <a:xfrm>
            <a:off x="9466746" y="2641930"/>
            <a:ext cx="2400325" cy="1601785"/>
          </a:xfrm>
          <a:prstGeom prst="rect">
            <a:avLst/>
          </a:prstGeom>
          <a:noFill/>
          <a:ln>
            <a:noFill/>
          </a:ln>
        </p:spPr>
      </p:pic>
      <p:pic>
        <p:nvPicPr>
          <p:cNvPr id="16" name="Google Shape;96;p6">
            <a:extLst>
              <a:ext uri="{FF2B5EF4-FFF2-40B4-BE49-F238E27FC236}">
                <a16:creationId xmlns:a16="http://schemas.microsoft.com/office/drawing/2014/main" id="{3FF9DA4A-3357-493D-B25B-70A80DADDBBB}"/>
              </a:ext>
            </a:extLst>
          </p:cNvPr>
          <p:cNvPicPr preferRelativeResize="0"/>
          <p:nvPr/>
        </p:nvPicPr>
        <p:blipFill rotWithShape="1">
          <a:blip r:embed="rId7">
            <a:alphaModFix/>
          </a:blip>
          <a:srcRect l="8121" t="14618" r="12745" b="2624"/>
          <a:stretch/>
        </p:blipFill>
        <p:spPr>
          <a:xfrm>
            <a:off x="4947100" y="5012628"/>
            <a:ext cx="2251279" cy="1297179"/>
          </a:xfrm>
          <a:prstGeom prst="rect">
            <a:avLst/>
          </a:prstGeom>
          <a:noFill/>
          <a:ln>
            <a:noFill/>
          </a:ln>
        </p:spPr>
      </p:pic>
      <p:pic>
        <p:nvPicPr>
          <p:cNvPr id="17" name="Google Shape;97;p6">
            <a:extLst>
              <a:ext uri="{FF2B5EF4-FFF2-40B4-BE49-F238E27FC236}">
                <a16:creationId xmlns:a16="http://schemas.microsoft.com/office/drawing/2014/main" id="{3A51972C-A4D0-40B0-812F-1465828B5FDE}"/>
              </a:ext>
            </a:extLst>
          </p:cNvPr>
          <p:cNvPicPr preferRelativeResize="0"/>
          <p:nvPr/>
        </p:nvPicPr>
        <p:blipFill rotWithShape="1">
          <a:blip r:embed="rId8">
            <a:alphaModFix/>
          </a:blip>
          <a:srcRect/>
          <a:stretch/>
        </p:blipFill>
        <p:spPr>
          <a:xfrm>
            <a:off x="9200409" y="4842211"/>
            <a:ext cx="2046617" cy="1325498"/>
          </a:xfrm>
          <a:prstGeom prst="rect">
            <a:avLst/>
          </a:prstGeom>
          <a:noFill/>
          <a:ln>
            <a:noFill/>
          </a:ln>
        </p:spPr>
      </p:pic>
    </p:spTree>
    <p:extLst>
      <p:ext uri="{BB962C8B-B14F-4D97-AF65-F5344CB8AC3E}">
        <p14:creationId xmlns:p14="http://schemas.microsoft.com/office/powerpoint/2010/main" val="5774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785376166"/>
              </p:ext>
            </p:extLst>
          </p:nvPr>
        </p:nvGraphicFramePr>
        <p:xfrm>
          <a:off x="1127448" y="700345"/>
          <a:ext cx="9937104" cy="444319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chemeClr val="dk1"/>
                          </a:solidFill>
                        </a:rPr>
                        <a:t>1</a:t>
                      </a:r>
                      <a:endParaRPr sz="1400" i="0" u="none" strike="noStrike" cap="none" dirty="0"/>
                    </a:p>
                  </a:txBody>
                  <a:tcPr marL="91450" marR="91450" marT="45725" marB="45725"/>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800"/>
                        <a:buFontTx/>
                        <a:buNone/>
                      </a:pPr>
                      <a:r>
                        <a:rPr lang="en-US" sz="900" b="0" i="0" u="none" strike="noStrike" cap="none" dirty="0">
                          <a:solidFill>
                            <a:schemeClr val="dk1"/>
                          </a:solidFill>
                          <a:latin typeface="Calibri"/>
                          <a:ea typeface="Calibri"/>
                          <a:cs typeface="Calibri"/>
                          <a:sym typeface="Calibri"/>
                        </a:rPr>
                        <a:t>Cat: </a:t>
                      </a:r>
                      <a:r>
                        <a:rPr lang="en-US" sz="900" b="0" i="0" u="none" strike="noStrike" cap="none" dirty="0">
                          <a:solidFill>
                            <a:schemeClr val="dk1"/>
                          </a:solidFill>
                          <a:latin typeface="Calibri"/>
                          <a:ea typeface="Calibri"/>
                          <a:cs typeface="Calibri"/>
                          <a:sym typeface="Calibri"/>
                          <a:hlinkClick r:id="rId3"/>
                        </a:rPr>
                        <a:t>https://pixabay.com/photos/cat-free-cat-animal-red-tomcat-2973097/</a:t>
                      </a:r>
                      <a:endParaRPr sz="900" i="0" u="none" strike="noStrike" cap="none" dirty="0"/>
                    </a:p>
                  </a:txBody>
                  <a:tcPr marL="91450" marR="91450" marT="45725" marB="45725"/>
                </a:tc>
                <a:extLst>
                  <a:ext uri="{0D108BD9-81ED-4DB2-BD59-A6C34878D82A}">
                    <a16:rowId xmlns:a16="http://schemas.microsoft.com/office/drawing/2014/main" val="10001"/>
                  </a:ext>
                </a:extLst>
              </a:tr>
              <a:tr h="389313">
                <a:tc>
                  <a:txBody>
                    <a:bodyPr/>
                    <a:lstStyle/>
                    <a:p>
                      <a:pPr marL="0" marR="0" lvl="0" indent="0" algn="l" rtl="0">
                        <a:lnSpc>
                          <a:spcPct val="100000"/>
                        </a:lnSpc>
                        <a:spcBef>
                          <a:spcPts val="0"/>
                        </a:spcBef>
                        <a:spcAft>
                          <a:spcPts val="0"/>
                        </a:spcAft>
                        <a:buClr>
                          <a:srgbClr val="000000"/>
                        </a:buClr>
                        <a:buSzPts val="1200"/>
                        <a:buFont typeface="Arial"/>
                        <a:buNone/>
                      </a:pPr>
                      <a:r>
                        <a:rPr lang="en-US" sz="1400" i="0" u="none" strike="noStrike" cap="none" dirty="0"/>
                        <a:t>3</a:t>
                      </a:r>
                      <a:endParaRPr sz="1400" i="0" u="none" strike="noStrike" cap="none" dirty="0"/>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Clr>
                          <a:schemeClr val="dk1"/>
                        </a:buClr>
                        <a:buSzPts val="1200"/>
                        <a:buFontTx/>
                        <a:buNone/>
                      </a:pPr>
                      <a:r>
                        <a:rPr lang="en-US" sz="900" b="0" i="0" dirty="0">
                          <a:solidFill>
                            <a:schemeClr val="dk1"/>
                          </a:solidFill>
                          <a:latin typeface="Calibri"/>
                          <a:ea typeface="Calibri"/>
                          <a:cs typeface="Calibri"/>
                          <a:sym typeface="Calibri"/>
                        </a:rPr>
                        <a:t>Boy: https://pixabay.com/photos/child-merry-india-pleasure-young-787712/</a:t>
                      </a:r>
                      <a:endParaRPr lang="en-US" sz="900" i="0" dirty="0"/>
                    </a:p>
                    <a:p>
                      <a:pPr marL="0" lvl="0" indent="0" algn="l" rtl="0">
                        <a:lnSpc>
                          <a:spcPct val="100000"/>
                        </a:lnSpc>
                        <a:spcBef>
                          <a:spcPts val="0"/>
                        </a:spcBef>
                        <a:spcAft>
                          <a:spcPts val="0"/>
                        </a:spcAft>
                        <a:buClr>
                          <a:schemeClr val="dk1"/>
                        </a:buClr>
                        <a:buSzPts val="1200"/>
                        <a:buFontTx/>
                        <a:buNone/>
                      </a:pPr>
                      <a:r>
                        <a:rPr lang="en-US" sz="900" b="0" i="0" dirty="0">
                          <a:solidFill>
                            <a:schemeClr val="dk1"/>
                          </a:solidFill>
                          <a:latin typeface="Calibri"/>
                          <a:ea typeface="Calibri"/>
                          <a:cs typeface="Calibri"/>
                          <a:sym typeface="Calibri"/>
                        </a:rPr>
                        <a:t>Man: </a:t>
                      </a:r>
                      <a:r>
                        <a:rPr lang="en-US" sz="900" b="0" i="0" dirty="0">
                          <a:solidFill>
                            <a:schemeClr val="dk1"/>
                          </a:solidFill>
                          <a:latin typeface="Calibri"/>
                          <a:ea typeface="Calibri"/>
                          <a:cs typeface="Calibri"/>
                          <a:sym typeface="Calibri"/>
                          <a:hlinkClick r:id="rId4"/>
                        </a:rPr>
                        <a:t>https://pixabay.com/photos/sikh-india-indian-people-turban-4686761/</a:t>
                      </a:r>
                      <a:endParaRPr lang="en-US" sz="9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Tx/>
                        <a:buNone/>
                      </a:pPr>
                      <a:r>
                        <a:rPr lang="en-US" sz="900" dirty="0"/>
                        <a:t>Bull: </a:t>
                      </a:r>
                      <a:r>
                        <a:rPr lang="en-US" sz="900" dirty="0">
                          <a:hlinkClick r:id="rId5"/>
                        </a:rPr>
                        <a:t>https://pixabay.com/photos/bull-cow-animal-farm-agriculture-2438032/</a:t>
                      </a:r>
                      <a:endParaRPr lang="en-US" sz="900" dirty="0"/>
                    </a:p>
                    <a:p>
                      <a:pPr marL="0" lvl="0" indent="0" algn="l" rtl="0">
                        <a:lnSpc>
                          <a:spcPct val="100000"/>
                        </a:lnSpc>
                        <a:spcBef>
                          <a:spcPts val="0"/>
                        </a:spcBef>
                        <a:spcAft>
                          <a:spcPts val="0"/>
                        </a:spcAft>
                        <a:buClr>
                          <a:schemeClr val="dk1"/>
                        </a:buClr>
                        <a:buSzPts val="1200"/>
                        <a:buFontTx/>
                        <a:buNone/>
                      </a:pPr>
                      <a:r>
                        <a:rPr lang="en-US" sz="900" b="0" i="0" dirty="0">
                          <a:solidFill>
                            <a:schemeClr val="dk1"/>
                          </a:solidFill>
                          <a:latin typeface="Calibri"/>
                          <a:ea typeface="Calibri"/>
                          <a:cs typeface="Calibri"/>
                          <a:sym typeface="Calibri"/>
                        </a:rPr>
                        <a:t>King: </a:t>
                      </a:r>
                      <a:r>
                        <a:rPr lang="en-US" sz="900" b="0" i="0" dirty="0">
                          <a:solidFill>
                            <a:schemeClr val="dk1"/>
                          </a:solidFill>
                          <a:latin typeface="Calibri"/>
                          <a:ea typeface="Calibri"/>
                          <a:cs typeface="Calibri"/>
                          <a:sym typeface="Calibri"/>
                          <a:hlinkClick r:id="rId6"/>
                        </a:rPr>
                        <a:t>https://pixabay.com/vectors/india-indian-leaders-1295113/</a:t>
                      </a:r>
                      <a:endParaRPr lang="en-US" sz="9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Tx/>
                        <a:buNone/>
                      </a:pPr>
                      <a:r>
                        <a:rPr lang="en-US" sz="900" b="0" i="0" dirty="0">
                          <a:solidFill>
                            <a:schemeClr val="dk1"/>
                          </a:solidFill>
                          <a:latin typeface="Calibri"/>
                          <a:ea typeface="Calibri"/>
                          <a:cs typeface="Calibri"/>
                          <a:sym typeface="Calibri"/>
                        </a:rPr>
                        <a:t>Grandfather: </a:t>
                      </a:r>
                      <a:r>
                        <a:rPr lang="en-US" sz="900" b="0" i="0" dirty="0">
                          <a:solidFill>
                            <a:schemeClr val="dk1"/>
                          </a:solidFill>
                          <a:latin typeface="Calibri"/>
                          <a:ea typeface="Calibri"/>
                          <a:cs typeface="Calibri"/>
                          <a:sym typeface="Calibri"/>
                          <a:hlinkClick r:id="rId7"/>
                        </a:rPr>
                        <a:t>https://www.flickr.com/photos/47850033@N08/36119610724</a:t>
                      </a:r>
                      <a:r>
                        <a:rPr lang="en-US" sz="900" b="0" i="0" dirty="0">
                          <a:solidFill>
                            <a:schemeClr val="dk1"/>
                          </a:solidFill>
                          <a:latin typeface="Calibri"/>
                          <a:ea typeface="Calibri"/>
                          <a:cs typeface="Calibri"/>
                          <a:sym typeface="Calibri"/>
                        </a:rPr>
                        <a:t>  By Nithi Anand</a:t>
                      </a:r>
                    </a:p>
                    <a:p>
                      <a:pPr marL="0" lvl="0" indent="0" algn="l" rtl="0">
                        <a:lnSpc>
                          <a:spcPct val="100000"/>
                        </a:lnSpc>
                        <a:spcBef>
                          <a:spcPts val="0"/>
                        </a:spcBef>
                        <a:spcAft>
                          <a:spcPts val="0"/>
                        </a:spcAft>
                        <a:buClr>
                          <a:schemeClr val="dk1"/>
                        </a:buClr>
                        <a:buSzPts val="1200"/>
                        <a:buFontTx/>
                        <a:buNone/>
                      </a:pPr>
                      <a:r>
                        <a:rPr lang="en-US" sz="900" b="0" i="0" dirty="0">
                          <a:solidFill>
                            <a:schemeClr val="dk1"/>
                          </a:solidFill>
                          <a:latin typeface="Calibri"/>
                          <a:ea typeface="Calibri"/>
                          <a:cs typeface="Calibri"/>
                          <a:sym typeface="Calibri"/>
                        </a:rPr>
                        <a:t>Peacock: </a:t>
                      </a:r>
                      <a:r>
                        <a:rPr lang="en-US" sz="900" b="0" i="0" dirty="0">
                          <a:solidFill>
                            <a:schemeClr val="dk1"/>
                          </a:solidFill>
                          <a:latin typeface="Calibri"/>
                          <a:ea typeface="Calibri"/>
                          <a:cs typeface="Calibri"/>
                          <a:sym typeface="Calibri"/>
                          <a:hlinkClick r:id="rId8"/>
                        </a:rPr>
                        <a:t>https://pixabay.com/photos/peafowl-peacock-bird-feathers-2363750/</a:t>
                      </a:r>
                      <a:endParaRPr lang="en-US" sz="900" i="0" dirty="0"/>
                    </a:p>
                  </a:txBody>
                  <a:tcPr marL="91450" marR="91450" marT="45725" marB="45725"/>
                </a:tc>
                <a:extLst>
                  <a:ext uri="{0D108BD9-81ED-4DB2-BD59-A6C34878D82A}">
                    <a16:rowId xmlns:a16="http://schemas.microsoft.com/office/drawing/2014/main" val="10002"/>
                  </a:ext>
                </a:extLst>
              </a:tr>
              <a:tr h="389313">
                <a:tc>
                  <a:txBody>
                    <a:bodyPr/>
                    <a:lstStyle/>
                    <a:p>
                      <a:pPr marL="0" marR="0" lvl="0" indent="0" algn="l" rtl="0">
                        <a:lnSpc>
                          <a:spcPct val="100000"/>
                        </a:lnSpc>
                        <a:spcBef>
                          <a:spcPts val="0"/>
                        </a:spcBef>
                        <a:spcAft>
                          <a:spcPts val="0"/>
                        </a:spcAft>
                        <a:buClr>
                          <a:srgbClr val="000000"/>
                        </a:buClr>
                        <a:buSzPts val="1200"/>
                        <a:buFont typeface="Arial"/>
                        <a:buNone/>
                      </a:pPr>
                      <a:r>
                        <a:rPr lang="en-US" sz="1400" i="0" u="none" strike="noStrike" cap="none" dirty="0"/>
                        <a:t>4</a:t>
                      </a:r>
                      <a:endParaRPr sz="1400" i="0" u="none" strike="noStrike" cap="none" dirty="0"/>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SzPts val="1400"/>
                        <a:buFontTx/>
                        <a:buNone/>
                      </a:pPr>
                      <a:r>
                        <a:rPr lang="en-US" sz="900" b="0" i="0" dirty="0">
                          <a:solidFill>
                            <a:schemeClr val="dk1"/>
                          </a:solidFill>
                          <a:latin typeface="Calibri"/>
                          <a:cs typeface="Calibri"/>
                          <a:sym typeface="Calibri"/>
                        </a:rPr>
                        <a:t>Girl: </a:t>
                      </a:r>
                      <a:r>
                        <a:rPr lang="en-US" sz="900" b="0" i="0" dirty="0">
                          <a:solidFill>
                            <a:schemeClr val="dk1"/>
                          </a:solidFill>
                          <a:latin typeface="Calibri"/>
                          <a:cs typeface="Calibri"/>
                          <a:sym typeface="Calibri"/>
                          <a:hlinkClick r:id="rId9"/>
                        </a:rPr>
                        <a:t>https://pixabay.com/photos/children-infant-girl-school-306607/</a:t>
                      </a:r>
                      <a:endParaRPr lang="en-US" sz="900" b="0" i="0" dirty="0">
                        <a:solidFill>
                          <a:schemeClr val="dk1"/>
                        </a:solidFill>
                        <a:latin typeface="Calibri"/>
                        <a:cs typeface="Calibri"/>
                        <a:sym typeface="Calibri"/>
                      </a:endParaRPr>
                    </a:p>
                    <a:p>
                      <a:pPr marL="0" lvl="0" indent="0" algn="l" rtl="0">
                        <a:lnSpc>
                          <a:spcPct val="100000"/>
                        </a:lnSpc>
                        <a:spcBef>
                          <a:spcPts val="0"/>
                        </a:spcBef>
                        <a:spcAft>
                          <a:spcPts val="0"/>
                        </a:spcAft>
                        <a:buSzPts val="1400"/>
                        <a:buFontTx/>
                        <a:buNone/>
                      </a:pPr>
                      <a:r>
                        <a:rPr lang="en-US" sz="900" b="0" i="0" dirty="0">
                          <a:solidFill>
                            <a:schemeClr val="dk1"/>
                          </a:solidFill>
                          <a:latin typeface="Calibri"/>
                          <a:cs typeface="Calibri"/>
                          <a:sym typeface="Calibri"/>
                        </a:rPr>
                        <a:t>Woman: </a:t>
                      </a:r>
                      <a:r>
                        <a:rPr lang="en-US" sz="900" b="0" i="0" dirty="0">
                          <a:solidFill>
                            <a:schemeClr val="dk1"/>
                          </a:solidFill>
                          <a:latin typeface="Calibri"/>
                          <a:cs typeface="Calibri"/>
                          <a:sym typeface="Calibri"/>
                          <a:hlinkClick r:id="rId10"/>
                        </a:rPr>
                        <a:t>https://pixabay.com/photos/women-indian-female-mother-woman-4419738/</a:t>
                      </a:r>
                      <a:endParaRPr lang="en-US" sz="900" b="0" i="0" dirty="0">
                        <a:solidFill>
                          <a:schemeClr val="dk1"/>
                        </a:solidFill>
                        <a:latin typeface="Calibri"/>
                        <a:cs typeface="Calibri"/>
                        <a:sym typeface="Calibri"/>
                      </a:endParaRPr>
                    </a:p>
                    <a:p>
                      <a:pPr marL="0" lvl="0" indent="0" algn="l" rtl="0">
                        <a:lnSpc>
                          <a:spcPct val="100000"/>
                        </a:lnSpc>
                        <a:spcBef>
                          <a:spcPts val="0"/>
                        </a:spcBef>
                        <a:spcAft>
                          <a:spcPts val="0"/>
                        </a:spcAft>
                        <a:buSzPts val="1400"/>
                        <a:buFontTx/>
                        <a:buNone/>
                      </a:pPr>
                      <a:r>
                        <a:rPr lang="en-US" sz="900" b="0" i="0" dirty="0"/>
                        <a:t>Grandmother: </a:t>
                      </a:r>
                      <a:r>
                        <a:rPr lang="en-US" sz="900" b="0" i="0" dirty="0">
                          <a:hlinkClick r:id="rId11"/>
                        </a:rPr>
                        <a:t>https://www.flickr.com/photos/88475677@N00/3593372477</a:t>
                      </a:r>
                      <a:r>
                        <a:rPr lang="en-US" sz="900" b="0" i="0" dirty="0"/>
                        <a:t>  By Michael Foley</a:t>
                      </a:r>
                    </a:p>
                    <a:p>
                      <a:pPr marL="0" lvl="0" indent="0" algn="l" rtl="0">
                        <a:lnSpc>
                          <a:spcPct val="100000"/>
                        </a:lnSpc>
                        <a:spcBef>
                          <a:spcPts val="0"/>
                        </a:spcBef>
                        <a:spcAft>
                          <a:spcPts val="0"/>
                        </a:spcAft>
                        <a:buSzPts val="1400"/>
                        <a:buFontTx/>
                        <a:buNone/>
                      </a:pPr>
                      <a:r>
                        <a:rPr lang="en-US" sz="900" b="0" i="0" dirty="0"/>
                        <a:t>Queen: </a:t>
                      </a:r>
                      <a:r>
                        <a:rPr lang="en-US" sz="900" b="0" i="0" dirty="0">
                          <a:hlinkClick r:id="rId12"/>
                        </a:rPr>
                        <a:t>https://commons.wikimedia.org/wiki/File:Rani_of_jhansi.jpg</a:t>
                      </a:r>
                      <a:endParaRPr lang="en-US" sz="900" b="0" i="0" dirty="0"/>
                    </a:p>
                    <a:p>
                      <a:pPr marL="0" lvl="0" indent="0" algn="l" rtl="0">
                        <a:lnSpc>
                          <a:spcPct val="100000"/>
                        </a:lnSpc>
                        <a:spcBef>
                          <a:spcPts val="0"/>
                        </a:spcBef>
                        <a:spcAft>
                          <a:spcPts val="0"/>
                        </a:spcAft>
                        <a:buSzPts val="1400"/>
                        <a:buFontTx/>
                        <a:buNone/>
                      </a:pPr>
                      <a:r>
                        <a:rPr lang="en-US" sz="900" b="0" i="0" dirty="0"/>
                        <a:t>Cow: </a:t>
                      </a:r>
                      <a:r>
                        <a:rPr lang="en-US" sz="900" b="0" i="0" dirty="0">
                          <a:hlinkClick r:id="rId13"/>
                        </a:rPr>
                        <a:t>https://pixabay.com/photos/mammals-india-cows-to-milk-farmer-787702/</a:t>
                      </a:r>
                      <a:endParaRPr lang="en-US" sz="900" b="0" i="0" dirty="0"/>
                    </a:p>
                    <a:p>
                      <a:pPr marL="0" lvl="0" indent="0" algn="l" rtl="0">
                        <a:lnSpc>
                          <a:spcPct val="100000"/>
                        </a:lnSpc>
                        <a:spcBef>
                          <a:spcPts val="0"/>
                        </a:spcBef>
                        <a:spcAft>
                          <a:spcPts val="0"/>
                        </a:spcAft>
                        <a:buSzPts val="1400"/>
                        <a:buFontTx/>
                        <a:buNone/>
                      </a:pPr>
                      <a:r>
                        <a:rPr lang="en-US" sz="900" b="0" i="0" dirty="0"/>
                        <a:t>Peahen: </a:t>
                      </a:r>
                      <a:r>
                        <a:rPr lang="en-US" sz="900" b="0" i="0" dirty="0">
                          <a:hlinkClick r:id="rId14"/>
                        </a:rPr>
                        <a:t>https://pixabay.com/photos/peahen-bird-peafowl-nature-animal-4859288/</a:t>
                      </a:r>
                      <a:endParaRPr lang="en-US" sz="900" b="0" i="0" dirty="0"/>
                    </a:p>
                  </a:txBody>
                  <a:tcPr marL="91450" marR="91450" marT="45725" marB="45725"/>
                </a:tc>
                <a:extLst>
                  <a:ext uri="{0D108BD9-81ED-4DB2-BD59-A6C34878D82A}">
                    <a16:rowId xmlns:a16="http://schemas.microsoft.com/office/drawing/2014/main" val="10003"/>
                  </a:ext>
                </a:extLst>
              </a:tr>
              <a:tr h="389313">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chemeClr val="dk1"/>
                          </a:solidFill>
                        </a:rPr>
                        <a:t>5</a:t>
                      </a:r>
                      <a:endParaRPr sz="1400" i="0" u="none" strike="noStrike" cap="none" dirty="0"/>
                    </a:p>
                  </a:txBody>
                  <a:tcPr marL="91450" marR="91450" marT="45725" marB="45725"/>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800"/>
                        <a:buFont typeface="Calibri"/>
                        <a:buNone/>
                      </a:pPr>
                      <a:r>
                        <a:rPr lang="en-US" sz="900" b="0" i="0" u="none" strike="noStrike" cap="none" dirty="0">
                          <a:solidFill>
                            <a:schemeClr val="dk1"/>
                          </a:solidFill>
                          <a:latin typeface="Calibri"/>
                          <a:ea typeface="Calibri"/>
                          <a:cs typeface="Calibri"/>
                          <a:sym typeface="Calibri"/>
                        </a:rPr>
                        <a:t>Doctor: </a:t>
                      </a:r>
                      <a:r>
                        <a:rPr lang="en-US" sz="900" b="0" i="0" u="none" strike="noStrike" cap="none" dirty="0">
                          <a:solidFill>
                            <a:schemeClr val="dk1"/>
                          </a:solidFill>
                          <a:latin typeface="Calibri"/>
                          <a:ea typeface="Calibri"/>
                          <a:cs typeface="Calibri"/>
                          <a:sym typeface="Calibri"/>
                          <a:hlinkClick r:id="rId15"/>
                        </a:rPr>
                        <a:t>https://pixabay.com/illustrations/doctor-laptop-office-medical-male-3212067/</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Baby: </a:t>
                      </a:r>
                      <a:r>
                        <a:rPr lang="en-US" sz="900" b="0" i="0" u="none" strike="noStrike" cap="none" dirty="0">
                          <a:solidFill>
                            <a:schemeClr val="dk1"/>
                          </a:solidFill>
                          <a:latin typeface="Calibri"/>
                          <a:ea typeface="Calibri"/>
                          <a:cs typeface="Calibri"/>
                          <a:sym typeface="Calibri"/>
                          <a:hlinkClick r:id="rId16"/>
                        </a:rPr>
                        <a:t>https://pixabay.com/photos/baby-india-cute-indian-gujarat-5074000/</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fr-FR" sz="900" b="0" i="0" u="none" strike="noStrike" cap="none" dirty="0" err="1">
                          <a:solidFill>
                            <a:schemeClr val="dk1"/>
                          </a:solidFill>
                          <a:latin typeface="Calibri"/>
                          <a:ea typeface="Calibri"/>
                          <a:cs typeface="Calibri"/>
                          <a:sym typeface="Calibri"/>
                        </a:rPr>
                        <a:t>Dancer</a:t>
                      </a:r>
                      <a:r>
                        <a:rPr lang="fr-FR" sz="900" b="0" i="0" u="none" strike="noStrike" cap="none" dirty="0">
                          <a:solidFill>
                            <a:schemeClr val="dk1"/>
                          </a:solidFill>
                          <a:latin typeface="Calibri"/>
                          <a:ea typeface="Calibri"/>
                          <a:cs typeface="Calibri"/>
                          <a:sym typeface="Calibri"/>
                        </a:rPr>
                        <a:t>: </a:t>
                      </a:r>
                      <a:r>
                        <a:rPr lang="fr-FR" sz="900" b="0" i="0" u="none" strike="noStrike" cap="none" dirty="0">
                          <a:solidFill>
                            <a:schemeClr val="dk1"/>
                          </a:solidFill>
                          <a:latin typeface="Calibri"/>
                          <a:ea typeface="Calibri"/>
                          <a:cs typeface="Calibri"/>
                          <a:sym typeface="Calibri"/>
                          <a:hlinkClick r:id="rId17"/>
                        </a:rPr>
                        <a:t>https://pixabay.com/vectors/silhouette-indian-dancer-beautiful-3837379/</a:t>
                      </a:r>
                      <a:endParaRPr lang="fr-FR"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Pilot: </a:t>
                      </a:r>
                      <a:r>
                        <a:rPr lang="en-US" sz="900" b="0" i="0" u="none" strike="noStrike" cap="none" dirty="0">
                          <a:solidFill>
                            <a:schemeClr val="dk1"/>
                          </a:solidFill>
                          <a:latin typeface="Calibri"/>
                          <a:ea typeface="Calibri"/>
                          <a:cs typeface="Calibri"/>
                          <a:sym typeface="Calibri"/>
                          <a:hlinkClick r:id="rId18"/>
                        </a:rPr>
                        <a:t>https://pixabay.com/vectors/airplane-airport-par-avion-people-1295845/</a:t>
                      </a:r>
                      <a:endParaRPr lang="en-US" sz="900" i="0" u="none" strike="noStrike" cap="none"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Student: </a:t>
                      </a:r>
                      <a:r>
                        <a:rPr lang="en-US" sz="900" b="0" i="0" u="none" strike="noStrike" cap="none" dirty="0">
                          <a:solidFill>
                            <a:schemeClr val="dk1"/>
                          </a:solidFill>
                          <a:latin typeface="Calibri"/>
                          <a:ea typeface="Calibri"/>
                          <a:cs typeface="Calibri"/>
                          <a:sym typeface="Calibri"/>
                          <a:hlinkClick r:id="rId19"/>
                        </a:rPr>
                        <a:t>https://pixabay.com/photos/confused-school-kid-confusion-4640878/</a:t>
                      </a:r>
                      <a:endParaRPr lang="en-US" sz="900" i="0" u="none" strike="noStrike" cap="none"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Teacher: </a:t>
                      </a:r>
                      <a:r>
                        <a:rPr lang="en-US" sz="900" b="0" i="0" u="none" strike="noStrike" cap="none" dirty="0">
                          <a:solidFill>
                            <a:schemeClr val="dk1"/>
                          </a:solidFill>
                          <a:latin typeface="Calibri"/>
                          <a:ea typeface="Calibri"/>
                          <a:cs typeface="Calibri"/>
                          <a:sym typeface="Calibri"/>
                          <a:hlinkClick r:id="rId20"/>
                        </a:rPr>
                        <a:t>https://pixabay.com/illustrations/male-man-teacher-professor-213729/</a:t>
                      </a:r>
                      <a:endParaRPr sz="900" i="0" u="none" strike="noStrike" cap="none" dirty="0">
                        <a:solidFill>
                          <a:schemeClr val="dk1"/>
                        </a:solidFill>
                      </a:endParaRPr>
                    </a:p>
                  </a:txBody>
                  <a:tcPr marL="91450" marR="91450" marT="45725" marB="45725"/>
                </a:tc>
                <a:extLst>
                  <a:ext uri="{0D108BD9-81ED-4DB2-BD59-A6C34878D82A}">
                    <a16:rowId xmlns:a16="http://schemas.microsoft.com/office/drawing/2014/main" val="10004"/>
                  </a:ext>
                </a:extLst>
              </a:tr>
              <a:tr h="389313">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chemeClr val="dk1"/>
                          </a:solidFill>
                        </a:rPr>
                        <a:t>6</a:t>
                      </a:r>
                      <a:endParaRPr sz="1400" i="0" u="none" strike="noStrike" cap="none" dirty="0"/>
                    </a:p>
                  </a:txBody>
                  <a:tcPr marL="91450" marR="91450" marT="45725" marB="45725"/>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800"/>
                        <a:buFont typeface="Calibri"/>
                        <a:buNone/>
                      </a:pPr>
                      <a:r>
                        <a:rPr lang="en-US" sz="900" b="0" i="0" u="none" strike="noStrike" cap="none" dirty="0">
                          <a:solidFill>
                            <a:schemeClr val="dk1"/>
                          </a:solidFill>
                          <a:latin typeface="Calibri"/>
                          <a:ea typeface="Calibri"/>
                          <a:cs typeface="Calibri"/>
                          <a:sym typeface="Calibri"/>
                        </a:rPr>
                        <a:t>Table: </a:t>
                      </a:r>
                      <a:r>
                        <a:rPr lang="en-US" sz="900" b="0" i="0" u="none" strike="noStrike" cap="none" dirty="0">
                          <a:solidFill>
                            <a:schemeClr val="dk1"/>
                          </a:solidFill>
                          <a:latin typeface="Calibri"/>
                          <a:ea typeface="Calibri"/>
                          <a:cs typeface="Calibri"/>
                          <a:sym typeface="Calibri"/>
                          <a:hlinkClick r:id="rId21"/>
                        </a:rPr>
                        <a:t>https://pixabay.com/vectors/table-furniture-wooden-1300555/</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Pen: </a:t>
                      </a:r>
                      <a:r>
                        <a:rPr lang="en-US" sz="900" b="0" i="0" u="none" strike="noStrike" cap="none" dirty="0">
                          <a:solidFill>
                            <a:schemeClr val="dk1"/>
                          </a:solidFill>
                          <a:latin typeface="Calibri"/>
                          <a:ea typeface="Calibri"/>
                          <a:cs typeface="Calibri"/>
                          <a:sym typeface="Calibri"/>
                          <a:hlinkClick r:id="rId22"/>
                        </a:rPr>
                        <a:t>https://pixabay.com/vectors/pen-black-ink-ballpoint-feather-33077/</a:t>
                      </a:r>
                      <a:endParaRPr lang="en-US" sz="900" i="0" u="none" strike="noStrike" cap="none"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Broom: </a:t>
                      </a:r>
                      <a:r>
                        <a:rPr lang="en-US" sz="900" b="0" i="0" u="none" strike="noStrike" cap="none" dirty="0">
                          <a:solidFill>
                            <a:schemeClr val="dk1"/>
                          </a:solidFill>
                          <a:latin typeface="Calibri"/>
                          <a:ea typeface="Calibri"/>
                          <a:cs typeface="Calibri"/>
                          <a:sym typeface="Calibri"/>
                          <a:hlinkClick r:id="rId23"/>
                        </a:rPr>
                        <a:t>https://pixabay.com/vectors/brooms-cleaning-household-tool-1294961/</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Computer: </a:t>
                      </a:r>
                      <a:r>
                        <a:rPr lang="en-US" sz="900" b="0" i="0" u="none" strike="noStrike" cap="none" dirty="0">
                          <a:solidFill>
                            <a:schemeClr val="dk1"/>
                          </a:solidFill>
                          <a:latin typeface="Calibri"/>
                          <a:ea typeface="Calibri"/>
                          <a:cs typeface="Calibri"/>
                          <a:sym typeface="Calibri"/>
                          <a:hlinkClick r:id="rId24"/>
                        </a:rPr>
                        <a:t>https://pixabay.com/illustrations/computer-desktop-pc-office-work-5509452/</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Book: </a:t>
                      </a:r>
                      <a:r>
                        <a:rPr lang="en-US" sz="900" b="0" i="0" u="none" strike="noStrike" cap="none" dirty="0">
                          <a:solidFill>
                            <a:schemeClr val="dk1"/>
                          </a:solidFill>
                          <a:latin typeface="Calibri"/>
                          <a:ea typeface="Calibri"/>
                          <a:cs typeface="Calibri"/>
                          <a:sym typeface="Calibri"/>
                          <a:hlinkClick r:id="rId25"/>
                        </a:rPr>
                        <a:t>https://pixabay.com/photos/book-read-page-text-literature-3773783/</a:t>
                      </a:r>
                      <a:endParaRPr lang="en-US" sz="9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u="none" strike="noStrike" cap="none" dirty="0">
                          <a:solidFill>
                            <a:schemeClr val="dk1"/>
                          </a:solidFill>
                          <a:latin typeface="Calibri"/>
                          <a:ea typeface="Calibri"/>
                          <a:cs typeface="Calibri"/>
                          <a:sym typeface="Calibri"/>
                        </a:rPr>
                        <a:t>Knife: </a:t>
                      </a:r>
                      <a:r>
                        <a:rPr lang="en-US" sz="900" b="0" i="0" u="none" strike="noStrike" cap="none" dirty="0">
                          <a:solidFill>
                            <a:schemeClr val="dk1"/>
                          </a:solidFill>
                          <a:latin typeface="Calibri"/>
                          <a:ea typeface="Calibri"/>
                          <a:cs typeface="Calibri"/>
                          <a:sym typeface="Calibri"/>
                          <a:hlinkClick r:id="rId26"/>
                        </a:rPr>
                        <a:t>https://pixabay.com/photos/knife-board-kitchen-food-cut-2162020/</a:t>
                      </a:r>
                      <a:endParaRPr lang="en-US" sz="900" b="0" i="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pic>
        <p:nvPicPr>
          <p:cNvPr id="31" name="Google Shape;111;p8" descr="A cat that is lying down and looking at the camera&#10;&#10;Description automatically generated">
            <a:extLst>
              <a:ext uri="{FF2B5EF4-FFF2-40B4-BE49-F238E27FC236}">
                <a16:creationId xmlns:a16="http://schemas.microsoft.com/office/drawing/2014/main" id="{850AEA11-15AA-42D2-99EB-C035AF568C70}"/>
              </a:ext>
            </a:extLst>
          </p:cNvPr>
          <p:cNvPicPr preferRelativeResize="0"/>
          <p:nvPr/>
        </p:nvPicPr>
        <p:blipFill rotWithShape="1">
          <a:blip r:embed="rId27">
            <a:alphaModFix/>
          </a:blip>
          <a:srcRect/>
          <a:stretch/>
        </p:blipFill>
        <p:spPr>
          <a:xfrm>
            <a:off x="2545718" y="1169298"/>
            <a:ext cx="415675" cy="253358"/>
          </a:xfrm>
          <a:prstGeom prst="rect">
            <a:avLst/>
          </a:prstGeom>
          <a:noFill/>
          <a:ln>
            <a:noFill/>
          </a:ln>
        </p:spPr>
      </p:pic>
      <p:pic>
        <p:nvPicPr>
          <p:cNvPr id="32" name="Google Shape;112;p8" descr="A picture containing icon&#10;&#10;Description automatically generated">
            <a:extLst>
              <a:ext uri="{FF2B5EF4-FFF2-40B4-BE49-F238E27FC236}">
                <a16:creationId xmlns:a16="http://schemas.microsoft.com/office/drawing/2014/main" id="{DBAD855C-8063-469A-83CB-50CE05A8AACD}"/>
              </a:ext>
            </a:extLst>
          </p:cNvPr>
          <p:cNvPicPr preferRelativeResize="0"/>
          <p:nvPr/>
        </p:nvPicPr>
        <p:blipFill rotWithShape="1">
          <a:blip r:embed="rId28">
            <a:alphaModFix/>
          </a:blip>
          <a:srcRect t="23477" r="5001"/>
          <a:stretch/>
        </p:blipFill>
        <p:spPr>
          <a:xfrm>
            <a:off x="2201221" y="3345848"/>
            <a:ext cx="415676" cy="304390"/>
          </a:xfrm>
          <a:prstGeom prst="rect">
            <a:avLst/>
          </a:prstGeom>
          <a:noFill/>
          <a:ln>
            <a:noFill/>
          </a:ln>
        </p:spPr>
      </p:pic>
      <p:pic>
        <p:nvPicPr>
          <p:cNvPr id="33" name="Google Shape;114;p8" descr="A picture containing shape&#10;&#10;Description automatically generated">
            <a:extLst>
              <a:ext uri="{FF2B5EF4-FFF2-40B4-BE49-F238E27FC236}">
                <a16:creationId xmlns:a16="http://schemas.microsoft.com/office/drawing/2014/main" id="{06DF0713-653D-4518-A5EA-75F11F8F4044}"/>
              </a:ext>
            </a:extLst>
          </p:cNvPr>
          <p:cNvPicPr preferRelativeResize="0"/>
          <p:nvPr/>
        </p:nvPicPr>
        <p:blipFill rotWithShape="1">
          <a:blip r:embed="rId29">
            <a:alphaModFix/>
          </a:blip>
          <a:srcRect/>
          <a:stretch/>
        </p:blipFill>
        <p:spPr>
          <a:xfrm>
            <a:off x="2202045" y="3723688"/>
            <a:ext cx="229260" cy="418130"/>
          </a:xfrm>
          <a:prstGeom prst="rect">
            <a:avLst/>
          </a:prstGeom>
          <a:noFill/>
          <a:ln>
            <a:noFill/>
          </a:ln>
        </p:spPr>
      </p:pic>
      <p:pic>
        <p:nvPicPr>
          <p:cNvPr id="34" name="Google Shape;115;p8" descr="A picture containing icon&#10;&#10;Description automatically generated">
            <a:extLst>
              <a:ext uri="{FF2B5EF4-FFF2-40B4-BE49-F238E27FC236}">
                <a16:creationId xmlns:a16="http://schemas.microsoft.com/office/drawing/2014/main" id="{7B750DED-6D43-4B7D-8ACC-8038E3531CAB}"/>
              </a:ext>
            </a:extLst>
          </p:cNvPr>
          <p:cNvPicPr preferRelativeResize="0"/>
          <p:nvPr/>
        </p:nvPicPr>
        <p:blipFill rotWithShape="1">
          <a:blip r:embed="rId30">
            <a:alphaModFix/>
          </a:blip>
          <a:srcRect/>
          <a:stretch/>
        </p:blipFill>
        <p:spPr>
          <a:xfrm>
            <a:off x="2536138" y="3764433"/>
            <a:ext cx="294367" cy="378166"/>
          </a:xfrm>
          <a:prstGeom prst="rect">
            <a:avLst/>
          </a:prstGeom>
          <a:noFill/>
          <a:ln>
            <a:noFill/>
          </a:ln>
        </p:spPr>
      </p:pic>
      <p:pic>
        <p:nvPicPr>
          <p:cNvPr id="35" name="Google Shape;116;p8" descr="A drawing of a cartoon character&#10;&#10;Description automatically generated">
            <a:extLst>
              <a:ext uri="{FF2B5EF4-FFF2-40B4-BE49-F238E27FC236}">
                <a16:creationId xmlns:a16="http://schemas.microsoft.com/office/drawing/2014/main" id="{53DD9A4D-3D9E-47FE-A52E-307B8F06BBB6}"/>
              </a:ext>
            </a:extLst>
          </p:cNvPr>
          <p:cNvPicPr preferRelativeResize="0"/>
          <p:nvPr/>
        </p:nvPicPr>
        <p:blipFill rotWithShape="1">
          <a:blip r:embed="rId31">
            <a:alphaModFix/>
          </a:blip>
          <a:srcRect/>
          <a:stretch/>
        </p:blipFill>
        <p:spPr>
          <a:xfrm>
            <a:off x="2896633" y="3743504"/>
            <a:ext cx="518726" cy="369591"/>
          </a:xfrm>
          <a:prstGeom prst="rect">
            <a:avLst/>
          </a:prstGeom>
          <a:noFill/>
          <a:ln>
            <a:noFill/>
          </a:ln>
        </p:spPr>
      </p:pic>
      <p:pic>
        <p:nvPicPr>
          <p:cNvPr id="36" name="Google Shape;118;p8" descr="A picture containing text, table, furniture, worktable&#10;&#10;Description automatically generated">
            <a:extLst>
              <a:ext uri="{FF2B5EF4-FFF2-40B4-BE49-F238E27FC236}">
                <a16:creationId xmlns:a16="http://schemas.microsoft.com/office/drawing/2014/main" id="{8C852FF3-E250-4D83-AE04-305513B3040C}"/>
              </a:ext>
            </a:extLst>
          </p:cNvPr>
          <p:cNvPicPr preferRelativeResize="0"/>
          <p:nvPr/>
        </p:nvPicPr>
        <p:blipFill rotWithShape="1">
          <a:blip r:embed="rId32">
            <a:alphaModFix/>
          </a:blip>
          <a:srcRect/>
          <a:stretch/>
        </p:blipFill>
        <p:spPr>
          <a:xfrm>
            <a:off x="2608648" y="4302208"/>
            <a:ext cx="279740" cy="309505"/>
          </a:xfrm>
          <a:prstGeom prst="rect">
            <a:avLst/>
          </a:prstGeom>
          <a:noFill/>
          <a:ln>
            <a:noFill/>
          </a:ln>
        </p:spPr>
      </p:pic>
      <p:pic>
        <p:nvPicPr>
          <p:cNvPr id="37" name="Google Shape;119;p8" descr="A picture containing pen&#10;&#10;Description automatically generated">
            <a:extLst>
              <a:ext uri="{FF2B5EF4-FFF2-40B4-BE49-F238E27FC236}">
                <a16:creationId xmlns:a16="http://schemas.microsoft.com/office/drawing/2014/main" id="{B2DAB4F6-8655-4D3D-BBFF-1BB4741F800B}"/>
              </a:ext>
            </a:extLst>
          </p:cNvPr>
          <p:cNvPicPr preferRelativeResize="0"/>
          <p:nvPr/>
        </p:nvPicPr>
        <p:blipFill rotWithShape="1">
          <a:blip r:embed="rId33">
            <a:alphaModFix/>
          </a:blip>
          <a:srcRect/>
          <a:stretch/>
        </p:blipFill>
        <p:spPr>
          <a:xfrm>
            <a:off x="2210836" y="4269921"/>
            <a:ext cx="277510" cy="327396"/>
          </a:xfrm>
          <a:prstGeom prst="rect">
            <a:avLst/>
          </a:prstGeom>
          <a:noFill/>
          <a:ln>
            <a:noFill/>
          </a:ln>
        </p:spPr>
      </p:pic>
      <p:pic>
        <p:nvPicPr>
          <p:cNvPr id="38" name="Google Shape;120;p8" descr="A picture containing shape&#10;&#10;Description automatically generated">
            <a:extLst>
              <a:ext uri="{FF2B5EF4-FFF2-40B4-BE49-F238E27FC236}">
                <a16:creationId xmlns:a16="http://schemas.microsoft.com/office/drawing/2014/main" id="{F913F40C-FF78-4580-8939-2D31431E4AF3}"/>
              </a:ext>
            </a:extLst>
          </p:cNvPr>
          <p:cNvPicPr preferRelativeResize="0"/>
          <p:nvPr/>
        </p:nvPicPr>
        <p:blipFill rotWithShape="1">
          <a:blip r:embed="rId34">
            <a:alphaModFix/>
          </a:blip>
          <a:srcRect/>
          <a:stretch/>
        </p:blipFill>
        <p:spPr>
          <a:xfrm>
            <a:off x="3054837" y="4266871"/>
            <a:ext cx="246715" cy="325256"/>
          </a:xfrm>
          <a:prstGeom prst="rect">
            <a:avLst/>
          </a:prstGeom>
          <a:noFill/>
          <a:ln>
            <a:noFill/>
          </a:ln>
        </p:spPr>
      </p:pic>
      <p:pic>
        <p:nvPicPr>
          <p:cNvPr id="39" name="Google Shape;121;p8" descr="A picture containing text, computer, electronics&#10;&#10;Description automatically generated">
            <a:extLst>
              <a:ext uri="{FF2B5EF4-FFF2-40B4-BE49-F238E27FC236}">
                <a16:creationId xmlns:a16="http://schemas.microsoft.com/office/drawing/2014/main" id="{87309FE4-B1B8-4940-BBA7-22041260FAD2}"/>
              </a:ext>
            </a:extLst>
          </p:cNvPr>
          <p:cNvPicPr preferRelativeResize="0"/>
          <p:nvPr/>
        </p:nvPicPr>
        <p:blipFill rotWithShape="1">
          <a:blip r:embed="rId35">
            <a:alphaModFix/>
          </a:blip>
          <a:srcRect b="12999"/>
          <a:stretch/>
        </p:blipFill>
        <p:spPr>
          <a:xfrm>
            <a:off x="2190502" y="4723675"/>
            <a:ext cx="394416" cy="350320"/>
          </a:xfrm>
          <a:prstGeom prst="rect">
            <a:avLst/>
          </a:prstGeom>
          <a:noFill/>
          <a:ln>
            <a:noFill/>
          </a:ln>
        </p:spPr>
      </p:pic>
      <p:pic>
        <p:nvPicPr>
          <p:cNvPr id="40" name="Google Shape;122;p8">
            <a:extLst>
              <a:ext uri="{FF2B5EF4-FFF2-40B4-BE49-F238E27FC236}">
                <a16:creationId xmlns:a16="http://schemas.microsoft.com/office/drawing/2014/main" id="{79FDED66-D0EA-4433-9C3E-64BF854FD102}"/>
              </a:ext>
            </a:extLst>
          </p:cNvPr>
          <p:cNvPicPr preferRelativeResize="0"/>
          <p:nvPr/>
        </p:nvPicPr>
        <p:blipFill rotWithShape="1">
          <a:blip r:embed="rId36">
            <a:alphaModFix/>
          </a:blip>
          <a:srcRect l="8121" t="14618" r="12745" b="2624"/>
          <a:stretch/>
        </p:blipFill>
        <p:spPr>
          <a:xfrm>
            <a:off x="2619904" y="4720010"/>
            <a:ext cx="350299" cy="357575"/>
          </a:xfrm>
          <a:prstGeom prst="rect">
            <a:avLst/>
          </a:prstGeom>
          <a:noFill/>
          <a:ln>
            <a:noFill/>
          </a:ln>
        </p:spPr>
      </p:pic>
      <p:pic>
        <p:nvPicPr>
          <p:cNvPr id="41" name="Google Shape;123;p8">
            <a:extLst>
              <a:ext uri="{FF2B5EF4-FFF2-40B4-BE49-F238E27FC236}">
                <a16:creationId xmlns:a16="http://schemas.microsoft.com/office/drawing/2014/main" id="{EA2A7950-E54F-4F08-8B1C-BC8CB6D4C8CF}"/>
              </a:ext>
            </a:extLst>
          </p:cNvPr>
          <p:cNvPicPr preferRelativeResize="0"/>
          <p:nvPr/>
        </p:nvPicPr>
        <p:blipFill rotWithShape="1">
          <a:blip r:embed="rId37">
            <a:alphaModFix/>
          </a:blip>
          <a:srcRect/>
          <a:stretch/>
        </p:blipFill>
        <p:spPr>
          <a:xfrm>
            <a:off x="3016116" y="4712410"/>
            <a:ext cx="432440" cy="372774"/>
          </a:xfrm>
          <a:prstGeom prst="rect">
            <a:avLst/>
          </a:prstGeom>
          <a:noFill/>
          <a:ln>
            <a:noFill/>
          </a:ln>
        </p:spPr>
      </p:pic>
      <p:pic>
        <p:nvPicPr>
          <p:cNvPr id="42" name="Google Shape;64;p4">
            <a:extLst>
              <a:ext uri="{FF2B5EF4-FFF2-40B4-BE49-F238E27FC236}">
                <a16:creationId xmlns:a16="http://schemas.microsoft.com/office/drawing/2014/main" id="{E179FE65-33C1-4C2D-9BB3-86FCAB89086F}"/>
              </a:ext>
            </a:extLst>
          </p:cNvPr>
          <p:cNvPicPr preferRelativeResize="0"/>
          <p:nvPr/>
        </p:nvPicPr>
        <p:blipFill>
          <a:blip r:embed="rId38"/>
          <a:srcRect/>
          <a:stretch/>
        </p:blipFill>
        <p:spPr>
          <a:xfrm>
            <a:off x="2648179" y="3335407"/>
            <a:ext cx="367937" cy="333318"/>
          </a:xfrm>
          <a:prstGeom prst="rect">
            <a:avLst/>
          </a:prstGeom>
          <a:noFill/>
          <a:ln>
            <a:noFill/>
          </a:ln>
        </p:spPr>
      </p:pic>
      <p:pic>
        <p:nvPicPr>
          <p:cNvPr id="43" name="Google Shape;63;p4">
            <a:extLst>
              <a:ext uri="{FF2B5EF4-FFF2-40B4-BE49-F238E27FC236}">
                <a16:creationId xmlns:a16="http://schemas.microsoft.com/office/drawing/2014/main" id="{86E8F3A9-3893-4F23-8C36-9E6656D684C2}"/>
              </a:ext>
            </a:extLst>
          </p:cNvPr>
          <p:cNvPicPr preferRelativeResize="0"/>
          <p:nvPr/>
        </p:nvPicPr>
        <p:blipFill>
          <a:blip r:embed="rId39"/>
          <a:srcRect l="8974" r="8974"/>
          <a:stretch/>
        </p:blipFill>
        <p:spPr>
          <a:xfrm>
            <a:off x="2141746" y="1510917"/>
            <a:ext cx="376995" cy="367442"/>
          </a:xfrm>
          <a:prstGeom prst="rect">
            <a:avLst/>
          </a:prstGeom>
          <a:noFill/>
          <a:ln>
            <a:noFill/>
          </a:ln>
        </p:spPr>
      </p:pic>
      <p:pic>
        <p:nvPicPr>
          <p:cNvPr id="44" name="Google Shape;64;p4">
            <a:extLst>
              <a:ext uri="{FF2B5EF4-FFF2-40B4-BE49-F238E27FC236}">
                <a16:creationId xmlns:a16="http://schemas.microsoft.com/office/drawing/2014/main" id="{D32922B0-3A69-428B-8944-219AEB6791D1}"/>
              </a:ext>
            </a:extLst>
          </p:cNvPr>
          <p:cNvPicPr preferRelativeResize="0"/>
          <p:nvPr/>
        </p:nvPicPr>
        <p:blipFill>
          <a:blip r:embed="rId40"/>
          <a:srcRect/>
          <a:stretch/>
        </p:blipFill>
        <p:spPr>
          <a:xfrm>
            <a:off x="3035011" y="1909406"/>
            <a:ext cx="427354" cy="443647"/>
          </a:xfrm>
          <a:prstGeom prst="rect">
            <a:avLst/>
          </a:prstGeom>
          <a:noFill/>
          <a:ln>
            <a:noFill/>
          </a:ln>
        </p:spPr>
      </p:pic>
      <p:pic>
        <p:nvPicPr>
          <p:cNvPr id="45" name="Google Shape;65;p4">
            <a:extLst>
              <a:ext uri="{FF2B5EF4-FFF2-40B4-BE49-F238E27FC236}">
                <a16:creationId xmlns:a16="http://schemas.microsoft.com/office/drawing/2014/main" id="{2E5148AE-8DB2-40D4-9462-F29CE0329417}"/>
              </a:ext>
            </a:extLst>
          </p:cNvPr>
          <p:cNvPicPr preferRelativeResize="0"/>
          <p:nvPr/>
        </p:nvPicPr>
        <p:blipFill>
          <a:blip r:embed="rId41"/>
          <a:srcRect/>
          <a:stretch/>
        </p:blipFill>
        <p:spPr>
          <a:xfrm>
            <a:off x="2533354" y="1528209"/>
            <a:ext cx="467205" cy="356855"/>
          </a:xfrm>
          <a:prstGeom prst="rect">
            <a:avLst/>
          </a:prstGeom>
          <a:noFill/>
          <a:ln>
            <a:noFill/>
          </a:ln>
        </p:spPr>
      </p:pic>
      <p:pic>
        <p:nvPicPr>
          <p:cNvPr id="46" name="Google Shape;66;p4">
            <a:extLst>
              <a:ext uri="{FF2B5EF4-FFF2-40B4-BE49-F238E27FC236}">
                <a16:creationId xmlns:a16="http://schemas.microsoft.com/office/drawing/2014/main" id="{27CFAAB4-FCBE-4792-AC88-120D15591E75}"/>
              </a:ext>
            </a:extLst>
          </p:cNvPr>
          <p:cNvPicPr preferRelativeResize="0"/>
          <p:nvPr/>
        </p:nvPicPr>
        <p:blipFill>
          <a:blip r:embed="rId42"/>
          <a:srcRect/>
          <a:stretch/>
        </p:blipFill>
        <p:spPr>
          <a:xfrm>
            <a:off x="2513674" y="1902735"/>
            <a:ext cx="480405" cy="425745"/>
          </a:xfrm>
          <a:prstGeom prst="rect">
            <a:avLst/>
          </a:prstGeom>
          <a:noFill/>
          <a:ln>
            <a:noFill/>
          </a:ln>
        </p:spPr>
      </p:pic>
      <p:pic>
        <p:nvPicPr>
          <p:cNvPr id="47" name="Google Shape;67;p4">
            <a:extLst>
              <a:ext uri="{FF2B5EF4-FFF2-40B4-BE49-F238E27FC236}">
                <a16:creationId xmlns:a16="http://schemas.microsoft.com/office/drawing/2014/main" id="{C95A37E5-B467-4D88-B8CF-4664BFC77F72}"/>
              </a:ext>
            </a:extLst>
          </p:cNvPr>
          <p:cNvPicPr preferRelativeResize="0"/>
          <p:nvPr/>
        </p:nvPicPr>
        <p:blipFill>
          <a:blip r:embed="rId43"/>
          <a:srcRect/>
          <a:stretch/>
        </p:blipFill>
        <p:spPr>
          <a:xfrm>
            <a:off x="2165799" y="1909667"/>
            <a:ext cx="319575" cy="396323"/>
          </a:xfrm>
          <a:prstGeom prst="rect">
            <a:avLst/>
          </a:prstGeom>
          <a:noFill/>
          <a:ln>
            <a:noFill/>
          </a:ln>
        </p:spPr>
      </p:pic>
      <p:pic>
        <p:nvPicPr>
          <p:cNvPr id="48" name="Google Shape;68;p4">
            <a:extLst>
              <a:ext uri="{FF2B5EF4-FFF2-40B4-BE49-F238E27FC236}">
                <a16:creationId xmlns:a16="http://schemas.microsoft.com/office/drawing/2014/main" id="{A9AA0D5D-E1F4-4D9A-B2FE-1413BA6ED4A3}"/>
              </a:ext>
            </a:extLst>
          </p:cNvPr>
          <p:cNvPicPr preferRelativeResize="0"/>
          <p:nvPr/>
        </p:nvPicPr>
        <p:blipFill>
          <a:blip r:embed="rId44"/>
          <a:srcRect/>
          <a:stretch/>
        </p:blipFill>
        <p:spPr>
          <a:xfrm>
            <a:off x="3052228" y="1529541"/>
            <a:ext cx="409578" cy="360309"/>
          </a:xfrm>
          <a:prstGeom prst="rect">
            <a:avLst/>
          </a:prstGeom>
          <a:noFill/>
          <a:ln>
            <a:noFill/>
          </a:ln>
        </p:spPr>
      </p:pic>
      <p:pic>
        <p:nvPicPr>
          <p:cNvPr id="49" name="Google Shape;63;p4">
            <a:extLst>
              <a:ext uri="{FF2B5EF4-FFF2-40B4-BE49-F238E27FC236}">
                <a16:creationId xmlns:a16="http://schemas.microsoft.com/office/drawing/2014/main" id="{4CED8388-18A0-4AD9-BB3C-410B2E708C84}"/>
              </a:ext>
            </a:extLst>
          </p:cNvPr>
          <p:cNvPicPr preferRelativeResize="0"/>
          <p:nvPr/>
        </p:nvPicPr>
        <p:blipFill>
          <a:blip r:embed="rId45"/>
          <a:srcRect l="8683" r="8683"/>
          <a:stretch/>
        </p:blipFill>
        <p:spPr>
          <a:xfrm>
            <a:off x="2135560" y="2445394"/>
            <a:ext cx="501779" cy="404186"/>
          </a:xfrm>
          <a:prstGeom prst="rect">
            <a:avLst/>
          </a:prstGeom>
          <a:noFill/>
          <a:ln>
            <a:noFill/>
          </a:ln>
        </p:spPr>
      </p:pic>
      <p:pic>
        <p:nvPicPr>
          <p:cNvPr id="50" name="Google Shape;64;p4">
            <a:extLst>
              <a:ext uri="{FF2B5EF4-FFF2-40B4-BE49-F238E27FC236}">
                <a16:creationId xmlns:a16="http://schemas.microsoft.com/office/drawing/2014/main" id="{ABCCB870-D1C8-4852-AB57-6A4C7792089A}"/>
              </a:ext>
            </a:extLst>
          </p:cNvPr>
          <p:cNvPicPr preferRelativeResize="0"/>
          <p:nvPr/>
        </p:nvPicPr>
        <p:blipFill>
          <a:blip r:embed="rId46"/>
          <a:srcRect/>
          <a:stretch/>
        </p:blipFill>
        <p:spPr>
          <a:xfrm>
            <a:off x="2188362" y="2873410"/>
            <a:ext cx="301723" cy="403315"/>
          </a:xfrm>
          <a:prstGeom prst="rect">
            <a:avLst/>
          </a:prstGeom>
          <a:noFill/>
          <a:ln>
            <a:noFill/>
          </a:ln>
        </p:spPr>
      </p:pic>
      <p:pic>
        <p:nvPicPr>
          <p:cNvPr id="51" name="Google Shape;65;p4">
            <a:extLst>
              <a:ext uri="{FF2B5EF4-FFF2-40B4-BE49-F238E27FC236}">
                <a16:creationId xmlns:a16="http://schemas.microsoft.com/office/drawing/2014/main" id="{95DF54F7-442F-4796-8CC0-19256ECAEB07}"/>
              </a:ext>
            </a:extLst>
          </p:cNvPr>
          <p:cNvPicPr preferRelativeResize="0"/>
          <p:nvPr/>
        </p:nvPicPr>
        <p:blipFill>
          <a:blip r:embed="rId47"/>
          <a:srcRect/>
          <a:stretch/>
        </p:blipFill>
        <p:spPr>
          <a:xfrm>
            <a:off x="2663794" y="2445394"/>
            <a:ext cx="513926" cy="456592"/>
          </a:xfrm>
          <a:prstGeom prst="rect">
            <a:avLst/>
          </a:prstGeom>
          <a:noFill/>
          <a:ln>
            <a:noFill/>
          </a:ln>
        </p:spPr>
      </p:pic>
      <p:pic>
        <p:nvPicPr>
          <p:cNvPr id="52" name="Google Shape;66;p4">
            <a:extLst>
              <a:ext uri="{FF2B5EF4-FFF2-40B4-BE49-F238E27FC236}">
                <a16:creationId xmlns:a16="http://schemas.microsoft.com/office/drawing/2014/main" id="{3C0C5EC3-891B-45C1-B161-6C0A0FDBFA2D}"/>
              </a:ext>
            </a:extLst>
          </p:cNvPr>
          <p:cNvPicPr preferRelativeResize="0"/>
          <p:nvPr/>
        </p:nvPicPr>
        <p:blipFill>
          <a:blip r:embed="rId48"/>
          <a:srcRect/>
          <a:stretch/>
        </p:blipFill>
        <p:spPr>
          <a:xfrm>
            <a:off x="3059190" y="2959209"/>
            <a:ext cx="436732" cy="317516"/>
          </a:xfrm>
          <a:prstGeom prst="rect">
            <a:avLst/>
          </a:prstGeom>
          <a:noFill/>
          <a:ln>
            <a:noFill/>
          </a:ln>
        </p:spPr>
      </p:pic>
      <p:pic>
        <p:nvPicPr>
          <p:cNvPr id="53" name="Google Shape;67;p4">
            <a:extLst>
              <a:ext uri="{FF2B5EF4-FFF2-40B4-BE49-F238E27FC236}">
                <a16:creationId xmlns:a16="http://schemas.microsoft.com/office/drawing/2014/main" id="{4455F6A1-B386-4F4F-A50B-41C5B87FE7E9}"/>
              </a:ext>
            </a:extLst>
          </p:cNvPr>
          <p:cNvPicPr preferRelativeResize="0"/>
          <p:nvPr/>
        </p:nvPicPr>
        <p:blipFill>
          <a:blip r:embed="rId49"/>
          <a:srcRect/>
          <a:stretch/>
        </p:blipFill>
        <p:spPr>
          <a:xfrm>
            <a:off x="3217792" y="2445394"/>
            <a:ext cx="269373" cy="479550"/>
          </a:xfrm>
          <a:prstGeom prst="rect">
            <a:avLst/>
          </a:prstGeom>
          <a:noFill/>
          <a:ln>
            <a:noFill/>
          </a:ln>
        </p:spPr>
      </p:pic>
      <p:pic>
        <p:nvPicPr>
          <p:cNvPr id="54" name="Google Shape;68;p4">
            <a:extLst>
              <a:ext uri="{FF2B5EF4-FFF2-40B4-BE49-F238E27FC236}">
                <a16:creationId xmlns:a16="http://schemas.microsoft.com/office/drawing/2014/main" id="{AD6E5F72-458C-471A-9EDA-56F83AFF577D}"/>
              </a:ext>
            </a:extLst>
          </p:cNvPr>
          <p:cNvPicPr preferRelativeResize="0"/>
          <p:nvPr/>
        </p:nvPicPr>
        <p:blipFill>
          <a:blip r:embed="rId50"/>
          <a:srcRect/>
          <a:stretch/>
        </p:blipFill>
        <p:spPr>
          <a:xfrm>
            <a:off x="2570477" y="2888308"/>
            <a:ext cx="466918" cy="388417"/>
          </a:xfrm>
          <a:prstGeom prst="rect">
            <a:avLst/>
          </a:prstGeom>
          <a:noFill/>
          <a:ln>
            <a:noFill/>
          </a:ln>
        </p:spPr>
      </p:pic>
      <p:pic>
        <p:nvPicPr>
          <p:cNvPr id="55" name="Google Shape;67;p4">
            <a:extLst>
              <a:ext uri="{FF2B5EF4-FFF2-40B4-BE49-F238E27FC236}">
                <a16:creationId xmlns:a16="http://schemas.microsoft.com/office/drawing/2014/main" id="{E736567B-BEC1-45FA-A7AF-88DBC5AD485B}"/>
              </a:ext>
            </a:extLst>
          </p:cNvPr>
          <p:cNvPicPr preferRelativeResize="0"/>
          <p:nvPr/>
        </p:nvPicPr>
        <p:blipFill>
          <a:blip r:embed="rId51"/>
          <a:srcRect/>
          <a:stretch/>
        </p:blipFill>
        <p:spPr>
          <a:xfrm>
            <a:off x="3043552" y="3336292"/>
            <a:ext cx="437323" cy="320201"/>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1161</Words>
  <Application>Microsoft Office PowerPoint</Application>
  <PresentationFormat>Widescreen</PresentationFormat>
  <Paragraphs>129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PowerPoint Presentation</vt:lpstr>
      <vt:lpstr>Gender Nouns</vt:lpstr>
      <vt:lpstr>Masculine Gender</vt:lpstr>
      <vt:lpstr>Feminine Gender</vt:lpstr>
      <vt:lpstr>Common Gender</vt:lpstr>
      <vt:lpstr>Neuter Gender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21</cp:revision>
  <dcterms:created xsi:type="dcterms:W3CDTF">2020-08-28T09:38:22Z</dcterms:created>
  <dcterms:modified xsi:type="dcterms:W3CDTF">2021-11-27T22:09:16Z</dcterms:modified>
</cp:coreProperties>
</file>